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Lst>
  <p:notesMasterIdLst>
    <p:notesMasterId r:id="rId37"/>
  </p:notesMasterIdLst>
  <p:sldIdLst>
    <p:sldId id="257" r:id="rId7"/>
    <p:sldId id="259" r:id="rId8"/>
    <p:sldId id="260" r:id="rId9"/>
    <p:sldId id="261" r:id="rId10"/>
    <p:sldId id="262" r:id="rId11"/>
    <p:sldId id="263" r:id="rId12"/>
    <p:sldId id="294" r:id="rId13"/>
    <p:sldId id="264" r:id="rId14"/>
    <p:sldId id="265" r:id="rId15"/>
    <p:sldId id="266" r:id="rId16"/>
    <p:sldId id="267" r:id="rId17"/>
    <p:sldId id="268" r:id="rId18"/>
    <p:sldId id="269" r:id="rId19"/>
    <p:sldId id="270" r:id="rId20"/>
    <p:sldId id="271" r:id="rId21"/>
    <p:sldId id="280" r:id="rId22"/>
    <p:sldId id="282" r:id="rId23"/>
    <p:sldId id="283" r:id="rId24"/>
    <p:sldId id="284" r:id="rId25"/>
    <p:sldId id="285" r:id="rId26"/>
    <p:sldId id="286" r:id="rId27"/>
    <p:sldId id="287" r:id="rId28"/>
    <p:sldId id="296" r:id="rId29"/>
    <p:sldId id="297" r:id="rId30"/>
    <p:sldId id="298" r:id="rId31"/>
    <p:sldId id="291" r:id="rId32"/>
    <p:sldId id="288" r:id="rId33"/>
    <p:sldId id="290" r:id="rId34"/>
    <p:sldId id="292" r:id="rId35"/>
    <p:sldId id="29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728" autoAdjust="0"/>
  </p:normalViewPr>
  <p:slideViewPr>
    <p:cSldViewPr>
      <p:cViewPr varScale="1">
        <p:scale>
          <a:sx n="70" d="100"/>
          <a:sy n="70" d="100"/>
        </p:scale>
        <p:origin x="-1386" y="-108"/>
      </p:cViewPr>
      <p:guideLst>
        <p:guide orient="horz" pos="2160"/>
        <p:guide pos="2880"/>
      </p:guideLst>
    </p:cSldViewPr>
  </p:slideViewPr>
  <p:outlineViewPr>
    <p:cViewPr>
      <p:scale>
        <a:sx n="33" d="100"/>
        <a:sy n="33" d="100"/>
      </p:scale>
      <p:origin x="0" y="2872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984375E-2"/>
          <c:y val="7.7160726395900797E-2"/>
          <c:w val="0.888671875"/>
          <c:h val="0.77469369301484503"/>
        </c:manualLayout>
      </c:layout>
      <c:lineChart>
        <c:grouping val="standard"/>
        <c:varyColors val="0"/>
        <c:ser>
          <c:idx val="0"/>
          <c:order val="0"/>
          <c:tx>
            <c:strRef>
              <c:f>'Size of Navy'!$B$52</c:f>
              <c:strCache>
                <c:ptCount val="1"/>
                <c:pt idx="0">
                  <c:v>England</c:v>
                </c:pt>
              </c:strCache>
            </c:strRef>
          </c:tx>
          <c:spPr>
            <a:ln w="25400">
              <a:solidFill>
                <a:srgbClr val="0070C0"/>
              </a:solidFill>
              <a:prstDash val="solid"/>
            </a:ln>
          </c:spPr>
          <c:marker>
            <c:symbol val="none"/>
          </c:marker>
          <c:dLbls>
            <c:dLbl>
              <c:idx val="62"/>
              <c:layout>
                <c:manualLayout>
                  <c:x val="-5.9479166666666701E-2"/>
                  <c:y val="2.2587679397879999E-2"/>
                </c:manualLayout>
              </c:layout>
              <c:tx>
                <c:rich>
                  <a:bodyPr/>
                  <a:lstStyle/>
                  <a:p>
                    <a:pPr>
                      <a:defRPr sz="800" b="0" i="0" u="none" strike="noStrike" baseline="0">
                        <a:solidFill>
                          <a:srgbClr val="000000"/>
                        </a:solidFill>
                        <a:latin typeface="Times New Roman"/>
                        <a:ea typeface="Times New Roman"/>
                        <a:cs typeface="Times New Roman"/>
                      </a:defRPr>
                    </a:pPr>
                    <a:r>
                      <a:rPr lang="es-CO"/>
                      <a:t>England</a:t>
                    </a:r>
                  </a:p>
                </c:rich>
              </c:tx>
              <c:spPr>
                <a:noFill/>
                <a:ln w="25400">
                  <a:noFill/>
                </a:ln>
              </c:spPr>
              <c:dLblPos val="r"/>
              <c:showLegendKey val="0"/>
              <c:showVal val="0"/>
              <c:showCatName val="0"/>
              <c:showSerName val="0"/>
              <c:showPercent val="0"/>
              <c:showBubbleSize val="0"/>
            </c:dLbl>
            <c:showLegendKey val="0"/>
            <c:showVal val="0"/>
            <c:showCatName val="0"/>
            <c:showSerName val="0"/>
            <c:showPercent val="0"/>
            <c:showBubbleSize val="0"/>
          </c:dLbls>
          <c:cat>
            <c:numRef>
              <c:f>'Size of Navy'!$A$53:$A$116</c:f>
              <c:numCache>
                <c:formatCode>General</c:formatCode>
                <c:ptCount val="64"/>
                <c:pt idx="0">
                  <c:v>1500</c:v>
                </c:pt>
                <c:pt idx="1">
                  <c:v>1505</c:v>
                </c:pt>
                <c:pt idx="2">
                  <c:v>1510</c:v>
                </c:pt>
                <c:pt idx="3">
                  <c:v>1515</c:v>
                </c:pt>
                <c:pt idx="4">
                  <c:v>1520</c:v>
                </c:pt>
                <c:pt idx="5">
                  <c:v>1525</c:v>
                </c:pt>
                <c:pt idx="6">
                  <c:v>1530</c:v>
                </c:pt>
                <c:pt idx="7">
                  <c:v>1535</c:v>
                </c:pt>
                <c:pt idx="8">
                  <c:v>1540</c:v>
                </c:pt>
                <c:pt idx="9">
                  <c:v>1545</c:v>
                </c:pt>
                <c:pt idx="10">
                  <c:v>1550</c:v>
                </c:pt>
                <c:pt idx="11">
                  <c:v>1555</c:v>
                </c:pt>
                <c:pt idx="12">
                  <c:v>1560</c:v>
                </c:pt>
                <c:pt idx="13">
                  <c:v>1565</c:v>
                </c:pt>
                <c:pt idx="14">
                  <c:v>1570</c:v>
                </c:pt>
                <c:pt idx="15">
                  <c:v>1575</c:v>
                </c:pt>
                <c:pt idx="16">
                  <c:v>1580</c:v>
                </c:pt>
                <c:pt idx="17">
                  <c:v>1585</c:v>
                </c:pt>
                <c:pt idx="18">
                  <c:v>1590</c:v>
                </c:pt>
                <c:pt idx="19">
                  <c:v>1595</c:v>
                </c:pt>
                <c:pt idx="20">
                  <c:v>1600</c:v>
                </c:pt>
                <c:pt idx="21">
                  <c:v>1605</c:v>
                </c:pt>
                <c:pt idx="22">
                  <c:v>1610</c:v>
                </c:pt>
                <c:pt idx="23">
                  <c:v>1615</c:v>
                </c:pt>
                <c:pt idx="24">
                  <c:v>1620</c:v>
                </c:pt>
                <c:pt idx="25">
                  <c:v>1625</c:v>
                </c:pt>
                <c:pt idx="26">
                  <c:v>1630</c:v>
                </c:pt>
                <c:pt idx="27">
                  <c:v>1635</c:v>
                </c:pt>
                <c:pt idx="28">
                  <c:v>1640</c:v>
                </c:pt>
                <c:pt idx="29">
                  <c:v>1645</c:v>
                </c:pt>
                <c:pt idx="30">
                  <c:v>1650</c:v>
                </c:pt>
                <c:pt idx="31">
                  <c:v>1655</c:v>
                </c:pt>
                <c:pt idx="32">
                  <c:v>1660</c:v>
                </c:pt>
                <c:pt idx="33">
                  <c:v>1665</c:v>
                </c:pt>
                <c:pt idx="34">
                  <c:v>1670</c:v>
                </c:pt>
                <c:pt idx="35">
                  <c:v>1675</c:v>
                </c:pt>
                <c:pt idx="36">
                  <c:v>1680</c:v>
                </c:pt>
                <c:pt idx="37">
                  <c:v>1685</c:v>
                </c:pt>
                <c:pt idx="38">
                  <c:v>1690</c:v>
                </c:pt>
                <c:pt idx="39">
                  <c:v>1695</c:v>
                </c:pt>
                <c:pt idx="40">
                  <c:v>1700</c:v>
                </c:pt>
                <c:pt idx="41">
                  <c:v>1705</c:v>
                </c:pt>
                <c:pt idx="42">
                  <c:v>1710</c:v>
                </c:pt>
                <c:pt idx="43">
                  <c:v>1715</c:v>
                </c:pt>
                <c:pt idx="44">
                  <c:v>1720</c:v>
                </c:pt>
                <c:pt idx="45">
                  <c:v>1725</c:v>
                </c:pt>
                <c:pt idx="46">
                  <c:v>1730</c:v>
                </c:pt>
                <c:pt idx="47">
                  <c:v>1735</c:v>
                </c:pt>
                <c:pt idx="48">
                  <c:v>1740</c:v>
                </c:pt>
                <c:pt idx="49">
                  <c:v>1745</c:v>
                </c:pt>
                <c:pt idx="50">
                  <c:v>1750</c:v>
                </c:pt>
                <c:pt idx="51">
                  <c:v>1755</c:v>
                </c:pt>
                <c:pt idx="52">
                  <c:v>1760</c:v>
                </c:pt>
                <c:pt idx="53">
                  <c:v>1765</c:v>
                </c:pt>
                <c:pt idx="54">
                  <c:v>1770</c:v>
                </c:pt>
                <c:pt idx="55">
                  <c:v>1775</c:v>
                </c:pt>
                <c:pt idx="56">
                  <c:v>1780</c:v>
                </c:pt>
                <c:pt idx="57">
                  <c:v>1785</c:v>
                </c:pt>
                <c:pt idx="58">
                  <c:v>1790</c:v>
                </c:pt>
                <c:pt idx="59">
                  <c:v>1795</c:v>
                </c:pt>
                <c:pt idx="60">
                  <c:v>1800</c:v>
                </c:pt>
                <c:pt idx="61">
                  <c:v>1805</c:v>
                </c:pt>
                <c:pt idx="62">
                  <c:v>1810</c:v>
                </c:pt>
                <c:pt idx="63">
                  <c:v>1815</c:v>
                </c:pt>
              </c:numCache>
            </c:numRef>
          </c:cat>
          <c:val>
            <c:numRef>
              <c:f>'Size of Navy'!$B$53:$B$116</c:f>
              <c:numCache>
                <c:formatCode>General</c:formatCode>
                <c:ptCount val="64"/>
                <c:pt idx="0">
                  <c:v>5.2</c:v>
                </c:pt>
                <c:pt idx="1">
                  <c:v>3.7</c:v>
                </c:pt>
                <c:pt idx="2">
                  <c:v>4.7</c:v>
                </c:pt>
                <c:pt idx="3">
                  <c:v>13.2</c:v>
                </c:pt>
                <c:pt idx="4">
                  <c:v>13.7</c:v>
                </c:pt>
                <c:pt idx="5">
                  <c:v>8.9</c:v>
                </c:pt>
                <c:pt idx="6">
                  <c:v>7.4</c:v>
                </c:pt>
                <c:pt idx="7">
                  <c:v>6.8</c:v>
                </c:pt>
                <c:pt idx="8">
                  <c:v>7.1</c:v>
                </c:pt>
                <c:pt idx="9">
                  <c:v>15</c:v>
                </c:pt>
                <c:pt idx="10">
                  <c:v>16.7</c:v>
                </c:pt>
                <c:pt idx="11">
                  <c:v>10</c:v>
                </c:pt>
                <c:pt idx="12">
                  <c:v>13.2</c:v>
                </c:pt>
                <c:pt idx="13">
                  <c:v>14.4</c:v>
                </c:pt>
                <c:pt idx="14">
                  <c:v>13.7</c:v>
                </c:pt>
                <c:pt idx="15">
                  <c:v>14.2</c:v>
                </c:pt>
                <c:pt idx="16">
                  <c:v>15.2</c:v>
                </c:pt>
                <c:pt idx="17">
                  <c:v>15.3</c:v>
                </c:pt>
                <c:pt idx="18">
                  <c:v>25</c:v>
                </c:pt>
                <c:pt idx="19">
                  <c:v>23</c:v>
                </c:pt>
                <c:pt idx="20">
                  <c:v>26.7</c:v>
                </c:pt>
                <c:pt idx="21">
                  <c:v>23</c:v>
                </c:pt>
                <c:pt idx="22">
                  <c:v>23.9</c:v>
                </c:pt>
                <c:pt idx="23">
                  <c:v>23.3</c:v>
                </c:pt>
                <c:pt idx="24">
                  <c:v>24.1</c:v>
                </c:pt>
                <c:pt idx="25">
                  <c:v>31.1</c:v>
                </c:pt>
                <c:pt idx="26">
                  <c:v>30.6</c:v>
                </c:pt>
                <c:pt idx="27">
                  <c:v>35.799999999999997</c:v>
                </c:pt>
                <c:pt idx="28">
                  <c:v>37.9</c:v>
                </c:pt>
                <c:pt idx="29">
                  <c:v>39</c:v>
                </c:pt>
                <c:pt idx="30">
                  <c:v>49.1</c:v>
                </c:pt>
                <c:pt idx="31">
                  <c:v>90.1</c:v>
                </c:pt>
                <c:pt idx="32">
                  <c:v>87.9</c:v>
                </c:pt>
                <c:pt idx="33">
                  <c:v>102</c:v>
                </c:pt>
                <c:pt idx="34">
                  <c:v>83.9</c:v>
                </c:pt>
                <c:pt idx="35">
                  <c:v>94.6</c:v>
                </c:pt>
                <c:pt idx="36">
                  <c:v>132.1</c:v>
                </c:pt>
                <c:pt idx="37">
                  <c:v>135.5</c:v>
                </c:pt>
                <c:pt idx="38">
                  <c:v>123.9</c:v>
                </c:pt>
                <c:pt idx="39">
                  <c:v>172</c:v>
                </c:pt>
                <c:pt idx="40">
                  <c:v>196.2</c:v>
                </c:pt>
                <c:pt idx="41">
                  <c:v>199.3</c:v>
                </c:pt>
                <c:pt idx="42">
                  <c:v>200.8</c:v>
                </c:pt>
                <c:pt idx="43">
                  <c:v>200.5</c:v>
                </c:pt>
                <c:pt idx="44">
                  <c:v>174.1</c:v>
                </c:pt>
                <c:pt idx="45">
                  <c:v>178.2</c:v>
                </c:pt>
                <c:pt idx="46">
                  <c:v>189.2</c:v>
                </c:pt>
                <c:pt idx="47">
                  <c:v>190.9</c:v>
                </c:pt>
                <c:pt idx="48">
                  <c:v>194.7</c:v>
                </c:pt>
                <c:pt idx="49">
                  <c:v>235.3</c:v>
                </c:pt>
                <c:pt idx="50">
                  <c:v>276.2</c:v>
                </c:pt>
                <c:pt idx="51">
                  <c:v>276.60000000000002</c:v>
                </c:pt>
                <c:pt idx="52">
                  <c:v>374.8</c:v>
                </c:pt>
                <c:pt idx="53">
                  <c:v>377.2</c:v>
                </c:pt>
                <c:pt idx="54">
                  <c:v>349.8</c:v>
                </c:pt>
                <c:pt idx="55">
                  <c:v>337.1</c:v>
                </c:pt>
                <c:pt idx="56">
                  <c:v>371.7</c:v>
                </c:pt>
                <c:pt idx="57">
                  <c:v>447.2</c:v>
                </c:pt>
                <c:pt idx="58">
                  <c:v>458.9</c:v>
                </c:pt>
                <c:pt idx="59">
                  <c:v>511.5</c:v>
                </c:pt>
                <c:pt idx="60">
                  <c:v>545.5</c:v>
                </c:pt>
                <c:pt idx="61">
                  <c:v>571.1</c:v>
                </c:pt>
                <c:pt idx="62">
                  <c:v>673.1</c:v>
                </c:pt>
                <c:pt idx="63">
                  <c:v>609.29999999999995</c:v>
                </c:pt>
              </c:numCache>
            </c:numRef>
          </c:val>
          <c:smooth val="0"/>
        </c:ser>
        <c:ser>
          <c:idx val="1"/>
          <c:order val="1"/>
          <c:tx>
            <c:strRef>
              <c:f>'Size of Navy'!$C$52</c:f>
              <c:strCache>
                <c:ptCount val="1"/>
                <c:pt idx="0">
                  <c:v>France</c:v>
                </c:pt>
              </c:strCache>
            </c:strRef>
          </c:tx>
          <c:spPr>
            <a:ln w="25400">
              <a:solidFill>
                <a:srgbClr val="FF0000"/>
              </a:solidFill>
              <a:prstDash val="solid"/>
            </a:ln>
          </c:spPr>
          <c:marker>
            <c:symbol val="none"/>
          </c:marker>
          <c:dLbls>
            <c:dLbl>
              <c:idx val="63"/>
              <c:layout>
                <c:manualLayout>
                  <c:x val="-3.5117290026246598E-2"/>
                  <c:y val="-0.105671996729554"/>
                </c:manualLayout>
              </c:layout>
              <c:spPr>
                <a:noFill/>
                <a:ln w="25400">
                  <a:noFill/>
                </a:ln>
              </c:spPr>
              <c:txPr>
                <a:bodyPr/>
                <a:lstStyle/>
                <a:p>
                  <a:pPr>
                    <a:defRPr sz="800" b="0" i="0" u="none" strike="noStrike" baseline="0">
                      <a:solidFill>
                        <a:srgbClr val="000000"/>
                      </a:solidFill>
                      <a:latin typeface="Times New Roman"/>
                      <a:ea typeface="Times New Roman"/>
                      <a:cs typeface="Times New Roman"/>
                    </a:defRPr>
                  </a:pPr>
                  <a:endParaRPr lang="es-ES"/>
                </a:p>
              </c:txPr>
              <c:dLblPos val="r"/>
              <c:showLegendKey val="0"/>
              <c:showVal val="0"/>
              <c:showCatName val="0"/>
              <c:showSerName val="1"/>
              <c:showPercent val="0"/>
              <c:showBubbleSize val="0"/>
            </c:dLbl>
            <c:showLegendKey val="0"/>
            <c:showVal val="0"/>
            <c:showCatName val="0"/>
            <c:showSerName val="0"/>
            <c:showPercent val="0"/>
            <c:showBubbleSize val="0"/>
          </c:dLbls>
          <c:cat>
            <c:numRef>
              <c:f>'Size of Navy'!$A$53:$A$116</c:f>
              <c:numCache>
                <c:formatCode>General</c:formatCode>
                <c:ptCount val="64"/>
                <c:pt idx="0">
                  <c:v>1500</c:v>
                </c:pt>
                <c:pt idx="1">
                  <c:v>1505</c:v>
                </c:pt>
                <c:pt idx="2">
                  <c:v>1510</c:v>
                </c:pt>
                <c:pt idx="3">
                  <c:v>1515</c:v>
                </c:pt>
                <c:pt idx="4">
                  <c:v>1520</c:v>
                </c:pt>
                <c:pt idx="5">
                  <c:v>1525</c:v>
                </c:pt>
                <c:pt idx="6">
                  <c:v>1530</c:v>
                </c:pt>
                <c:pt idx="7">
                  <c:v>1535</c:v>
                </c:pt>
                <c:pt idx="8">
                  <c:v>1540</c:v>
                </c:pt>
                <c:pt idx="9">
                  <c:v>1545</c:v>
                </c:pt>
                <c:pt idx="10">
                  <c:v>1550</c:v>
                </c:pt>
                <c:pt idx="11">
                  <c:v>1555</c:v>
                </c:pt>
                <c:pt idx="12">
                  <c:v>1560</c:v>
                </c:pt>
                <c:pt idx="13">
                  <c:v>1565</c:v>
                </c:pt>
                <c:pt idx="14">
                  <c:v>1570</c:v>
                </c:pt>
                <c:pt idx="15">
                  <c:v>1575</c:v>
                </c:pt>
                <c:pt idx="16">
                  <c:v>1580</c:v>
                </c:pt>
                <c:pt idx="17">
                  <c:v>1585</c:v>
                </c:pt>
                <c:pt idx="18">
                  <c:v>1590</c:v>
                </c:pt>
                <c:pt idx="19">
                  <c:v>1595</c:v>
                </c:pt>
                <c:pt idx="20">
                  <c:v>1600</c:v>
                </c:pt>
                <c:pt idx="21">
                  <c:v>1605</c:v>
                </c:pt>
                <c:pt idx="22">
                  <c:v>1610</c:v>
                </c:pt>
                <c:pt idx="23">
                  <c:v>1615</c:v>
                </c:pt>
                <c:pt idx="24">
                  <c:v>1620</c:v>
                </c:pt>
                <c:pt idx="25">
                  <c:v>1625</c:v>
                </c:pt>
                <c:pt idx="26">
                  <c:v>1630</c:v>
                </c:pt>
                <c:pt idx="27">
                  <c:v>1635</c:v>
                </c:pt>
                <c:pt idx="28">
                  <c:v>1640</c:v>
                </c:pt>
                <c:pt idx="29">
                  <c:v>1645</c:v>
                </c:pt>
                <c:pt idx="30">
                  <c:v>1650</c:v>
                </c:pt>
                <c:pt idx="31">
                  <c:v>1655</c:v>
                </c:pt>
                <c:pt idx="32">
                  <c:v>1660</c:v>
                </c:pt>
                <c:pt idx="33">
                  <c:v>1665</c:v>
                </c:pt>
                <c:pt idx="34">
                  <c:v>1670</c:v>
                </c:pt>
                <c:pt idx="35">
                  <c:v>1675</c:v>
                </c:pt>
                <c:pt idx="36">
                  <c:v>1680</c:v>
                </c:pt>
                <c:pt idx="37">
                  <c:v>1685</c:v>
                </c:pt>
                <c:pt idx="38">
                  <c:v>1690</c:v>
                </c:pt>
                <c:pt idx="39">
                  <c:v>1695</c:v>
                </c:pt>
                <c:pt idx="40">
                  <c:v>1700</c:v>
                </c:pt>
                <c:pt idx="41">
                  <c:v>1705</c:v>
                </c:pt>
                <c:pt idx="42">
                  <c:v>1710</c:v>
                </c:pt>
                <c:pt idx="43">
                  <c:v>1715</c:v>
                </c:pt>
                <c:pt idx="44">
                  <c:v>1720</c:v>
                </c:pt>
                <c:pt idx="45">
                  <c:v>1725</c:v>
                </c:pt>
                <c:pt idx="46">
                  <c:v>1730</c:v>
                </c:pt>
                <c:pt idx="47">
                  <c:v>1735</c:v>
                </c:pt>
                <c:pt idx="48">
                  <c:v>1740</c:v>
                </c:pt>
                <c:pt idx="49">
                  <c:v>1745</c:v>
                </c:pt>
                <c:pt idx="50">
                  <c:v>1750</c:v>
                </c:pt>
                <c:pt idx="51">
                  <c:v>1755</c:v>
                </c:pt>
                <c:pt idx="52">
                  <c:v>1760</c:v>
                </c:pt>
                <c:pt idx="53">
                  <c:v>1765</c:v>
                </c:pt>
                <c:pt idx="54">
                  <c:v>1770</c:v>
                </c:pt>
                <c:pt idx="55">
                  <c:v>1775</c:v>
                </c:pt>
                <c:pt idx="56">
                  <c:v>1780</c:v>
                </c:pt>
                <c:pt idx="57">
                  <c:v>1785</c:v>
                </c:pt>
                <c:pt idx="58">
                  <c:v>1790</c:v>
                </c:pt>
                <c:pt idx="59">
                  <c:v>1795</c:v>
                </c:pt>
                <c:pt idx="60">
                  <c:v>1800</c:v>
                </c:pt>
                <c:pt idx="61">
                  <c:v>1805</c:v>
                </c:pt>
                <c:pt idx="62">
                  <c:v>1810</c:v>
                </c:pt>
                <c:pt idx="63">
                  <c:v>1815</c:v>
                </c:pt>
              </c:numCache>
            </c:numRef>
          </c:cat>
          <c:val>
            <c:numRef>
              <c:f>'Size of Navy'!$C$53:$C$116</c:f>
              <c:numCache>
                <c:formatCode>General</c:formatCode>
                <c:ptCount val="64"/>
                <c:pt idx="24">
                  <c:v>2.8</c:v>
                </c:pt>
                <c:pt idx="25">
                  <c:v>8.1</c:v>
                </c:pt>
                <c:pt idx="26">
                  <c:v>27.1</c:v>
                </c:pt>
                <c:pt idx="27">
                  <c:v>27.2</c:v>
                </c:pt>
                <c:pt idx="28">
                  <c:v>28.6</c:v>
                </c:pt>
                <c:pt idx="29">
                  <c:v>20.3</c:v>
                </c:pt>
                <c:pt idx="30">
                  <c:v>20.7</c:v>
                </c:pt>
                <c:pt idx="31">
                  <c:v>17.899999999999999</c:v>
                </c:pt>
                <c:pt idx="32">
                  <c:v>20.2</c:v>
                </c:pt>
                <c:pt idx="33">
                  <c:v>36</c:v>
                </c:pt>
                <c:pt idx="34">
                  <c:v>114.5</c:v>
                </c:pt>
                <c:pt idx="35">
                  <c:v>137.6</c:v>
                </c:pt>
                <c:pt idx="36">
                  <c:v>132</c:v>
                </c:pt>
                <c:pt idx="37">
                  <c:v>140.4</c:v>
                </c:pt>
                <c:pt idx="38">
                  <c:v>140.5</c:v>
                </c:pt>
                <c:pt idx="39">
                  <c:v>208.3</c:v>
                </c:pt>
                <c:pt idx="40">
                  <c:v>194.5</c:v>
                </c:pt>
                <c:pt idx="41">
                  <c:v>184.2</c:v>
                </c:pt>
                <c:pt idx="42">
                  <c:v>170.9</c:v>
                </c:pt>
                <c:pt idx="43">
                  <c:v>108</c:v>
                </c:pt>
                <c:pt idx="44">
                  <c:v>48</c:v>
                </c:pt>
                <c:pt idx="45">
                  <c:v>75.599999999999994</c:v>
                </c:pt>
                <c:pt idx="46">
                  <c:v>73.3</c:v>
                </c:pt>
                <c:pt idx="47">
                  <c:v>82</c:v>
                </c:pt>
                <c:pt idx="48">
                  <c:v>90.6</c:v>
                </c:pt>
                <c:pt idx="49">
                  <c:v>98.2</c:v>
                </c:pt>
                <c:pt idx="50">
                  <c:v>114.6</c:v>
                </c:pt>
                <c:pt idx="51">
                  <c:v>162.4</c:v>
                </c:pt>
                <c:pt idx="52">
                  <c:v>155.9</c:v>
                </c:pt>
                <c:pt idx="53">
                  <c:v>174.6</c:v>
                </c:pt>
                <c:pt idx="54">
                  <c:v>218.7</c:v>
                </c:pt>
                <c:pt idx="55">
                  <c:v>198.6</c:v>
                </c:pt>
                <c:pt idx="56">
                  <c:v>270.89999999999992</c:v>
                </c:pt>
                <c:pt idx="57">
                  <c:v>267.60000000000002</c:v>
                </c:pt>
                <c:pt idx="58">
                  <c:v>314.3</c:v>
                </c:pt>
                <c:pt idx="59">
                  <c:v>284.39999999999992</c:v>
                </c:pt>
                <c:pt idx="60">
                  <c:v>203.6</c:v>
                </c:pt>
                <c:pt idx="61">
                  <c:v>182.2</c:v>
                </c:pt>
                <c:pt idx="62">
                  <c:v>194.3</c:v>
                </c:pt>
                <c:pt idx="63">
                  <c:v>228.3</c:v>
                </c:pt>
              </c:numCache>
            </c:numRef>
          </c:val>
          <c:smooth val="0"/>
        </c:ser>
        <c:ser>
          <c:idx val="2"/>
          <c:order val="2"/>
          <c:tx>
            <c:strRef>
              <c:f>'Size of Navy'!$D$52</c:f>
              <c:strCache>
                <c:ptCount val="1"/>
                <c:pt idx="0">
                  <c:v>Spain</c:v>
                </c:pt>
              </c:strCache>
            </c:strRef>
          </c:tx>
          <c:spPr>
            <a:ln w="25400">
              <a:solidFill>
                <a:srgbClr val="FFC000"/>
              </a:solidFill>
              <a:prstDash val="solid"/>
            </a:ln>
          </c:spPr>
          <c:marker>
            <c:symbol val="none"/>
          </c:marker>
          <c:dLbls>
            <c:dLbl>
              <c:idx val="61"/>
              <c:layout/>
              <c:spPr>
                <a:noFill/>
                <a:ln w="25400">
                  <a:noFill/>
                </a:ln>
              </c:spPr>
              <c:txPr>
                <a:bodyPr/>
                <a:lstStyle/>
                <a:p>
                  <a:pPr>
                    <a:defRPr sz="800" b="0" i="0" u="none" strike="noStrike" baseline="0">
                      <a:solidFill>
                        <a:srgbClr val="000000"/>
                      </a:solidFill>
                      <a:latin typeface="Times New Roman"/>
                      <a:ea typeface="Times New Roman"/>
                      <a:cs typeface="Times New Roman"/>
                    </a:defRPr>
                  </a:pPr>
                  <a:endParaRPr lang="es-ES"/>
                </a:p>
              </c:txPr>
              <c:showLegendKey val="0"/>
              <c:showVal val="0"/>
              <c:showCatName val="0"/>
              <c:showSerName val="1"/>
              <c:showPercent val="0"/>
              <c:showBubbleSize val="0"/>
            </c:dLbl>
            <c:showLegendKey val="0"/>
            <c:showVal val="0"/>
            <c:showCatName val="0"/>
            <c:showSerName val="0"/>
            <c:showPercent val="0"/>
            <c:showBubbleSize val="0"/>
          </c:dLbls>
          <c:cat>
            <c:numRef>
              <c:f>'Size of Navy'!$A$53:$A$116</c:f>
              <c:numCache>
                <c:formatCode>General</c:formatCode>
                <c:ptCount val="64"/>
                <c:pt idx="0">
                  <c:v>1500</c:v>
                </c:pt>
                <c:pt idx="1">
                  <c:v>1505</c:v>
                </c:pt>
                <c:pt idx="2">
                  <c:v>1510</c:v>
                </c:pt>
                <c:pt idx="3">
                  <c:v>1515</c:v>
                </c:pt>
                <c:pt idx="4">
                  <c:v>1520</c:v>
                </c:pt>
                <c:pt idx="5">
                  <c:v>1525</c:v>
                </c:pt>
                <c:pt idx="6">
                  <c:v>1530</c:v>
                </c:pt>
                <c:pt idx="7">
                  <c:v>1535</c:v>
                </c:pt>
                <c:pt idx="8">
                  <c:v>1540</c:v>
                </c:pt>
                <c:pt idx="9">
                  <c:v>1545</c:v>
                </c:pt>
                <c:pt idx="10">
                  <c:v>1550</c:v>
                </c:pt>
                <c:pt idx="11">
                  <c:v>1555</c:v>
                </c:pt>
                <c:pt idx="12">
                  <c:v>1560</c:v>
                </c:pt>
                <c:pt idx="13">
                  <c:v>1565</c:v>
                </c:pt>
                <c:pt idx="14">
                  <c:v>1570</c:v>
                </c:pt>
                <c:pt idx="15">
                  <c:v>1575</c:v>
                </c:pt>
                <c:pt idx="16">
                  <c:v>1580</c:v>
                </c:pt>
                <c:pt idx="17">
                  <c:v>1585</c:v>
                </c:pt>
                <c:pt idx="18">
                  <c:v>1590</c:v>
                </c:pt>
                <c:pt idx="19">
                  <c:v>1595</c:v>
                </c:pt>
                <c:pt idx="20">
                  <c:v>1600</c:v>
                </c:pt>
                <c:pt idx="21">
                  <c:v>1605</c:v>
                </c:pt>
                <c:pt idx="22">
                  <c:v>1610</c:v>
                </c:pt>
                <c:pt idx="23">
                  <c:v>1615</c:v>
                </c:pt>
                <c:pt idx="24">
                  <c:v>1620</c:v>
                </c:pt>
                <c:pt idx="25">
                  <c:v>1625</c:v>
                </c:pt>
                <c:pt idx="26">
                  <c:v>1630</c:v>
                </c:pt>
                <c:pt idx="27">
                  <c:v>1635</c:v>
                </c:pt>
                <c:pt idx="28">
                  <c:v>1640</c:v>
                </c:pt>
                <c:pt idx="29">
                  <c:v>1645</c:v>
                </c:pt>
                <c:pt idx="30">
                  <c:v>1650</c:v>
                </c:pt>
                <c:pt idx="31">
                  <c:v>1655</c:v>
                </c:pt>
                <c:pt idx="32">
                  <c:v>1660</c:v>
                </c:pt>
                <c:pt idx="33">
                  <c:v>1665</c:v>
                </c:pt>
                <c:pt idx="34">
                  <c:v>1670</c:v>
                </c:pt>
                <c:pt idx="35">
                  <c:v>1675</c:v>
                </c:pt>
                <c:pt idx="36">
                  <c:v>1680</c:v>
                </c:pt>
                <c:pt idx="37">
                  <c:v>1685</c:v>
                </c:pt>
                <c:pt idx="38">
                  <c:v>1690</c:v>
                </c:pt>
                <c:pt idx="39">
                  <c:v>1695</c:v>
                </c:pt>
                <c:pt idx="40">
                  <c:v>1700</c:v>
                </c:pt>
                <c:pt idx="41">
                  <c:v>1705</c:v>
                </c:pt>
                <c:pt idx="42">
                  <c:v>1710</c:v>
                </c:pt>
                <c:pt idx="43">
                  <c:v>1715</c:v>
                </c:pt>
                <c:pt idx="44">
                  <c:v>1720</c:v>
                </c:pt>
                <c:pt idx="45">
                  <c:v>1725</c:v>
                </c:pt>
                <c:pt idx="46">
                  <c:v>1730</c:v>
                </c:pt>
                <c:pt idx="47">
                  <c:v>1735</c:v>
                </c:pt>
                <c:pt idx="48">
                  <c:v>1740</c:v>
                </c:pt>
                <c:pt idx="49">
                  <c:v>1745</c:v>
                </c:pt>
                <c:pt idx="50">
                  <c:v>1750</c:v>
                </c:pt>
                <c:pt idx="51">
                  <c:v>1755</c:v>
                </c:pt>
                <c:pt idx="52">
                  <c:v>1760</c:v>
                </c:pt>
                <c:pt idx="53">
                  <c:v>1765</c:v>
                </c:pt>
                <c:pt idx="54">
                  <c:v>1770</c:v>
                </c:pt>
                <c:pt idx="55">
                  <c:v>1775</c:v>
                </c:pt>
                <c:pt idx="56">
                  <c:v>1780</c:v>
                </c:pt>
                <c:pt idx="57">
                  <c:v>1785</c:v>
                </c:pt>
                <c:pt idx="58">
                  <c:v>1790</c:v>
                </c:pt>
                <c:pt idx="59">
                  <c:v>1795</c:v>
                </c:pt>
                <c:pt idx="60">
                  <c:v>1800</c:v>
                </c:pt>
                <c:pt idx="61">
                  <c:v>1805</c:v>
                </c:pt>
                <c:pt idx="62">
                  <c:v>1810</c:v>
                </c:pt>
                <c:pt idx="63">
                  <c:v>1815</c:v>
                </c:pt>
              </c:numCache>
            </c:numRef>
          </c:cat>
          <c:val>
            <c:numRef>
              <c:f>'Size of Navy'!$D$53:$D$116</c:f>
              <c:numCache>
                <c:formatCode>General</c:formatCode>
                <c:ptCount val="64"/>
                <c:pt idx="43">
                  <c:v>17.600000000000001</c:v>
                </c:pt>
                <c:pt idx="44">
                  <c:v>21.5</c:v>
                </c:pt>
                <c:pt idx="45">
                  <c:v>31.3</c:v>
                </c:pt>
                <c:pt idx="46">
                  <c:v>72.8</c:v>
                </c:pt>
                <c:pt idx="47">
                  <c:v>87.6</c:v>
                </c:pt>
                <c:pt idx="48">
                  <c:v>90.9</c:v>
                </c:pt>
                <c:pt idx="49">
                  <c:v>54.8</c:v>
                </c:pt>
                <c:pt idx="50">
                  <c:v>40.5</c:v>
                </c:pt>
                <c:pt idx="51">
                  <c:v>112.6</c:v>
                </c:pt>
                <c:pt idx="52">
                  <c:v>137.19999999999999</c:v>
                </c:pt>
                <c:pt idx="53">
                  <c:v>123.8</c:v>
                </c:pt>
                <c:pt idx="54">
                  <c:v>164.7</c:v>
                </c:pt>
                <c:pt idx="55">
                  <c:v>198.2</c:v>
                </c:pt>
                <c:pt idx="56">
                  <c:v>195.7</c:v>
                </c:pt>
                <c:pt idx="57">
                  <c:v>210.6</c:v>
                </c:pt>
                <c:pt idx="58">
                  <c:v>242.2</c:v>
                </c:pt>
                <c:pt idx="59">
                  <c:v>264</c:v>
                </c:pt>
                <c:pt idx="60">
                  <c:v>226.6</c:v>
                </c:pt>
                <c:pt idx="61">
                  <c:v>138.69999999999999</c:v>
                </c:pt>
                <c:pt idx="62">
                  <c:v>100.3</c:v>
                </c:pt>
                <c:pt idx="63">
                  <c:v>59.9</c:v>
                </c:pt>
              </c:numCache>
            </c:numRef>
          </c:val>
          <c:smooth val="0"/>
        </c:ser>
        <c:ser>
          <c:idx val="3"/>
          <c:order val="3"/>
          <c:tx>
            <c:strRef>
              <c:f>'Size of Navy'!$E$52</c:f>
              <c:strCache>
                <c:ptCount val="1"/>
                <c:pt idx="0">
                  <c:v>Netherlands</c:v>
                </c:pt>
              </c:strCache>
            </c:strRef>
          </c:tx>
          <c:spPr>
            <a:ln w="25400">
              <a:solidFill>
                <a:schemeClr val="accent6">
                  <a:lumMod val="75000"/>
                </a:schemeClr>
              </a:solidFill>
              <a:prstDash val="solid"/>
            </a:ln>
          </c:spPr>
          <c:marker>
            <c:symbol val="none"/>
          </c:marker>
          <c:dLbls>
            <c:dLbl>
              <c:idx val="62"/>
              <c:layout>
                <c:manualLayout>
                  <c:x val="-8.0976459973753204E-2"/>
                  <c:y val="2.1089237416770401E-3"/>
                </c:manualLayout>
              </c:layout>
              <c:spPr>
                <a:noFill/>
                <a:ln w="25400">
                  <a:noFill/>
                </a:ln>
              </c:spPr>
              <c:txPr>
                <a:bodyPr/>
                <a:lstStyle/>
                <a:p>
                  <a:pPr>
                    <a:defRPr sz="800" b="0" i="0" u="none" strike="noStrike" baseline="0">
                      <a:solidFill>
                        <a:srgbClr val="000000"/>
                      </a:solidFill>
                      <a:latin typeface="Times New Roman"/>
                      <a:ea typeface="Times New Roman"/>
                      <a:cs typeface="Times New Roman"/>
                    </a:defRPr>
                  </a:pPr>
                  <a:endParaRPr lang="es-ES"/>
                </a:p>
              </c:txPr>
              <c:dLblPos val="r"/>
              <c:showLegendKey val="0"/>
              <c:showVal val="0"/>
              <c:showCatName val="0"/>
              <c:showSerName val="1"/>
              <c:showPercent val="0"/>
              <c:showBubbleSize val="0"/>
            </c:dLbl>
            <c:showLegendKey val="0"/>
            <c:showVal val="0"/>
            <c:showCatName val="0"/>
            <c:showSerName val="0"/>
            <c:showPercent val="0"/>
            <c:showBubbleSize val="0"/>
          </c:dLbls>
          <c:cat>
            <c:numRef>
              <c:f>'Size of Navy'!$A$53:$A$116</c:f>
              <c:numCache>
                <c:formatCode>General</c:formatCode>
                <c:ptCount val="64"/>
                <c:pt idx="0">
                  <c:v>1500</c:v>
                </c:pt>
                <c:pt idx="1">
                  <c:v>1505</c:v>
                </c:pt>
                <c:pt idx="2">
                  <c:v>1510</c:v>
                </c:pt>
                <c:pt idx="3">
                  <c:v>1515</c:v>
                </c:pt>
                <c:pt idx="4">
                  <c:v>1520</c:v>
                </c:pt>
                <c:pt idx="5">
                  <c:v>1525</c:v>
                </c:pt>
                <c:pt idx="6">
                  <c:v>1530</c:v>
                </c:pt>
                <c:pt idx="7">
                  <c:v>1535</c:v>
                </c:pt>
                <c:pt idx="8">
                  <c:v>1540</c:v>
                </c:pt>
                <c:pt idx="9">
                  <c:v>1545</c:v>
                </c:pt>
                <c:pt idx="10">
                  <c:v>1550</c:v>
                </c:pt>
                <c:pt idx="11">
                  <c:v>1555</c:v>
                </c:pt>
                <c:pt idx="12">
                  <c:v>1560</c:v>
                </c:pt>
                <c:pt idx="13">
                  <c:v>1565</c:v>
                </c:pt>
                <c:pt idx="14">
                  <c:v>1570</c:v>
                </c:pt>
                <c:pt idx="15">
                  <c:v>1575</c:v>
                </c:pt>
                <c:pt idx="16">
                  <c:v>1580</c:v>
                </c:pt>
                <c:pt idx="17">
                  <c:v>1585</c:v>
                </c:pt>
                <c:pt idx="18">
                  <c:v>1590</c:v>
                </c:pt>
                <c:pt idx="19">
                  <c:v>1595</c:v>
                </c:pt>
                <c:pt idx="20">
                  <c:v>1600</c:v>
                </c:pt>
                <c:pt idx="21">
                  <c:v>1605</c:v>
                </c:pt>
                <c:pt idx="22">
                  <c:v>1610</c:v>
                </c:pt>
                <c:pt idx="23">
                  <c:v>1615</c:v>
                </c:pt>
                <c:pt idx="24">
                  <c:v>1620</c:v>
                </c:pt>
                <c:pt idx="25">
                  <c:v>1625</c:v>
                </c:pt>
                <c:pt idx="26">
                  <c:v>1630</c:v>
                </c:pt>
                <c:pt idx="27">
                  <c:v>1635</c:v>
                </c:pt>
                <c:pt idx="28">
                  <c:v>1640</c:v>
                </c:pt>
                <c:pt idx="29">
                  <c:v>1645</c:v>
                </c:pt>
                <c:pt idx="30">
                  <c:v>1650</c:v>
                </c:pt>
                <c:pt idx="31">
                  <c:v>1655</c:v>
                </c:pt>
                <c:pt idx="32">
                  <c:v>1660</c:v>
                </c:pt>
                <c:pt idx="33">
                  <c:v>1665</c:v>
                </c:pt>
                <c:pt idx="34">
                  <c:v>1670</c:v>
                </c:pt>
                <c:pt idx="35">
                  <c:v>1675</c:v>
                </c:pt>
                <c:pt idx="36">
                  <c:v>1680</c:v>
                </c:pt>
                <c:pt idx="37">
                  <c:v>1685</c:v>
                </c:pt>
                <c:pt idx="38">
                  <c:v>1690</c:v>
                </c:pt>
                <c:pt idx="39">
                  <c:v>1695</c:v>
                </c:pt>
                <c:pt idx="40">
                  <c:v>1700</c:v>
                </c:pt>
                <c:pt idx="41">
                  <c:v>1705</c:v>
                </c:pt>
                <c:pt idx="42">
                  <c:v>1710</c:v>
                </c:pt>
                <c:pt idx="43">
                  <c:v>1715</c:v>
                </c:pt>
                <c:pt idx="44">
                  <c:v>1720</c:v>
                </c:pt>
                <c:pt idx="45">
                  <c:v>1725</c:v>
                </c:pt>
                <c:pt idx="46">
                  <c:v>1730</c:v>
                </c:pt>
                <c:pt idx="47">
                  <c:v>1735</c:v>
                </c:pt>
                <c:pt idx="48">
                  <c:v>1740</c:v>
                </c:pt>
                <c:pt idx="49">
                  <c:v>1745</c:v>
                </c:pt>
                <c:pt idx="50">
                  <c:v>1750</c:v>
                </c:pt>
                <c:pt idx="51">
                  <c:v>1755</c:v>
                </c:pt>
                <c:pt idx="52">
                  <c:v>1760</c:v>
                </c:pt>
                <c:pt idx="53">
                  <c:v>1765</c:v>
                </c:pt>
                <c:pt idx="54">
                  <c:v>1770</c:v>
                </c:pt>
                <c:pt idx="55">
                  <c:v>1775</c:v>
                </c:pt>
                <c:pt idx="56">
                  <c:v>1780</c:v>
                </c:pt>
                <c:pt idx="57">
                  <c:v>1785</c:v>
                </c:pt>
                <c:pt idx="58">
                  <c:v>1790</c:v>
                </c:pt>
                <c:pt idx="59">
                  <c:v>1795</c:v>
                </c:pt>
                <c:pt idx="60">
                  <c:v>1800</c:v>
                </c:pt>
                <c:pt idx="61">
                  <c:v>1805</c:v>
                </c:pt>
                <c:pt idx="62">
                  <c:v>1810</c:v>
                </c:pt>
                <c:pt idx="63">
                  <c:v>1815</c:v>
                </c:pt>
              </c:numCache>
            </c:numRef>
          </c:cat>
          <c:val>
            <c:numRef>
              <c:f>'Size of Navy'!$E$53:$E$116</c:f>
              <c:numCache>
                <c:formatCode>General</c:formatCode>
                <c:ptCount val="64"/>
                <c:pt idx="30">
                  <c:v>28.8</c:v>
                </c:pt>
                <c:pt idx="31">
                  <c:v>63.8</c:v>
                </c:pt>
                <c:pt idx="32">
                  <c:v>62.2</c:v>
                </c:pt>
                <c:pt idx="33">
                  <c:v>80.900000000000006</c:v>
                </c:pt>
                <c:pt idx="34">
                  <c:v>102.1</c:v>
                </c:pt>
                <c:pt idx="35">
                  <c:v>87.7</c:v>
                </c:pt>
                <c:pt idx="36">
                  <c:v>64</c:v>
                </c:pt>
                <c:pt idx="37">
                  <c:v>86</c:v>
                </c:pt>
                <c:pt idx="38">
                  <c:v>67.900000000000006</c:v>
                </c:pt>
                <c:pt idx="39">
                  <c:v>105.7</c:v>
                </c:pt>
                <c:pt idx="40">
                  <c:v>113.1</c:v>
                </c:pt>
                <c:pt idx="41">
                  <c:v>109.3</c:v>
                </c:pt>
                <c:pt idx="42">
                  <c:v>118.6</c:v>
                </c:pt>
                <c:pt idx="43">
                  <c:v>98.3</c:v>
                </c:pt>
                <c:pt idx="44">
                  <c:v>78.900000000000006</c:v>
                </c:pt>
                <c:pt idx="45">
                  <c:v>65.3</c:v>
                </c:pt>
                <c:pt idx="46">
                  <c:v>62.1</c:v>
                </c:pt>
                <c:pt idx="47">
                  <c:v>74.099999999999994</c:v>
                </c:pt>
                <c:pt idx="48">
                  <c:v>65</c:v>
                </c:pt>
                <c:pt idx="49">
                  <c:v>64.5</c:v>
                </c:pt>
                <c:pt idx="50">
                  <c:v>61.9</c:v>
                </c:pt>
                <c:pt idx="51">
                  <c:v>57.8</c:v>
                </c:pt>
                <c:pt idx="52">
                  <c:v>62.4</c:v>
                </c:pt>
                <c:pt idx="53">
                  <c:v>66.2</c:v>
                </c:pt>
                <c:pt idx="54">
                  <c:v>79.099999999999994</c:v>
                </c:pt>
                <c:pt idx="55">
                  <c:v>67.5</c:v>
                </c:pt>
                <c:pt idx="56">
                  <c:v>70</c:v>
                </c:pt>
                <c:pt idx="57">
                  <c:v>123.7</c:v>
                </c:pt>
                <c:pt idx="58">
                  <c:v>117.4</c:v>
                </c:pt>
                <c:pt idx="59">
                  <c:v>76.400000000000006</c:v>
                </c:pt>
                <c:pt idx="60">
                  <c:v>40.1</c:v>
                </c:pt>
                <c:pt idx="61">
                  <c:v>43.5</c:v>
                </c:pt>
                <c:pt idx="62">
                  <c:v>40</c:v>
                </c:pt>
                <c:pt idx="63">
                  <c:v>71.400000000000006</c:v>
                </c:pt>
              </c:numCache>
            </c:numRef>
          </c:val>
          <c:smooth val="0"/>
        </c:ser>
        <c:dLbls>
          <c:showLegendKey val="0"/>
          <c:showVal val="0"/>
          <c:showCatName val="0"/>
          <c:showSerName val="0"/>
          <c:showPercent val="0"/>
          <c:showBubbleSize val="0"/>
        </c:dLbls>
        <c:marker val="1"/>
        <c:smooth val="0"/>
        <c:axId val="142070912"/>
        <c:axId val="142072448"/>
      </c:lineChart>
      <c:catAx>
        <c:axId val="142070912"/>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sz="800" b="0" i="0" u="none" strike="noStrike" baseline="0">
                <a:solidFill>
                  <a:srgbClr val="000000"/>
                </a:solidFill>
                <a:latin typeface="Times New Roman"/>
                <a:ea typeface="Times New Roman"/>
                <a:cs typeface="Times New Roman"/>
              </a:defRPr>
            </a:pPr>
            <a:endParaRPr lang="es-ES"/>
          </a:p>
        </c:txPr>
        <c:crossAx val="142072448"/>
        <c:crosses val="autoZero"/>
        <c:auto val="1"/>
        <c:lblAlgn val="ctr"/>
        <c:lblOffset val="100"/>
        <c:tickLblSkip val="3"/>
        <c:tickMarkSkip val="1"/>
        <c:noMultiLvlLbl val="0"/>
      </c:catAx>
      <c:valAx>
        <c:axId val="142072448"/>
        <c:scaling>
          <c:orientation val="minMax"/>
        </c:scaling>
        <c:delete val="0"/>
        <c:axPos val="l"/>
        <c:majorGridlines>
          <c:spPr>
            <a:ln w="3175">
              <a:solidFill>
                <a:srgbClr val="000000"/>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Times New Roman"/>
                <a:ea typeface="Times New Roman"/>
                <a:cs typeface="Times New Roman"/>
              </a:defRPr>
            </a:pPr>
            <a:endParaRPr lang="es-ES"/>
          </a:p>
        </c:txPr>
        <c:crossAx val="142070912"/>
        <c:crosses val="autoZero"/>
        <c:crossBetween val="between"/>
      </c:valAx>
      <c:spPr>
        <a:solidFill>
          <a:srgbClr val="FFFFFF"/>
        </a:solidFill>
        <a:ln w="12700">
          <a:solidFill>
            <a:srgbClr val="FFFFFF"/>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1050" b="0" i="0" u="none" strike="noStrike" baseline="0">
          <a:solidFill>
            <a:srgbClr val="000000"/>
          </a:solidFill>
          <a:latin typeface="Arial"/>
          <a:ea typeface="Arial"/>
          <a:cs typeface="Arial"/>
        </a:defRPr>
      </a:pPr>
      <a:endParaRPr lang="es-E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47F749-A709-44AD-8EB3-CCD3F5E6FEE5}" type="datetimeFigureOut">
              <a:rPr lang="en-GB" smtClean="0"/>
              <a:t>07/04/2015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20F7D3-6489-4902-AA7C-458F1223937F}" type="slidenum">
              <a:rPr lang="en-GB" smtClean="0"/>
              <a:t>‹Nº›</a:t>
            </a:fld>
            <a:endParaRPr lang="en-GB"/>
          </a:p>
        </p:txBody>
      </p:sp>
    </p:spTree>
    <p:extLst>
      <p:ext uri="{BB962C8B-B14F-4D97-AF65-F5344CB8AC3E}">
        <p14:creationId xmlns:p14="http://schemas.microsoft.com/office/powerpoint/2010/main" val="2599239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9B43257-00E1-4FF4-9C1D-7D9AE38D37BE}" type="slidenum">
              <a:rPr lang="en-GB">
                <a:solidFill>
                  <a:prstClr val="black"/>
                </a:solidFill>
              </a:rPr>
              <a:pPr eaLnBrk="1" hangingPunct="1"/>
              <a:t>1</a:t>
            </a:fld>
            <a:endParaRPr lang="en-GB">
              <a:solidFill>
                <a:prstClr val="black"/>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BB4FDD7-543F-4BCA-B347-72CBE1CBA2DA}" type="slidenum">
              <a:rPr lang="en-GB">
                <a:solidFill>
                  <a:prstClr val="black"/>
                </a:solidFill>
              </a:rPr>
              <a:pPr eaLnBrk="1" hangingPunct="1"/>
              <a:t>2</a:t>
            </a:fld>
            <a:endParaRPr lang="en-GB">
              <a:solidFill>
                <a:prstClr val="black"/>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2E13255-7672-4B6E-AF2D-2011F5E7F7C7}" type="slidenum">
              <a:rPr lang="en-GB">
                <a:solidFill>
                  <a:prstClr val="black"/>
                </a:solidFill>
              </a:rPr>
              <a:pPr eaLnBrk="1" hangingPunct="1"/>
              <a:t>3</a:t>
            </a:fld>
            <a:endParaRPr lang="en-GB">
              <a:solidFill>
                <a:prstClr val="black"/>
              </a:solidFill>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C2AE57E-70E5-4237-8963-BECB51083929}" type="slidenum">
              <a:rPr lang="en-GB">
                <a:solidFill>
                  <a:prstClr val="black"/>
                </a:solidFill>
              </a:rPr>
              <a:pPr eaLnBrk="1" hangingPunct="1"/>
              <a:t>4</a:t>
            </a:fld>
            <a:endParaRPr lang="en-GB">
              <a:solidFill>
                <a:prstClr val="black"/>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5342EA9-CFDF-483B-913D-6B6E85A49238}" type="slidenum">
              <a:rPr lang="en-GB">
                <a:solidFill>
                  <a:prstClr val="black"/>
                </a:solidFill>
              </a:rPr>
              <a:pPr eaLnBrk="1" hangingPunct="1"/>
              <a:t>5</a:t>
            </a:fld>
            <a:endParaRPr lang="en-GB">
              <a:solidFill>
                <a:prstClr val="black"/>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654F4C6-CF76-46EA-94B8-688341897BD8}" type="slidenum">
              <a:rPr lang="en-GB">
                <a:solidFill>
                  <a:prstClr val="black"/>
                </a:solidFill>
              </a:rPr>
              <a:pPr eaLnBrk="1" hangingPunct="1"/>
              <a:t>6</a:t>
            </a:fld>
            <a:endParaRPr lang="en-GB">
              <a:solidFill>
                <a:prstClr val="black"/>
              </a:solidFill>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D20F7D3-6489-4902-AA7C-458F1223937F}" type="slidenum">
              <a:rPr lang="en-GB" smtClean="0"/>
              <a:t>9</a:t>
            </a:fld>
            <a:endParaRPr lang="en-GB"/>
          </a:p>
        </p:txBody>
      </p:sp>
    </p:spTree>
    <p:extLst>
      <p:ext uri="{BB962C8B-B14F-4D97-AF65-F5344CB8AC3E}">
        <p14:creationId xmlns:p14="http://schemas.microsoft.com/office/powerpoint/2010/main" val="1680533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3F3F23B-A8CF-474D-B8B5-F6D09DE84CE8}" type="slidenum">
              <a:rPr lang="en-GB" smtClean="0"/>
              <a:pPr eaLnBrk="1" hangingPunct="1"/>
              <a:t>17</a:t>
            </a:fld>
            <a:endParaRPr lang="en-GB"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mtClean="0"/>
          </a:p>
        </p:txBody>
      </p:sp>
      <p:sp>
        <p:nvSpPr>
          <p:cNvPr id="542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ED45FE3B-2C5E-4008-856A-EDF009C201E6}" type="slidenum">
              <a:rPr lang="en-US" altLang="en-US" smtClean="0">
                <a:latin typeface="Calibri" pitchFamily="34" charset="0"/>
              </a:rPr>
              <a:pPr eaLnBrk="1" hangingPunct="1">
                <a:spcBef>
                  <a:spcPct val="0"/>
                </a:spcBef>
              </a:pPr>
              <a:t>23</a:t>
            </a:fld>
            <a:endParaRPr lang="en-US" alt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mtClean="0"/>
          </a:p>
        </p:txBody>
      </p:sp>
      <p:sp>
        <p:nvSpPr>
          <p:cNvPr id="553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003AD271-E146-45E4-ABB6-2307FBB20258}" type="slidenum">
              <a:rPr lang="en-US" altLang="en-US" smtClean="0">
                <a:latin typeface="Calibri" pitchFamily="34" charset="0"/>
              </a:rPr>
              <a:pPr eaLnBrk="1" hangingPunct="1">
                <a:spcBef>
                  <a:spcPct val="0"/>
                </a:spcBef>
              </a:pPr>
              <a:t>24</a:t>
            </a:fld>
            <a:endParaRPr lang="en-US" alt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mtClean="0"/>
          </a:p>
        </p:txBody>
      </p:sp>
      <p:sp>
        <p:nvSpPr>
          <p:cNvPr id="563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1F96D68D-C71F-4246-869A-9E95925E0805}" type="slidenum">
              <a:rPr lang="en-US" altLang="en-US" smtClean="0">
                <a:latin typeface="Calibri" pitchFamily="34" charset="0"/>
              </a:rPr>
              <a:pPr eaLnBrk="1" hangingPunct="1">
                <a:spcBef>
                  <a:spcPct val="0"/>
                </a:spcBef>
              </a:pPr>
              <a:t>25</a:t>
            </a:fld>
            <a:endParaRPr lang="en-US" alt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54A6C02-6622-4207-90DF-7FCB2D43B880}"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769291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13BAAD-D715-49F6-8019-0621A934C1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30902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19B3D5-7730-46A0-9E4B-D28B55C9A1BA}"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597148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800D333-41F8-4355-9A40-D3EF3569E2FC}"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594211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1C2A8D-407B-42C1-AFB7-3EBAFC35CCDE}"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576409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0B991D-20ED-49A6-A98C-4493969596F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414310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D2467ED-7EC3-4712-8E2D-2124AFEFD968}"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209691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15E45F-F576-410C-B1D3-B2A70F8DFE41}"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995095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B2D586-0BA6-4065-9F0A-D8C168EE626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920904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B86EB8-E9F6-4F94-B6E8-3F4FFBE5C757}"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670802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8582B7-00A2-4D4F-B98E-C36C92AF8D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517222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54A6C02-6622-4207-90DF-7FCB2D43B880}"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194713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13BAAD-D715-49F6-8019-0621A934C1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336161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19B3D5-7730-46A0-9E4B-D28B55C9A1BA}"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4187945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800D333-41F8-4355-9A40-D3EF3569E2FC}"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996409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1C2A8D-407B-42C1-AFB7-3EBAFC35CCDE}"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46952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0B991D-20ED-49A6-A98C-4493969596F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5898207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D2467ED-7EC3-4712-8E2D-2124AFEFD968}"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87436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15E45F-F576-410C-B1D3-B2A70F8DFE41}"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789868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B2D586-0BA6-4065-9F0A-D8C168EE626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4184404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B86EB8-E9F6-4F94-B6E8-3F4FFBE5C757}"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3990742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8582B7-00A2-4D4F-B98E-C36C92AF8D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540712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54A6C02-6622-4207-90DF-7FCB2D43B880}"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3732712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13BAAD-D715-49F6-8019-0621A934C1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8937909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19B3D5-7730-46A0-9E4B-D28B55C9A1BA}"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1275514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800D333-41F8-4355-9A40-D3EF3569E2FC}"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4829048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1C2A8D-407B-42C1-AFB7-3EBAFC35CCDE}"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812310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0B991D-20ED-49A6-A98C-4493969596F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41130764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D2467ED-7EC3-4712-8E2D-2124AFEFD968}"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41863417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15E45F-F576-410C-B1D3-B2A70F8DFE41}"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5834927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B2D586-0BA6-4065-9F0A-D8C168EE626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483108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B86EB8-E9F6-4F94-B6E8-3F4FFBE5C757}"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2839189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8582B7-00A2-4D4F-B98E-C36C92AF8D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9424070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54A6C02-6622-4207-90DF-7FCB2D43B880}"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6306771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13BAAD-D715-49F6-8019-0621A934C1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7022328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19B3D5-7730-46A0-9E4B-D28B55C9A1BA}"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2171729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800D333-41F8-4355-9A40-D3EF3569E2FC}"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3488991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1C2A8D-407B-42C1-AFB7-3EBAFC35CCDE}"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6992224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0B991D-20ED-49A6-A98C-4493969596F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7953932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D2467ED-7EC3-4712-8E2D-2124AFEFD968}"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3732226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15E45F-F576-410C-B1D3-B2A70F8DFE41}"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1923469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B2D586-0BA6-4065-9F0A-D8C168EE626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4557306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B86EB8-E9F6-4F94-B6E8-3F4FFBE5C757}"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5587073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8582B7-00A2-4D4F-B98E-C36C92AF8D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6445819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54A6C02-6622-4207-90DF-7FCB2D43B880}"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7126920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13BAAD-D715-49F6-8019-0621A934C1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40963763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19B3D5-7730-46A0-9E4B-D28B55C9A1BA}"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8475636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800D333-41F8-4355-9A40-D3EF3569E2FC}"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9816801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1C2A8D-407B-42C1-AFB7-3EBAFC35CCDE}"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5253456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0B991D-20ED-49A6-A98C-4493969596F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40713976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D2467ED-7EC3-4712-8E2D-2124AFEFD968}"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8355368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15E45F-F576-410C-B1D3-B2A70F8DFE41}"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7117037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B2D586-0BA6-4065-9F0A-D8C168EE626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994158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B86EB8-E9F6-4F94-B6E8-3F4FFBE5C757}"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2007762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8582B7-00A2-4D4F-B98E-C36C92AF8D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2899263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54A6C02-6622-4207-90DF-7FCB2D43B880}"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5652592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13BAAD-D715-49F6-8019-0621A934C1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6434580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19B3D5-7730-46A0-9E4B-D28B55C9A1BA}"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9236877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800D333-41F8-4355-9A40-D3EF3569E2FC}"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22690060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1C2A8D-407B-42C1-AFB7-3EBAFC35CCDE}"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1187047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0B991D-20ED-49A6-A98C-4493969596F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4644227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D2467ED-7EC3-4712-8E2D-2124AFEFD968}"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8478196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15E45F-F576-410C-B1D3-B2A70F8DFE41}"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14578153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B2D586-0BA6-4065-9F0A-D8C168EE626F}"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2977894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B86EB8-E9F6-4F94-B6E8-3F4FFBE5C757}"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1342975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8582B7-00A2-4D4F-B98E-C36C92AF8DD6}" type="slidenum">
              <a:rPr lang="en-GB">
                <a:solidFill>
                  <a:srgbClr val="000000"/>
                </a:solidFill>
              </a:rPr>
              <a:pPr>
                <a:defRPr/>
              </a:pPr>
              <a:t>‹Nº›</a:t>
            </a:fld>
            <a:endParaRPr lang="en-GB">
              <a:solidFill>
                <a:srgbClr val="000000"/>
              </a:solidFill>
            </a:endParaRPr>
          </a:p>
        </p:txBody>
      </p:sp>
    </p:spTree>
    <p:extLst>
      <p:ext uri="{BB962C8B-B14F-4D97-AF65-F5344CB8AC3E}">
        <p14:creationId xmlns:p14="http://schemas.microsoft.com/office/powerpoint/2010/main" val="3888503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4767A198-DEDF-42EE-97DA-62EE98F3948E}" type="slidenum">
              <a:rPr lang="en-GB">
                <a:solidFill>
                  <a:srgbClr val="000000"/>
                </a:solidFill>
              </a:rPr>
              <a:pPr fontAlgn="base">
                <a:spcBef>
                  <a:spcPct val="0"/>
                </a:spcBef>
                <a:spcAft>
                  <a:spcPct val="0"/>
                </a:spcAft>
                <a:defRPr/>
              </a:pPr>
              <a:t>‹Nº›</a:t>
            </a:fld>
            <a:endParaRPr lang="en-GB">
              <a:solidFill>
                <a:srgbClr val="000000"/>
              </a:solidFill>
            </a:endParaRPr>
          </a:p>
        </p:txBody>
      </p:sp>
    </p:spTree>
    <p:extLst>
      <p:ext uri="{BB962C8B-B14F-4D97-AF65-F5344CB8AC3E}">
        <p14:creationId xmlns:p14="http://schemas.microsoft.com/office/powerpoint/2010/main" val="2275472142"/>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4767A198-DEDF-42EE-97DA-62EE98F3948E}" type="slidenum">
              <a:rPr lang="en-GB">
                <a:solidFill>
                  <a:srgbClr val="000000"/>
                </a:solidFill>
              </a:rPr>
              <a:pPr fontAlgn="base">
                <a:spcBef>
                  <a:spcPct val="0"/>
                </a:spcBef>
                <a:spcAft>
                  <a:spcPct val="0"/>
                </a:spcAft>
                <a:defRPr/>
              </a:pPr>
              <a:t>‹Nº›</a:t>
            </a:fld>
            <a:endParaRPr lang="en-GB">
              <a:solidFill>
                <a:srgbClr val="000000"/>
              </a:solidFill>
            </a:endParaRPr>
          </a:p>
        </p:txBody>
      </p:sp>
    </p:spTree>
    <p:extLst>
      <p:ext uri="{BB962C8B-B14F-4D97-AF65-F5344CB8AC3E}">
        <p14:creationId xmlns:p14="http://schemas.microsoft.com/office/powerpoint/2010/main" val="428893410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4767A198-DEDF-42EE-97DA-62EE98F3948E}" type="slidenum">
              <a:rPr lang="en-GB">
                <a:solidFill>
                  <a:srgbClr val="000000"/>
                </a:solidFill>
              </a:rPr>
              <a:pPr fontAlgn="base">
                <a:spcBef>
                  <a:spcPct val="0"/>
                </a:spcBef>
                <a:spcAft>
                  <a:spcPct val="0"/>
                </a:spcAft>
                <a:defRPr/>
              </a:pPr>
              <a:t>‹Nº›</a:t>
            </a:fld>
            <a:endParaRPr lang="en-GB">
              <a:solidFill>
                <a:srgbClr val="000000"/>
              </a:solidFill>
            </a:endParaRPr>
          </a:p>
        </p:txBody>
      </p:sp>
    </p:spTree>
    <p:extLst>
      <p:ext uri="{BB962C8B-B14F-4D97-AF65-F5344CB8AC3E}">
        <p14:creationId xmlns:p14="http://schemas.microsoft.com/office/powerpoint/2010/main" val="4026607280"/>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4767A198-DEDF-42EE-97DA-62EE98F3948E}" type="slidenum">
              <a:rPr lang="en-GB">
                <a:solidFill>
                  <a:srgbClr val="000000"/>
                </a:solidFill>
              </a:rPr>
              <a:pPr fontAlgn="base">
                <a:spcBef>
                  <a:spcPct val="0"/>
                </a:spcBef>
                <a:spcAft>
                  <a:spcPct val="0"/>
                </a:spcAft>
                <a:defRPr/>
              </a:pPr>
              <a:t>‹Nº›</a:t>
            </a:fld>
            <a:endParaRPr lang="en-GB">
              <a:solidFill>
                <a:srgbClr val="000000"/>
              </a:solidFill>
            </a:endParaRPr>
          </a:p>
        </p:txBody>
      </p:sp>
    </p:spTree>
    <p:extLst>
      <p:ext uri="{BB962C8B-B14F-4D97-AF65-F5344CB8AC3E}">
        <p14:creationId xmlns:p14="http://schemas.microsoft.com/office/powerpoint/2010/main" val="3271496626"/>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4767A198-DEDF-42EE-97DA-62EE98F3948E}" type="slidenum">
              <a:rPr lang="en-GB">
                <a:solidFill>
                  <a:srgbClr val="000000"/>
                </a:solidFill>
              </a:rPr>
              <a:pPr fontAlgn="base">
                <a:spcBef>
                  <a:spcPct val="0"/>
                </a:spcBef>
                <a:spcAft>
                  <a:spcPct val="0"/>
                </a:spcAft>
                <a:defRPr/>
              </a:pPr>
              <a:t>‹Nº›</a:t>
            </a:fld>
            <a:endParaRPr lang="en-GB">
              <a:solidFill>
                <a:srgbClr val="000000"/>
              </a:solidFill>
            </a:endParaRPr>
          </a:p>
        </p:txBody>
      </p:sp>
    </p:spTree>
    <p:extLst>
      <p:ext uri="{BB962C8B-B14F-4D97-AF65-F5344CB8AC3E}">
        <p14:creationId xmlns:p14="http://schemas.microsoft.com/office/powerpoint/2010/main" val="3797968653"/>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4767A198-DEDF-42EE-97DA-62EE98F3948E}" type="slidenum">
              <a:rPr lang="en-GB">
                <a:solidFill>
                  <a:srgbClr val="000000"/>
                </a:solidFill>
              </a:rPr>
              <a:pPr fontAlgn="base">
                <a:spcBef>
                  <a:spcPct val="0"/>
                </a:spcBef>
                <a:spcAft>
                  <a:spcPct val="0"/>
                </a:spcAft>
                <a:defRPr/>
              </a:pPr>
              <a:t>‹Nº›</a:t>
            </a:fld>
            <a:endParaRPr lang="en-GB">
              <a:solidFill>
                <a:srgbClr val="000000"/>
              </a:solidFill>
            </a:endParaRPr>
          </a:p>
        </p:txBody>
      </p:sp>
    </p:spTree>
    <p:extLst>
      <p:ext uri="{BB962C8B-B14F-4D97-AF65-F5344CB8AC3E}">
        <p14:creationId xmlns:p14="http://schemas.microsoft.com/office/powerpoint/2010/main" val="4094808491"/>
      </p:ext>
    </p:extLst>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9.xml"/><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endParaRPr lang="en-US" dirty="0" smtClean="0"/>
          </a:p>
        </p:txBody>
      </p:sp>
      <p:sp>
        <p:nvSpPr>
          <p:cNvPr id="2051" name="Rectangle 3"/>
          <p:cNvSpPr>
            <a:spLocks noGrp="1" noChangeArrowheads="1"/>
          </p:cNvSpPr>
          <p:nvPr>
            <p:ph type="body" idx="1"/>
          </p:nvPr>
        </p:nvSpPr>
        <p:spPr>
          <a:xfrm>
            <a:off x="539552" y="188640"/>
            <a:ext cx="8229600" cy="6191969"/>
          </a:xfrm>
        </p:spPr>
        <p:txBody>
          <a:bodyPr/>
          <a:lstStyle/>
          <a:p>
            <a:pPr algn="ctr" eaLnBrk="1" hangingPunct="1">
              <a:buNone/>
            </a:pPr>
            <a:r>
              <a:rPr lang="en-GB" sz="2800" dirty="0" smtClean="0">
                <a:solidFill>
                  <a:schemeClr val="accent6">
                    <a:lumMod val="50000"/>
                  </a:schemeClr>
                </a:solidFill>
                <a:latin typeface="Calibri" panose="020F0502020204030204" pitchFamily="34" charset="0"/>
              </a:rPr>
              <a:t>MERCANTILIST CONFLICT IN THE OCCIDENT AND</a:t>
            </a:r>
          </a:p>
          <a:p>
            <a:pPr algn="ctr" eaLnBrk="1" hangingPunct="1">
              <a:buNone/>
            </a:pPr>
            <a:r>
              <a:rPr lang="en-GB" sz="2800" dirty="0" smtClean="0">
                <a:solidFill>
                  <a:schemeClr val="accent6">
                    <a:lumMod val="50000"/>
                  </a:schemeClr>
                </a:solidFill>
                <a:latin typeface="Calibri" panose="020F0502020204030204" pitchFamily="34" charset="0"/>
              </a:rPr>
              <a:t>IMPERIAL RULE IN THE ORIENT </a:t>
            </a:r>
          </a:p>
          <a:p>
            <a:pPr algn="ctr" eaLnBrk="1" hangingPunct="1">
              <a:buNone/>
            </a:pPr>
            <a:r>
              <a:rPr lang="en-GB" sz="2800" dirty="0" smtClean="0">
                <a:solidFill>
                  <a:schemeClr val="accent6">
                    <a:lumMod val="50000"/>
                  </a:schemeClr>
                </a:solidFill>
                <a:latin typeface="Calibri" panose="020F0502020204030204" pitchFamily="34" charset="0"/>
              </a:rPr>
              <a:t>FOR NARRATIVES OF ECONOMIC DEVELOPMENT AND DIVERGENCE FROM THE CONQUEST OF CEUTA TO THE OPIUM WAR (1415-1839)</a:t>
            </a:r>
          </a:p>
          <a:p>
            <a:pPr algn="just" eaLnBrk="1" hangingPunct="1">
              <a:lnSpc>
                <a:spcPct val="90000"/>
              </a:lnSpc>
              <a:buNone/>
            </a:pPr>
            <a:endParaRPr lang="en-GB" sz="2000" dirty="0" smtClean="0">
              <a:solidFill>
                <a:schemeClr val="bg2"/>
              </a:solidFill>
              <a:latin typeface="Calibri" panose="020F0502020204030204" pitchFamily="34" charset="0"/>
            </a:endParaRPr>
          </a:p>
          <a:p>
            <a:pPr algn="just" eaLnBrk="1" hangingPunct="1">
              <a:lnSpc>
                <a:spcPct val="90000"/>
              </a:lnSpc>
              <a:buNone/>
            </a:pPr>
            <a:endParaRPr lang="en-GB" sz="2800" b="1" dirty="0" smtClean="0">
              <a:solidFill>
                <a:schemeClr val="bg2"/>
              </a:solidFill>
              <a:latin typeface="Calibri" panose="020F0502020204030204" pitchFamily="34" charset="0"/>
            </a:endParaRPr>
          </a:p>
          <a:p>
            <a:pPr algn="ctr" eaLnBrk="1" hangingPunct="1">
              <a:lnSpc>
                <a:spcPct val="90000"/>
              </a:lnSpc>
              <a:buNone/>
            </a:pPr>
            <a:r>
              <a:rPr lang="en-GB" sz="2800" dirty="0" smtClean="0">
                <a:latin typeface="Calibri" panose="020F0502020204030204" pitchFamily="34" charset="0"/>
              </a:rPr>
              <a:t>Patrick </a:t>
            </a:r>
            <a:r>
              <a:rPr lang="en-GB" sz="2800" dirty="0">
                <a:latin typeface="Calibri" panose="020F0502020204030204" pitchFamily="34" charset="0"/>
              </a:rPr>
              <a:t>Karl O’Brien (LSE and Oxford</a:t>
            </a:r>
            <a:r>
              <a:rPr lang="en-GB" sz="2800" dirty="0" smtClean="0">
                <a:latin typeface="Calibri" panose="020F0502020204030204" pitchFamily="34" charset="0"/>
              </a:rPr>
              <a:t>)</a:t>
            </a:r>
          </a:p>
          <a:p>
            <a:pPr algn="ctr" eaLnBrk="1" hangingPunct="1">
              <a:lnSpc>
                <a:spcPct val="90000"/>
              </a:lnSpc>
              <a:buNone/>
            </a:pPr>
            <a:endParaRPr lang="en-GB" sz="2800" b="1" dirty="0">
              <a:solidFill>
                <a:schemeClr val="bg2"/>
              </a:solidFill>
              <a:latin typeface="Calibri" panose="020F0502020204030204" pitchFamily="34" charset="0"/>
            </a:endParaRPr>
          </a:p>
          <a:p>
            <a:pPr algn="ctr" eaLnBrk="1" hangingPunct="1">
              <a:lnSpc>
                <a:spcPct val="90000"/>
              </a:lnSpc>
              <a:buNone/>
            </a:pPr>
            <a:r>
              <a:rPr lang="en-GB" sz="2400" dirty="0" smtClean="0">
                <a:solidFill>
                  <a:schemeClr val="bg2"/>
                </a:solidFill>
                <a:latin typeface="Calibri" panose="020F0502020204030204" pitchFamily="34" charset="0"/>
              </a:rPr>
              <a:t>	</a:t>
            </a:r>
            <a:r>
              <a:rPr lang="en-GB" sz="2400" dirty="0">
                <a:solidFill>
                  <a:schemeClr val="accent6">
                    <a:lumMod val="50000"/>
                  </a:schemeClr>
                </a:solidFill>
                <a:latin typeface="Calibri" panose="020F0502020204030204" pitchFamily="34" charset="0"/>
              </a:rPr>
              <a:t>(</a:t>
            </a:r>
            <a:r>
              <a:rPr lang="en-GB" sz="2400" dirty="0" err="1">
                <a:solidFill>
                  <a:schemeClr val="accent6">
                    <a:lumMod val="50000"/>
                  </a:schemeClr>
                </a:solidFill>
                <a:latin typeface="Calibri" panose="020F0502020204030204" pitchFamily="34" charset="0"/>
              </a:rPr>
              <a:t>P.O’brien@lse.ac.uk</a:t>
            </a:r>
            <a:r>
              <a:rPr lang="en-GB" sz="2400" dirty="0">
                <a:solidFill>
                  <a:schemeClr val="accent6">
                    <a:lumMod val="50000"/>
                  </a:schemeClr>
                </a:solidFill>
                <a:latin typeface="Calibri" panose="020F0502020204030204" pitchFamily="34" charset="0"/>
              </a:rPr>
              <a:t>)</a:t>
            </a:r>
          </a:p>
          <a:p>
            <a:pPr algn="ctr" eaLnBrk="1" hangingPunct="1">
              <a:lnSpc>
                <a:spcPct val="90000"/>
              </a:lnSpc>
              <a:buNone/>
            </a:pPr>
            <a:r>
              <a:rPr lang="en-GB" sz="2400" dirty="0" smtClean="0">
                <a:solidFill>
                  <a:schemeClr val="bg2"/>
                </a:solidFill>
                <a:latin typeface="Calibri" panose="020F0502020204030204" pitchFamily="34" charset="0"/>
              </a:rPr>
              <a:t>	</a:t>
            </a:r>
            <a:endParaRPr lang="en-GB" sz="2400" dirty="0" smtClean="0">
              <a:solidFill>
                <a:schemeClr val="accent6">
                  <a:lumMod val="50000"/>
                </a:schemeClr>
              </a:solidFill>
              <a:latin typeface="Calibri" panose="020F0502020204030204" pitchFamily="34" charset="0"/>
            </a:endParaRPr>
          </a:p>
          <a:p>
            <a:pPr marL="0" indent="0" algn="ctr">
              <a:buNone/>
            </a:pPr>
            <a:r>
              <a:rPr lang="en-US" sz="2000" dirty="0" err="1" smtClean="0">
                <a:latin typeface="Calibri" panose="020F0502020204030204" pitchFamily="34" charset="0"/>
              </a:rPr>
              <a:t>Fundación</a:t>
            </a:r>
            <a:r>
              <a:rPr lang="en-US" sz="2000" dirty="0" smtClean="0">
                <a:latin typeface="Calibri" panose="020F0502020204030204" pitchFamily="34" charset="0"/>
              </a:rPr>
              <a:t> </a:t>
            </a:r>
            <a:r>
              <a:rPr lang="en-US" sz="2000" dirty="0">
                <a:latin typeface="Calibri" panose="020F0502020204030204" pitchFamily="34" charset="0"/>
              </a:rPr>
              <a:t>Ramón </a:t>
            </a:r>
            <a:r>
              <a:rPr lang="en-US" sz="2000" dirty="0" err="1">
                <a:latin typeface="Calibri" panose="020F0502020204030204" pitchFamily="34" charset="0"/>
              </a:rPr>
              <a:t>Areces</a:t>
            </a:r>
            <a:r>
              <a:rPr lang="en-US" sz="2000" dirty="0">
                <a:latin typeface="Calibri" panose="020F0502020204030204" pitchFamily="34" charset="0"/>
              </a:rPr>
              <a:t> and </a:t>
            </a:r>
            <a:r>
              <a:rPr lang="en-US" sz="2000" dirty="0" err="1">
                <a:latin typeface="Calibri" panose="020F0502020204030204" pitchFamily="34" charset="0"/>
              </a:rPr>
              <a:t>Instituto</a:t>
            </a:r>
            <a:r>
              <a:rPr lang="en-US" sz="2000" dirty="0">
                <a:latin typeface="Calibri" panose="020F0502020204030204" pitchFamily="34" charset="0"/>
              </a:rPr>
              <a:t> </a:t>
            </a:r>
            <a:r>
              <a:rPr lang="en-US" sz="2000" dirty="0" err="1">
                <a:latin typeface="Calibri" panose="020F0502020204030204" pitchFamily="34" charset="0"/>
              </a:rPr>
              <a:t>Laureano</a:t>
            </a:r>
            <a:r>
              <a:rPr lang="en-US" sz="2000" dirty="0">
                <a:latin typeface="Calibri" panose="020F0502020204030204" pitchFamily="34" charset="0"/>
              </a:rPr>
              <a:t> </a:t>
            </a:r>
            <a:r>
              <a:rPr lang="en-US" sz="2000" dirty="0" err="1">
                <a:latin typeface="Calibri" panose="020F0502020204030204" pitchFamily="34" charset="0"/>
              </a:rPr>
              <a:t>Figuerola</a:t>
            </a:r>
            <a:r>
              <a:rPr lang="en-US" sz="2000" dirty="0">
                <a:latin typeface="Calibri" panose="020F0502020204030204" pitchFamily="34" charset="0"/>
              </a:rPr>
              <a:t> de </a:t>
            </a:r>
            <a:r>
              <a:rPr lang="en-US" sz="2000" dirty="0" err="1">
                <a:latin typeface="Calibri" panose="020F0502020204030204" pitchFamily="34" charset="0"/>
              </a:rPr>
              <a:t>Historia</a:t>
            </a:r>
            <a:r>
              <a:rPr lang="en-US" sz="2000" dirty="0">
                <a:latin typeface="Calibri" panose="020F0502020204030204" pitchFamily="34" charset="0"/>
              </a:rPr>
              <a:t> y </a:t>
            </a:r>
            <a:r>
              <a:rPr lang="en-US" sz="2000" dirty="0" err="1">
                <a:latin typeface="Calibri" panose="020F0502020204030204" pitchFamily="34" charset="0"/>
              </a:rPr>
              <a:t>Ciencias</a:t>
            </a:r>
            <a:r>
              <a:rPr lang="en-US" sz="2000" dirty="0">
                <a:latin typeface="Calibri" panose="020F0502020204030204" pitchFamily="34" charset="0"/>
              </a:rPr>
              <a:t> </a:t>
            </a:r>
            <a:r>
              <a:rPr lang="en-US" sz="2000" dirty="0" err="1">
                <a:latin typeface="Calibri" panose="020F0502020204030204" pitchFamily="34" charset="0"/>
              </a:rPr>
              <a:t>Sociales</a:t>
            </a:r>
            <a:endParaRPr lang="en-US" sz="2000" dirty="0">
              <a:latin typeface="Calibri" panose="020F0502020204030204" pitchFamily="34" charset="0"/>
            </a:endParaRPr>
          </a:p>
          <a:p>
            <a:pPr marL="0" indent="0" algn="ctr">
              <a:buNone/>
            </a:pPr>
            <a:r>
              <a:rPr lang="en-US" sz="2000" dirty="0">
                <a:latin typeface="Calibri" panose="020F0502020204030204" pitchFamily="34" charset="0"/>
              </a:rPr>
              <a:t>Madrid 09-10 April 2015</a:t>
            </a:r>
            <a:endParaRPr lang="en-GB" sz="2000" dirty="0">
              <a:latin typeface="Calibri" panose="020F0502020204030204" pitchFamily="34" charset="0"/>
            </a:endParaRPr>
          </a:p>
          <a:p>
            <a:pPr eaLnBrk="1" hangingPunct="1">
              <a:lnSpc>
                <a:spcPct val="90000"/>
              </a:lnSpc>
              <a:buNone/>
            </a:pPr>
            <a:endParaRPr lang="en-GB" sz="2800" dirty="0" smtClean="0">
              <a:latin typeface="Calibri" panose="020F0502020204030204" pitchFamily="34" charset="0"/>
            </a:endParaRPr>
          </a:p>
          <a:p>
            <a:pPr eaLnBrk="1" hangingPunct="1">
              <a:lnSpc>
                <a:spcPct val="90000"/>
              </a:lnSpc>
              <a:buNone/>
            </a:pPr>
            <a:endParaRPr lang="en-GB" sz="2800" dirty="0">
              <a:solidFill>
                <a:schemeClr val="accent2"/>
              </a:solidFill>
              <a:latin typeface="Calibri" panose="020F0502020204030204" pitchFamily="34" charset="0"/>
            </a:endParaRPr>
          </a:p>
          <a:p>
            <a:pPr eaLnBrk="1" hangingPunct="1">
              <a:lnSpc>
                <a:spcPct val="90000"/>
              </a:lnSpc>
              <a:buNone/>
            </a:pPr>
            <a:endParaRPr lang="en-GB" sz="2800" dirty="0" smtClean="0">
              <a:solidFill>
                <a:schemeClr val="accent2"/>
              </a:solidFill>
              <a:latin typeface="Calibri" panose="020F0502020204030204" pitchFamily="34" charset="0"/>
            </a:endParaRPr>
          </a:p>
          <a:p>
            <a:pPr eaLnBrk="1" hangingPunct="1">
              <a:lnSpc>
                <a:spcPct val="90000"/>
              </a:lnSpc>
              <a:buNone/>
            </a:pPr>
            <a:endParaRPr lang="en-GB" sz="2800" dirty="0">
              <a:solidFill>
                <a:schemeClr val="accent2"/>
              </a:solidFill>
              <a:latin typeface="Calibri" panose="020F0502020204030204" pitchFamily="34" charset="0"/>
            </a:endParaRPr>
          </a:p>
          <a:p>
            <a:pPr eaLnBrk="1" hangingPunct="1">
              <a:lnSpc>
                <a:spcPct val="90000"/>
              </a:lnSpc>
              <a:buNone/>
            </a:pPr>
            <a:endParaRPr lang="en-GB" sz="2800" dirty="0" smtClean="0">
              <a:solidFill>
                <a:schemeClr val="accent2"/>
              </a:solidFill>
              <a:latin typeface="Calibri" panose="020F0502020204030204" pitchFamily="34" charset="0"/>
            </a:endParaRPr>
          </a:p>
          <a:p>
            <a:pPr eaLnBrk="1" hangingPunct="1">
              <a:lnSpc>
                <a:spcPct val="90000"/>
              </a:lnSpc>
              <a:buNone/>
            </a:pPr>
            <a:endParaRPr lang="en-GB" sz="2800" dirty="0">
              <a:solidFill>
                <a:schemeClr val="accent2"/>
              </a:solidFill>
              <a:latin typeface="Calibri" panose="020F0502020204030204" pitchFamily="34" charset="0"/>
            </a:endParaRPr>
          </a:p>
          <a:p>
            <a:pPr eaLnBrk="1" hangingPunct="1">
              <a:lnSpc>
                <a:spcPct val="90000"/>
              </a:lnSpc>
              <a:buNone/>
            </a:pPr>
            <a:endParaRPr lang="en-GB" sz="2800" dirty="0" smtClean="0">
              <a:solidFill>
                <a:schemeClr val="accent2"/>
              </a:solidFill>
              <a:latin typeface="Calibri" panose="020F0502020204030204" pitchFamily="34" charset="0"/>
            </a:endParaRPr>
          </a:p>
          <a:p>
            <a:pPr eaLnBrk="1" hangingPunct="1">
              <a:lnSpc>
                <a:spcPct val="90000"/>
              </a:lnSpc>
              <a:buNone/>
            </a:pPr>
            <a:r>
              <a:rPr lang="en-GB" sz="2800" dirty="0" smtClean="0">
                <a:solidFill>
                  <a:schemeClr val="accent2"/>
                </a:solidFill>
                <a:latin typeface="Calibri" panose="020F0502020204030204" pitchFamily="34" charset="0"/>
              </a:rPr>
              <a:t>___________________________</a:t>
            </a:r>
          </a:p>
          <a:p>
            <a:pPr eaLnBrk="1" hangingPunct="1">
              <a:lnSpc>
                <a:spcPct val="90000"/>
              </a:lnSpc>
              <a:buNone/>
            </a:pPr>
            <a:r>
              <a:rPr lang="en-GB" sz="2800" dirty="0" smtClean="0">
                <a:solidFill>
                  <a:schemeClr val="accent2"/>
                </a:solidFill>
                <a:latin typeface="Calibri" panose="020F0502020204030204" pitchFamily="34" charset="0"/>
              </a:rPr>
              <a:t>		</a:t>
            </a:r>
            <a:r>
              <a:rPr lang="en-GB" sz="2800" dirty="0" smtClean="0">
                <a:latin typeface="Calibri" panose="020F0502020204030204" pitchFamily="34" charset="0"/>
              </a:rPr>
              <a:t>	</a:t>
            </a:r>
          </a:p>
          <a:p>
            <a:pPr eaLnBrk="1" hangingPunct="1">
              <a:lnSpc>
                <a:spcPct val="90000"/>
              </a:lnSpc>
              <a:buNone/>
            </a:pPr>
            <a:r>
              <a:rPr lang="en-GB" sz="2800" dirty="0" smtClean="0">
                <a:latin typeface="Calibri" panose="020F0502020204030204" pitchFamily="34" charset="0"/>
              </a:rPr>
              <a:t>		</a:t>
            </a:r>
            <a:r>
              <a:rPr lang="en-GB" sz="2800" dirty="0" smtClean="0">
                <a:solidFill>
                  <a:schemeClr val="accent2"/>
                </a:solidFill>
                <a:latin typeface="Calibri" panose="020F0502020204030204" pitchFamily="34" charset="0"/>
              </a:rPr>
              <a:t>___________________________</a:t>
            </a:r>
          </a:p>
          <a:p>
            <a:pPr eaLnBrk="1" hangingPunct="1">
              <a:lnSpc>
                <a:spcPct val="90000"/>
              </a:lnSpc>
              <a:buNone/>
            </a:pPr>
            <a:endParaRPr lang="en-GB" sz="2800" dirty="0" smtClean="0">
              <a:solidFill>
                <a:schemeClr val="accent2"/>
              </a:solidFill>
              <a:latin typeface="Calibri" panose="020F0502020204030204" pitchFamily="34" charset="0"/>
            </a:endParaRPr>
          </a:p>
        </p:txBody>
      </p:sp>
    </p:spTree>
    <p:extLst>
      <p:ext uri="{BB962C8B-B14F-4D97-AF65-F5344CB8AC3E}">
        <p14:creationId xmlns:p14="http://schemas.microsoft.com/office/powerpoint/2010/main" val="2210253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GB" sz="2400" b="1" dirty="0" smtClean="0">
                <a:solidFill>
                  <a:schemeClr val="accent6">
                    <a:lumMod val="50000"/>
                  </a:schemeClr>
                </a:solidFill>
                <a:latin typeface="Calibri" panose="020F0502020204030204" pitchFamily="34" charset="0"/>
              </a:rPr>
              <a:t>AN ANALYTICAL NARRATIVE IN FOUR PARTS</a:t>
            </a:r>
          </a:p>
        </p:txBody>
      </p:sp>
      <p:sp>
        <p:nvSpPr>
          <p:cNvPr id="8195" name="Rectangle 3"/>
          <p:cNvSpPr>
            <a:spLocks noGrp="1" noChangeArrowheads="1"/>
          </p:cNvSpPr>
          <p:nvPr>
            <p:ph type="body" idx="1"/>
          </p:nvPr>
        </p:nvSpPr>
        <p:spPr>
          <a:xfrm>
            <a:off x="457200" y="1268761"/>
            <a:ext cx="8229600" cy="5039964"/>
          </a:xfrm>
        </p:spPr>
        <p:txBody>
          <a:bodyPr/>
          <a:lstStyle/>
          <a:p>
            <a:pPr marL="0" indent="0" algn="just" eaLnBrk="1" hangingPunct="1">
              <a:lnSpc>
                <a:spcPct val="90000"/>
              </a:lnSpc>
              <a:buNone/>
              <a:defRPr/>
            </a:pPr>
            <a:r>
              <a:rPr lang="en-GB" sz="2400" b="1" smtClean="0">
                <a:solidFill>
                  <a:srgbClr val="C00000"/>
                </a:solidFill>
              </a:rPr>
              <a:t>1</a:t>
            </a:r>
            <a:r>
              <a:rPr lang="en-GB" sz="2400" smtClean="0">
                <a:solidFill>
                  <a:srgbClr val="C00000"/>
                </a:solidFill>
              </a:rPr>
              <a:t>. Context, Theory and Historiography for a Mega Question on connexions between Mercantilist Warfare and Economic Progress in a Global History </a:t>
            </a:r>
          </a:p>
          <a:p>
            <a:pPr marL="0" indent="0" algn="just" eaLnBrk="1" hangingPunct="1">
              <a:lnSpc>
                <a:spcPct val="90000"/>
              </a:lnSpc>
              <a:buFontTx/>
              <a:buNone/>
              <a:defRPr/>
            </a:pPr>
            <a:endParaRPr lang="en-GB" sz="2400" smtClean="0"/>
          </a:p>
          <a:p>
            <a:pPr marL="0" indent="0" algn="just" eaLnBrk="1" hangingPunct="1">
              <a:lnSpc>
                <a:spcPct val="90000"/>
              </a:lnSpc>
              <a:buNone/>
              <a:defRPr/>
            </a:pPr>
            <a:r>
              <a:rPr lang="en-GB" sz="2400" b="1" smtClean="0">
                <a:solidFill>
                  <a:schemeClr val="accent6">
                    <a:lumMod val="50000"/>
                  </a:schemeClr>
                </a:solidFill>
              </a:rPr>
              <a:t>2</a:t>
            </a:r>
            <a:r>
              <a:rPr lang="en-GB" sz="2400" smtClean="0">
                <a:solidFill>
                  <a:schemeClr val="accent6">
                    <a:lumMod val="50000"/>
                  </a:schemeClr>
                </a:solidFill>
              </a:rPr>
              <a:t>. Mercantilism, Geopolitics and the Fiscal Basis for State formation in Britain in Western Europe</a:t>
            </a:r>
          </a:p>
          <a:p>
            <a:pPr algn="just" eaLnBrk="1" hangingPunct="1">
              <a:lnSpc>
                <a:spcPct val="90000"/>
              </a:lnSpc>
              <a:defRPr/>
            </a:pPr>
            <a:endParaRPr lang="en-GB" sz="2400" smtClean="0"/>
          </a:p>
          <a:p>
            <a:pPr marL="0" indent="0" algn="just" eaLnBrk="1" hangingPunct="1">
              <a:lnSpc>
                <a:spcPct val="90000"/>
              </a:lnSpc>
              <a:buNone/>
              <a:defRPr/>
            </a:pPr>
            <a:r>
              <a:rPr lang="en-GB" sz="2400" b="1" smtClean="0">
                <a:solidFill>
                  <a:srgbClr val="C00000"/>
                </a:solidFill>
              </a:rPr>
              <a:t>3</a:t>
            </a:r>
            <a:r>
              <a:rPr lang="en-GB" sz="2400" smtClean="0">
                <a:solidFill>
                  <a:srgbClr val="C00000"/>
                </a:solidFill>
              </a:rPr>
              <a:t>. Contrasts with three Asian Empires (Ming-Qing, Mughal and Ottoman) and their Fiscal, Financial and Monetary Systems </a:t>
            </a:r>
          </a:p>
          <a:p>
            <a:pPr marL="0" indent="0" algn="just" eaLnBrk="1" hangingPunct="1">
              <a:lnSpc>
                <a:spcPct val="90000"/>
              </a:lnSpc>
              <a:buNone/>
              <a:defRPr/>
            </a:pPr>
            <a:endParaRPr lang="en-GB" sz="2400" smtClean="0">
              <a:solidFill>
                <a:srgbClr val="FF0000"/>
              </a:solidFill>
            </a:endParaRPr>
          </a:p>
          <a:p>
            <a:pPr marL="0" indent="0" algn="just" eaLnBrk="1" hangingPunct="1">
              <a:lnSpc>
                <a:spcPct val="90000"/>
              </a:lnSpc>
              <a:buNone/>
              <a:defRPr/>
            </a:pPr>
            <a:r>
              <a:rPr lang="en-GB" sz="2400" b="1" smtClean="0">
                <a:solidFill>
                  <a:schemeClr val="accent6">
                    <a:lumMod val="50000"/>
                  </a:schemeClr>
                </a:solidFill>
              </a:rPr>
              <a:t>4</a:t>
            </a:r>
            <a:r>
              <a:rPr lang="en-GB" sz="2400" smtClean="0">
                <a:solidFill>
                  <a:schemeClr val="accent6">
                    <a:lumMod val="50000"/>
                  </a:schemeClr>
                </a:solidFill>
              </a:rPr>
              <a:t>. Some Negotiable Conclusions for Debates in Global History on War, State Formation and Economic Growth</a:t>
            </a:r>
          </a:p>
          <a:p>
            <a:pPr algn="just" eaLnBrk="1" hangingPunct="1">
              <a:lnSpc>
                <a:spcPct val="90000"/>
              </a:lnSpc>
              <a:defRPr/>
            </a:pPr>
            <a:endParaRPr lang="en-GB" sz="2400" smtClean="0">
              <a:solidFill>
                <a:srgbClr val="000000"/>
              </a:solidFill>
            </a:endParaRPr>
          </a:p>
          <a:p>
            <a:pPr marL="0" indent="0" algn="just" eaLnBrk="1" hangingPunct="1">
              <a:lnSpc>
                <a:spcPct val="90000"/>
              </a:lnSpc>
              <a:buNone/>
              <a:defRPr/>
            </a:pPr>
            <a:r>
              <a:rPr lang="en-GB" sz="2000" smtClean="0">
                <a:solidFill>
                  <a:srgbClr val="000000"/>
                </a:solidFill>
              </a:rPr>
              <a:t>	.</a:t>
            </a:r>
          </a:p>
          <a:p>
            <a:pPr algn="just" eaLnBrk="1" hangingPunct="1">
              <a:lnSpc>
                <a:spcPct val="90000"/>
              </a:lnSpc>
              <a:defRPr/>
            </a:pPr>
            <a:endParaRPr lang="en-GB" sz="2800" dirty="0" smtClean="0">
              <a:solidFill>
                <a:srgbClr val="00B0F0"/>
              </a:solidFill>
            </a:endParaRPr>
          </a:p>
        </p:txBody>
      </p:sp>
    </p:spTree>
    <p:extLst>
      <p:ext uri="{BB962C8B-B14F-4D97-AF65-F5344CB8AC3E}">
        <p14:creationId xmlns:p14="http://schemas.microsoft.com/office/powerpoint/2010/main" val="25780881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95288" y="260351"/>
            <a:ext cx="8229600" cy="720378"/>
          </a:xfrm>
        </p:spPr>
        <p:txBody>
          <a:bodyPr/>
          <a:lstStyle/>
          <a:p>
            <a:pPr eaLnBrk="1" hangingPunct="1"/>
            <a:r>
              <a:rPr lang="en-GB" sz="2800" b="1" dirty="0" smtClean="0">
                <a:solidFill>
                  <a:srgbClr val="C00000"/>
                </a:solidFill>
                <a:latin typeface="Calibri" panose="020F0502020204030204" pitchFamily="34" charset="0"/>
              </a:rPr>
              <a:t>PART 1: CONTEXT</a:t>
            </a:r>
          </a:p>
        </p:txBody>
      </p:sp>
      <p:sp>
        <p:nvSpPr>
          <p:cNvPr id="6147" name="Rectangle 3"/>
          <p:cNvSpPr>
            <a:spLocks noGrp="1" noChangeArrowheads="1"/>
          </p:cNvSpPr>
          <p:nvPr>
            <p:ph type="body" idx="1"/>
          </p:nvPr>
        </p:nvSpPr>
        <p:spPr>
          <a:xfrm>
            <a:off x="755576" y="1052736"/>
            <a:ext cx="8229600" cy="5073204"/>
          </a:xfrm>
        </p:spPr>
        <p:txBody>
          <a:bodyPr/>
          <a:lstStyle/>
          <a:p>
            <a:pPr algn="just" eaLnBrk="1" hangingPunct="1">
              <a:lnSpc>
                <a:spcPct val="80000"/>
              </a:lnSpc>
            </a:pPr>
            <a:r>
              <a:rPr lang="en-GB" sz="2000" b="1" dirty="0" smtClean="0">
                <a:solidFill>
                  <a:srgbClr val="C00000"/>
                </a:solidFill>
              </a:rPr>
              <a:t>For several decades </a:t>
            </a:r>
            <a:r>
              <a:rPr lang="en-GB" sz="2000" dirty="0" smtClean="0"/>
              <a:t>“new” institutional economics has been engaged in restoring institutions to the place they occupied in writings from the German historical school.  It has formulated a conceptual vocabulary; promoted the production of case studies and encouraged the construction of dubious “coefficients of significance” for variations in property rights, transactions costs, legal arrangements and other institutional variables behind observed differences in the performance of pre-modern Eurasian and American economies</a:t>
            </a:r>
          </a:p>
          <a:p>
            <a:pPr algn="just" eaLnBrk="1" hangingPunct="1">
              <a:lnSpc>
                <a:spcPct val="80000"/>
              </a:lnSpc>
            </a:pPr>
            <a:r>
              <a:rPr lang="en-GB" sz="2000" b="1" dirty="0" smtClean="0">
                <a:solidFill>
                  <a:srgbClr val="C00000"/>
                </a:solidFill>
              </a:rPr>
              <a:t>But</a:t>
            </a:r>
            <a:r>
              <a:rPr lang="en-GB" sz="2000" b="1" dirty="0" smtClean="0"/>
              <a:t> </a:t>
            </a:r>
            <a:r>
              <a:rPr lang="en-GB" sz="2000" dirty="0" smtClean="0"/>
              <a:t>this research programme continues to lack anything approximating to a “</a:t>
            </a:r>
            <a:r>
              <a:rPr lang="en-GB" sz="2000" dirty="0" smtClean="0">
                <a:solidFill>
                  <a:srgbClr val="C00000"/>
                </a:solidFill>
              </a:rPr>
              <a:t>foundational theory</a:t>
            </a:r>
            <a:r>
              <a:rPr lang="en-GB" sz="2000" dirty="0" smtClean="0"/>
              <a:t>” for the hegemonic institution behind all other subordinate institutions – namely a theory concerned with the formation of developmental </a:t>
            </a:r>
            <a:r>
              <a:rPr lang="en-GB" sz="2000" dirty="0" smtClean="0">
                <a:solidFill>
                  <a:srgbClr val="C00000"/>
                </a:solidFill>
              </a:rPr>
              <a:t>states</a:t>
            </a:r>
          </a:p>
          <a:p>
            <a:pPr algn="just" eaLnBrk="1" hangingPunct="1">
              <a:lnSpc>
                <a:spcPct val="80000"/>
              </a:lnSpc>
            </a:pPr>
            <a:r>
              <a:rPr lang="en-GB" sz="2000" b="1" dirty="0" smtClean="0">
                <a:solidFill>
                  <a:srgbClr val="C00000"/>
                </a:solidFill>
              </a:rPr>
              <a:t>An economically efficient </a:t>
            </a:r>
            <a:r>
              <a:rPr lang="en-GB" sz="2000" dirty="0" smtClean="0"/>
              <a:t>state can be recognized retrospectively as one that provided the external security and internal stability required for the establishment and maintenance of institutions, laws and cultures that promoted economic development</a:t>
            </a:r>
            <a:endParaRPr lang="en-GB" sz="2000" b="1" dirty="0">
              <a:solidFill>
                <a:schemeClr val="accent6">
                  <a:lumMod val="60000"/>
                  <a:lumOff val="40000"/>
                </a:schemeClr>
              </a:solidFill>
            </a:endParaRPr>
          </a:p>
          <a:p>
            <a:pPr algn="just" eaLnBrk="1" hangingPunct="1">
              <a:lnSpc>
                <a:spcPct val="80000"/>
              </a:lnSpc>
            </a:pPr>
            <a:r>
              <a:rPr lang="en-GB" sz="2000" b="1" dirty="0" smtClean="0">
                <a:solidFill>
                  <a:srgbClr val="C00000"/>
                </a:solidFill>
              </a:rPr>
              <a:t>Latterly modern economists have recognised</a:t>
            </a:r>
            <a:r>
              <a:rPr lang="en-GB" sz="2000" dirty="0" smtClean="0">
                <a:solidFill>
                  <a:srgbClr val="C00000"/>
                </a:solidFill>
              </a:rPr>
              <a:t> </a:t>
            </a:r>
            <a:r>
              <a:rPr lang="en-GB" sz="2000" dirty="0" smtClean="0"/>
              <a:t>that the historical evolution of state capacities is highly correlated to </a:t>
            </a:r>
            <a:r>
              <a:rPr lang="en-GB" sz="2000" b="1" dirty="0" smtClean="0"/>
              <a:t>current </a:t>
            </a:r>
            <a:r>
              <a:rPr lang="en-GB" sz="2000" dirty="0" smtClean="0"/>
              <a:t>levels of GDP per capita.  That capacity was essentially fiscal and came to higher levels of </a:t>
            </a:r>
            <a:r>
              <a:rPr lang="en-GB" sz="2000" dirty="0" err="1" smtClean="0"/>
              <a:t>efficiencly</a:t>
            </a:r>
            <a:r>
              <a:rPr lang="en-GB" sz="2000" dirty="0" smtClean="0"/>
              <a:t> through engagements in geopolitical warfare </a:t>
            </a:r>
            <a:endParaRPr lang="en-GB" sz="2000" b="1" dirty="0" smtClean="0"/>
          </a:p>
          <a:p>
            <a:pPr algn="just" eaLnBrk="1" hangingPunct="1">
              <a:lnSpc>
                <a:spcPct val="80000"/>
              </a:lnSpc>
            </a:pPr>
            <a:endParaRPr lang="en-GB" sz="2400" dirty="0" smtClean="0"/>
          </a:p>
          <a:p>
            <a:pPr algn="just" eaLnBrk="1" hangingPunct="1">
              <a:lnSpc>
                <a:spcPct val="80000"/>
              </a:lnSpc>
            </a:pPr>
            <a:endParaRPr lang="en-GB" sz="2400" dirty="0" smtClean="0"/>
          </a:p>
        </p:txBody>
      </p:sp>
    </p:spTree>
    <p:extLst>
      <p:ext uri="{BB962C8B-B14F-4D97-AF65-F5344CB8AC3E}">
        <p14:creationId xmlns:p14="http://schemas.microsoft.com/office/powerpoint/2010/main" val="2779429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9"/>
            <a:ext cx="8229600" cy="130026"/>
          </a:xfrm>
        </p:spPr>
        <p:txBody>
          <a:bodyPr/>
          <a:lstStyle/>
          <a:p>
            <a:pPr eaLnBrk="1" hangingPunct="1"/>
            <a:endParaRPr lang="en-GB" sz="4000" dirty="0" smtClean="0">
              <a:solidFill>
                <a:schemeClr val="accent2"/>
              </a:solidFill>
            </a:endParaRPr>
          </a:p>
        </p:txBody>
      </p:sp>
      <p:sp>
        <p:nvSpPr>
          <p:cNvPr id="7171" name="Rectangle 3"/>
          <p:cNvSpPr>
            <a:spLocks noGrp="1" noChangeArrowheads="1"/>
          </p:cNvSpPr>
          <p:nvPr>
            <p:ph type="body" idx="1"/>
          </p:nvPr>
        </p:nvSpPr>
        <p:spPr>
          <a:xfrm>
            <a:off x="457200" y="2060848"/>
            <a:ext cx="8229600" cy="4463777"/>
          </a:xfrm>
        </p:spPr>
        <p:txBody>
          <a:bodyPr/>
          <a:lstStyle/>
          <a:p>
            <a:pPr algn="just" eaLnBrk="1" hangingPunct="1">
              <a:lnSpc>
                <a:spcPct val="80000"/>
              </a:lnSpc>
              <a:buFontTx/>
              <a:buNone/>
            </a:pPr>
            <a:endParaRPr lang="en-GB" sz="2400" dirty="0" smtClean="0"/>
          </a:p>
          <a:p>
            <a:pPr algn="just" eaLnBrk="1" hangingPunct="1">
              <a:lnSpc>
                <a:spcPct val="80000"/>
              </a:lnSpc>
            </a:pPr>
            <a:r>
              <a:rPr lang="en-GB" sz="2800" dirty="0" smtClean="0"/>
              <a:t>The </a:t>
            </a:r>
            <a:r>
              <a:rPr lang="en-GB" sz="2800" dirty="0" smtClean="0">
                <a:solidFill>
                  <a:srgbClr val="C00000"/>
                </a:solidFill>
              </a:rPr>
              <a:t>concerns</a:t>
            </a:r>
            <a:r>
              <a:rPr lang="en-GB" sz="2800" dirty="0" smtClean="0"/>
              <a:t> of pre-modern European states were </a:t>
            </a:r>
            <a:r>
              <a:rPr lang="en-GB" sz="2800" b="1" dirty="0" smtClean="0">
                <a:solidFill>
                  <a:srgbClr val="C00000"/>
                </a:solidFill>
              </a:rPr>
              <a:t>not</a:t>
            </a:r>
            <a:r>
              <a:rPr lang="en-GB" sz="2800" dirty="0" smtClean="0">
                <a:solidFill>
                  <a:srgbClr val="C00000"/>
                </a:solidFill>
              </a:rPr>
              <a:t>, however </a:t>
            </a:r>
            <a:r>
              <a:rPr lang="en-GB" sz="2800" dirty="0" smtClean="0"/>
              <a:t>with economic development, but with external security, internal stability, dynastic survival and the centralization of power in contexts of: persistent geopolitical and mercantilist warfare; as well as conflicts with warlords, aristocrats, urban oligarchies, ecclesiastical authorities, rebellious peasants, disaffected proletarians and other centrifugal forces embodied in structures of local power contained within their contested frontiers</a:t>
            </a:r>
            <a:endParaRPr lang="en-GB" sz="2800" b="1" dirty="0" smtClean="0"/>
          </a:p>
        </p:txBody>
      </p:sp>
      <p:sp>
        <p:nvSpPr>
          <p:cNvPr id="2" name="Rectangle 1"/>
          <p:cNvSpPr/>
          <p:nvPr/>
        </p:nvSpPr>
        <p:spPr>
          <a:xfrm>
            <a:off x="4067944" y="260648"/>
            <a:ext cx="4572000" cy="1338828"/>
          </a:xfrm>
          <a:prstGeom prst="rect">
            <a:avLst/>
          </a:prstGeom>
        </p:spPr>
        <p:txBody>
          <a:bodyPr>
            <a:spAutoFit/>
          </a:bodyPr>
          <a:lstStyle/>
          <a:p>
            <a:pPr algn="just">
              <a:lnSpc>
                <a:spcPct val="90000"/>
              </a:lnSpc>
            </a:pPr>
            <a:r>
              <a:rPr lang="en-GB" dirty="0">
                <a:solidFill>
                  <a:srgbClr val="C00000"/>
                </a:solidFill>
              </a:rPr>
              <a:t>“In peace the progress of knowledge and industry is accelerated by the emulation of so many active rivals; in war the European forces are exercised by temperate and indecisive  outcomes” (Edward Gibbon)</a:t>
            </a:r>
          </a:p>
        </p:txBody>
      </p:sp>
    </p:spTree>
    <p:extLst>
      <p:ext uri="{BB962C8B-B14F-4D97-AF65-F5344CB8AC3E}">
        <p14:creationId xmlns:p14="http://schemas.microsoft.com/office/powerpoint/2010/main" val="309683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9552" y="260648"/>
            <a:ext cx="8229600" cy="993775"/>
          </a:xfrm>
        </p:spPr>
        <p:txBody>
          <a:bodyPr/>
          <a:lstStyle/>
          <a:p>
            <a:pPr eaLnBrk="1" hangingPunct="1"/>
            <a:endParaRPr lang="en-GB" sz="4000" dirty="0" smtClean="0">
              <a:solidFill>
                <a:schemeClr val="accent2"/>
              </a:solidFill>
            </a:endParaRPr>
          </a:p>
        </p:txBody>
      </p:sp>
      <p:sp>
        <p:nvSpPr>
          <p:cNvPr id="8195" name="Rectangle 3"/>
          <p:cNvSpPr>
            <a:spLocks noGrp="1" noChangeArrowheads="1"/>
          </p:cNvSpPr>
          <p:nvPr>
            <p:ph type="body" idx="1"/>
          </p:nvPr>
        </p:nvSpPr>
        <p:spPr>
          <a:xfrm>
            <a:off x="395536" y="764704"/>
            <a:ext cx="8229600" cy="5505475"/>
          </a:xfrm>
        </p:spPr>
        <p:txBody>
          <a:bodyPr/>
          <a:lstStyle/>
          <a:p>
            <a:pPr algn="just" eaLnBrk="1" hangingPunct="1">
              <a:lnSpc>
                <a:spcPct val="80000"/>
              </a:lnSpc>
            </a:pPr>
            <a:r>
              <a:rPr lang="en-GB" sz="2400" dirty="0" smtClean="0">
                <a:solidFill>
                  <a:srgbClr val="C00000"/>
                </a:solidFill>
              </a:rPr>
              <a:t>What political historians </a:t>
            </a:r>
            <a:r>
              <a:rPr lang="en-GB" sz="2400" dirty="0" smtClean="0"/>
              <a:t>have published about state formation across Eurasia over the centuries that preceded the French and Industrial Revolutions and the Great Divergence are analyses of forces working more or less effectively for the centralization of authority over historically “conglomerated” polities that differed enormously in: territorial extent, geographical diversity, ethnic, cultural and religious composition. They have observed “processes of coercion, co-option and collaboration – evolving, failing and succeeding over the  centuries (from 1415-1815)</a:t>
            </a:r>
          </a:p>
          <a:p>
            <a:pPr marL="0" indent="0" algn="just" eaLnBrk="1" hangingPunct="1">
              <a:lnSpc>
                <a:spcPct val="80000"/>
              </a:lnSpc>
              <a:buNone/>
            </a:pPr>
            <a:endParaRPr lang="en-GB" sz="2400" dirty="0"/>
          </a:p>
          <a:p>
            <a:pPr algn="just" eaLnBrk="1" hangingPunct="1">
              <a:lnSpc>
                <a:spcPct val="80000"/>
              </a:lnSpc>
            </a:pPr>
            <a:r>
              <a:rPr lang="en-GB" sz="2400" dirty="0" smtClean="0">
                <a:solidFill>
                  <a:srgbClr val="C00000"/>
                </a:solidFill>
              </a:rPr>
              <a:t>Historians have also recognized </a:t>
            </a:r>
            <a:r>
              <a:rPr lang="en-GB" sz="2400" dirty="0" smtClean="0"/>
              <a:t>that the technologies, flows of information and organizational capacities available to states for the regularized implementation, monitoring and auditing of central policies remained primitive and became less and less effective as distance from the centres of power increased</a:t>
            </a:r>
          </a:p>
        </p:txBody>
      </p:sp>
    </p:spTree>
    <p:extLst>
      <p:ext uri="{BB962C8B-B14F-4D97-AF65-F5344CB8AC3E}">
        <p14:creationId xmlns:p14="http://schemas.microsoft.com/office/powerpoint/2010/main" val="14889480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850900"/>
          </a:xfrm>
        </p:spPr>
        <p:txBody>
          <a:bodyPr/>
          <a:lstStyle/>
          <a:p>
            <a:pPr eaLnBrk="1" hangingPunct="1"/>
            <a:endParaRPr lang="en-GB" sz="4000" dirty="0" smtClean="0">
              <a:solidFill>
                <a:schemeClr val="accent6">
                  <a:lumMod val="60000"/>
                  <a:lumOff val="40000"/>
                </a:schemeClr>
              </a:solidFill>
            </a:endParaRPr>
          </a:p>
        </p:txBody>
      </p:sp>
      <p:sp>
        <p:nvSpPr>
          <p:cNvPr id="10243" name="Rectangle 3"/>
          <p:cNvSpPr>
            <a:spLocks noGrp="1" noChangeArrowheads="1"/>
          </p:cNvSpPr>
          <p:nvPr>
            <p:ph type="body" idx="1"/>
          </p:nvPr>
        </p:nvSpPr>
        <p:spPr>
          <a:xfrm>
            <a:off x="457200" y="260648"/>
            <a:ext cx="8229600" cy="6337002"/>
          </a:xfrm>
        </p:spPr>
        <p:txBody>
          <a:bodyPr/>
          <a:lstStyle/>
          <a:p>
            <a:pPr algn="just" eaLnBrk="1" hangingPunct="1">
              <a:lnSpc>
                <a:spcPct val="80000"/>
              </a:lnSpc>
            </a:pPr>
            <a:r>
              <a:rPr lang="en-GB" sz="2400" dirty="0" smtClean="0">
                <a:solidFill>
                  <a:srgbClr val="C00000"/>
                </a:solidFill>
              </a:rPr>
              <a:t>Neither history </a:t>
            </a:r>
            <a:r>
              <a:rPr lang="en-GB" sz="2400" dirty="0" smtClean="0"/>
              <a:t>nor social science offers much by way of general theoretical insights into factors and processes promoting economically successful trajectories for state formation.  Historians who remain sceptical about </a:t>
            </a:r>
            <a:r>
              <a:rPr lang="en-GB" sz="2400" dirty="0" smtClean="0">
                <a:solidFill>
                  <a:srgbClr val="C00000"/>
                </a:solidFill>
              </a:rPr>
              <a:t>“enlightenment correlations” </a:t>
            </a:r>
            <a:r>
              <a:rPr lang="en-GB" sz="2400" dirty="0" smtClean="0"/>
              <a:t>between </a:t>
            </a:r>
            <a:r>
              <a:rPr lang="en-GB" sz="2400" dirty="0" smtClean="0">
                <a:solidFill>
                  <a:srgbClr val="C00000"/>
                </a:solidFill>
              </a:rPr>
              <a:t>“constitutions for liberty” and “constitutions for economic progress” </a:t>
            </a:r>
            <a:r>
              <a:rPr lang="en-GB" sz="2400" dirty="0" smtClean="0"/>
              <a:t>have looked for heuristic insights that might be exposed, by way of </a:t>
            </a:r>
            <a:r>
              <a:rPr lang="en-GB" sz="2400" dirty="0" smtClean="0">
                <a:solidFill>
                  <a:srgbClr val="C00000"/>
                </a:solidFill>
              </a:rPr>
              <a:t>“reciprocal comparisons”</a:t>
            </a:r>
            <a:r>
              <a:rPr lang="en-GB" sz="2400" dirty="0" smtClean="0">
                <a:solidFill>
                  <a:schemeClr val="accent6">
                    <a:lumMod val="60000"/>
                    <a:lumOff val="40000"/>
                  </a:schemeClr>
                </a:solidFill>
              </a:rPr>
              <a:t> </a:t>
            </a:r>
            <a:r>
              <a:rPr lang="en-GB" sz="2400" dirty="0" smtClean="0"/>
              <a:t>between states and states formation both in the west and latterly between the occident and the orient</a:t>
            </a:r>
          </a:p>
          <a:p>
            <a:pPr algn="just" eaLnBrk="1" hangingPunct="1">
              <a:lnSpc>
                <a:spcPct val="80000"/>
              </a:lnSpc>
            </a:pPr>
            <a:endParaRPr lang="en-GB" sz="2400" dirty="0" smtClean="0"/>
          </a:p>
          <a:p>
            <a:pPr algn="just" eaLnBrk="1" hangingPunct="1">
              <a:lnSpc>
                <a:spcPct val="80000"/>
              </a:lnSpc>
            </a:pPr>
            <a:r>
              <a:rPr lang="en-GB" sz="2400" dirty="0" smtClean="0">
                <a:solidFill>
                  <a:srgbClr val="C00000"/>
                </a:solidFill>
              </a:rPr>
              <a:t>Within this (Marc Bloch’s) </a:t>
            </a:r>
            <a:r>
              <a:rPr lang="en-GB" sz="2400" dirty="0" smtClean="0"/>
              <a:t>paradigm for historical research they continue to explore a traditional (and possibly Euro-</a:t>
            </a:r>
            <a:r>
              <a:rPr lang="en-GB" sz="2400" dirty="0" err="1" smtClean="0"/>
              <a:t>centered</a:t>
            </a:r>
            <a:r>
              <a:rPr lang="en-GB" sz="2400" dirty="0" smtClean="0"/>
              <a:t>) hypothesis, namely that </a:t>
            </a:r>
            <a:r>
              <a:rPr lang="en-GB" sz="2400" dirty="0" smtClean="0">
                <a:solidFill>
                  <a:srgbClr val="C00000"/>
                </a:solidFill>
              </a:rPr>
              <a:t>the firms, farms, investors, entrepreneurs and innovators,</a:t>
            </a:r>
            <a:r>
              <a:rPr lang="en-GB" sz="2400" dirty="0" smtClean="0"/>
              <a:t> operating within Europe’s </a:t>
            </a:r>
            <a:r>
              <a:rPr lang="en-GB" sz="2400" b="1" dirty="0" smtClean="0"/>
              <a:t>mercantilist order </a:t>
            </a:r>
            <a:r>
              <a:rPr lang="en-GB" sz="2400" dirty="0" smtClean="0"/>
              <a:t>and ideology for state formation derived </a:t>
            </a:r>
            <a:r>
              <a:rPr lang="en-GB" sz="2400" dirty="0" smtClean="0">
                <a:solidFill>
                  <a:srgbClr val="C00000"/>
                </a:solidFill>
              </a:rPr>
              <a:t>“unintended advantages”</a:t>
            </a:r>
            <a:r>
              <a:rPr lang="en-GB" sz="2400" dirty="0" smtClean="0">
                <a:solidFill>
                  <a:schemeClr val="accent6">
                    <a:lumMod val="60000"/>
                    <a:lumOff val="40000"/>
                  </a:schemeClr>
                </a:solidFill>
              </a:rPr>
              <a:t> </a:t>
            </a:r>
            <a:r>
              <a:rPr lang="en-GB" sz="2400" dirty="0" smtClean="0"/>
              <a:t>from that regime, compared to their counterparts operating within </a:t>
            </a:r>
            <a:r>
              <a:rPr lang="en-GB" sz="2400" b="1" dirty="0" smtClean="0"/>
              <a:t>imperial frameworks</a:t>
            </a:r>
            <a:r>
              <a:rPr lang="en-GB" sz="2400" dirty="0" smtClean="0"/>
              <a:t> for economic activity maintained by oriental empires to the east</a:t>
            </a:r>
          </a:p>
          <a:p>
            <a:pPr algn="just" eaLnBrk="1" hangingPunct="1">
              <a:lnSpc>
                <a:spcPct val="80000"/>
              </a:lnSpc>
            </a:pPr>
            <a:endParaRPr lang="en-GB" sz="2400" dirty="0">
              <a:solidFill>
                <a:schemeClr val="accent6">
                  <a:lumMod val="60000"/>
                  <a:lumOff val="40000"/>
                </a:schemeClr>
              </a:solidFill>
            </a:endParaRPr>
          </a:p>
          <a:p>
            <a:pPr algn="just" eaLnBrk="1" hangingPunct="1">
              <a:lnSpc>
                <a:spcPct val="80000"/>
              </a:lnSpc>
            </a:pPr>
            <a:endParaRPr lang="en-GB" sz="2400" dirty="0" smtClean="0"/>
          </a:p>
        </p:txBody>
      </p:sp>
    </p:spTree>
    <p:extLst>
      <p:ext uri="{BB962C8B-B14F-4D97-AF65-F5344CB8AC3E}">
        <p14:creationId xmlns:p14="http://schemas.microsoft.com/office/powerpoint/2010/main" val="9699049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39552" y="332656"/>
            <a:ext cx="8229600" cy="5811838"/>
          </a:xfrm>
        </p:spPr>
        <p:txBody>
          <a:bodyPr/>
          <a:lstStyle/>
          <a:p>
            <a:r>
              <a:rPr lang="en-GB" sz="2400" dirty="0">
                <a:solidFill>
                  <a:srgbClr val="C00000"/>
                </a:solidFill>
              </a:rPr>
              <a:t>But how should historians </a:t>
            </a:r>
            <a:r>
              <a:rPr lang="en-GB" sz="2400" dirty="0"/>
              <a:t>proceed to confront this </a:t>
            </a:r>
            <a:r>
              <a:rPr lang="en-GB" sz="2400" dirty="0" err="1"/>
              <a:t>Weberian</a:t>
            </a:r>
            <a:r>
              <a:rPr lang="en-GB" sz="2400" dirty="0"/>
              <a:t> hypothesis which has already attracted </a:t>
            </a:r>
            <a:r>
              <a:rPr lang="en-GB" sz="2400" dirty="0" err="1"/>
              <a:t>niaive</a:t>
            </a:r>
            <a:r>
              <a:rPr lang="en-GB" sz="2400" dirty="0"/>
              <a:t> answers from </a:t>
            </a:r>
            <a:r>
              <a:rPr lang="en-GB" sz="2400" dirty="0" smtClean="0"/>
              <a:t>many economists including </a:t>
            </a:r>
            <a:r>
              <a:rPr lang="en-GB" sz="2400" dirty="0" err="1"/>
              <a:t>Acemoglu</a:t>
            </a:r>
            <a:r>
              <a:rPr lang="en-GB" sz="2400" dirty="0"/>
              <a:t> and </a:t>
            </a:r>
            <a:r>
              <a:rPr lang="en-GB" sz="2400" dirty="0" smtClean="0"/>
              <a:t>Robinson </a:t>
            </a:r>
            <a:r>
              <a:rPr lang="en-GB" sz="2400" dirty="0"/>
              <a:t>(</a:t>
            </a:r>
            <a:r>
              <a:rPr lang="en-GB" sz="2400" i="1" dirty="0"/>
              <a:t>Why Nations Fail: The Origins of Power, Prosperity and </a:t>
            </a:r>
            <a:r>
              <a:rPr lang="en-GB" sz="2400" i="1" dirty="0" smtClean="0"/>
              <a:t>Poverty</a:t>
            </a:r>
            <a:r>
              <a:rPr lang="en-GB" sz="2400" dirty="0" smtClean="0"/>
              <a:t> (2012</a:t>
            </a:r>
            <a:r>
              <a:rPr lang="en-GB" sz="2400" dirty="0"/>
              <a:t>)).  My approach has been to </a:t>
            </a:r>
            <a:r>
              <a:rPr lang="en-GB" sz="2400" dirty="0" smtClean="0"/>
              <a:t>formulate hypotheses based upon the vast bibliography </a:t>
            </a:r>
            <a:r>
              <a:rPr lang="en-GB" sz="2400" dirty="0"/>
              <a:t>of </a:t>
            </a:r>
            <a:r>
              <a:rPr lang="en-GB" sz="2400" dirty="0" smtClean="0"/>
              <a:t>scholarly </a:t>
            </a:r>
            <a:r>
              <a:rPr lang="en-GB" sz="2400" dirty="0"/>
              <a:t>literature on state formation in the </a:t>
            </a:r>
            <a:r>
              <a:rPr lang="en-GB" sz="2400" dirty="0" smtClean="0"/>
              <a:t>west; to explain why Britain can be represented </a:t>
            </a:r>
            <a:r>
              <a:rPr lang="en-GB" sz="2400" dirty="0"/>
              <a:t>as </a:t>
            </a:r>
            <a:r>
              <a:rPr lang="en-GB" sz="2400" dirty="0" smtClean="0"/>
              <a:t>the </a:t>
            </a:r>
            <a:r>
              <a:rPr lang="en-GB" sz="2400" dirty="0" err="1" smtClean="0"/>
              <a:t>paradigmn</a:t>
            </a:r>
            <a:r>
              <a:rPr lang="en-GB" sz="2400" dirty="0" smtClean="0"/>
              <a:t> </a:t>
            </a:r>
            <a:r>
              <a:rPr lang="en-GB" sz="2400" dirty="0"/>
              <a:t>case </a:t>
            </a:r>
            <a:r>
              <a:rPr lang="en-GB" sz="2400" dirty="0" smtClean="0"/>
              <a:t>for </a:t>
            </a:r>
            <a:r>
              <a:rPr lang="en-GB" sz="2400" dirty="0"/>
              <a:t>successful mercantilism and to offer </a:t>
            </a:r>
            <a:r>
              <a:rPr lang="en-GB" sz="2400" dirty="0" smtClean="0"/>
              <a:t>negotiable  explanations </a:t>
            </a:r>
            <a:r>
              <a:rPr lang="en-GB" sz="2400" dirty="0"/>
              <a:t>for Europe’s delayed and Asia’s retarded transitions to industrial market </a:t>
            </a:r>
            <a:r>
              <a:rPr lang="en-GB" sz="2400" dirty="0" smtClean="0"/>
              <a:t>economies</a:t>
            </a:r>
          </a:p>
          <a:p>
            <a:r>
              <a:rPr lang="en-GB" sz="2400" dirty="0" smtClean="0"/>
              <a:t>Following </a:t>
            </a:r>
            <a:r>
              <a:rPr lang="en-GB" sz="2400" dirty="0" err="1" smtClean="0"/>
              <a:t>Schmoller</a:t>
            </a:r>
            <a:r>
              <a:rPr lang="en-GB" sz="2400" dirty="0" smtClean="0"/>
              <a:t> and </a:t>
            </a:r>
            <a:r>
              <a:rPr lang="en-GB" sz="2400" dirty="0" err="1" smtClean="0"/>
              <a:t>Schumpter</a:t>
            </a:r>
            <a:r>
              <a:rPr lang="en-GB" sz="2400" dirty="0" smtClean="0"/>
              <a:t> my approach can be read as geopolitical and fiscal reductionism.  </a:t>
            </a:r>
            <a:r>
              <a:rPr lang="en-GB" sz="2400" dirty="0" smtClean="0">
                <a:solidFill>
                  <a:srgbClr val="C00000"/>
                </a:solidFill>
              </a:rPr>
              <a:t>But let’s see where it takes us?</a:t>
            </a:r>
            <a:endParaRPr lang="en-GB" sz="2400" dirty="0">
              <a:solidFill>
                <a:srgbClr val="C00000"/>
              </a:solidFill>
            </a:endParaRPr>
          </a:p>
        </p:txBody>
      </p:sp>
    </p:spTree>
    <p:extLst>
      <p:ext uri="{BB962C8B-B14F-4D97-AF65-F5344CB8AC3E}">
        <p14:creationId xmlns:p14="http://schemas.microsoft.com/office/powerpoint/2010/main" val="4083220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54162"/>
          </a:xfrm>
        </p:spPr>
        <p:txBody>
          <a:bodyPr/>
          <a:lstStyle/>
          <a:p>
            <a:r>
              <a:rPr lang="en-GB" sz="2400" b="1" dirty="0" smtClean="0">
                <a:solidFill>
                  <a:schemeClr val="accent6">
                    <a:lumMod val="50000"/>
                  </a:schemeClr>
                </a:solidFill>
              </a:rPr>
              <a:t>PART 2.</a:t>
            </a:r>
            <a:r>
              <a:rPr lang="en-GB" sz="2400" dirty="0" smtClean="0">
                <a:solidFill>
                  <a:schemeClr val="accent6">
                    <a:lumMod val="50000"/>
                  </a:schemeClr>
                </a:solidFill>
              </a:rPr>
              <a:t> 1:  MERCANTILISM, GEOPOLITICS AND THE FISCAL BASIS FOR STATE FORMATION IN BRITAIN COMPARED TO ITS EUROPEAN RIVALS:</a:t>
            </a:r>
            <a:br>
              <a:rPr lang="en-GB" sz="2400" dirty="0" smtClean="0">
                <a:solidFill>
                  <a:schemeClr val="accent6">
                    <a:lumMod val="50000"/>
                  </a:schemeClr>
                </a:solidFill>
              </a:rPr>
            </a:br>
            <a:endParaRPr lang="en-GB" sz="2400" dirty="0">
              <a:solidFill>
                <a:schemeClr val="accent6">
                  <a:lumMod val="50000"/>
                </a:schemeClr>
              </a:solidFill>
            </a:endParaRPr>
          </a:p>
        </p:txBody>
      </p:sp>
      <p:sp>
        <p:nvSpPr>
          <p:cNvPr id="3" name="Content Placeholder 2"/>
          <p:cNvSpPr>
            <a:spLocks noGrp="1"/>
          </p:cNvSpPr>
          <p:nvPr>
            <p:ph idx="1"/>
          </p:nvPr>
        </p:nvSpPr>
        <p:spPr>
          <a:xfrm>
            <a:off x="457200" y="1700808"/>
            <a:ext cx="8229600" cy="4752528"/>
          </a:xfrm>
        </p:spPr>
        <p:txBody>
          <a:bodyPr/>
          <a:lstStyle/>
          <a:p>
            <a:r>
              <a:rPr lang="en-GB" sz="2000" dirty="0" smtClean="0">
                <a:solidFill>
                  <a:schemeClr val="accent6">
                    <a:lumMod val="50000"/>
                  </a:schemeClr>
                </a:solidFill>
                <a:ea typeface="Times New Roman"/>
              </a:rPr>
              <a:t>In </a:t>
            </a:r>
            <a:r>
              <a:rPr lang="en-GB" sz="2000" dirty="0">
                <a:solidFill>
                  <a:schemeClr val="accent6">
                    <a:lumMod val="50000"/>
                  </a:schemeClr>
                </a:solidFill>
                <a:ea typeface="Times New Roman"/>
              </a:rPr>
              <a:t>1815 at the close of 23 years of warfare </a:t>
            </a:r>
            <a:r>
              <a:rPr lang="en-GB" sz="2000" dirty="0">
                <a:ea typeface="Times New Roman"/>
              </a:rPr>
              <a:t>against Revolutionary and Napoleonic France, the </a:t>
            </a:r>
            <a:r>
              <a:rPr lang="en-GB" sz="2000" dirty="0" smtClean="0">
                <a:ea typeface="Times New Roman"/>
              </a:rPr>
              <a:t>monarchy along with the </a:t>
            </a:r>
            <a:r>
              <a:rPr lang="en-GB" sz="2000" dirty="0">
                <a:ea typeface="Times New Roman"/>
              </a:rPr>
              <a:t>aristocratic and plutocratic </a:t>
            </a:r>
            <a:r>
              <a:rPr lang="en-GB" sz="2000" dirty="0" smtClean="0">
                <a:ea typeface="Times New Roman"/>
              </a:rPr>
              <a:t>elites </a:t>
            </a:r>
            <a:r>
              <a:rPr lang="en-GB" sz="2000" dirty="0">
                <a:ea typeface="Times New Roman"/>
              </a:rPr>
              <a:t>in charge of governing the, by then, United Kingdom of England, Wales, Scotland and Ireland, offered their deferential </a:t>
            </a:r>
            <a:r>
              <a:rPr lang="en-GB" sz="2000" dirty="0" smtClean="0">
                <a:ea typeface="Times New Roman"/>
              </a:rPr>
              <a:t>subjects: </a:t>
            </a:r>
            <a:r>
              <a:rPr lang="en-GB" sz="2000" dirty="0">
                <a:ea typeface="Times New Roman"/>
              </a:rPr>
              <a:t>superior standards of external security, internal stability, protection for property rights, support for </a:t>
            </a:r>
            <a:r>
              <a:rPr lang="en-GB" sz="2000" dirty="0" smtClean="0">
                <a:ea typeface="Times New Roman"/>
              </a:rPr>
              <a:t>traditional hierarchy </a:t>
            </a:r>
            <a:r>
              <a:rPr lang="en-GB" sz="2000" dirty="0">
                <a:ea typeface="Times New Roman"/>
              </a:rPr>
              <a:t>and authority, legal frameworks for the extension and integration of markets, encouragement for technical and business innovation and, above all, more extensive and better protected </a:t>
            </a:r>
            <a:r>
              <a:rPr lang="en-GB" sz="2000" dirty="0" smtClean="0">
                <a:ea typeface="Times New Roman"/>
              </a:rPr>
              <a:t>access </a:t>
            </a:r>
            <a:r>
              <a:rPr lang="en-GB" sz="2000" dirty="0">
                <a:ea typeface="Times New Roman"/>
              </a:rPr>
              <a:t>to imperial and other </a:t>
            </a:r>
            <a:r>
              <a:rPr lang="en-GB" sz="2000" dirty="0" smtClean="0">
                <a:ea typeface="Times New Roman"/>
              </a:rPr>
              <a:t>overseas </a:t>
            </a:r>
            <a:r>
              <a:rPr lang="en-GB" sz="2000" dirty="0">
                <a:ea typeface="Times New Roman"/>
              </a:rPr>
              <a:t>markets than any other state in the world</a:t>
            </a:r>
            <a:r>
              <a:rPr lang="en-GB" sz="2000" dirty="0" smtClean="0">
                <a:ea typeface="Times New Roman"/>
              </a:rPr>
              <a:t>.</a:t>
            </a:r>
          </a:p>
          <a:p>
            <a:r>
              <a:rPr lang="en-GB" sz="2000" b="1" dirty="0" smtClean="0">
                <a:solidFill>
                  <a:schemeClr val="accent6">
                    <a:lumMod val="50000"/>
                  </a:schemeClr>
                </a:solidFill>
              </a:rPr>
              <a:t>Question</a:t>
            </a:r>
            <a:r>
              <a:rPr lang="en-GB" sz="2000" dirty="0" smtClean="0">
                <a:solidFill>
                  <a:schemeClr val="accent6">
                    <a:lumMod val="50000"/>
                  </a:schemeClr>
                </a:solidFill>
              </a:rPr>
              <a:t>: </a:t>
            </a:r>
            <a:r>
              <a:rPr lang="en-GB" sz="2000" dirty="0" smtClean="0">
                <a:solidFill>
                  <a:schemeClr val="bg1">
                    <a:lumMod val="50000"/>
                  </a:schemeClr>
                </a:solidFill>
              </a:rPr>
              <a:t>When, how and why did a small island realm move on to a historical trajectory that culminated in a proto-version of geopolitical hegemony and a precocious transition to an industrial market economy? </a:t>
            </a:r>
            <a:r>
              <a:rPr lang="en-GB" sz="2000" dirty="0" smtClean="0">
                <a:solidFill>
                  <a:srgbClr val="000000"/>
                </a:solidFill>
              </a:rPr>
              <a:t>I will use graphs to support some answers</a:t>
            </a:r>
            <a:r>
              <a:rPr lang="en-GB" sz="2000" dirty="0" smtClean="0">
                <a:solidFill>
                  <a:schemeClr val="bg1">
                    <a:lumMod val="50000"/>
                  </a:schemeClr>
                </a:solidFill>
              </a:rPr>
              <a:t>.</a:t>
            </a:r>
            <a:endParaRPr lang="en-GB" sz="2000" dirty="0">
              <a:solidFill>
                <a:schemeClr val="bg1">
                  <a:lumMod val="50000"/>
                </a:schemeClr>
              </a:solidFill>
            </a:endParaRPr>
          </a:p>
        </p:txBody>
      </p:sp>
    </p:spTree>
    <p:extLst>
      <p:ext uri="{BB962C8B-B14F-4D97-AF65-F5344CB8AC3E}">
        <p14:creationId xmlns:p14="http://schemas.microsoft.com/office/powerpoint/2010/main" val="34649080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440160"/>
          </a:xfrm>
        </p:spPr>
        <p:txBody>
          <a:bodyPr/>
          <a:lstStyle/>
          <a:p>
            <a:r>
              <a:rPr lang="en-GB" sz="2400" dirty="0">
                <a:solidFill>
                  <a:schemeClr val="accent6">
                    <a:lumMod val="50000"/>
                  </a:schemeClr>
                </a:solidFill>
              </a:rPr>
              <a:t>Figure 1. Trends in Total </a:t>
            </a:r>
            <a:r>
              <a:rPr lang="en-GB" sz="2400" dirty="0" smtClean="0">
                <a:solidFill>
                  <a:schemeClr val="accent6">
                    <a:lumMod val="50000"/>
                  </a:schemeClr>
                </a:solidFill>
              </a:rPr>
              <a:t>Tax Receipts </a:t>
            </a:r>
            <a:r>
              <a:rPr lang="en-GB" sz="2400" dirty="0">
                <a:solidFill>
                  <a:schemeClr val="accent6">
                    <a:lumMod val="50000"/>
                  </a:schemeClr>
                </a:solidFill>
              </a:rPr>
              <a:t>1490-1820 </a:t>
            </a:r>
            <a:r>
              <a:rPr lang="en-GB" sz="2400" dirty="0" smtClean="0">
                <a:solidFill>
                  <a:schemeClr val="accent6">
                    <a:lumMod val="50000"/>
                  </a:schemeClr>
                </a:solidFill>
              </a:rPr>
              <a:t>(expressed Nine in </a:t>
            </a:r>
            <a:r>
              <a:rPr lang="en-GB" sz="2400" dirty="0">
                <a:solidFill>
                  <a:schemeClr val="accent6">
                    <a:lumMod val="50000"/>
                  </a:schemeClr>
                </a:solidFill>
              </a:rPr>
              <a:t>year Moving Averages in £100.000 at constant prices of </a:t>
            </a:r>
            <a:r>
              <a:rPr lang="en-GB" sz="2400" dirty="0" smtClean="0">
                <a:solidFill>
                  <a:schemeClr val="accent6">
                    <a:lumMod val="50000"/>
                  </a:schemeClr>
                </a:solidFill>
              </a:rPr>
              <a:t>1451-75)</a:t>
            </a:r>
            <a:endParaRPr lang="en-GB" sz="2400" b="1" dirty="0">
              <a:solidFill>
                <a:schemeClr val="accent6">
                  <a:lumMod val="50000"/>
                </a:schemeClr>
              </a:solidFill>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3528" y="1772816"/>
            <a:ext cx="5878730"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6732240" y="2885307"/>
            <a:ext cx="1997968" cy="3582519"/>
          </a:xfrm>
          <a:prstGeom prst="rect">
            <a:avLst/>
          </a:prstGeom>
          <a:ln w="28575">
            <a:solidFill>
              <a:schemeClr val="accent6">
                <a:lumMod val="50000"/>
              </a:schemeClr>
            </a:solidFill>
          </a:ln>
        </p:spPr>
        <p:txBody>
          <a:bodyPr wrap="square">
            <a:spAutoFit/>
          </a:bodyPr>
          <a:lstStyle/>
          <a:p>
            <a:pPr algn="just">
              <a:lnSpc>
                <a:spcPct val="90000"/>
              </a:lnSpc>
            </a:pPr>
            <a:r>
              <a:rPr lang="en-GB" dirty="0"/>
              <a:t>“Public finances are one of the best starting points for an investigation of Society. The spirit of the people, its cultural level, the deeds its policy may prepare – all this and more is written in fiscal history” (Joseph Schumpeter)</a:t>
            </a:r>
          </a:p>
        </p:txBody>
      </p:sp>
    </p:spTree>
    <p:extLst>
      <p:ext uri="{BB962C8B-B14F-4D97-AF65-F5344CB8AC3E}">
        <p14:creationId xmlns:p14="http://schemas.microsoft.com/office/powerpoint/2010/main" val="23685271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368152"/>
          </a:xfrm>
        </p:spPr>
        <p:txBody>
          <a:bodyPr/>
          <a:lstStyle/>
          <a:p>
            <a:r>
              <a:rPr lang="en-GB" sz="2400" dirty="0">
                <a:solidFill>
                  <a:schemeClr val="accent6">
                    <a:lumMod val="50000"/>
                  </a:schemeClr>
                </a:solidFill>
              </a:rPr>
              <a:t>Figure 2:  Debt Servicing Ratios 1688-1814 (percentage of total tax revenues received by the state)</a:t>
            </a:r>
            <a:br>
              <a:rPr lang="en-GB" sz="2400" dirty="0">
                <a:solidFill>
                  <a:schemeClr val="accent6">
                    <a:lumMod val="50000"/>
                  </a:schemeClr>
                </a:solidFill>
              </a:rPr>
            </a:br>
            <a:endParaRPr lang="en-GB" sz="2400" dirty="0">
              <a:solidFill>
                <a:schemeClr val="accent6">
                  <a:lumMod val="50000"/>
                </a:schemeClr>
              </a:solidFill>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988840"/>
            <a:ext cx="6696091" cy="4312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4236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GB" sz="2400" dirty="0">
                <a:solidFill>
                  <a:schemeClr val="accent6">
                    <a:lumMod val="50000"/>
                  </a:schemeClr>
                </a:solidFill>
              </a:rPr>
              <a:t>Figure 3.  Trends in Expenditures on the Royal Navy (constant prices of 1660</a:t>
            </a:r>
            <a:r>
              <a:rPr lang="en-GB" sz="2400" dirty="0" smtClean="0">
                <a:solidFill>
                  <a:schemeClr val="accent6">
                    <a:lumMod val="50000"/>
                  </a:schemeClr>
                </a:solidFill>
              </a:rPr>
              <a:t>)</a:t>
            </a:r>
            <a:endParaRPr lang="en-GB" sz="2400" dirty="0">
              <a:solidFill>
                <a:schemeClr val="accent6">
                  <a:lumMod val="50000"/>
                </a:schemeClr>
              </a:solidFill>
            </a:endParaRPr>
          </a:p>
        </p:txBody>
      </p:sp>
      <p:pic>
        <p:nvPicPr>
          <p:cNvPr id="5" name="Imagen 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6176" y="1600200"/>
            <a:ext cx="7791647" cy="4525963"/>
          </a:xfrm>
          <a:prstGeom prst="rect">
            <a:avLst/>
          </a:prstGeom>
          <a:noFill/>
          <a:ln w="9525">
            <a:solidFill>
              <a:srgbClr val="000000"/>
            </a:solidFill>
            <a:miter lim="800000"/>
            <a:headEnd/>
            <a:tailEnd/>
          </a:ln>
          <a:effectLst/>
        </p:spPr>
      </p:pic>
    </p:spTree>
    <p:extLst>
      <p:ext uri="{BB962C8B-B14F-4D97-AF65-F5344CB8AC3E}">
        <p14:creationId xmlns:p14="http://schemas.microsoft.com/office/powerpoint/2010/main" val="30125005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936104"/>
          </a:xfrm>
        </p:spPr>
        <p:txBody>
          <a:bodyPr/>
          <a:lstStyle/>
          <a:p>
            <a:r>
              <a:rPr lang="en-GB" sz="2400" dirty="0">
                <a:solidFill>
                  <a:schemeClr val="accent6">
                    <a:lumMod val="50000"/>
                  </a:schemeClr>
                </a:solidFill>
              </a:rPr>
              <a:t>Figure 4.  </a:t>
            </a:r>
            <a:r>
              <a:rPr lang="en-US" sz="2400" dirty="0">
                <a:solidFill>
                  <a:schemeClr val="accent6">
                    <a:lumMod val="50000"/>
                  </a:schemeClr>
                </a:solidFill>
              </a:rPr>
              <a:t>Expenditures on the Royal Navy Compared to Conjectures for GDFCF, </a:t>
            </a:r>
            <a:r>
              <a:rPr lang="en-US" sz="2400" dirty="0" smtClean="0">
                <a:solidFill>
                  <a:schemeClr val="accent6">
                    <a:lumMod val="50000"/>
                  </a:schemeClr>
                </a:solidFill>
              </a:rPr>
              <a:t>1600-1815</a:t>
            </a:r>
            <a:endParaRPr lang="en-GB" sz="2400" dirty="0">
              <a:solidFill>
                <a:schemeClr val="accent6">
                  <a:lumMod val="50000"/>
                </a:schemeClr>
              </a:solidFill>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988840"/>
            <a:ext cx="7229143" cy="4223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21520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868958"/>
          </a:xfrm>
        </p:spPr>
        <p:txBody>
          <a:bodyPr/>
          <a:lstStyle/>
          <a:p>
            <a:r>
              <a:rPr lang="en-GB" sz="2400" dirty="0">
                <a:solidFill>
                  <a:schemeClr val="accent6">
                    <a:lumMod val="50000"/>
                  </a:schemeClr>
                </a:solidFill>
              </a:rPr>
              <a:t>Figure 5.  Sizes of the Royal and Rival Navies (displacement tonnage </a:t>
            </a:r>
            <a:r>
              <a:rPr lang="en-GB" sz="2400" dirty="0" smtClean="0">
                <a:solidFill>
                  <a:schemeClr val="accent6">
                    <a:lumMod val="50000"/>
                  </a:schemeClr>
                </a:solidFill>
              </a:rPr>
              <a:t>000s)</a:t>
            </a:r>
            <a:endParaRPr lang="en-GB" sz="2400" dirty="0">
              <a:solidFill>
                <a:schemeClr val="accent6">
                  <a:lumMod val="50000"/>
                </a:schemeClr>
              </a:solidFill>
            </a:endParaRPr>
          </a:p>
        </p:txBody>
      </p:sp>
      <p:graphicFrame>
        <p:nvGraphicFramePr>
          <p:cNvPr id="7" name="Gráfico 7"/>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20165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67544" y="548680"/>
            <a:ext cx="8229600" cy="5649491"/>
          </a:xfrm>
        </p:spPr>
        <p:txBody>
          <a:bodyPr/>
          <a:lstStyle/>
          <a:p>
            <a:pPr marL="0" indent="0">
              <a:buNone/>
            </a:pPr>
            <a:r>
              <a:rPr lang="en-GB" sz="2400" b="1" dirty="0" smtClean="0">
                <a:solidFill>
                  <a:schemeClr val="accent6">
                    <a:lumMod val="50000"/>
                  </a:schemeClr>
                </a:solidFill>
              </a:rPr>
              <a:t>Explaining trends</a:t>
            </a:r>
          </a:p>
          <a:p>
            <a:pPr marL="0" indent="0">
              <a:buNone/>
            </a:pPr>
            <a:endParaRPr lang="en-GB" sz="2000" b="1" dirty="0" smtClean="0">
              <a:solidFill>
                <a:srgbClr val="FFC000"/>
              </a:solidFill>
            </a:endParaRPr>
          </a:p>
          <a:p>
            <a:r>
              <a:rPr lang="en-GB" sz="2000" dirty="0" smtClean="0">
                <a:solidFill>
                  <a:schemeClr val="accent6">
                    <a:lumMod val="50000"/>
                  </a:schemeClr>
                </a:solidFill>
              </a:rPr>
              <a:t>For the sake of argument I propose to attach numbers in order to rank the</a:t>
            </a:r>
            <a:r>
              <a:rPr lang="en-GB" sz="2000" dirty="0" smtClean="0">
                <a:solidFill>
                  <a:srgbClr val="FFC000"/>
                </a:solidFill>
              </a:rPr>
              <a:t> </a:t>
            </a:r>
            <a:r>
              <a:rPr lang="en-GB" sz="2000" dirty="0" smtClean="0"/>
              <a:t>auto-correlated list of “instrumental variables” behind these figures for governmental income and expenditures that have been presented here as proxies for long run changes in the role of the state.  They are, I assert, as plausible as any of the coefficients </a:t>
            </a:r>
            <a:r>
              <a:rPr lang="en-GB" sz="2000" dirty="0" smtClean="0">
                <a:solidFill>
                  <a:schemeClr val="accent6">
                    <a:lumMod val="50000"/>
                  </a:schemeClr>
                </a:solidFill>
              </a:rPr>
              <a:t>“manufactured” </a:t>
            </a:r>
            <a:r>
              <a:rPr lang="en-GB" sz="2000" dirty="0" smtClean="0"/>
              <a:t>by the </a:t>
            </a:r>
            <a:r>
              <a:rPr lang="en-GB" sz="2000" dirty="0" err="1" smtClean="0"/>
              <a:t>Acemoglu</a:t>
            </a:r>
            <a:r>
              <a:rPr lang="en-GB" sz="2000" dirty="0" smtClean="0"/>
              <a:t> and other Schools of </a:t>
            </a:r>
            <a:r>
              <a:rPr lang="en-GB" sz="2000" dirty="0" err="1" smtClean="0"/>
              <a:t>Technometrics</a:t>
            </a:r>
            <a:r>
              <a:rPr lang="en-GB" sz="2000" dirty="0" smtClean="0"/>
              <a:t>.  Thus, and in narrative histories of British state formation  historians with scholarship that commands respect attribute varying degrees of significance to following lists of factors that over the long run promoted the formation of a state that became more powerful and effective for the promotion of economic growth than any other pre-modern state.</a:t>
            </a:r>
          </a:p>
          <a:p>
            <a:endParaRPr lang="en-GB" sz="2000" dirty="0" smtClean="0"/>
          </a:p>
          <a:p>
            <a:r>
              <a:rPr lang="en-GB" sz="2000" dirty="0" smtClean="0"/>
              <a:t>Distant medieval origins </a:t>
            </a:r>
            <a:r>
              <a:rPr lang="en-GB" sz="2000" dirty="0" smtClean="0">
                <a:solidFill>
                  <a:schemeClr val="accent6">
                    <a:lumMod val="50000"/>
                  </a:schemeClr>
                </a:solidFill>
              </a:rPr>
              <a:t>(0.0)</a:t>
            </a:r>
          </a:p>
          <a:p>
            <a:endParaRPr lang="en-GB" sz="2000" dirty="0" smtClean="0">
              <a:solidFill>
                <a:srgbClr val="FFC000"/>
              </a:solidFill>
            </a:endParaRPr>
          </a:p>
          <a:p>
            <a:r>
              <a:rPr lang="en-GB" sz="2000" dirty="0" smtClean="0"/>
              <a:t>Withdrawal from imperial warfare on the mainland in 1453 </a:t>
            </a:r>
            <a:r>
              <a:rPr lang="en-GB" sz="2000" dirty="0" smtClean="0">
                <a:solidFill>
                  <a:schemeClr val="accent6">
                    <a:lumMod val="50000"/>
                  </a:schemeClr>
                </a:solidFill>
              </a:rPr>
              <a:t>(0.1)</a:t>
            </a:r>
          </a:p>
          <a:p>
            <a:endParaRPr lang="en-GB" sz="2000" dirty="0"/>
          </a:p>
        </p:txBody>
      </p:sp>
    </p:spTree>
    <p:extLst>
      <p:ext uri="{BB962C8B-B14F-4D97-AF65-F5344CB8AC3E}">
        <p14:creationId xmlns:p14="http://schemas.microsoft.com/office/powerpoint/2010/main" val="3178543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260648"/>
            <a:ext cx="8229600" cy="5865515"/>
          </a:xfrm>
        </p:spPr>
        <p:txBody>
          <a:bodyPr/>
          <a:lstStyle/>
          <a:p>
            <a:r>
              <a:rPr lang="en-GB" sz="2800" dirty="0" smtClean="0">
                <a:solidFill>
                  <a:schemeClr val="accent6">
                    <a:lumMod val="50000"/>
                  </a:schemeClr>
                </a:solidFill>
              </a:rPr>
              <a:t>Low and relatively </a:t>
            </a:r>
            <a:r>
              <a:rPr lang="en-GB" sz="2800" dirty="0" smtClean="0"/>
              <a:t>cheap levels of involvement in the Reformation and religious warfare </a:t>
            </a:r>
            <a:r>
              <a:rPr lang="en-GB" sz="2800" dirty="0" smtClean="0">
                <a:solidFill>
                  <a:schemeClr val="accent6">
                    <a:lumMod val="50000"/>
                  </a:schemeClr>
                </a:solidFill>
              </a:rPr>
              <a:t>(0.1)</a:t>
            </a:r>
          </a:p>
          <a:p>
            <a:r>
              <a:rPr lang="en-GB" sz="2800" dirty="0" smtClean="0">
                <a:solidFill>
                  <a:schemeClr val="accent6">
                    <a:lumMod val="50000"/>
                  </a:schemeClr>
                </a:solidFill>
              </a:rPr>
              <a:t>Civil War </a:t>
            </a:r>
            <a:r>
              <a:rPr lang="en-GB" sz="2800" dirty="0" smtClean="0"/>
              <a:t>and its aftermath which included: the reconstruction of the fiscal system; a sharp and permanent uplift in expenditures on naval power; the suppression of Catholic and Celtic threats to stability; aggressive mercantilism; support for science; the re-grouping of an aristocratic and plutocratic consensus around the defence of property rights and privilege </a:t>
            </a:r>
            <a:r>
              <a:rPr lang="en-GB" sz="2800" dirty="0" smtClean="0">
                <a:solidFill>
                  <a:schemeClr val="accent6">
                    <a:lumMod val="50000"/>
                  </a:schemeClr>
                </a:solidFill>
              </a:rPr>
              <a:t>(</a:t>
            </a:r>
            <a:r>
              <a:rPr lang="en-GB" sz="2800" dirty="0">
                <a:solidFill>
                  <a:schemeClr val="accent6">
                    <a:lumMod val="50000"/>
                  </a:schemeClr>
                </a:solidFill>
              </a:rPr>
              <a:t>0.3) </a:t>
            </a:r>
            <a:endParaRPr lang="en-GB" sz="2800" dirty="0" smtClean="0">
              <a:solidFill>
                <a:schemeClr val="accent6">
                  <a:lumMod val="50000"/>
                </a:schemeClr>
              </a:solidFill>
            </a:endParaRPr>
          </a:p>
          <a:p>
            <a:r>
              <a:rPr lang="en-GB" sz="2800" dirty="0" smtClean="0">
                <a:solidFill>
                  <a:schemeClr val="accent6">
                    <a:lumMod val="50000"/>
                  </a:schemeClr>
                </a:solidFill>
              </a:rPr>
              <a:t>Further reforms </a:t>
            </a:r>
            <a:r>
              <a:rPr lang="en-GB" sz="2800" dirty="0" smtClean="0"/>
              <a:t>to the structure and administration of the fiscal system and aggression against the Dutch under Stuart monarchs 1660-88 </a:t>
            </a:r>
            <a:r>
              <a:rPr lang="en-GB" sz="2800" dirty="0" smtClean="0">
                <a:solidFill>
                  <a:schemeClr val="accent6">
                    <a:lumMod val="50000"/>
                  </a:schemeClr>
                </a:solidFill>
              </a:rPr>
              <a:t>(0.1)</a:t>
            </a:r>
          </a:p>
          <a:p>
            <a:endParaRPr lang="en-GB" sz="2800" dirty="0">
              <a:solidFill>
                <a:srgbClr val="FFC000"/>
              </a:solidFill>
            </a:endParaRPr>
          </a:p>
          <a:p>
            <a:pPr marL="0" indent="0">
              <a:buNone/>
            </a:pPr>
            <a:endParaRPr lang="en-GB" sz="2800" dirty="0" smtClean="0"/>
          </a:p>
          <a:p>
            <a:endParaRPr lang="en-GB" sz="2800" dirty="0">
              <a:solidFill>
                <a:srgbClr val="FFC000"/>
              </a:solidFill>
            </a:endParaRPr>
          </a:p>
        </p:txBody>
      </p:sp>
    </p:spTree>
    <p:extLst>
      <p:ext uri="{BB962C8B-B14F-4D97-AF65-F5344CB8AC3E}">
        <p14:creationId xmlns:p14="http://schemas.microsoft.com/office/powerpoint/2010/main" val="35638216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sp>
        <p:nvSpPr>
          <p:cNvPr id="3" name="Content Placeholder 2"/>
          <p:cNvSpPr>
            <a:spLocks noGrp="1"/>
          </p:cNvSpPr>
          <p:nvPr>
            <p:ph sz="half" idx="1"/>
          </p:nvPr>
        </p:nvSpPr>
        <p:spPr>
          <a:xfrm>
            <a:off x="457200" y="260649"/>
            <a:ext cx="8363272" cy="3168352"/>
          </a:xfrm>
        </p:spPr>
        <p:txBody>
          <a:bodyPr/>
          <a:lstStyle/>
          <a:p>
            <a:r>
              <a:rPr lang="en-GB" sz="2800" dirty="0" smtClean="0">
                <a:solidFill>
                  <a:schemeClr val="accent6">
                    <a:lumMod val="50000"/>
                  </a:schemeClr>
                </a:solidFill>
              </a:rPr>
              <a:t>The Glorious Revolution </a:t>
            </a:r>
            <a:r>
              <a:rPr lang="en-GB" sz="2800" dirty="0" smtClean="0"/>
              <a:t>/ Dutch coup d’état (0.0)</a:t>
            </a:r>
          </a:p>
          <a:p>
            <a:r>
              <a:rPr lang="en-GB" sz="2800" dirty="0" smtClean="0">
                <a:solidFill>
                  <a:schemeClr val="accent6">
                    <a:lumMod val="50000"/>
                  </a:schemeClr>
                </a:solidFill>
              </a:rPr>
              <a:t>Parliamentary sovereignty </a:t>
            </a:r>
            <a:r>
              <a:rPr lang="en-GB" sz="2800" dirty="0" smtClean="0"/>
              <a:t>and  budgetary procedures (0.0)</a:t>
            </a:r>
          </a:p>
          <a:p>
            <a:r>
              <a:rPr lang="en-GB" sz="2800" dirty="0" smtClean="0">
                <a:solidFill>
                  <a:schemeClr val="accent6">
                    <a:lumMod val="50000"/>
                  </a:schemeClr>
                </a:solidFill>
              </a:rPr>
              <a:t>The financial revolution </a:t>
            </a:r>
            <a:r>
              <a:rPr lang="en-GB" sz="2800" dirty="0" smtClean="0"/>
              <a:t>or consolidation of a national debt (0.1)</a:t>
            </a:r>
          </a:p>
          <a:p>
            <a:r>
              <a:rPr lang="en-GB" sz="2800" b="1" dirty="0" smtClean="0">
                <a:solidFill>
                  <a:schemeClr val="accent6">
                    <a:lumMod val="50000"/>
                  </a:schemeClr>
                </a:solidFill>
              </a:rPr>
              <a:t>Mercantilism and the Royal Navy (0.3)</a:t>
            </a:r>
          </a:p>
          <a:p>
            <a:endParaRPr lang="en-GB" sz="2800" dirty="0">
              <a:solidFill>
                <a:srgbClr val="FFC000"/>
              </a:solidFill>
            </a:endParaRPr>
          </a:p>
        </p:txBody>
      </p:sp>
      <p:sp>
        <p:nvSpPr>
          <p:cNvPr id="5" name="Content Placeholder 4"/>
          <p:cNvSpPr>
            <a:spLocks noGrp="1"/>
          </p:cNvSpPr>
          <p:nvPr>
            <p:ph sz="half" idx="2"/>
          </p:nvPr>
        </p:nvSpPr>
        <p:spPr>
          <a:xfrm>
            <a:off x="2915816" y="3645024"/>
            <a:ext cx="5698976" cy="2841179"/>
          </a:xfrm>
          <a:ln w="38100">
            <a:solidFill>
              <a:srgbClr val="002060"/>
            </a:solidFill>
          </a:ln>
        </p:spPr>
        <p:txBody>
          <a:bodyPr/>
          <a:lstStyle/>
          <a:p>
            <a:pPr marL="0" lvl="0" indent="0">
              <a:buNone/>
            </a:pPr>
            <a:r>
              <a:rPr lang="en-GB" sz="2000" dirty="0">
                <a:solidFill>
                  <a:srgbClr val="FFFFFF"/>
                </a:solidFill>
              </a:rPr>
              <a:t>“The essence of the system lies not in some doctrine of money or the balance of trade; not in tariff barriers or protective duties, or navigation laws; but in something far greater: namely in the total transformation of society and its organizations as well as of the state and its institutions, in the replacing of a local and territorial economy by that of the national state” (Gustav </a:t>
            </a:r>
            <a:r>
              <a:rPr lang="en-GB" sz="2000" dirty="0" err="1">
                <a:solidFill>
                  <a:srgbClr val="FFFFFF"/>
                </a:solidFill>
              </a:rPr>
              <a:t>Schmoller</a:t>
            </a:r>
            <a:r>
              <a:rPr lang="en-GB" sz="2000" dirty="0">
                <a:solidFill>
                  <a:srgbClr val="FFFFFF"/>
                </a:solidFill>
              </a:rPr>
              <a:t>)</a:t>
            </a:r>
          </a:p>
          <a:p>
            <a:endParaRPr lang="en-GB" dirty="0"/>
          </a:p>
        </p:txBody>
      </p:sp>
    </p:spTree>
    <p:extLst>
      <p:ext uri="{BB962C8B-B14F-4D97-AF65-F5344CB8AC3E}">
        <p14:creationId xmlns:p14="http://schemas.microsoft.com/office/powerpoint/2010/main" val="10822969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endParaRPr lang="en-GB" sz="2800" dirty="0" smtClean="0">
              <a:solidFill>
                <a:schemeClr val="accent1">
                  <a:lumMod val="50000"/>
                </a:schemeClr>
              </a:solidFill>
            </a:endParaRPr>
          </a:p>
        </p:txBody>
      </p:sp>
      <p:sp>
        <p:nvSpPr>
          <p:cNvPr id="26627" name="Rectangle 3"/>
          <p:cNvSpPr>
            <a:spLocks noGrp="1" noChangeArrowheads="1"/>
          </p:cNvSpPr>
          <p:nvPr>
            <p:ph type="body" idx="1"/>
          </p:nvPr>
        </p:nvSpPr>
        <p:spPr>
          <a:xfrm>
            <a:off x="468313" y="1412875"/>
            <a:ext cx="8229600" cy="5184775"/>
          </a:xfrm>
        </p:spPr>
        <p:txBody>
          <a:bodyPr/>
          <a:lstStyle/>
          <a:p>
            <a:pPr algn="just" eaLnBrk="1" hangingPunct="1">
              <a:lnSpc>
                <a:spcPct val="90000"/>
              </a:lnSpc>
              <a:defRPr/>
            </a:pPr>
            <a:endParaRPr lang="en-GB" sz="2400" dirty="0" smtClean="0"/>
          </a:p>
          <a:p>
            <a:pPr algn="just" eaLnBrk="1" hangingPunct="1">
              <a:lnSpc>
                <a:spcPct val="90000"/>
              </a:lnSpc>
              <a:defRPr/>
            </a:pPr>
            <a:r>
              <a:rPr lang="en-GB" sz="2400" b="1" dirty="0" smtClean="0">
                <a:solidFill>
                  <a:schemeClr val="accent6">
                    <a:lumMod val="50000"/>
                  </a:schemeClr>
                </a:solidFill>
              </a:rPr>
              <a:t>“Mercantilism” </a:t>
            </a:r>
            <a:r>
              <a:rPr lang="en-GB" sz="2400" dirty="0" smtClean="0">
                <a:solidFill>
                  <a:schemeClr val="accent6">
                    <a:lumMod val="50000"/>
                  </a:schemeClr>
                </a:solidFill>
              </a:rPr>
              <a:t>(policies for trade and growth at which the British excelled) </a:t>
            </a:r>
            <a:r>
              <a:rPr lang="en-GB" sz="2400" dirty="0" smtClean="0"/>
              <a:t>can be defined as a common strategy pursued by all European  powers. For centuries western states remained preoccupied with: power over profit; focussed upon gains from a positive balance of trade and committed to maximizing the direct benefits and externalities embodied in exports and strategic imports, particularly bullion and taxable luxuries</a:t>
            </a:r>
          </a:p>
          <a:p>
            <a:pPr eaLnBrk="1" hangingPunct="1">
              <a:lnSpc>
                <a:spcPct val="90000"/>
              </a:lnSpc>
              <a:defRPr/>
            </a:pPr>
            <a:endParaRPr lang="en-GB" sz="2400" dirty="0" smtClean="0"/>
          </a:p>
        </p:txBody>
      </p:sp>
    </p:spTree>
    <p:extLst>
      <p:ext uri="{BB962C8B-B14F-4D97-AF65-F5344CB8AC3E}">
        <p14:creationId xmlns:p14="http://schemas.microsoft.com/office/powerpoint/2010/main" val="16905268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260350"/>
            <a:ext cx="8229600" cy="777875"/>
          </a:xfrm>
        </p:spPr>
        <p:txBody>
          <a:bodyPr/>
          <a:lstStyle/>
          <a:p>
            <a:pPr eaLnBrk="1" hangingPunct="1">
              <a:defRPr/>
            </a:pPr>
            <a:endParaRPr lang="en-GB" sz="4000" dirty="0" smtClean="0">
              <a:solidFill>
                <a:schemeClr val="accent1">
                  <a:lumMod val="50000"/>
                </a:schemeClr>
              </a:solidFill>
            </a:endParaRPr>
          </a:p>
        </p:txBody>
      </p:sp>
      <p:sp>
        <p:nvSpPr>
          <p:cNvPr id="3" name="Content Placeholder 2"/>
          <p:cNvSpPr>
            <a:spLocks noGrp="1"/>
          </p:cNvSpPr>
          <p:nvPr>
            <p:ph idx="1"/>
          </p:nvPr>
        </p:nvSpPr>
        <p:spPr>
          <a:xfrm>
            <a:off x="457200" y="1196975"/>
            <a:ext cx="8229600" cy="4929188"/>
          </a:xfrm>
        </p:spPr>
        <p:txBody>
          <a:bodyPr/>
          <a:lstStyle/>
          <a:p>
            <a:pPr eaLnBrk="1" hangingPunct="1">
              <a:defRPr/>
            </a:pPr>
            <a:r>
              <a:rPr lang="en-GB" sz="2400" dirty="0" smtClean="0"/>
              <a:t>Given that liberal trade counterfactuals were simply anachronistic for any pre-industrial state to pursue adherence to policies recommended by mercantilists provided western economies and their ruling elites with a range of advantages for the promotion of economic growth including:</a:t>
            </a:r>
          </a:p>
          <a:p>
            <a:pPr marL="0" indent="0" eaLnBrk="1" hangingPunct="1">
              <a:buNone/>
              <a:defRPr/>
            </a:pPr>
            <a:r>
              <a:rPr lang="en-GB" sz="2400" dirty="0" smtClean="0">
                <a:solidFill>
                  <a:srgbClr val="FFC000"/>
                </a:solidFill>
              </a:rPr>
              <a:t>	</a:t>
            </a:r>
          </a:p>
          <a:p>
            <a:pPr marL="0" indent="0" eaLnBrk="1" hangingPunct="1">
              <a:buNone/>
              <a:defRPr/>
            </a:pPr>
            <a:r>
              <a:rPr lang="en-GB" sz="2400" dirty="0" smtClean="0">
                <a:solidFill>
                  <a:schemeClr val="accent6">
                    <a:lumMod val="50000"/>
                  </a:schemeClr>
                </a:solidFill>
              </a:rPr>
              <a:t>a) </a:t>
            </a:r>
            <a:r>
              <a:rPr lang="en-GB" sz="2400" dirty="0" smtClean="0"/>
              <a:t>an enlarged basis and potential to widen and deepen fiscal demands from centralizing states</a:t>
            </a:r>
          </a:p>
          <a:p>
            <a:pPr marL="0" indent="0" eaLnBrk="1" hangingPunct="1">
              <a:buFontTx/>
              <a:buNone/>
              <a:defRPr/>
            </a:pPr>
            <a:endParaRPr lang="en-GB" sz="2400" dirty="0" smtClean="0"/>
          </a:p>
          <a:p>
            <a:pPr marL="0" indent="0" eaLnBrk="1" hangingPunct="1">
              <a:buNone/>
              <a:defRPr/>
            </a:pPr>
            <a:r>
              <a:rPr lang="en-GB" sz="2400" dirty="0" smtClean="0">
                <a:solidFill>
                  <a:schemeClr val="accent6">
                    <a:lumMod val="50000"/>
                  </a:schemeClr>
                </a:solidFill>
              </a:rPr>
              <a:t>b) </a:t>
            </a:r>
            <a:r>
              <a:rPr lang="en-GB" sz="2400" dirty="0" smtClean="0"/>
              <a:t>bullion reserves for the rapid mobilization of 	armies and navies</a:t>
            </a:r>
          </a:p>
        </p:txBody>
      </p:sp>
    </p:spTree>
    <p:extLst>
      <p:ext uri="{BB962C8B-B14F-4D97-AF65-F5344CB8AC3E}">
        <p14:creationId xmlns:p14="http://schemas.microsoft.com/office/powerpoint/2010/main" val="7506431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7875"/>
          </a:xfrm>
        </p:spPr>
        <p:txBody>
          <a:bodyPr/>
          <a:lstStyle/>
          <a:p>
            <a:pPr eaLnBrk="1" hangingPunct="1">
              <a:defRPr/>
            </a:pPr>
            <a:endParaRPr lang="en-GB" sz="4000" dirty="0" smtClean="0">
              <a:solidFill>
                <a:schemeClr val="accent1">
                  <a:lumMod val="50000"/>
                </a:schemeClr>
              </a:solidFill>
            </a:endParaRPr>
          </a:p>
        </p:txBody>
      </p:sp>
      <p:sp>
        <p:nvSpPr>
          <p:cNvPr id="3" name="Content Placeholder 2"/>
          <p:cNvSpPr>
            <a:spLocks noGrp="1"/>
          </p:cNvSpPr>
          <p:nvPr>
            <p:ph idx="1"/>
          </p:nvPr>
        </p:nvSpPr>
        <p:spPr>
          <a:xfrm>
            <a:off x="457200" y="1052513"/>
            <a:ext cx="8229600" cy="5184775"/>
          </a:xfrm>
        </p:spPr>
        <p:txBody>
          <a:bodyPr/>
          <a:lstStyle/>
          <a:p>
            <a:pPr marL="0" indent="0" algn="just" eaLnBrk="1" hangingPunct="1">
              <a:buNone/>
              <a:defRPr/>
            </a:pPr>
            <a:r>
              <a:rPr lang="en-GB" sz="2400" dirty="0" smtClean="0">
                <a:solidFill>
                  <a:schemeClr val="accent6">
                    <a:lumMod val="50000"/>
                  </a:schemeClr>
                </a:solidFill>
              </a:rPr>
              <a:t>c) </a:t>
            </a:r>
            <a:r>
              <a:rPr lang="en-GB" sz="2400" dirty="0" smtClean="0"/>
              <a:t>the expansion and agglomeration of economic activity in maritime cities – Europe’s “</a:t>
            </a:r>
            <a:r>
              <a:rPr lang="en-GB" sz="2400" dirty="0" err="1" smtClean="0"/>
              <a:t>pôles</a:t>
            </a:r>
            <a:r>
              <a:rPr lang="en-GB" sz="2400" dirty="0" smtClean="0"/>
              <a:t> de </a:t>
            </a:r>
            <a:r>
              <a:rPr lang="en-GB" sz="2400" dirty="0" err="1" smtClean="0"/>
              <a:t>croissance</a:t>
            </a:r>
            <a:r>
              <a:rPr lang="en-GB" sz="2400" dirty="0" smtClean="0"/>
              <a:t>” (</a:t>
            </a:r>
            <a:r>
              <a:rPr lang="en-GB" sz="2400" dirty="0" smtClean="0">
                <a:solidFill>
                  <a:schemeClr val="bg1">
                    <a:lumMod val="50000"/>
                  </a:schemeClr>
                </a:solidFill>
              </a:rPr>
              <a:t>pace </a:t>
            </a:r>
            <a:r>
              <a:rPr lang="en-GB" sz="2400" dirty="0" err="1" smtClean="0">
                <a:solidFill>
                  <a:schemeClr val="bg1">
                    <a:lumMod val="50000"/>
                  </a:schemeClr>
                </a:solidFill>
              </a:rPr>
              <a:t>Braudel</a:t>
            </a:r>
            <a:r>
              <a:rPr lang="en-GB" sz="2400" dirty="0" smtClean="0">
                <a:solidFill>
                  <a:schemeClr val="bg1">
                    <a:lumMod val="50000"/>
                  </a:schemeClr>
                </a:solidFill>
              </a:rPr>
              <a:t> and the World Systems School of Historical Sociology</a:t>
            </a:r>
            <a:r>
              <a:rPr lang="en-GB" sz="2400" dirty="0" smtClean="0"/>
              <a:t>) and as modelled by theories of network technologies and gains from urban agglomeration</a:t>
            </a:r>
          </a:p>
          <a:p>
            <a:pPr algn="just" eaLnBrk="1" hangingPunct="1">
              <a:defRPr/>
            </a:pPr>
            <a:endParaRPr lang="en-GB" sz="2400" dirty="0" smtClean="0"/>
          </a:p>
          <a:p>
            <a:pPr marL="0" indent="0" algn="just" eaLnBrk="1" hangingPunct="1">
              <a:buNone/>
              <a:defRPr/>
            </a:pPr>
            <a:r>
              <a:rPr lang="en-GB" sz="2400" dirty="0" smtClean="0">
                <a:solidFill>
                  <a:schemeClr val="accent6">
                    <a:lumMod val="50000"/>
                  </a:schemeClr>
                </a:solidFill>
              </a:rPr>
              <a:t>d) </a:t>
            </a:r>
            <a:r>
              <a:rPr lang="en-GB" sz="2400" dirty="0" smtClean="0"/>
              <a:t>metallic bases for the expansion of money supplies, along with opportunities for financial intermediation and the growth of markets for capital and credit accessible to states and private enterprise alike</a:t>
            </a:r>
          </a:p>
          <a:p>
            <a:pPr algn="just" eaLnBrk="1" hangingPunct="1">
              <a:defRPr/>
            </a:pPr>
            <a:endParaRPr lang="en-GB" sz="2400" dirty="0" smtClean="0"/>
          </a:p>
          <a:p>
            <a:pPr marL="0" indent="0" algn="just" eaLnBrk="1" hangingPunct="1">
              <a:buNone/>
              <a:defRPr/>
            </a:pPr>
            <a:r>
              <a:rPr lang="en-GB" sz="2400" dirty="0" smtClean="0">
                <a:solidFill>
                  <a:schemeClr val="accent6">
                    <a:lumMod val="50000"/>
                  </a:schemeClr>
                </a:solidFill>
              </a:rPr>
              <a:t>e) </a:t>
            </a:r>
            <a:r>
              <a:rPr lang="en-GB" sz="2400" dirty="0" smtClean="0"/>
              <a:t>raw materials and manufactures from overseas upon which programmes of import substitution were built</a:t>
            </a:r>
          </a:p>
          <a:p>
            <a:pPr algn="just" eaLnBrk="1" hangingPunct="1">
              <a:defRPr/>
            </a:pPr>
            <a:endParaRPr lang="en-GB" sz="2400" dirty="0" smtClean="0"/>
          </a:p>
        </p:txBody>
      </p:sp>
    </p:spTree>
    <p:extLst>
      <p:ext uri="{BB962C8B-B14F-4D97-AF65-F5344CB8AC3E}">
        <p14:creationId xmlns:p14="http://schemas.microsoft.com/office/powerpoint/2010/main" val="5900401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333375"/>
            <a:ext cx="8229600" cy="777875"/>
          </a:xfrm>
        </p:spPr>
        <p:txBody>
          <a:bodyPr/>
          <a:lstStyle/>
          <a:p>
            <a:pPr eaLnBrk="1" hangingPunct="1">
              <a:defRPr/>
            </a:pPr>
            <a:endParaRPr lang="en-GB" sz="4000" dirty="0" smtClean="0">
              <a:solidFill>
                <a:schemeClr val="accent1">
                  <a:lumMod val="50000"/>
                </a:schemeClr>
              </a:solidFill>
            </a:endParaRPr>
          </a:p>
        </p:txBody>
      </p:sp>
      <p:sp>
        <p:nvSpPr>
          <p:cNvPr id="3" name="Content Placeholder 2"/>
          <p:cNvSpPr>
            <a:spLocks noGrp="1"/>
          </p:cNvSpPr>
          <p:nvPr>
            <p:ph idx="1"/>
          </p:nvPr>
        </p:nvSpPr>
        <p:spPr>
          <a:xfrm>
            <a:off x="251520" y="332656"/>
            <a:ext cx="8229600" cy="5793507"/>
          </a:xfrm>
        </p:spPr>
        <p:txBody>
          <a:bodyPr/>
          <a:lstStyle/>
          <a:p>
            <a:pPr algn="just" eaLnBrk="1" hangingPunct="1">
              <a:defRPr/>
            </a:pPr>
            <a:r>
              <a:rPr lang="en-GB" sz="2000" b="1" dirty="0" smtClean="0">
                <a:solidFill>
                  <a:schemeClr val="accent6">
                    <a:lumMod val="50000"/>
                  </a:schemeClr>
                </a:solidFill>
              </a:rPr>
              <a:t>In general </a:t>
            </a:r>
            <a:r>
              <a:rPr lang="en-GB" sz="2000" dirty="0" smtClean="0">
                <a:solidFill>
                  <a:schemeClr val="accent6">
                    <a:lumMod val="50000"/>
                  </a:schemeClr>
                </a:solidFill>
              </a:rPr>
              <a:t> </a:t>
            </a:r>
            <a:r>
              <a:rPr lang="en-GB" sz="2000" dirty="0" smtClean="0"/>
              <a:t>although the persistence of geopolitical rivalry “crowded out” some potential for greater gains from trade, higher rates of growth and earlier transitions to industrial market economies: mercantilism (the dominant ideology of western capitalism):</a:t>
            </a:r>
          </a:p>
          <a:p>
            <a:pPr marL="0" indent="0" algn="just" eaLnBrk="1" hangingPunct="1">
              <a:buNone/>
              <a:defRPr/>
            </a:pPr>
            <a:r>
              <a:rPr lang="en-GB" sz="2000" dirty="0" smtClean="0">
                <a:solidFill>
                  <a:schemeClr val="accent6">
                    <a:lumMod val="50000"/>
                  </a:schemeClr>
                </a:solidFill>
              </a:rPr>
              <a:t>a) promoted persistent, more intensive and costly bouts of warfare which led to pressures for fiscal centralization to fund more expensive wars and to higher levels of urbanisation with agglomerative and demographic externalities for economic growth</a:t>
            </a:r>
          </a:p>
          <a:p>
            <a:pPr marL="457200" indent="-457200" algn="just" eaLnBrk="1" hangingPunct="1">
              <a:buAutoNum type="alphaLcParenR"/>
              <a:defRPr/>
            </a:pPr>
            <a:endParaRPr lang="en-GB" sz="2000" dirty="0" smtClean="0">
              <a:solidFill>
                <a:schemeClr val="accent6">
                  <a:lumMod val="50000"/>
                </a:schemeClr>
              </a:solidFill>
            </a:endParaRPr>
          </a:p>
          <a:p>
            <a:pPr marL="0" indent="0" algn="just" eaLnBrk="1" hangingPunct="1">
              <a:buNone/>
              <a:defRPr/>
            </a:pPr>
            <a:r>
              <a:rPr lang="en-GB" sz="2000" dirty="0" smtClean="0">
                <a:solidFill>
                  <a:schemeClr val="accent6">
                    <a:lumMod val="50000"/>
                  </a:schemeClr>
                </a:solidFill>
              </a:rPr>
              <a:t>b) facilitated “exit and voice”</a:t>
            </a:r>
          </a:p>
          <a:p>
            <a:pPr marL="0" indent="0" algn="just" eaLnBrk="1" hangingPunct="1">
              <a:buNone/>
              <a:defRPr/>
            </a:pPr>
            <a:endParaRPr lang="en-GB" sz="2000" dirty="0" smtClean="0">
              <a:solidFill>
                <a:srgbClr val="FFC000"/>
              </a:solidFill>
            </a:endParaRPr>
          </a:p>
          <a:p>
            <a:pPr marL="0" indent="0" algn="just" eaLnBrk="1" hangingPunct="1">
              <a:buNone/>
              <a:defRPr/>
            </a:pPr>
            <a:r>
              <a:rPr lang="en-GB" sz="2000" dirty="0" smtClean="0">
                <a:solidFill>
                  <a:schemeClr val="accent6">
                    <a:lumMod val="50000"/>
                  </a:schemeClr>
                </a:solidFill>
              </a:rPr>
              <a:t>c) promoted “proto-globalization” and expanded opportunities to reap gains from trade, particularly for the maritime regions and smaller economies of the west</a:t>
            </a:r>
          </a:p>
          <a:p>
            <a:pPr marL="0" indent="0" algn="just" eaLnBrk="1" hangingPunct="1">
              <a:buNone/>
              <a:defRPr/>
            </a:pPr>
            <a:endParaRPr lang="en-GB" sz="2000" dirty="0" smtClean="0">
              <a:solidFill>
                <a:srgbClr val="92D050"/>
              </a:solidFill>
            </a:endParaRPr>
          </a:p>
          <a:p>
            <a:pPr marL="0" indent="0" algn="just" eaLnBrk="1" hangingPunct="1">
              <a:buNone/>
              <a:defRPr/>
            </a:pPr>
            <a:r>
              <a:rPr lang="en-GB" sz="2000" dirty="0">
                <a:solidFill>
                  <a:schemeClr val="accent6">
                    <a:lumMod val="50000"/>
                  </a:schemeClr>
                </a:solidFill>
              </a:rPr>
              <a:t>d</a:t>
            </a:r>
            <a:r>
              <a:rPr lang="en-GB" sz="2000" dirty="0" smtClean="0">
                <a:solidFill>
                  <a:schemeClr val="accent6">
                    <a:lumMod val="50000"/>
                  </a:schemeClr>
                </a:solidFill>
              </a:rPr>
              <a:t>) led after 1815 to the emergence of one hegemonic naval power (the UK) that reduced the risks, espoused the cause and diffused conditions for a liberal international economic order</a:t>
            </a:r>
          </a:p>
        </p:txBody>
      </p:sp>
    </p:spTree>
    <p:extLst>
      <p:ext uri="{BB962C8B-B14F-4D97-AF65-F5344CB8AC3E}">
        <p14:creationId xmlns:p14="http://schemas.microsoft.com/office/powerpoint/2010/main" val="1191072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solidFill>
                  <a:schemeClr val="accent6">
                    <a:lumMod val="50000"/>
                  </a:schemeClr>
                </a:solidFill>
              </a:rPr>
              <a:t>PART 2:</a:t>
            </a:r>
            <a:br>
              <a:rPr lang="en-GB" sz="2400" dirty="0" smtClean="0">
                <a:solidFill>
                  <a:schemeClr val="accent6">
                    <a:lumMod val="50000"/>
                  </a:schemeClr>
                </a:solidFill>
              </a:rPr>
            </a:br>
            <a:r>
              <a:rPr lang="en-GB" sz="2400" dirty="0" smtClean="0">
                <a:solidFill>
                  <a:schemeClr val="accent6">
                    <a:lumMod val="50000"/>
                  </a:schemeClr>
                </a:solidFill>
              </a:rPr>
              <a:t>2 : BRITAIN AND ITS EUROPEAN RIVALS</a:t>
            </a:r>
            <a:endParaRPr lang="en-GB" sz="2400" dirty="0">
              <a:solidFill>
                <a:schemeClr val="accent6">
                  <a:lumMod val="50000"/>
                </a:schemeClr>
              </a:solidFill>
            </a:endParaRPr>
          </a:p>
        </p:txBody>
      </p:sp>
      <p:sp>
        <p:nvSpPr>
          <p:cNvPr id="3" name="Content Placeholder 2"/>
          <p:cNvSpPr>
            <a:spLocks noGrp="1"/>
          </p:cNvSpPr>
          <p:nvPr>
            <p:ph idx="1"/>
          </p:nvPr>
        </p:nvSpPr>
        <p:spPr>
          <a:xfrm>
            <a:off x="457200" y="1268760"/>
            <a:ext cx="8229600" cy="4857403"/>
          </a:xfrm>
        </p:spPr>
        <p:txBody>
          <a:bodyPr/>
          <a:lstStyle/>
          <a:p>
            <a:r>
              <a:rPr lang="en-GB" sz="2800" b="1" dirty="0" smtClean="0">
                <a:solidFill>
                  <a:schemeClr val="accent6">
                    <a:lumMod val="50000"/>
                  </a:schemeClr>
                </a:solidFill>
              </a:rPr>
              <a:t>The Question</a:t>
            </a:r>
            <a:r>
              <a:rPr lang="en-GB" sz="2800" dirty="0" smtClean="0">
                <a:solidFill>
                  <a:schemeClr val="accent6">
                    <a:lumMod val="50000"/>
                  </a:schemeClr>
                </a:solidFill>
              </a:rPr>
              <a:t>:</a:t>
            </a:r>
          </a:p>
          <a:p>
            <a:pPr marL="0" indent="0">
              <a:buNone/>
            </a:pPr>
            <a:r>
              <a:rPr lang="en-GB" sz="2800" dirty="0">
                <a:solidFill>
                  <a:srgbClr val="FFC000"/>
                </a:solidFill>
              </a:rPr>
              <a:t>	</a:t>
            </a:r>
            <a:r>
              <a:rPr lang="en-GB" sz="2800" dirty="0" smtClean="0"/>
              <a:t>If the economic history of Britain between 1651-1815 continues to be represented as Europe’s paradigm case of successful mercantilism during this final phase of mercantilism, Marc Bloch’s recommendations for reciprocal comparisons lead logically to an inquiry as to </a:t>
            </a:r>
            <a:r>
              <a:rPr lang="en-GB" sz="2800" b="1" dirty="0" smtClean="0"/>
              <a:t>why</a:t>
            </a:r>
            <a:r>
              <a:rPr lang="en-GB" sz="2800" dirty="0" smtClean="0"/>
              <a:t> the realm’s leading rivals failed to countervail a small island state committed to seizing an inordinate share of the increasing gains from trade and imperialism from a world economy undergoing proto-globalization.</a:t>
            </a:r>
            <a:endParaRPr lang="en-GB" sz="2800" dirty="0">
              <a:solidFill>
                <a:srgbClr val="FFC000"/>
              </a:solidFill>
            </a:endParaRPr>
          </a:p>
        </p:txBody>
      </p:sp>
    </p:spTree>
    <p:extLst>
      <p:ext uri="{BB962C8B-B14F-4D97-AF65-F5344CB8AC3E}">
        <p14:creationId xmlns:p14="http://schemas.microsoft.com/office/powerpoint/2010/main" val="25665218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5865515"/>
          </a:xfrm>
        </p:spPr>
        <p:txBody>
          <a:bodyPr/>
          <a:lstStyle/>
          <a:p>
            <a:r>
              <a:rPr lang="en-GB" sz="2400" b="1" dirty="0" smtClean="0">
                <a:solidFill>
                  <a:schemeClr val="accent6">
                    <a:lumMod val="50000"/>
                  </a:schemeClr>
                </a:solidFill>
              </a:rPr>
              <a:t>Detailed </a:t>
            </a:r>
            <a:r>
              <a:rPr lang="en-GB" sz="2400" b="1" dirty="0">
                <a:solidFill>
                  <a:schemeClr val="accent6">
                    <a:lumMod val="50000"/>
                  </a:schemeClr>
                </a:solidFill>
              </a:rPr>
              <a:t>a</a:t>
            </a:r>
            <a:r>
              <a:rPr lang="en-GB" sz="2400" b="1" dirty="0" smtClean="0">
                <a:solidFill>
                  <a:schemeClr val="accent6">
                    <a:lumMod val="50000"/>
                  </a:schemeClr>
                </a:solidFill>
              </a:rPr>
              <a:t>nswers </a:t>
            </a:r>
            <a:r>
              <a:rPr lang="en-GB" sz="2400" dirty="0" smtClean="0"/>
              <a:t>would involve close engagement with the complex geopolitical histories of France, Spain, Portugal, Venice, The Netherlands, Denmark and other contenders for these gains.  My research and writings have concentrated on exposing and accounting for clear </a:t>
            </a:r>
            <a:r>
              <a:rPr lang="en-GB" sz="2400" b="1" dirty="0" smtClean="0">
                <a:solidFill>
                  <a:schemeClr val="accent6">
                    <a:lumMod val="50000"/>
                  </a:schemeClr>
                </a:solidFill>
              </a:rPr>
              <a:t>contrasts</a:t>
            </a:r>
            <a:r>
              <a:rPr lang="en-GB" sz="2400" dirty="0" smtClean="0"/>
              <a:t> with Britain in the restricted access that major European states had to the fiscal, financial and other resources required for:</a:t>
            </a:r>
          </a:p>
          <a:p>
            <a:pPr marL="0" indent="0">
              <a:buNone/>
            </a:pPr>
            <a:r>
              <a:rPr lang="en-GB" sz="2400" dirty="0" smtClean="0">
                <a:solidFill>
                  <a:schemeClr val="accent6">
                    <a:lumMod val="50000"/>
                  </a:schemeClr>
                </a:solidFill>
              </a:rPr>
              <a:t>a) the consolidation of their claims to sovereignty</a:t>
            </a:r>
          </a:p>
          <a:p>
            <a:pPr marL="0" indent="0">
              <a:buNone/>
            </a:pPr>
            <a:r>
              <a:rPr lang="en-GB" sz="2400" dirty="0" smtClean="0">
                <a:solidFill>
                  <a:schemeClr val="accent6">
                    <a:lumMod val="50000"/>
                  </a:schemeClr>
                </a:solidFill>
              </a:rPr>
              <a:t>b) the maintenance of stability and internal order</a:t>
            </a:r>
          </a:p>
          <a:p>
            <a:pPr marL="0" indent="0">
              <a:buNone/>
            </a:pPr>
            <a:r>
              <a:rPr lang="en-GB" sz="2400" dirty="0" smtClean="0">
                <a:solidFill>
                  <a:schemeClr val="accent6">
                    <a:lumMod val="50000"/>
                  </a:schemeClr>
                </a:solidFill>
              </a:rPr>
              <a:t>c) external security</a:t>
            </a:r>
          </a:p>
          <a:p>
            <a:pPr marL="0" indent="0">
              <a:buNone/>
            </a:pPr>
            <a:r>
              <a:rPr lang="en-GB" sz="2400" dirty="0" smtClean="0">
                <a:solidFill>
                  <a:schemeClr val="accent6">
                    <a:lumMod val="50000"/>
                  </a:schemeClr>
                </a:solidFill>
              </a:rPr>
              <a:t>d) </a:t>
            </a:r>
            <a:r>
              <a:rPr lang="en-GB" sz="2400" b="1" dirty="0">
                <a:solidFill>
                  <a:schemeClr val="accent6">
                    <a:lumMod val="50000"/>
                  </a:schemeClr>
                </a:solidFill>
              </a:rPr>
              <a:t>a</a:t>
            </a:r>
            <a:r>
              <a:rPr lang="en-GB" sz="2400" b="1" dirty="0" smtClean="0">
                <a:solidFill>
                  <a:schemeClr val="accent6">
                    <a:lumMod val="50000"/>
                  </a:schemeClr>
                </a:solidFill>
              </a:rPr>
              <a:t>nd above all </a:t>
            </a:r>
            <a:r>
              <a:rPr lang="en-GB" sz="2400" dirty="0" smtClean="0">
                <a:solidFill>
                  <a:schemeClr val="accent6">
                    <a:lumMod val="50000"/>
                  </a:schemeClr>
                </a:solidFill>
              </a:rPr>
              <a:t>for profitable engagements in mercantilist competition and warfare</a:t>
            </a:r>
            <a:r>
              <a:rPr lang="en-GB" sz="2400" dirty="0">
                <a:solidFill>
                  <a:schemeClr val="accent6">
                    <a:lumMod val="50000"/>
                  </a:schemeClr>
                </a:solidFill>
              </a:rPr>
              <a:t> </a:t>
            </a:r>
            <a:r>
              <a:rPr lang="en-GB" sz="2400" dirty="0" smtClean="0">
                <a:solidFill>
                  <a:schemeClr val="accent6">
                    <a:lumMod val="50000"/>
                  </a:schemeClr>
                </a:solidFill>
              </a:rPr>
              <a:t>with Britain maturing into a naval superpower</a:t>
            </a:r>
            <a:endParaRPr lang="en-GB" sz="2400" b="1" dirty="0">
              <a:solidFill>
                <a:schemeClr val="accent6">
                  <a:lumMod val="50000"/>
                </a:schemeClr>
              </a:solidFill>
            </a:endParaRPr>
          </a:p>
        </p:txBody>
      </p:sp>
    </p:spTree>
    <p:extLst>
      <p:ext uri="{BB962C8B-B14F-4D97-AF65-F5344CB8AC3E}">
        <p14:creationId xmlns:p14="http://schemas.microsoft.com/office/powerpoint/2010/main" val="34029989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188913"/>
            <a:ext cx="8229600" cy="647700"/>
          </a:xfrm>
        </p:spPr>
        <p:txBody>
          <a:bodyPr rtlCol="0">
            <a:normAutofit/>
          </a:bodyPr>
          <a:lstStyle/>
          <a:p>
            <a:pPr fontAlgn="auto">
              <a:spcAft>
                <a:spcPts val="0"/>
              </a:spcAft>
              <a:defRPr/>
            </a:pPr>
            <a:r>
              <a:rPr lang="en-GB" sz="2800" b="1" dirty="0" smtClean="0">
                <a:solidFill>
                  <a:schemeClr val="accent6">
                    <a:lumMod val="50000"/>
                  </a:schemeClr>
                </a:solidFill>
              </a:rPr>
              <a:t>Figure 6: Tax </a:t>
            </a:r>
            <a:r>
              <a:rPr lang="en-GB" sz="2400" dirty="0" smtClean="0">
                <a:solidFill>
                  <a:schemeClr val="accent6">
                    <a:lumMod val="50000"/>
                  </a:schemeClr>
                </a:solidFill>
              </a:rPr>
              <a:t>decennial </a:t>
            </a:r>
            <a:r>
              <a:rPr lang="en-GB" sz="2400" dirty="0" smtClean="0">
                <a:solidFill>
                  <a:schemeClr val="accent6">
                    <a:lumMod val="50000"/>
                  </a:schemeClr>
                </a:solidFill>
              </a:rPr>
              <a:t>averages)</a:t>
            </a:r>
          </a:p>
        </p:txBody>
      </p:sp>
      <p:pic>
        <p:nvPicPr>
          <p:cNvPr id="38915" name="Picture 21"/>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525463" y="1125538"/>
            <a:ext cx="7791450" cy="4881562"/>
          </a:xfrm>
        </p:spPr>
      </p:pic>
      <p:sp>
        <p:nvSpPr>
          <p:cNvPr id="38916" name="Slide Number Placeholder 3"/>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fld id="{3D683D2D-5F30-47AA-91DB-2A674C292CC3}" type="slidenum">
              <a:rPr lang="en-US" altLang="en-US" sz="1400" smtClean="0"/>
              <a:pPr eaLnBrk="1" hangingPunct="1">
                <a:spcBef>
                  <a:spcPct val="0"/>
                </a:spcBef>
                <a:buFontTx/>
                <a:buNone/>
              </a:pPr>
              <a:t>23</a:t>
            </a:fld>
            <a:endParaRPr lang="en-US" altLang="en-US" sz="1400" smtClean="0"/>
          </a:p>
        </p:txBody>
      </p:sp>
      <p:sp>
        <p:nvSpPr>
          <p:cNvPr id="38917" name="Rectangle 2"/>
          <p:cNvSpPr>
            <a:spLocks noChangeArrowheads="1"/>
          </p:cNvSpPr>
          <p:nvPr/>
        </p:nvSpPr>
        <p:spPr bwMode="auto">
          <a:xfrm>
            <a:off x="250825" y="6092825"/>
            <a:ext cx="82296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en-GB" altLang="en-US" sz="1400" dirty="0"/>
          </a:p>
        </p:txBody>
      </p:sp>
    </p:spTree>
    <p:extLst>
      <p:ext uri="{BB962C8B-B14F-4D97-AF65-F5344CB8AC3E}">
        <p14:creationId xmlns:p14="http://schemas.microsoft.com/office/powerpoint/2010/main" val="2279858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188912"/>
            <a:ext cx="9144000" cy="1439887"/>
          </a:xfrm>
        </p:spPr>
        <p:txBody>
          <a:bodyPr/>
          <a:lstStyle/>
          <a:p>
            <a:pPr>
              <a:lnSpc>
                <a:spcPct val="70000"/>
              </a:lnSpc>
            </a:pPr>
            <a:r>
              <a:rPr lang="en-GB" altLang="en-US" sz="2600" b="1" dirty="0" smtClean="0">
                <a:solidFill>
                  <a:schemeClr val="accent6">
                    <a:lumMod val="50000"/>
                  </a:schemeClr>
                </a:solidFill>
              </a:rPr>
              <a:t>Figure 7: Per Capita Tax Revenues Delivered to Governments</a:t>
            </a:r>
            <a:r>
              <a:rPr lang="en-GB" altLang="en-US" sz="2400" b="1" dirty="0" smtClean="0">
                <a:solidFill>
                  <a:schemeClr val="accent6">
                    <a:lumMod val="50000"/>
                  </a:schemeClr>
                </a:solidFill>
              </a:rPr>
              <a:t>                </a:t>
            </a:r>
            <a:br>
              <a:rPr lang="en-GB" altLang="en-US" sz="2400" b="1" dirty="0" smtClean="0">
                <a:solidFill>
                  <a:schemeClr val="accent6">
                    <a:lumMod val="50000"/>
                  </a:schemeClr>
                </a:solidFill>
              </a:rPr>
            </a:br>
            <a:r>
              <a:rPr lang="en-GB" altLang="en-US" sz="2400" dirty="0" smtClean="0">
                <a:solidFill>
                  <a:schemeClr val="accent6">
                    <a:lumMod val="50000"/>
                  </a:schemeClr>
                </a:solidFill>
              </a:rPr>
              <a:t>(</a:t>
            </a:r>
            <a:r>
              <a:rPr lang="en-GB" altLang="en-US" sz="2000" dirty="0" smtClean="0">
                <a:solidFill>
                  <a:schemeClr val="accent6">
                    <a:lumMod val="50000"/>
                  </a:schemeClr>
                </a:solidFill>
              </a:rPr>
              <a:t>expressed as </a:t>
            </a:r>
            <a:r>
              <a:rPr lang="en-GB" altLang="en-US" sz="2000" dirty="0" err="1" smtClean="0">
                <a:solidFill>
                  <a:schemeClr val="accent6">
                    <a:lumMod val="50000"/>
                  </a:schemeClr>
                </a:solidFill>
              </a:rPr>
              <a:t>sha</a:t>
            </a:r>
            <a:r>
              <a:rPr lang="en-GB" sz="2000" b="1" dirty="0" err="1" smtClean="0">
                <a:solidFill>
                  <a:schemeClr val="accent6">
                    <a:lumMod val="50000"/>
                  </a:schemeClr>
                </a:solidFill>
              </a:rPr>
              <a:t>Revenues</a:t>
            </a:r>
            <a:r>
              <a:rPr lang="en-GB" sz="2000" b="1" dirty="0" smtClean="0">
                <a:solidFill>
                  <a:schemeClr val="accent6">
                    <a:lumMod val="50000"/>
                  </a:schemeClr>
                </a:solidFill>
              </a:rPr>
              <a:t> Received by Central Governments  </a:t>
            </a:r>
            <a:r>
              <a:rPr lang="en-GB" sz="1800" dirty="0" smtClean="0">
                <a:solidFill>
                  <a:schemeClr val="accent6">
                    <a:lumMod val="50000"/>
                  </a:schemeClr>
                </a:solidFill>
              </a:rPr>
              <a:t>(tons of silver – </a:t>
            </a:r>
            <a:r>
              <a:rPr lang="en-GB" altLang="en-US" sz="2000" dirty="0" smtClean="0">
                <a:solidFill>
                  <a:schemeClr val="accent6">
                    <a:lumMod val="50000"/>
                  </a:schemeClr>
                </a:solidFill>
              </a:rPr>
              <a:t>res </a:t>
            </a:r>
            <a:r>
              <a:rPr lang="en-GB" altLang="en-US" sz="2000" dirty="0" smtClean="0">
                <a:solidFill>
                  <a:schemeClr val="accent6">
                    <a:lumMod val="50000"/>
                  </a:schemeClr>
                </a:solidFill>
              </a:rPr>
              <a:t>of daily wages of unskilled construction workers employed in capital cities)</a:t>
            </a:r>
            <a:r>
              <a:rPr lang="en-GB" altLang="en-US" dirty="0" smtClean="0">
                <a:solidFill>
                  <a:schemeClr val="accent6">
                    <a:lumMod val="50000"/>
                  </a:schemeClr>
                </a:solidFill>
              </a:rPr>
              <a:t> </a:t>
            </a:r>
          </a:p>
        </p:txBody>
      </p:sp>
      <p:pic>
        <p:nvPicPr>
          <p:cNvPr id="39939" name="Picture 10"/>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79512" y="1340768"/>
            <a:ext cx="8642350" cy="5702300"/>
          </a:xfrm>
        </p:spPr>
      </p:pic>
      <p:sp>
        <p:nvSpPr>
          <p:cNvPr id="39940" name="Slide Number Placeholder 3"/>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fld id="{2AA3F86E-A6E3-405C-BA09-8A17F47305A0}" type="slidenum">
              <a:rPr lang="en-US" altLang="en-US" sz="1400" smtClean="0"/>
              <a:pPr eaLnBrk="1" hangingPunct="1">
                <a:spcBef>
                  <a:spcPct val="0"/>
                </a:spcBef>
                <a:buFontTx/>
                <a:buNone/>
              </a:pPr>
              <a:t>24</a:t>
            </a:fld>
            <a:endParaRPr lang="en-US" altLang="en-US" sz="1400" smtClean="0"/>
          </a:p>
        </p:txBody>
      </p:sp>
    </p:spTree>
    <p:extLst>
      <p:ext uri="{BB962C8B-B14F-4D97-AF65-F5344CB8AC3E}">
        <p14:creationId xmlns:p14="http://schemas.microsoft.com/office/powerpoint/2010/main" val="18560183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67544" y="116632"/>
            <a:ext cx="8229600" cy="1224136"/>
          </a:xfrm>
        </p:spPr>
        <p:txBody>
          <a:bodyPr/>
          <a:lstStyle/>
          <a:p>
            <a:r>
              <a:rPr lang="en-GB" altLang="en-US" sz="2600" b="1" dirty="0" smtClean="0">
                <a:solidFill>
                  <a:schemeClr val="accent6">
                    <a:lumMod val="50000"/>
                  </a:schemeClr>
                </a:solidFill>
              </a:rPr>
              <a:t>Figure 8: Total Revenues Received by Central Governments</a:t>
            </a:r>
            <a:br>
              <a:rPr lang="en-GB" altLang="en-US" sz="2600" b="1" dirty="0" smtClean="0">
                <a:solidFill>
                  <a:schemeClr val="accent6">
                    <a:lumMod val="50000"/>
                  </a:schemeClr>
                </a:solidFill>
              </a:rPr>
            </a:br>
            <a:r>
              <a:rPr lang="en-GB" altLang="en-US" sz="2400" dirty="0" smtClean="0">
                <a:solidFill>
                  <a:schemeClr val="accent6">
                    <a:lumMod val="50000"/>
                  </a:schemeClr>
                </a:solidFill>
              </a:rPr>
              <a:t>(expressed as shares (%s) of conjectures for GDP)</a:t>
            </a:r>
          </a:p>
        </p:txBody>
      </p:sp>
      <p:pic>
        <p:nvPicPr>
          <p:cNvPr id="40963" name="Picture 4"/>
          <p:cNvPicPr>
            <a:picLocks noGrp="1" noChangeAspect="1" noChangeArrowheads="1"/>
          </p:cNvPicPr>
          <p:nvPr>
            <p:ph type="body" idx="1"/>
          </p:nvPr>
        </p:nvPicPr>
        <p:blipFill>
          <a:blip r:embed="rId3" cstate="print">
            <a:extLst>
              <a:ext uri="{28A0092B-C50C-407E-A947-70E740481C1C}">
                <a14:useLocalDpi xmlns:a14="http://schemas.microsoft.com/office/drawing/2010/main" val="0"/>
              </a:ext>
            </a:extLst>
          </a:blip>
          <a:srcRect/>
          <a:stretch>
            <a:fillRect/>
          </a:stretch>
        </p:blipFill>
        <p:spPr>
          <a:xfrm>
            <a:off x="0" y="1101725"/>
            <a:ext cx="8723313" cy="5756275"/>
          </a:xfrm>
        </p:spPr>
      </p:pic>
      <p:sp>
        <p:nvSpPr>
          <p:cNvPr id="40964" name="Slide Number Placeholder 3"/>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fld id="{9A227512-58BB-4117-9EDC-18FEFED5AE41}" type="slidenum">
              <a:rPr lang="en-US" altLang="en-US" sz="1400" smtClean="0"/>
              <a:pPr eaLnBrk="1" hangingPunct="1">
                <a:spcBef>
                  <a:spcPct val="0"/>
                </a:spcBef>
                <a:buFontTx/>
                <a:buNone/>
              </a:pPr>
              <a:t>25</a:t>
            </a:fld>
            <a:endParaRPr lang="en-US" altLang="en-US" sz="1400" smtClean="0"/>
          </a:p>
        </p:txBody>
      </p:sp>
    </p:spTree>
    <p:extLst>
      <p:ext uri="{BB962C8B-B14F-4D97-AF65-F5344CB8AC3E}">
        <p14:creationId xmlns:p14="http://schemas.microsoft.com/office/powerpoint/2010/main" val="7600170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lstStyle/>
          <a:p>
            <a:pPr algn="l"/>
            <a:r>
              <a:rPr lang="en-GB" sz="2800" b="1" dirty="0" smtClean="0">
                <a:solidFill>
                  <a:schemeClr val="accent6">
                    <a:lumMod val="50000"/>
                  </a:schemeClr>
                </a:solidFill>
              </a:rPr>
              <a:t>Contrasts Between Britain and Europe</a:t>
            </a:r>
            <a:r>
              <a:rPr lang="en-GB" sz="2800" dirty="0" smtClean="0">
                <a:solidFill>
                  <a:schemeClr val="accent6">
                    <a:lumMod val="50000"/>
                  </a:schemeClr>
                </a:solidFill>
              </a:rPr>
              <a:t>:</a:t>
            </a:r>
            <a:endParaRPr lang="en-GB" sz="2800" dirty="0">
              <a:solidFill>
                <a:schemeClr val="accent6">
                  <a:lumMod val="50000"/>
                </a:schemeClr>
              </a:solidFill>
            </a:endParaRPr>
          </a:p>
        </p:txBody>
      </p:sp>
      <p:sp>
        <p:nvSpPr>
          <p:cNvPr id="3" name="Content Placeholder 2"/>
          <p:cNvSpPr>
            <a:spLocks noGrp="1"/>
          </p:cNvSpPr>
          <p:nvPr>
            <p:ph idx="1"/>
          </p:nvPr>
        </p:nvSpPr>
        <p:spPr>
          <a:xfrm>
            <a:off x="467544" y="980728"/>
            <a:ext cx="8229600" cy="5663339"/>
          </a:xfrm>
        </p:spPr>
        <p:txBody>
          <a:bodyPr/>
          <a:lstStyle/>
          <a:p>
            <a:pPr marL="0" indent="0">
              <a:buNone/>
            </a:pPr>
            <a:r>
              <a:rPr lang="en-GB" sz="1800" dirty="0" smtClean="0">
                <a:solidFill>
                  <a:schemeClr val="accent6">
                    <a:lumMod val="50000"/>
                  </a:schemeClr>
                </a:solidFill>
              </a:rPr>
              <a:t>The data to validate contrasts has been under collection and </a:t>
            </a:r>
            <a:r>
              <a:rPr lang="en-GB" sz="1800" dirty="0" smtClean="0"/>
              <a:t>review by networks of economic historians. The statistics now available suggests that by 1659 their fiscal capacities to access and collect taxes in order to fund expenditures and service loans for defence and aggression had been exhausted by warfare and had run into diminishing returns because: </a:t>
            </a:r>
          </a:p>
          <a:p>
            <a:pPr marL="0" indent="0">
              <a:buNone/>
            </a:pPr>
            <a:r>
              <a:rPr lang="en-GB" sz="1800" dirty="0" smtClean="0">
                <a:solidFill>
                  <a:schemeClr val="accent6">
                    <a:lumMod val="50000"/>
                  </a:schemeClr>
                </a:solidFill>
              </a:rPr>
              <a:t>a)  Absolutist versus democratic states</a:t>
            </a:r>
          </a:p>
          <a:p>
            <a:pPr marL="0" indent="0">
              <a:buNone/>
            </a:pPr>
            <a:r>
              <a:rPr lang="en-GB" sz="1800" dirty="0" smtClean="0">
                <a:solidFill>
                  <a:schemeClr val="accent6">
                    <a:lumMod val="50000"/>
                  </a:schemeClr>
                </a:solidFill>
              </a:rPr>
              <a:t>b)  Political resistance</a:t>
            </a:r>
            <a:r>
              <a:rPr lang="en-GB" sz="1800" dirty="0" smtClean="0">
                <a:solidFill>
                  <a:srgbClr val="FFC000"/>
                </a:solidFill>
              </a:rPr>
              <a:t> </a:t>
            </a:r>
            <a:r>
              <a:rPr lang="en-GB" sz="1800" dirty="0" smtClean="0"/>
              <a:t>to universal and centrally controlled systems of taxation remained far stronger among the “confederated” polities on the mainland</a:t>
            </a:r>
          </a:p>
          <a:p>
            <a:pPr marL="0" indent="0">
              <a:buNone/>
            </a:pPr>
            <a:r>
              <a:rPr lang="en-GB" sz="1800" dirty="0" smtClean="0">
                <a:solidFill>
                  <a:schemeClr val="accent6">
                    <a:lumMod val="50000"/>
                  </a:schemeClr>
                </a:solidFill>
              </a:rPr>
              <a:t>c)  Shares of taxes collected actually</a:t>
            </a:r>
            <a:r>
              <a:rPr lang="en-GB" sz="1800" dirty="0" smtClean="0">
                <a:solidFill>
                  <a:srgbClr val="000000"/>
                </a:solidFill>
              </a:rPr>
              <a:t> </a:t>
            </a:r>
            <a:r>
              <a:rPr lang="en-GB" sz="1800" b="1" dirty="0" smtClean="0"/>
              <a:t>received </a:t>
            </a:r>
            <a:r>
              <a:rPr lang="en-GB" sz="1800" dirty="0" smtClean="0"/>
              <a:t>by states were significantly lower on the continent</a:t>
            </a:r>
          </a:p>
          <a:p>
            <a:pPr marL="457200" indent="-457200">
              <a:buAutoNum type="alphaLcParenR" startAt="4"/>
            </a:pPr>
            <a:r>
              <a:rPr lang="en-GB" sz="1800" dirty="0" smtClean="0">
                <a:solidFill>
                  <a:schemeClr val="accent6">
                    <a:lumMod val="50000"/>
                  </a:schemeClr>
                </a:solidFill>
              </a:rPr>
              <a:t>In short </a:t>
            </a:r>
            <a:r>
              <a:rPr lang="en-GB" sz="1800" dirty="0" smtClean="0"/>
              <a:t>the island’s short-lived Republican regime</a:t>
            </a:r>
          </a:p>
          <a:p>
            <a:pPr marL="0" indent="0">
              <a:buNone/>
            </a:pPr>
            <a:r>
              <a:rPr lang="en-GB" sz="1800" dirty="0"/>
              <a:t>s</a:t>
            </a:r>
            <a:r>
              <a:rPr lang="en-GB" sz="1800" dirty="0" smtClean="0"/>
              <a:t>howed Britain possessed political, fiscal, natural, naval and other comparative advantages to realise the potential from an </a:t>
            </a:r>
            <a:r>
              <a:rPr lang="en-GB" sz="1800" b="1" dirty="0" smtClean="0"/>
              <a:t>under utilized </a:t>
            </a:r>
            <a:r>
              <a:rPr lang="en-GB" sz="1800" dirty="0" smtClean="0"/>
              <a:t>tax base to become a hegemonic </a:t>
            </a:r>
            <a:r>
              <a:rPr lang="en-GB" sz="1800" dirty="0" err="1" smtClean="0"/>
              <a:t>geoplolitcal</a:t>
            </a:r>
            <a:r>
              <a:rPr lang="en-GB" sz="1800" dirty="0" smtClean="0"/>
              <a:t> and economic power.</a:t>
            </a:r>
          </a:p>
          <a:p>
            <a:pPr marL="0" indent="0">
              <a:buNone/>
            </a:pPr>
            <a:r>
              <a:rPr lang="en-GB" sz="1800" dirty="0" smtClean="0">
                <a:solidFill>
                  <a:schemeClr val="accent6">
                    <a:lumMod val="50000"/>
                  </a:schemeClr>
                </a:solidFill>
              </a:rPr>
              <a:t>e)  Fiscal centralization comes to mainland Europe </a:t>
            </a:r>
            <a:r>
              <a:rPr lang="en-GB" sz="1800" dirty="0" smtClean="0"/>
              <a:t>in the wake of the Revolutionary and Napoleonic Wars.  The shift is exogenous.  Control of expenditure emerged gradually over the 19</a:t>
            </a:r>
            <a:r>
              <a:rPr lang="en-GB" sz="1800" baseline="30000" dirty="0" smtClean="0"/>
              <a:t>th</a:t>
            </a:r>
            <a:r>
              <a:rPr lang="en-GB" sz="1800" dirty="0" smtClean="0"/>
              <a:t> century again for exogenous political reasons.</a:t>
            </a:r>
          </a:p>
          <a:p>
            <a:pPr marL="0" indent="0">
              <a:buNone/>
            </a:pPr>
            <a:endParaRPr lang="en-GB" sz="2000" dirty="0">
              <a:solidFill>
                <a:srgbClr val="FFC000"/>
              </a:solidFill>
            </a:endParaRPr>
          </a:p>
        </p:txBody>
      </p:sp>
    </p:spTree>
    <p:extLst>
      <p:ext uri="{BB962C8B-B14F-4D97-AF65-F5344CB8AC3E}">
        <p14:creationId xmlns:p14="http://schemas.microsoft.com/office/powerpoint/2010/main" val="16682410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solidFill>
                  <a:srgbClr val="C00000"/>
                </a:solidFill>
              </a:rPr>
              <a:t>PART 3: WIDER RECIPROCAL COMPARISONS: European States and Asian Empires in a Mercantilist and Globalising Economy</a:t>
            </a:r>
            <a:endParaRPr lang="en-GB" sz="2800" dirty="0">
              <a:solidFill>
                <a:srgbClr val="C00000"/>
              </a:solidFill>
            </a:endParaRPr>
          </a:p>
        </p:txBody>
      </p:sp>
      <p:sp>
        <p:nvSpPr>
          <p:cNvPr id="3" name="Content Placeholder 2"/>
          <p:cNvSpPr>
            <a:spLocks noGrp="1"/>
          </p:cNvSpPr>
          <p:nvPr>
            <p:ph idx="1"/>
          </p:nvPr>
        </p:nvSpPr>
        <p:spPr>
          <a:xfrm>
            <a:off x="457200" y="1916832"/>
            <a:ext cx="8229600" cy="4209331"/>
          </a:xfrm>
        </p:spPr>
        <p:txBody>
          <a:bodyPr/>
          <a:lstStyle/>
          <a:p>
            <a:r>
              <a:rPr lang="en-GB" sz="2800" dirty="0" smtClean="0">
                <a:solidFill>
                  <a:srgbClr val="C00000"/>
                </a:solidFill>
              </a:rPr>
              <a:t>The traditional Eurocentric </a:t>
            </a:r>
            <a:r>
              <a:rPr lang="en-GB" sz="2800" dirty="0" smtClean="0"/>
              <a:t>discourse about oriental despotism compared to occidental democracy has been degraded. Global historians are now moving on to explore the hypotheses that prioritize functions over political forms. They begin with the recent quantified observation that from a </a:t>
            </a:r>
            <a:r>
              <a:rPr lang="en-GB" sz="2800" b="1" dirty="0" smtClean="0"/>
              <a:t>euro-</a:t>
            </a:r>
            <a:r>
              <a:rPr lang="en-GB" sz="2800" b="1" dirty="0" err="1" smtClean="0"/>
              <a:t>centered</a:t>
            </a:r>
            <a:r>
              <a:rPr lang="en-GB" sz="2800" b="1" dirty="0" smtClean="0"/>
              <a:t> perspective</a:t>
            </a:r>
            <a:r>
              <a:rPr lang="en-GB" sz="2800" dirty="0" smtClean="0"/>
              <a:t> states ruling over Oriental empires lacked command over anything approximating to sufficient revenues from taxation to:</a:t>
            </a:r>
          </a:p>
          <a:p>
            <a:endParaRPr lang="en-GB" dirty="0"/>
          </a:p>
        </p:txBody>
      </p:sp>
    </p:spTree>
    <p:extLst>
      <p:ext uri="{BB962C8B-B14F-4D97-AF65-F5344CB8AC3E}">
        <p14:creationId xmlns:p14="http://schemas.microsoft.com/office/powerpoint/2010/main" val="4448066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lstStyle/>
          <a:p>
            <a:endParaRPr lang="en-GB" dirty="0"/>
          </a:p>
        </p:txBody>
      </p:sp>
      <p:sp>
        <p:nvSpPr>
          <p:cNvPr id="3" name="Content Placeholder 2"/>
          <p:cNvSpPr>
            <a:spLocks noGrp="1"/>
          </p:cNvSpPr>
          <p:nvPr>
            <p:ph idx="1"/>
          </p:nvPr>
        </p:nvSpPr>
        <p:spPr/>
        <p:txBody>
          <a:bodyPr/>
          <a:lstStyle/>
          <a:p>
            <a:endParaRPr lang="en-GB"/>
          </a:p>
        </p:txBody>
      </p:sp>
      <p:sp>
        <p:nvSpPr>
          <p:cNvPr id="4" name="Rectangle 3"/>
          <p:cNvSpPr/>
          <p:nvPr/>
        </p:nvSpPr>
        <p:spPr>
          <a:xfrm>
            <a:off x="572144" y="836712"/>
            <a:ext cx="7704856" cy="6370975"/>
          </a:xfrm>
          <a:prstGeom prst="rect">
            <a:avLst/>
          </a:prstGeom>
        </p:spPr>
        <p:txBody>
          <a:bodyPr wrap="square">
            <a:spAutoFit/>
          </a:bodyPr>
          <a:lstStyle/>
          <a:p>
            <a:pPr lvl="0" fontAlgn="base">
              <a:spcBef>
                <a:spcPct val="20000"/>
              </a:spcBef>
              <a:spcAft>
                <a:spcPct val="0"/>
              </a:spcAft>
              <a:defRPr/>
            </a:pPr>
            <a:r>
              <a:rPr lang="en-GB" sz="2400" kern="0" dirty="0" smtClean="0">
                <a:solidFill>
                  <a:srgbClr val="C00000"/>
                </a:solidFill>
              </a:rPr>
              <a:t>a) obtain access </a:t>
            </a:r>
            <a:r>
              <a:rPr lang="en-GB" sz="2400" kern="0" dirty="0" smtClean="0"/>
              <a:t>to loans and credits and thereby extend possibilities for financial intermediation and more elastic supplies of standardized money</a:t>
            </a:r>
          </a:p>
          <a:p>
            <a:pPr algn="just" fontAlgn="base">
              <a:spcBef>
                <a:spcPct val="20000"/>
              </a:spcBef>
              <a:spcAft>
                <a:spcPct val="0"/>
              </a:spcAft>
              <a:defRPr/>
            </a:pPr>
            <a:r>
              <a:rPr lang="en-GB" sz="2400" kern="0" dirty="0" smtClean="0">
                <a:solidFill>
                  <a:srgbClr val="C00000"/>
                </a:solidFill>
              </a:rPr>
              <a:t>b) to fund investments required for</a:t>
            </a:r>
            <a:r>
              <a:rPr lang="en-GB" sz="2400" kern="0" dirty="0" smtClean="0">
                <a:solidFill>
                  <a:srgbClr val="FF0000"/>
                </a:solidFill>
              </a:rPr>
              <a:t> </a:t>
            </a:r>
            <a:r>
              <a:rPr lang="en-GB" sz="2400" kern="0" dirty="0" smtClean="0"/>
              <a:t>levels and wider ranges of public goods that could counterfactually have promoted </a:t>
            </a:r>
            <a:r>
              <a:rPr lang="en-GB" sz="2400" kern="0" dirty="0" err="1" smtClean="0"/>
              <a:t>Smithian</a:t>
            </a:r>
            <a:r>
              <a:rPr lang="en-GB" sz="2400" kern="0" dirty="0" smtClean="0"/>
              <a:t> growth and </a:t>
            </a:r>
            <a:r>
              <a:rPr lang="en-GB" sz="2400" kern="0" dirty="0" err="1" smtClean="0"/>
              <a:t>Schumpterian</a:t>
            </a:r>
            <a:r>
              <a:rPr lang="en-GB" sz="2400" kern="0" dirty="0" smtClean="0"/>
              <a:t> increasing returns; </a:t>
            </a:r>
          </a:p>
          <a:p>
            <a:pPr algn="just" fontAlgn="base">
              <a:spcBef>
                <a:spcPct val="20000"/>
              </a:spcBef>
              <a:spcAft>
                <a:spcPct val="0"/>
              </a:spcAft>
              <a:defRPr/>
            </a:pPr>
            <a:r>
              <a:rPr lang="en-GB" sz="2400" kern="0" dirty="0" smtClean="0"/>
              <a:t>c) to realize a greater share of the gains from proto- globalization accruing in overwhelming proportion to the maritime powers and economies of Europe from commerce and colonialism in Asia, Africa and the Americas</a:t>
            </a:r>
          </a:p>
          <a:p>
            <a:pPr algn="just" fontAlgn="base">
              <a:spcBef>
                <a:spcPct val="20000"/>
              </a:spcBef>
              <a:spcAft>
                <a:spcPct val="0"/>
              </a:spcAft>
              <a:defRPr/>
            </a:pPr>
            <a:r>
              <a:rPr lang="en-GB" sz="2400" kern="0" dirty="0" smtClean="0"/>
              <a:t>d) to actively encourage urbanization and structural change</a:t>
            </a:r>
          </a:p>
          <a:p>
            <a:pPr algn="just" fontAlgn="base">
              <a:spcBef>
                <a:spcPct val="20000"/>
              </a:spcBef>
              <a:spcAft>
                <a:spcPct val="0"/>
              </a:spcAft>
              <a:defRPr/>
            </a:pPr>
            <a:endParaRPr lang="en-GB" sz="2400" kern="0" dirty="0" smtClean="0">
              <a:solidFill>
                <a:srgbClr val="000000"/>
              </a:solidFill>
            </a:endParaRPr>
          </a:p>
          <a:p>
            <a:pPr marL="342900" indent="-342900" algn="just" fontAlgn="base">
              <a:spcBef>
                <a:spcPct val="20000"/>
              </a:spcBef>
              <a:spcAft>
                <a:spcPct val="0"/>
              </a:spcAft>
              <a:buFontTx/>
              <a:buChar char="•"/>
              <a:defRPr/>
            </a:pPr>
            <a:endParaRPr lang="en-GB" sz="2400" kern="0" dirty="0">
              <a:solidFill>
                <a:srgbClr val="000000"/>
              </a:solidFill>
            </a:endParaRPr>
          </a:p>
        </p:txBody>
      </p:sp>
    </p:spTree>
    <p:extLst>
      <p:ext uri="{BB962C8B-B14F-4D97-AF65-F5344CB8AC3E}">
        <p14:creationId xmlns:p14="http://schemas.microsoft.com/office/powerpoint/2010/main" val="9653972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solidFill>
                  <a:schemeClr val="accent6">
                    <a:lumMod val="50000"/>
                  </a:schemeClr>
                </a:solidFill>
              </a:rPr>
              <a:t>PART 4 : NEGOTIABLE CONCLUSIONS</a:t>
            </a:r>
            <a:endParaRPr lang="en-GB" sz="2800" dirty="0">
              <a:solidFill>
                <a:schemeClr val="accent6">
                  <a:lumMod val="50000"/>
                </a:schemeClr>
              </a:solidFill>
            </a:endParaRPr>
          </a:p>
        </p:txBody>
      </p:sp>
      <p:sp>
        <p:nvSpPr>
          <p:cNvPr id="3" name="Content Placeholder 2"/>
          <p:cNvSpPr>
            <a:spLocks noGrp="1"/>
          </p:cNvSpPr>
          <p:nvPr>
            <p:ph idx="1"/>
          </p:nvPr>
        </p:nvSpPr>
        <p:spPr>
          <a:xfrm>
            <a:off x="457200" y="1124744"/>
            <a:ext cx="8229600" cy="5001419"/>
          </a:xfrm>
        </p:spPr>
        <p:txBody>
          <a:bodyPr/>
          <a:lstStyle/>
          <a:p>
            <a:r>
              <a:rPr lang="en-GB" sz="2000" b="1" dirty="0" smtClean="0">
                <a:solidFill>
                  <a:schemeClr val="accent6">
                    <a:lumMod val="50000"/>
                  </a:schemeClr>
                </a:solidFill>
              </a:rPr>
              <a:t>In conclusion  </a:t>
            </a:r>
            <a:r>
              <a:rPr lang="en-GB" sz="2000" dirty="0"/>
              <a:t>A</a:t>
            </a:r>
            <a:r>
              <a:rPr lang="en-GB" sz="2000" dirty="0" smtClean="0"/>
              <a:t> plausible conjecture has appeared on the agenda for global history for statistical research and historical interpretation.  It restores geopolitics and states to a rank of prominence in narratives of divergence.  </a:t>
            </a:r>
            <a:r>
              <a:rPr lang="en-GB" sz="2000" dirty="0" smtClean="0">
                <a:solidFill>
                  <a:schemeClr val="accent6">
                    <a:lumMod val="50000"/>
                  </a:schemeClr>
                </a:solidFill>
              </a:rPr>
              <a:t>The hypothesis under exploration </a:t>
            </a:r>
            <a:r>
              <a:rPr lang="en-GB" sz="2000" dirty="0" smtClean="0"/>
              <a:t>is that western states (led by Britain) succeeded in centralizing command over their sovereign revenues </a:t>
            </a:r>
            <a:r>
              <a:rPr lang="en-GB" sz="2000" dirty="0" smtClean="0">
                <a:solidFill>
                  <a:schemeClr val="accent6">
                    <a:lumMod val="50000"/>
                  </a:schemeClr>
                </a:solidFill>
              </a:rPr>
              <a:t>more effectively and earlier </a:t>
            </a:r>
            <a:r>
              <a:rPr lang="en-GB" sz="2000" dirty="0" smtClean="0"/>
              <a:t>than the rulers and bureaucracies in charge of imperial fiscal systems in west, south and east of Asia</a:t>
            </a:r>
          </a:p>
          <a:p>
            <a:r>
              <a:rPr lang="en-GB" sz="2000" dirty="0" smtClean="0">
                <a:solidFill>
                  <a:schemeClr val="accent6">
                    <a:lumMod val="50000"/>
                  </a:schemeClr>
                </a:solidFill>
              </a:rPr>
              <a:t>That path-dependant trajectory </a:t>
            </a:r>
            <a:r>
              <a:rPr lang="en-GB" sz="2000" dirty="0" smtClean="0"/>
              <a:t>could mature into a key, if not the key narratives and models of divergence.  As the Godfather of global history, Marshall Hodgson observed fifty odd years ago </a:t>
            </a:r>
            <a:r>
              <a:rPr lang="en-GB" sz="2000" dirty="0" smtClean="0">
                <a:solidFill>
                  <a:schemeClr val="accent6">
                    <a:lumMod val="50000"/>
                  </a:schemeClr>
                </a:solidFill>
              </a:rPr>
              <a:t>“without the cumulative history of the whole Afro-Eurasian </a:t>
            </a:r>
            <a:r>
              <a:rPr lang="en-GB" sz="2000" dirty="0" err="1" smtClean="0">
                <a:solidFill>
                  <a:schemeClr val="accent6">
                    <a:lumMod val="50000"/>
                  </a:schemeClr>
                </a:solidFill>
              </a:rPr>
              <a:t>oikumene</a:t>
            </a:r>
            <a:r>
              <a:rPr lang="en-GB" sz="2000" dirty="0" smtClean="0">
                <a:solidFill>
                  <a:schemeClr val="accent6">
                    <a:lumMod val="50000"/>
                  </a:schemeClr>
                </a:solidFill>
              </a:rPr>
              <a:t> of which the occident has been an integral part, the western transmutation would be almost inexplicable”.</a:t>
            </a:r>
          </a:p>
          <a:p>
            <a:pPr marL="0" indent="0">
              <a:buNone/>
            </a:pPr>
            <a:endParaRPr lang="en-GB" sz="2000" dirty="0"/>
          </a:p>
        </p:txBody>
      </p:sp>
    </p:spTree>
    <p:extLst>
      <p:ext uri="{BB962C8B-B14F-4D97-AF65-F5344CB8AC3E}">
        <p14:creationId xmlns:p14="http://schemas.microsoft.com/office/powerpoint/2010/main" val="24436714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229600" cy="1143000"/>
          </a:xfrm>
        </p:spPr>
        <p:txBody>
          <a:bodyPr/>
          <a:lstStyle/>
          <a:p>
            <a:endParaRPr lang="en-GB" dirty="0"/>
          </a:p>
        </p:txBody>
      </p:sp>
      <p:sp>
        <p:nvSpPr>
          <p:cNvPr id="3" name="Content Placeholder 2"/>
          <p:cNvSpPr>
            <a:spLocks noGrp="1"/>
          </p:cNvSpPr>
          <p:nvPr>
            <p:ph idx="1"/>
          </p:nvPr>
        </p:nvSpPr>
        <p:spPr>
          <a:xfrm>
            <a:off x="457200" y="332656"/>
            <a:ext cx="8229600" cy="5793507"/>
          </a:xfrm>
        </p:spPr>
        <p:txBody>
          <a:bodyPr/>
          <a:lstStyle/>
          <a:p>
            <a:pPr lvl="0" algn="just"/>
            <a:r>
              <a:rPr lang="en-GB" sz="2000" b="1" dirty="0">
                <a:solidFill>
                  <a:schemeClr val="accent6">
                    <a:lumMod val="50000"/>
                  </a:schemeClr>
                </a:solidFill>
              </a:rPr>
              <a:t>When </a:t>
            </a:r>
            <a:r>
              <a:rPr lang="en-GB" sz="2000" b="1" dirty="0" smtClean="0">
                <a:solidFill>
                  <a:schemeClr val="accent6">
                    <a:lumMod val="50000"/>
                  </a:schemeClr>
                </a:solidFill>
              </a:rPr>
              <a:t>they read more widely and deeply </a:t>
            </a:r>
            <a:r>
              <a:rPr lang="en-GB" sz="2000" dirty="0"/>
              <a:t>into </a:t>
            </a:r>
            <a:r>
              <a:rPr lang="en-GB" sz="2000" dirty="0" smtClean="0"/>
              <a:t>the pre-modern </a:t>
            </a:r>
            <a:r>
              <a:rPr lang="en-GB" sz="2000" dirty="0"/>
              <a:t>histories of states run by Mughal, </a:t>
            </a:r>
            <a:r>
              <a:rPr lang="en-GB" sz="2000" dirty="0" err="1"/>
              <a:t>Safavid</a:t>
            </a:r>
            <a:r>
              <a:rPr lang="en-GB" sz="2000" dirty="0"/>
              <a:t>, Ottoman and Ming-Qing dynasties, </a:t>
            </a:r>
            <a:r>
              <a:rPr lang="en-GB" sz="2000" dirty="0" smtClean="0"/>
              <a:t>what</a:t>
            </a:r>
            <a:r>
              <a:rPr lang="en-GB" sz="2000" dirty="0" smtClean="0">
                <a:solidFill>
                  <a:srgbClr val="000000"/>
                </a:solidFill>
              </a:rPr>
              <a:t> </a:t>
            </a:r>
            <a:r>
              <a:rPr lang="en-GB" sz="2000" dirty="0" smtClean="0">
                <a:solidFill>
                  <a:schemeClr val="accent6">
                    <a:lumMod val="50000"/>
                  </a:schemeClr>
                </a:solidFill>
              </a:rPr>
              <a:t>global historians have come to recognise </a:t>
            </a:r>
            <a:r>
              <a:rPr lang="en-GB" sz="2000" dirty="0" smtClean="0"/>
              <a:t>is </a:t>
            </a:r>
            <a:r>
              <a:rPr lang="en-GB" sz="2000" b="1" dirty="0"/>
              <a:t>not</a:t>
            </a:r>
            <a:r>
              <a:rPr lang="en-GB" sz="2000" dirty="0"/>
              <a:t> the autocratic predators of western liberal </a:t>
            </a:r>
            <a:r>
              <a:rPr lang="en-GB" sz="2000" dirty="0" smtClean="0"/>
              <a:t>mythology </a:t>
            </a:r>
            <a:r>
              <a:rPr lang="en-GB" sz="2000" dirty="0"/>
              <a:t>but desperate states attempting to provide the public goods for polities that </a:t>
            </a:r>
            <a:r>
              <a:rPr lang="en-GB" sz="2000" dirty="0" smtClean="0"/>
              <a:t>became </a:t>
            </a:r>
            <a:r>
              <a:rPr lang="en-GB" sz="2000" dirty="0"/>
              <a:t>simply too extensive and heterogeneous to survive or too weak to promote effective and earlier transitions to modern economic growth. </a:t>
            </a:r>
            <a:r>
              <a:rPr lang="en-GB" sz="2000" dirty="0" smtClean="0"/>
              <a:t>(</a:t>
            </a:r>
            <a:r>
              <a:rPr lang="en-GB" sz="2000" i="1" dirty="0" smtClean="0"/>
              <a:t>pace </a:t>
            </a:r>
            <a:r>
              <a:rPr lang="en-GB" sz="2000" dirty="0" smtClean="0"/>
              <a:t>China and the Ottoman Empire</a:t>
            </a:r>
          </a:p>
          <a:p>
            <a:pPr lvl="0" algn="just"/>
            <a:endParaRPr lang="en-GB" sz="2000" dirty="0"/>
          </a:p>
          <a:p>
            <a:pPr lvl="0" algn="just"/>
            <a:r>
              <a:rPr lang="en-GB" sz="2000" b="1" dirty="0">
                <a:solidFill>
                  <a:schemeClr val="accent6">
                    <a:lumMod val="50000"/>
                  </a:schemeClr>
                </a:solidFill>
              </a:rPr>
              <a:t>With such </a:t>
            </a:r>
            <a:r>
              <a:rPr lang="en-GB" sz="2000" b="1" dirty="0" smtClean="0">
                <a:solidFill>
                  <a:schemeClr val="accent6">
                    <a:lumMod val="50000"/>
                  </a:schemeClr>
                </a:solidFill>
              </a:rPr>
              <a:t>contrasts between states </a:t>
            </a:r>
            <a:r>
              <a:rPr lang="en-GB" sz="2000" b="1" dirty="0">
                <a:solidFill>
                  <a:schemeClr val="accent6">
                    <a:lumMod val="50000"/>
                  </a:schemeClr>
                </a:solidFill>
              </a:rPr>
              <a:t>and polities divergence became inevitable</a:t>
            </a:r>
            <a:r>
              <a:rPr lang="en-GB" sz="2000" b="1" dirty="0" smtClean="0">
                <a:solidFill>
                  <a:schemeClr val="accent6">
                    <a:lumMod val="50000"/>
                  </a:schemeClr>
                </a:solidFill>
              </a:rPr>
              <a:t>. </a:t>
            </a:r>
            <a:r>
              <a:rPr lang="en-GB" sz="2000" dirty="0" smtClean="0"/>
              <a:t>(</a:t>
            </a:r>
            <a:r>
              <a:rPr lang="en-GB" sz="2000" i="1" dirty="0" smtClean="0"/>
              <a:t>vide</a:t>
            </a:r>
            <a:r>
              <a:rPr lang="en-GB" sz="2000" dirty="0" smtClean="0"/>
              <a:t> </a:t>
            </a:r>
            <a:r>
              <a:rPr lang="en-GB" sz="2000" dirty="0" err="1" smtClean="0"/>
              <a:t>magnus</a:t>
            </a:r>
            <a:r>
              <a:rPr lang="en-GB" sz="2000" dirty="0" smtClean="0"/>
              <a:t> opus of Victor Lieberman, </a:t>
            </a:r>
            <a:r>
              <a:rPr lang="en-GB" sz="2000" i="1" dirty="0" smtClean="0"/>
              <a:t>Strange Parallels: Southeast Asia in Global Context c. 800-1830</a:t>
            </a:r>
            <a:r>
              <a:rPr lang="en-GB" sz="2000" dirty="0" smtClean="0"/>
              <a:t>, vol. 2: </a:t>
            </a:r>
            <a:r>
              <a:rPr lang="en-GB" sz="2000" i="1" dirty="0" smtClean="0"/>
              <a:t>Mainland Mirrors: Europe, Japan, China, South Asia and the Islands</a:t>
            </a:r>
            <a:r>
              <a:rPr lang="en-GB" sz="2000" dirty="0" smtClean="0"/>
              <a:t> (Cambridge, 2009) and B. Yun </a:t>
            </a:r>
            <a:r>
              <a:rPr lang="en-GB" sz="2000" dirty="0" err="1" smtClean="0"/>
              <a:t>Casalilla</a:t>
            </a:r>
            <a:r>
              <a:rPr lang="en-GB" sz="2000" dirty="0" smtClean="0"/>
              <a:t> and P. O’Brien with F. </a:t>
            </a:r>
            <a:r>
              <a:rPr lang="en-GB" sz="2000" dirty="0" err="1" smtClean="0"/>
              <a:t>Comin</a:t>
            </a:r>
            <a:r>
              <a:rPr lang="en-GB" sz="2000" dirty="0" smtClean="0"/>
              <a:t> (eds.), </a:t>
            </a:r>
            <a:r>
              <a:rPr lang="en-GB" sz="2000" i="1" dirty="0" smtClean="0"/>
              <a:t>The Rise of Fiscal States: A Global History </a:t>
            </a:r>
            <a:r>
              <a:rPr lang="en-GB" sz="2000" dirty="0" smtClean="0"/>
              <a:t>(Cambridge, 2011)</a:t>
            </a:r>
            <a:endParaRPr lang="en-GB" sz="2000" b="1" dirty="0"/>
          </a:p>
          <a:p>
            <a:endParaRPr lang="en-GB" sz="2400" dirty="0"/>
          </a:p>
        </p:txBody>
      </p:sp>
    </p:spTree>
    <p:extLst>
      <p:ext uri="{BB962C8B-B14F-4D97-AF65-F5344CB8AC3E}">
        <p14:creationId xmlns:p14="http://schemas.microsoft.com/office/powerpoint/2010/main" val="89464526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TotalTime>
  <Words>2682</Words>
  <Application>Microsoft Office PowerPoint</Application>
  <PresentationFormat>Presentación en pantalla (4:3)</PresentationFormat>
  <Paragraphs>141</Paragraphs>
  <Slides>30</Slides>
  <Notes>11</Notes>
  <HiddenSlides>0</HiddenSlides>
  <MMClips>0</MMClips>
  <ScaleCrop>false</ScaleCrop>
  <HeadingPairs>
    <vt:vector size="4" baseType="variant">
      <vt:variant>
        <vt:lpstr>Tema</vt:lpstr>
      </vt:variant>
      <vt:variant>
        <vt:i4>6</vt:i4>
      </vt:variant>
      <vt:variant>
        <vt:lpstr>Títulos de diapositiva</vt:lpstr>
      </vt:variant>
      <vt:variant>
        <vt:i4>30</vt:i4>
      </vt:variant>
    </vt:vector>
  </HeadingPairs>
  <TitlesOfParts>
    <vt:vector size="36" baseType="lpstr">
      <vt:lpstr>Default Design</vt:lpstr>
      <vt:lpstr>1_Default Design</vt:lpstr>
      <vt:lpstr>2_Default Design</vt:lpstr>
      <vt:lpstr>3_Default Design</vt:lpstr>
      <vt:lpstr>4_Default Design</vt:lpstr>
      <vt:lpstr>5_Default Design</vt:lpstr>
      <vt:lpstr>Presentación de PowerPoint</vt:lpstr>
      <vt:lpstr>AN ANALYTICAL NARRATIVE IN FOUR PARTS</vt:lpstr>
      <vt:lpstr>PART 1: CONTEXT</vt:lpstr>
      <vt:lpstr>Presentación de PowerPoint</vt:lpstr>
      <vt:lpstr>Presentación de PowerPoint</vt:lpstr>
      <vt:lpstr>Presentación de PowerPoint</vt:lpstr>
      <vt:lpstr>Presentación de PowerPoint</vt:lpstr>
      <vt:lpstr>PART 2. 1:  MERCANTILISM, GEOPOLITICS AND THE FISCAL BASIS FOR STATE FORMATION IN BRITAIN COMPARED TO ITS EUROPEAN RIVALS: </vt:lpstr>
      <vt:lpstr>Figure 1. Trends in Total Tax Receipts 1490-1820 (expressed Nine in year Moving Averages in £100.000 at constant prices of 1451-75)</vt:lpstr>
      <vt:lpstr>Figure 2:  Debt Servicing Ratios 1688-1814 (percentage of total tax revenues received by the state) </vt:lpstr>
      <vt:lpstr>Figure 3.  Trends in Expenditures on the Royal Navy (constant prices of 1660)</vt:lpstr>
      <vt:lpstr>Figure 4.  Expenditures on the Royal Navy Compared to Conjectures for GDFCF, 1600-1815</vt:lpstr>
      <vt:lpstr>Figure 5.  Sizes of the Royal and Rival Navies (displacement tonnage 000s)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PART 2: 2 : BRITAIN AND ITS EUROPEAN RIVALS</vt:lpstr>
      <vt:lpstr>Presentación de PowerPoint</vt:lpstr>
      <vt:lpstr>Figure 6: Tax decennial averages)</vt:lpstr>
      <vt:lpstr>Figure 7: Per Capita Tax Revenues Delivered to Governments                 (expressed as shaRevenues Received by Central Governments  (tons of silver – res of daily wages of unskilled construction workers employed in capital cities) </vt:lpstr>
      <vt:lpstr>Figure 8: Total Revenues Received by Central Governments (expressed as shares (%s) of conjectures for GDP)</vt:lpstr>
      <vt:lpstr>Contrasts Between Britain and Europe:</vt:lpstr>
      <vt:lpstr>PART 3: WIDER RECIPROCAL COMPARISONS: European States and Asian Empires in a Mercantilist and Globalising Economy</vt:lpstr>
      <vt:lpstr>Presentación de PowerPoint</vt:lpstr>
      <vt:lpstr>PART 4 : NEGOTIABLE CONCLUSIONS</vt:lpstr>
      <vt:lpstr>Presentación de PowerPoint</vt:lpstr>
    </vt:vector>
  </TitlesOfParts>
  <Company>London School of Economics and Political Science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ECI</cp:lastModifiedBy>
  <cp:revision>141</cp:revision>
  <dcterms:created xsi:type="dcterms:W3CDTF">2012-11-12T13:56:36Z</dcterms:created>
  <dcterms:modified xsi:type="dcterms:W3CDTF">2015-04-07T10:33:01Z</dcterms:modified>
</cp:coreProperties>
</file>