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77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Intentions</a:t>
            </a:r>
            <a:r>
              <a:rPr lang="en-US" baseline="0" dirty="0" smtClean="0"/>
              <a:t> to Misbehave</a:t>
            </a:r>
            <a:endParaRPr lang="en-U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 Misbehavior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Sheet1!$B$1:$C$1</c:f>
              <c:strCache>
                <c:ptCount val="2"/>
                <c:pt idx="0">
                  <c:v>Weak Brand</c:v>
                </c:pt>
                <c:pt idx="1">
                  <c:v>Strong Brand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1.46</c:v>
                </c:pt>
                <c:pt idx="1">
                  <c:v>1.47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Misbehavior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cat>
            <c:strRef>
              <c:f>Sheet1!$B$1:$C$1</c:f>
              <c:strCache>
                <c:ptCount val="2"/>
                <c:pt idx="0">
                  <c:v>Weak Brand</c:v>
                </c:pt>
                <c:pt idx="1">
                  <c:v>Strong Brand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2.0499999999999998</c:v>
                </c:pt>
                <c:pt idx="1">
                  <c:v>1.74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464176"/>
        <c:axId val="153464736"/>
      </c:barChart>
      <c:catAx>
        <c:axId val="153464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3464736"/>
        <c:crosses val="autoZero"/>
        <c:auto val="1"/>
        <c:lblAlgn val="ctr"/>
        <c:lblOffset val="100"/>
        <c:noMultiLvlLbl val="0"/>
      </c:catAx>
      <c:valAx>
        <c:axId val="153464736"/>
        <c:scaling>
          <c:orientation val="minMax"/>
          <c:max val="5"/>
          <c:min val="1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3464176"/>
        <c:crosses val="autoZero"/>
        <c:crossBetween val="between"/>
        <c:majorUnit val="1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Perc</a:t>
            </a:r>
            <a:r>
              <a:rPr lang="en-US" baseline="0" dirty="0" smtClean="0"/>
              <a:t>eptions</a:t>
            </a:r>
            <a:r>
              <a:rPr lang="en-US" dirty="0" smtClean="0"/>
              <a:t> of Others’ Behavior</a:t>
            </a:r>
            <a:endParaRPr lang="en-U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 Misbehavior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Sheet1!$B$1:$C$1</c:f>
              <c:strCache>
                <c:ptCount val="2"/>
                <c:pt idx="0">
                  <c:v>Weak Brand</c:v>
                </c:pt>
                <c:pt idx="1">
                  <c:v>Strong Brand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2.96</c:v>
                </c:pt>
                <c:pt idx="1">
                  <c:v>2.95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Misbehavior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Sheet1!$B$1:$C$1</c:f>
              <c:strCache>
                <c:ptCount val="2"/>
                <c:pt idx="0">
                  <c:v>Weak Brand</c:v>
                </c:pt>
                <c:pt idx="1">
                  <c:v>Strong Brand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3.6</c:v>
                </c:pt>
                <c:pt idx="1">
                  <c:v>3.21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467536"/>
        <c:axId val="153468096"/>
      </c:barChart>
      <c:catAx>
        <c:axId val="153467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3468096"/>
        <c:crosses val="autoZero"/>
        <c:auto val="1"/>
        <c:lblAlgn val="ctr"/>
        <c:lblOffset val="100"/>
        <c:noMultiLvlLbl val="0"/>
      </c:catAx>
      <c:valAx>
        <c:axId val="153468096"/>
        <c:scaling>
          <c:orientation val="minMax"/>
          <c:max val="5"/>
          <c:min val="1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3467536"/>
        <c:crosses val="autoZero"/>
        <c:crossBetween val="between"/>
        <c:majorUnit val="1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Intentions</a:t>
            </a:r>
            <a:r>
              <a:rPr lang="en-US" baseline="0" dirty="0" smtClean="0"/>
              <a:t> to Misbehave</a:t>
            </a:r>
            <a:endParaRPr lang="en-U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 Misbehavior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Sheet1!$B$1:$C$1</c:f>
              <c:strCache>
                <c:ptCount val="2"/>
                <c:pt idx="0">
                  <c:v>Anonymous</c:v>
                </c:pt>
                <c:pt idx="1">
                  <c:v>Identified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1.61</c:v>
                </c:pt>
                <c:pt idx="1">
                  <c:v>1.52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Misbehavior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Sheet1!$B$1:$C$1</c:f>
              <c:strCache>
                <c:ptCount val="2"/>
                <c:pt idx="0">
                  <c:v>Anonymous</c:v>
                </c:pt>
                <c:pt idx="1">
                  <c:v>Identified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2.1</c:v>
                </c:pt>
                <c:pt idx="1">
                  <c:v>1.71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5450336"/>
        <c:axId val="155450896"/>
      </c:barChart>
      <c:catAx>
        <c:axId val="155450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5450896"/>
        <c:crosses val="autoZero"/>
        <c:auto val="1"/>
        <c:lblAlgn val="ctr"/>
        <c:lblOffset val="100"/>
        <c:noMultiLvlLbl val="0"/>
      </c:catAx>
      <c:valAx>
        <c:axId val="155450896"/>
        <c:scaling>
          <c:orientation val="minMax"/>
          <c:max val="5"/>
          <c:min val="1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5450336"/>
        <c:crosses val="autoZero"/>
        <c:crossBetween val="between"/>
        <c:majorUnit val="1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Perceptions of Others’ Behavior</a:t>
            </a:r>
            <a:endParaRPr lang="en-U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 Misbehavior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Sheet1!$B$1:$C$1</c:f>
              <c:strCache>
                <c:ptCount val="2"/>
                <c:pt idx="0">
                  <c:v>Anonymous</c:v>
                </c:pt>
                <c:pt idx="1">
                  <c:v>Identified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2.74</c:v>
                </c:pt>
                <c:pt idx="1">
                  <c:v>2.8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Misbehavior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cat>
            <c:strRef>
              <c:f>Sheet1!$B$1:$C$1</c:f>
              <c:strCache>
                <c:ptCount val="2"/>
                <c:pt idx="0">
                  <c:v>Anonymous</c:v>
                </c:pt>
                <c:pt idx="1">
                  <c:v>Identified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3.37</c:v>
                </c:pt>
                <c:pt idx="1">
                  <c:v>2.95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5453696"/>
        <c:axId val="155454256"/>
      </c:barChart>
      <c:catAx>
        <c:axId val="155453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5454256"/>
        <c:crosses val="autoZero"/>
        <c:auto val="1"/>
        <c:lblAlgn val="ctr"/>
        <c:lblOffset val="100"/>
        <c:noMultiLvlLbl val="0"/>
      </c:catAx>
      <c:valAx>
        <c:axId val="155454256"/>
        <c:scaling>
          <c:orientation val="minMax"/>
          <c:max val="5"/>
          <c:min val="1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5453696"/>
        <c:crosses val="autoZero"/>
        <c:crossBetween val="between"/>
        <c:majorUnit val="1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Observed</a:t>
            </a:r>
            <a:r>
              <a:rPr lang="en-US" baseline="0" dirty="0" smtClean="0"/>
              <a:t> </a:t>
            </a:r>
            <a:r>
              <a:rPr lang="en-US" dirty="0" smtClean="0"/>
              <a:t>Condition of the Car</a:t>
            </a:r>
            <a:endParaRPr lang="en-US" dirty="0"/>
          </a:p>
        </c:rich>
      </c:tx>
      <c:layout>
        <c:manualLayout>
          <c:xMode val="edge"/>
          <c:yMode val="edge"/>
          <c:x val="0.15933629824049772"/>
          <c:y val="1.6666666666666666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 Misbehavior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Sheet1!$B$1:$C$1</c:f>
              <c:strCache>
                <c:ptCount val="2"/>
                <c:pt idx="0">
                  <c:v>Low Identification</c:v>
                </c:pt>
                <c:pt idx="1">
                  <c:v>High Identification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3</c:v>
                </c:pt>
                <c:pt idx="1">
                  <c:v>3.01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Misbehavior</c:v>
                </c:pt>
              </c:strCache>
            </c:strRef>
          </c:tx>
          <c:spPr>
            <a:ln>
              <a:solidFill>
                <a:schemeClr val="tx1"/>
              </a:solidFill>
              <a:prstDash val="dash"/>
            </a:ln>
          </c:spPr>
          <c:marker>
            <c:symbol val="none"/>
          </c:marker>
          <c:cat>
            <c:strRef>
              <c:f>Sheet1!$B$1:$C$1</c:f>
              <c:strCache>
                <c:ptCount val="2"/>
                <c:pt idx="0">
                  <c:v>Low Identification</c:v>
                </c:pt>
                <c:pt idx="1">
                  <c:v>High Identification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3.05</c:v>
                </c:pt>
                <c:pt idx="1">
                  <c:v>1.82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113616"/>
        <c:axId val="154114176"/>
      </c:lineChart>
      <c:catAx>
        <c:axId val="154113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4114176"/>
        <c:crosses val="autoZero"/>
        <c:auto val="1"/>
        <c:lblAlgn val="ctr"/>
        <c:lblOffset val="100"/>
        <c:noMultiLvlLbl val="0"/>
      </c:catAx>
      <c:valAx>
        <c:axId val="154114176"/>
        <c:scaling>
          <c:orientation val="minMax"/>
          <c:max val="5"/>
          <c:min val="1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4113616"/>
        <c:crosses val="autoZero"/>
        <c:crossBetween val="between"/>
        <c:majorUnit val="1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Perceptions of Others’ Behavior</a:t>
            </a:r>
            <a:endParaRPr lang="en-U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No Misbehavior</c:v>
                </c:pt>
                <c:pt idx="1">
                  <c:v>Misbehavior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3.32</c:v>
                </c:pt>
                <c:pt idx="1">
                  <c:v>3.69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4116416"/>
        <c:axId val="154116976"/>
      </c:barChart>
      <c:catAx>
        <c:axId val="154116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4116976"/>
        <c:crosses val="autoZero"/>
        <c:auto val="1"/>
        <c:lblAlgn val="ctr"/>
        <c:lblOffset val="100"/>
        <c:noMultiLvlLbl val="0"/>
      </c:catAx>
      <c:valAx>
        <c:axId val="154116976"/>
        <c:scaling>
          <c:orientation val="minMax"/>
          <c:max val="5"/>
          <c:min val="1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4116416"/>
        <c:crosses val="autoZero"/>
        <c:crossBetween val="between"/>
        <c:majorUnit val="1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36A6-F2DB-0348-802C-1920D3BA2C9F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5E1E9-DE9D-6B4B-BBC3-3A0C1E87A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868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36A6-F2DB-0348-802C-1920D3BA2C9F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5E1E9-DE9D-6B4B-BBC3-3A0C1E87A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595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36A6-F2DB-0348-802C-1920D3BA2C9F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5E1E9-DE9D-6B4B-BBC3-3A0C1E87A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933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55784"/>
            <a:ext cx="4038600" cy="37703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55784"/>
            <a:ext cx="4038600" cy="37703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36A6-F2DB-0348-802C-1920D3BA2C9F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5E1E9-DE9D-6B4B-BBC3-3A0C1E87A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331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49757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963135"/>
            <a:ext cx="4040188" cy="31630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48089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963135"/>
            <a:ext cx="4041775" cy="31630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36A6-F2DB-0348-802C-1920D3BA2C9F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5E1E9-DE9D-6B4B-BBC3-3A0C1E87A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034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4414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36A6-F2DB-0348-802C-1920D3BA2C9F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5E1E9-DE9D-6B4B-BBC3-3A0C1E87A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072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36A6-F2DB-0348-802C-1920D3BA2C9F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5E1E9-DE9D-6B4B-BBC3-3A0C1E87A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01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7267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47267"/>
            <a:ext cx="5111750" cy="49788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374189"/>
            <a:ext cx="3008313" cy="375197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36A6-F2DB-0348-802C-1920D3BA2C9F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5E1E9-DE9D-6B4B-BBC3-3A0C1E87A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942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1881"/>
            <a:ext cx="5486400" cy="359569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36A6-F2DB-0348-802C-1920D3BA2C9F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5E1E9-DE9D-6B4B-BBC3-3A0C1E87A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690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36A6-F2DB-0348-802C-1920D3BA2C9F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5E1E9-DE9D-6B4B-BBC3-3A0C1E87A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53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177892"/>
            <a:ext cx="2057400" cy="49482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77892"/>
            <a:ext cx="6019800" cy="49482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36A6-F2DB-0348-802C-1920D3BA2C9F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5E1E9-DE9D-6B4B-BBC3-3A0C1E87A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90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015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72963"/>
            <a:ext cx="8229600" cy="385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236A6-F2DB-0348-802C-1920D3BA2C9F}" type="datetimeFigureOut">
              <a:rPr lang="en-US" smtClean="0"/>
              <a:t>5/11/2016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5E1E9-DE9D-6B4B-BBC3-3A0C1E87AEF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NEW TOOLKIT PPT header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52410" cy="99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4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Contagious Effects of Customer Misbehavior in Access-Based Services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Rosellina Ferraro</a:t>
            </a:r>
          </a:p>
          <a:p>
            <a:r>
              <a:rPr lang="en-US" dirty="0" smtClean="0"/>
              <a:t>University of Maryland</a:t>
            </a:r>
          </a:p>
          <a:p>
            <a:r>
              <a:rPr lang="en-US" dirty="0" smtClean="0"/>
              <a:t>(with Tobias </a:t>
            </a:r>
            <a:r>
              <a:rPr lang="en-US" dirty="0" err="1" smtClean="0"/>
              <a:t>Schaefers</a:t>
            </a:r>
            <a:r>
              <a:rPr lang="en-US" dirty="0" smtClean="0"/>
              <a:t>, Kristina </a:t>
            </a:r>
            <a:r>
              <a:rPr lang="en-US" dirty="0" err="1" smtClean="0"/>
              <a:t>Wittkowski</a:t>
            </a:r>
            <a:r>
              <a:rPr lang="en-US" dirty="0" smtClean="0"/>
              <a:t>, and Sabine Benoit)</a:t>
            </a:r>
          </a:p>
          <a:p>
            <a:endParaRPr lang="en-US" dirty="0" smtClean="0"/>
          </a:p>
          <a:p>
            <a:r>
              <a:rPr lang="en-US" dirty="0" smtClean="0"/>
              <a:t>Presented </a:t>
            </a:r>
            <a:r>
              <a:rPr lang="en-US" dirty="0" smtClean="0"/>
              <a:t>May 11, 2016</a:t>
            </a:r>
            <a:endParaRPr lang="en-US" dirty="0" smtClean="0"/>
          </a:p>
          <a:p>
            <a:r>
              <a:rPr lang="en-US" dirty="0" err="1" smtClean="0"/>
              <a:t>Fundacion</a:t>
            </a:r>
            <a:r>
              <a:rPr lang="en-US" dirty="0" smtClean="0"/>
              <a:t> Ramon </a:t>
            </a:r>
            <a:r>
              <a:rPr lang="en-US" dirty="0" err="1" smtClean="0"/>
              <a:t>Areces</a:t>
            </a:r>
            <a:endParaRPr lang="en-US" dirty="0" smtClean="0"/>
          </a:p>
          <a:p>
            <a:r>
              <a:rPr lang="en-US" dirty="0" smtClean="0"/>
              <a:t>IE Business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66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533"/>
            <a:ext cx="8229600" cy="3853200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US" dirty="0" smtClean="0"/>
              <a:t>“Really wanted to like [</a:t>
            </a:r>
            <a:r>
              <a:rPr lang="en-US" dirty="0" err="1" smtClean="0"/>
              <a:t>Zipcar</a:t>
            </a:r>
            <a:r>
              <a:rPr lang="en-US" dirty="0" smtClean="0"/>
              <a:t>] but our first experience was not great. Reservation process on-line was pretty painless but the car was disgusting inside and out. Big coffee/hot chocolate spill on the passenger seat, crumbs everywhere and it stank of smoke. This car was </a:t>
            </a:r>
            <a:r>
              <a:rPr lang="en-US" dirty="0" err="1" smtClean="0"/>
              <a:t>dirrrty</a:t>
            </a:r>
            <a:r>
              <a:rPr lang="en-US" dirty="0" smtClean="0"/>
              <a:t> and clearly had not been cleaned for several weeks (we are talking old crusty dirt here not new dirt from just one person).” – review of </a:t>
            </a:r>
            <a:r>
              <a:rPr lang="en-US" dirty="0" err="1" smtClean="0"/>
              <a:t>Zipcar</a:t>
            </a:r>
            <a:r>
              <a:rPr lang="en-US" dirty="0" smtClean="0"/>
              <a:t> on yelp.com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976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 Misbehavior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Defined as behavior that deliberately violates generally accepted codes of conduct in consumption situations (Fullerton and </a:t>
            </a:r>
            <a:r>
              <a:rPr lang="en-US" dirty="0" err="1" smtClean="0"/>
              <a:t>Punj</a:t>
            </a:r>
            <a:r>
              <a:rPr lang="en-US" dirty="0" smtClean="0"/>
              <a:t> 2004)</a:t>
            </a:r>
          </a:p>
          <a:p>
            <a:pPr lvl="1"/>
            <a:r>
              <a:rPr lang="en-US" dirty="0" smtClean="0"/>
              <a:t>Includes shoplifting, cutting the queue, illegitimate product returns, unwarranted complaining, verbal abuse of employees</a:t>
            </a:r>
          </a:p>
          <a:p>
            <a:r>
              <a:rPr lang="en-US" dirty="0" smtClean="0"/>
              <a:t>Seems to be pervasive (Harris and Reynolds 2003)</a:t>
            </a:r>
          </a:p>
          <a:p>
            <a:r>
              <a:rPr lang="en-US" dirty="0" smtClean="0"/>
              <a:t>Direct vs. indirect forms</a:t>
            </a:r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Is problematic for service </a:t>
            </a:r>
            <a:r>
              <a:rPr lang="en-US" dirty="0"/>
              <a:t>providers (Harris and Reynolds 2003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Negatively affects employees or facilities</a:t>
            </a:r>
          </a:p>
          <a:p>
            <a:pPr lvl="1"/>
            <a:r>
              <a:rPr lang="en-US" dirty="0" smtClean="0"/>
              <a:t>Negatively affects other customers’ experiences</a:t>
            </a:r>
          </a:p>
          <a:p>
            <a:pPr lvl="1"/>
            <a:r>
              <a:rPr lang="en-US" dirty="0" smtClean="0"/>
              <a:t>Implicitly encourages other customers to behave in a similar manner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641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Access-Based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2963"/>
            <a:ext cx="8229600" cy="233332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Defined as service transactions that allow customers to access a good, physical facility, network, labor, or space for a defined period of time in return for an access payment while legal ownership remains with the owner (</a:t>
            </a:r>
            <a:r>
              <a:rPr lang="en-US" dirty="0" err="1"/>
              <a:t>Bardhi</a:t>
            </a:r>
            <a:r>
              <a:rPr lang="en-US" dirty="0"/>
              <a:t> and </a:t>
            </a:r>
            <a:r>
              <a:rPr lang="en-US" dirty="0" err="1"/>
              <a:t>Eckhardt</a:t>
            </a:r>
            <a:r>
              <a:rPr lang="en-US" dirty="0"/>
              <a:t> 2012; Lovelock and </a:t>
            </a:r>
            <a:r>
              <a:rPr lang="en-US" dirty="0" err="1"/>
              <a:t>Gummesson</a:t>
            </a:r>
            <a:r>
              <a:rPr lang="en-US" dirty="0"/>
              <a:t> 2004)</a:t>
            </a:r>
          </a:p>
          <a:p>
            <a:r>
              <a:rPr lang="en-US" dirty="0"/>
              <a:t>Customers may be influenced by a desire to share but it is based on an economic exchange of access fees paid by </a:t>
            </a:r>
            <a:r>
              <a:rPr lang="en-US" dirty="0" smtClean="0"/>
              <a:t>customers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237866" y="4800600"/>
            <a:ext cx="6592068" cy="1345114"/>
            <a:chOff x="346953" y="4800600"/>
            <a:chExt cx="6592068" cy="1345114"/>
          </a:xfrm>
        </p:grpSpPr>
        <p:pic>
          <p:nvPicPr>
            <p:cNvPr id="5" name="Picture 2" descr="http://usa.streetsblog.org/wp-content/uploads/sites/5/2013/01/nb_1zipcarsJUMP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953" y="4800600"/>
              <a:ext cx="2019300" cy="13451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ttp://www.bikearlington.com/tasks/sites/bike/assets/Image/CB-Station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0800" y="4800600"/>
              <a:ext cx="1943100" cy="1295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http://cdn.geekwire.com/wp-content/uploads/2011/07/bagborrow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1145" y="4800600"/>
              <a:ext cx="2157876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68234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Customer Misbehavior in Access-Based Services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Unique aspects of access-based services</a:t>
            </a:r>
          </a:p>
          <a:p>
            <a:pPr lvl="1"/>
            <a:r>
              <a:rPr lang="en-US" dirty="0" smtClean="0"/>
              <a:t>Failing to act in a responsible manner disrupts use of the product for subsequent customers</a:t>
            </a:r>
          </a:p>
          <a:p>
            <a:pPr lvl="1"/>
            <a:r>
              <a:rPr lang="en-US" dirty="0" smtClean="0"/>
              <a:t>Use often occurs without supervision by service personnel</a:t>
            </a:r>
          </a:p>
          <a:p>
            <a:r>
              <a:rPr lang="en-US" dirty="0" smtClean="0"/>
              <a:t>Consumers prefer to put wear and tear on rented than owned items (</a:t>
            </a:r>
            <a:r>
              <a:rPr lang="en-US" dirty="0" err="1" smtClean="0"/>
              <a:t>Durgee</a:t>
            </a:r>
            <a:r>
              <a:rPr lang="en-US" dirty="0" smtClean="0"/>
              <a:t> and O’Connor 1995)</a:t>
            </a:r>
          </a:p>
          <a:p>
            <a:r>
              <a:rPr lang="en-US" dirty="0" smtClean="0"/>
              <a:t>Many customers treat Zipcar cars as instrumental and exhibit only a minimal sense of responsibility to other customers (</a:t>
            </a:r>
            <a:r>
              <a:rPr lang="en-US" dirty="0" err="1" smtClean="0"/>
              <a:t>Bardhi</a:t>
            </a:r>
            <a:r>
              <a:rPr lang="en-US" dirty="0" smtClean="0"/>
              <a:t> and </a:t>
            </a:r>
            <a:r>
              <a:rPr lang="en-US" dirty="0" err="1" smtClean="0"/>
              <a:t>Eckhardt</a:t>
            </a:r>
            <a:r>
              <a:rPr lang="en-US" dirty="0" smtClean="0"/>
              <a:t> 2012)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538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customer misbehavior contagious, particularly in an access-based services context?</a:t>
            </a:r>
          </a:p>
          <a:p>
            <a:r>
              <a:rPr lang="en-US" dirty="0" smtClean="0"/>
              <a:t>If so, what is the process underlying this effect?</a:t>
            </a:r>
          </a:p>
          <a:p>
            <a:r>
              <a:rPr lang="en-US" dirty="0" smtClean="0"/>
              <a:t>If so, what are the moderators of this effect?</a:t>
            </a:r>
          </a:p>
        </p:txBody>
      </p:sp>
    </p:spTree>
    <p:extLst>
      <p:ext uri="{BB962C8B-B14F-4D97-AF65-F5344CB8AC3E}">
        <p14:creationId xmlns:p14="http://schemas.microsoft.com/office/powerpoint/2010/main" val="752170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Contagiousness of Customer Misbehavior in Access-Based Services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Previous misbehavior positively related to future misbehavior intentions (Daunt and Harris 2010)</a:t>
            </a:r>
          </a:p>
          <a:p>
            <a:r>
              <a:rPr lang="en-US" dirty="0" smtClean="0"/>
              <a:t>A </a:t>
            </a:r>
            <a:r>
              <a:rPr lang="en-US" dirty="0"/>
              <a:t>person’s behavior is contagious if it induces others to behave in the same way (Jones and Jones </a:t>
            </a:r>
            <a:r>
              <a:rPr lang="en-US" dirty="0" smtClean="0"/>
              <a:t>1992)</a:t>
            </a:r>
          </a:p>
          <a:p>
            <a:pPr lvl="1"/>
            <a:r>
              <a:rPr lang="en-US" dirty="0" smtClean="0"/>
              <a:t>Disorder and criminal behavior (</a:t>
            </a:r>
            <a:r>
              <a:rPr lang="en-US" dirty="0" err="1" smtClean="0"/>
              <a:t>Kelling</a:t>
            </a:r>
            <a:r>
              <a:rPr lang="en-US" dirty="0" smtClean="0"/>
              <a:t> </a:t>
            </a:r>
            <a:r>
              <a:rPr lang="en-US" dirty="0"/>
              <a:t>and Wilson </a:t>
            </a:r>
            <a:r>
              <a:rPr lang="en-US" dirty="0" smtClean="0"/>
              <a:t>1982)</a:t>
            </a:r>
          </a:p>
          <a:p>
            <a:pPr lvl="1"/>
            <a:r>
              <a:rPr lang="en-US" dirty="0" smtClean="0"/>
              <a:t>Littering (</a:t>
            </a:r>
            <a:r>
              <a:rPr lang="en-US" dirty="0" err="1" smtClean="0"/>
              <a:t>Cialdini</a:t>
            </a:r>
            <a:r>
              <a:rPr lang="en-US" dirty="0" smtClean="0"/>
              <a:t>, Reno, and </a:t>
            </a:r>
            <a:r>
              <a:rPr lang="en-US" dirty="0" err="1" smtClean="0"/>
              <a:t>Kallgren</a:t>
            </a:r>
            <a:r>
              <a:rPr lang="en-US" dirty="0" smtClean="0"/>
              <a:t> 1990; Keizer, </a:t>
            </a:r>
            <a:r>
              <a:rPr lang="en-US" dirty="0" err="1" smtClean="0"/>
              <a:t>Lindenberg</a:t>
            </a:r>
            <a:r>
              <a:rPr lang="en-US" dirty="0" smtClean="0"/>
              <a:t>, Steg 2008)</a:t>
            </a:r>
          </a:p>
          <a:p>
            <a:pPr lvl="1"/>
            <a:r>
              <a:rPr lang="en-US" dirty="0" smtClean="0"/>
              <a:t>Cheating </a:t>
            </a:r>
            <a:r>
              <a:rPr lang="en-US" dirty="0"/>
              <a:t>behavior (</a:t>
            </a:r>
            <a:r>
              <a:rPr lang="en-US" dirty="0" smtClean="0"/>
              <a:t>Gino, </a:t>
            </a:r>
            <a:r>
              <a:rPr lang="en-US" dirty="0" err="1" smtClean="0"/>
              <a:t>Ayal</a:t>
            </a:r>
            <a:r>
              <a:rPr lang="en-US" dirty="0" smtClean="0"/>
              <a:t>, </a:t>
            </a:r>
            <a:r>
              <a:rPr lang="en-US" dirty="0" err="1" smtClean="0"/>
              <a:t>Ariely</a:t>
            </a:r>
            <a:r>
              <a:rPr lang="en-US" dirty="0" smtClean="0"/>
              <a:t> 2009; </a:t>
            </a:r>
            <a:r>
              <a:rPr lang="en-US" dirty="0"/>
              <a:t>Paternoster et al. 2013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33870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24" b="-1"/>
          <a:stretch/>
        </p:blipFill>
        <p:spPr bwMode="auto">
          <a:xfrm>
            <a:off x="685800" y="1143000"/>
            <a:ext cx="7239000" cy="48005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38713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Car-sharing context</a:t>
            </a:r>
          </a:p>
          <a:p>
            <a:r>
              <a:rPr lang="en-US" dirty="0" smtClean="0"/>
              <a:t>Study 1 – scenario-based; tests for proposed effect, mediation by social norms, and moderating effect of brand strength</a:t>
            </a:r>
          </a:p>
          <a:p>
            <a:r>
              <a:rPr lang="en-US" dirty="0" smtClean="0"/>
              <a:t>Study 2 – scenario-based; tests for proposed effect, mediation by social norms, and moderating effect of anonymity of ownership</a:t>
            </a:r>
          </a:p>
          <a:p>
            <a:r>
              <a:rPr lang="en-US" dirty="0" smtClean="0"/>
              <a:t>Study 3 – field study with behavioral measure; tests for proposed effect and moderating effect of communal identification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653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DV = intentions to misbehave (Studies 1-2)</a:t>
            </a:r>
          </a:p>
          <a:p>
            <a:pPr lvl="1"/>
            <a:r>
              <a:rPr lang="en-US" dirty="0" smtClean="0"/>
              <a:t>I </a:t>
            </a:r>
            <a:r>
              <a:rPr lang="en-US" dirty="0"/>
              <a:t>would not clean the car before returning it, even if I made it dirty. </a:t>
            </a:r>
            <a:endParaRPr lang="en-US" dirty="0" smtClean="0"/>
          </a:p>
          <a:p>
            <a:pPr lvl="1"/>
            <a:r>
              <a:rPr lang="en-US" dirty="0" smtClean="0"/>
              <a:t>I </a:t>
            </a:r>
            <a:r>
              <a:rPr lang="en-US" dirty="0"/>
              <a:t>would not notify [</a:t>
            </a:r>
            <a:r>
              <a:rPr lang="en-US" i="1" dirty="0"/>
              <a:t>the service provider/the owner</a:t>
            </a:r>
            <a:r>
              <a:rPr lang="en-US" dirty="0"/>
              <a:t>] about a scratch I made </a:t>
            </a:r>
            <a:r>
              <a:rPr lang="en-US" dirty="0" smtClean="0"/>
              <a:t>in the </a:t>
            </a:r>
            <a:r>
              <a:rPr lang="en-US" dirty="0"/>
              <a:t>car.</a:t>
            </a:r>
          </a:p>
          <a:p>
            <a:pPr lvl="1"/>
            <a:r>
              <a:rPr lang="en-US" dirty="0" smtClean="0"/>
              <a:t>I </a:t>
            </a:r>
            <a:r>
              <a:rPr lang="en-US" dirty="0"/>
              <a:t>would leave my trash in the car. </a:t>
            </a:r>
            <a:endParaRPr lang="en-US" dirty="0" smtClean="0"/>
          </a:p>
          <a:p>
            <a:pPr lvl="1"/>
            <a:r>
              <a:rPr lang="en-US" dirty="0" smtClean="0"/>
              <a:t>I </a:t>
            </a:r>
            <a:r>
              <a:rPr lang="en-US" dirty="0"/>
              <a:t>would not notify [</a:t>
            </a:r>
            <a:r>
              <a:rPr lang="en-US" i="1" dirty="0"/>
              <a:t>the service provider/the owner</a:t>
            </a:r>
            <a:r>
              <a:rPr lang="en-US" dirty="0"/>
              <a:t>] if I slightly damaged </a:t>
            </a:r>
            <a:r>
              <a:rPr lang="en-US" dirty="0" smtClean="0"/>
              <a:t>the side </a:t>
            </a:r>
            <a:r>
              <a:rPr lang="en-US" dirty="0"/>
              <a:t>mirror.</a:t>
            </a:r>
          </a:p>
          <a:p>
            <a:pPr lvl="1"/>
            <a:r>
              <a:rPr lang="en-US" dirty="0" smtClean="0"/>
              <a:t>I </a:t>
            </a:r>
            <a:r>
              <a:rPr lang="en-US" dirty="0"/>
              <a:t>would treat the car in a way that others may find unacceptable. </a:t>
            </a:r>
            <a:endParaRPr lang="en-US" dirty="0" smtClean="0"/>
          </a:p>
          <a:p>
            <a:r>
              <a:rPr lang="en-US" sz="3300" dirty="0" smtClean="0"/>
              <a:t>Mediator </a:t>
            </a:r>
            <a:r>
              <a:rPr lang="en-US" sz="3300" dirty="0"/>
              <a:t>= perceptions </a:t>
            </a:r>
            <a:r>
              <a:rPr lang="en-US" sz="3300" dirty="0" smtClean="0"/>
              <a:t>of others’ behavior</a:t>
            </a:r>
            <a:endParaRPr lang="en-US" sz="3300" dirty="0"/>
          </a:p>
          <a:p>
            <a:pPr lvl="1"/>
            <a:r>
              <a:rPr lang="en-US" dirty="0" smtClean="0"/>
              <a:t>Other </a:t>
            </a:r>
            <a:r>
              <a:rPr lang="en-US" dirty="0"/>
              <a:t>customers would not clean the car before returning it, even if </a:t>
            </a:r>
            <a:r>
              <a:rPr lang="en-US" dirty="0" smtClean="0"/>
              <a:t>they made </a:t>
            </a:r>
            <a:r>
              <a:rPr lang="en-US" dirty="0"/>
              <a:t>it dirty.</a:t>
            </a:r>
          </a:p>
          <a:p>
            <a:pPr lvl="1"/>
            <a:r>
              <a:rPr lang="en-US" dirty="0" smtClean="0"/>
              <a:t>Other </a:t>
            </a:r>
            <a:r>
              <a:rPr lang="en-US" dirty="0"/>
              <a:t>customers would not notify [</a:t>
            </a:r>
            <a:r>
              <a:rPr lang="en-US" i="1" dirty="0"/>
              <a:t>the service provider/the owner</a:t>
            </a:r>
            <a:r>
              <a:rPr lang="en-US" dirty="0"/>
              <a:t>] about </a:t>
            </a:r>
            <a:r>
              <a:rPr lang="en-US" dirty="0" smtClean="0"/>
              <a:t>a scratch </a:t>
            </a:r>
            <a:r>
              <a:rPr lang="en-US" dirty="0"/>
              <a:t>they made in the car.</a:t>
            </a:r>
          </a:p>
          <a:p>
            <a:pPr lvl="1"/>
            <a:r>
              <a:rPr lang="en-US" dirty="0" smtClean="0"/>
              <a:t>Other </a:t>
            </a:r>
            <a:r>
              <a:rPr lang="en-US" dirty="0"/>
              <a:t>customers would leave their trash in the car. </a:t>
            </a:r>
            <a:endParaRPr lang="en-US" dirty="0" smtClean="0"/>
          </a:p>
          <a:p>
            <a:pPr lvl="1"/>
            <a:r>
              <a:rPr lang="en-US" dirty="0" smtClean="0"/>
              <a:t>Other </a:t>
            </a:r>
            <a:r>
              <a:rPr lang="en-US" dirty="0"/>
              <a:t>customers would not notify [</a:t>
            </a:r>
            <a:r>
              <a:rPr lang="en-US" i="1" dirty="0"/>
              <a:t>the service provider/the owner</a:t>
            </a:r>
            <a:r>
              <a:rPr lang="en-US" dirty="0"/>
              <a:t>] if </a:t>
            </a:r>
            <a:r>
              <a:rPr lang="en-US" dirty="0" smtClean="0"/>
              <a:t>they slightly </a:t>
            </a:r>
            <a:r>
              <a:rPr lang="en-US" dirty="0"/>
              <a:t>damaged the side mirror.</a:t>
            </a:r>
          </a:p>
          <a:p>
            <a:pPr lvl="1"/>
            <a:r>
              <a:rPr lang="en-US" dirty="0" smtClean="0"/>
              <a:t>Other </a:t>
            </a:r>
            <a:r>
              <a:rPr lang="en-US" dirty="0"/>
              <a:t>customers would treat the car in a way that others may </a:t>
            </a:r>
            <a:r>
              <a:rPr lang="en-US" dirty="0" smtClean="0"/>
              <a:t>find unacceptable</a:t>
            </a:r>
            <a:r>
              <a:rPr lang="en-US" dirty="0"/>
              <a:t>.</a:t>
            </a:r>
          </a:p>
          <a:p>
            <a:r>
              <a:rPr lang="en-US" dirty="0" smtClean="0"/>
              <a:t>Alternative explanation – negative reciprocity</a:t>
            </a:r>
          </a:p>
        </p:txBody>
      </p:sp>
    </p:spTree>
    <p:extLst>
      <p:ext uri="{BB962C8B-B14F-4D97-AF65-F5344CB8AC3E}">
        <p14:creationId xmlns:p14="http://schemas.microsoft.com/office/powerpoint/2010/main" val="2830694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2 (previous misbehavior: yes, no) X 2 (brand strength: low, high) design</a:t>
            </a:r>
          </a:p>
          <a:p>
            <a:r>
              <a:rPr lang="en-US" dirty="0" smtClean="0"/>
              <a:t>N = 355 participants recruited by a market research service</a:t>
            </a:r>
          </a:p>
          <a:p>
            <a:r>
              <a:rPr lang="en-US" dirty="0"/>
              <a:t>Stimuli: scenario with photos </a:t>
            </a:r>
          </a:p>
          <a:p>
            <a:r>
              <a:rPr lang="en-US" dirty="0"/>
              <a:t>Manipulation: dirty and damaged vs. clean and not damaged car; </a:t>
            </a:r>
            <a:r>
              <a:rPr lang="en-US" dirty="0" smtClean="0"/>
              <a:t>brand logo</a:t>
            </a:r>
            <a:endParaRPr lang="en-US" dirty="0"/>
          </a:p>
          <a:p>
            <a:r>
              <a:rPr lang="en-US" dirty="0" smtClean="0"/>
              <a:t>Measures</a:t>
            </a:r>
          </a:p>
          <a:p>
            <a:pPr lvl="1"/>
            <a:r>
              <a:rPr lang="en-US" dirty="0"/>
              <a:t>Covariates: gender, age, tendency for socially desirable responding, proneness for negative reciprocity</a:t>
            </a:r>
          </a:p>
          <a:p>
            <a:pPr lvl="1"/>
            <a:r>
              <a:rPr lang="en-US" dirty="0" smtClean="0"/>
              <a:t>Mediator = Perceptions of others behavior</a:t>
            </a:r>
          </a:p>
          <a:p>
            <a:pPr lvl="1"/>
            <a:r>
              <a:rPr lang="en-US" dirty="0" smtClean="0"/>
              <a:t>DV = Intentions to misbehave</a:t>
            </a:r>
          </a:p>
          <a:p>
            <a:pPr lvl="1"/>
            <a:r>
              <a:rPr lang="en-US" dirty="0"/>
              <a:t>Manipulation </a:t>
            </a:r>
            <a:r>
              <a:rPr lang="en-US" dirty="0" smtClean="0"/>
              <a:t>check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239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1447800"/>
            <a:ext cx="777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[Introductory </a:t>
            </a:r>
            <a:r>
              <a:rPr lang="en-US" sz="1600" b="1" dirty="0" smtClean="0"/>
              <a:t>text]</a:t>
            </a:r>
            <a:endParaRPr lang="en-US" sz="1600" dirty="0"/>
          </a:p>
          <a:p>
            <a:r>
              <a:rPr lang="en-US" sz="1600" dirty="0"/>
              <a:t>You are a registered customer of the car sharing company </a:t>
            </a:r>
            <a:r>
              <a:rPr lang="en-US" sz="1600" dirty="0" err="1"/>
              <a:t>AUTOshare</a:t>
            </a:r>
            <a:r>
              <a:rPr lang="en-US" sz="1600" dirty="0"/>
              <a:t> that offers short-term rental of cars in your city. Now you rent a vehicle from </a:t>
            </a:r>
            <a:r>
              <a:rPr lang="en-US" sz="1600" dirty="0" err="1"/>
              <a:t>AUTOshare</a:t>
            </a:r>
            <a:r>
              <a:rPr lang="en-US" sz="1600" dirty="0"/>
              <a:t>. You pick up the car where the previous user parked it. By holding your </a:t>
            </a:r>
            <a:r>
              <a:rPr lang="en-US" sz="1600" dirty="0" err="1"/>
              <a:t>AUTOshare</a:t>
            </a:r>
            <a:r>
              <a:rPr lang="en-US" sz="1600" dirty="0"/>
              <a:t> card against the card reader in the windshield you unlock the vehicle, which is a [</a:t>
            </a:r>
            <a:r>
              <a:rPr lang="en-US" sz="1600" i="1" dirty="0"/>
              <a:t>brand</a:t>
            </a:r>
            <a:r>
              <a:rPr lang="en-US" sz="1600" dirty="0"/>
              <a:t>] car. At the beginning of your rental the condition of the vehicle is as follows:</a:t>
            </a:r>
          </a:p>
        </p:txBody>
      </p:sp>
      <p:pic>
        <p:nvPicPr>
          <p:cNvPr id="8" name="Picture 7" descr="EG 1 - Audi &amp; Misb J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85" y="3352800"/>
            <a:ext cx="8341043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fik 14" descr="C:\Users\Win7Adm\Dropbox\Misbehavior in Non-Ownership Services\1 - Study 1 &amp; 2\1 - Stimuli\EG 3 - Audi &amp; Misb NEIN.jpg"/>
          <p:cNvPicPr preferRelativeResize="0"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7" t="51988" r="13805"/>
          <a:stretch/>
        </p:blipFill>
        <p:spPr bwMode="auto">
          <a:xfrm>
            <a:off x="990600" y="5105400"/>
            <a:ext cx="6047423" cy="1371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70895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8951097"/>
              </p:ext>
            </p:extLst>
          </p:nvPr>
        </p:nvGraphicFramePr>
        <p:xfrm>
          <a:off x="304800" y="1521484"/>
          <a:ext cx="41148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6136811"/>
              </p:ext>
            </p:extLst>
          </p:nvPr>
        </p:nvGraphicFramePr>
        <p:xfrm>
          <a:off x="4724400" y="1521484"/>
          <a:ext cx="411804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6096000"/>
            <a:ext cx="2532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Misbehavior: p &lt; .01</a:t>
            </a:r>
          </a:p>
          <a:p>
            <a:r>
              <a:rPr lang="en-US" sz="1200" dirty="0" smtClean="0"/>
              <a:t>Misbehavior X Brand strength: p = .08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5007864" y="6093484"/>
            <a:ext cx="2611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Misbehavior: p &lt; .01</a:t>
            </a:r>
          </a:p>
          <a:p>
            <a:r>
              <a:rPr lang="en-US" sz="1200" dirty="0" smtClean="0"/>
              <a:t>Misbehavior X Brand strength: p &lt; .01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3695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2 (previous misbehavior: yes, no) X 2 (owner anonymity: anonymous, identified) design</a:t>
            </a:r>
          </a:p>
          <a:p>
            <a:r>
              <a:rPr lang="en-US" dirty="0" smtClean="0"/>
              <a:t>N = 352 participants recruited by a market research service</a:t>
            </a:r>
          </a:p>
          <a:p>
            <a:r>
              <a:rPr lang="en-US" dirty="0" smtClean="0"/>
              <a:t>Covariates: gender, age, tendency for socially desirable responding, proneness for negative reciprocity</a:t>
            </a:r>
          </a:p>
          <a:p>
            <a:r>
              <a:rPr lang="en-US" dirty="0"/>
              <a:t>Stimuli: scenario with photos </a:t>
            </a:r>
          </a:p>
          <a:p>
            <a:r>
              <a:rPr lang="en-US" dirty="0" smtClean="0"/>
              <a:t>Manipulation: dirty and damaged vs. clean and not damaged car; anonymity via scenario</a:t>
            </a:r>
          </a:p>
          <a:p>
            <a:r>
              <a:rPr lang="en-US" dirty="0" smtClean="0"/>
              <a:t>Measures:</a:t>
            </a:r>
          </a:p>
          <a:p>
            <a:pPr lvl="1"/>
            <a:r>
              <a:rPr lang="en-US" dirty="0" smtClean="0"/>
              <a:t>Mediator = Perceptions of others behavior</a:t>
            </a:r>
          </a:p>
          <a:p>
            <a:pPr lvl="1"/>
            <a:r>
              <a:rPr lang="en-US" dirty="0" smtClean="0"/>
              <a:t>DV = Intentions to misbehave</a:t>
            </a:r>
          </a:p>
          <a:p>
            <a:pPr lvl="1"/>
            <a:r>
              <a:rPr lang="en-US" dirty="0"/>
              <a:t>Manipulation </a:t>
            </a:r>
            <a:r>
              <a:rPr lang="en-US" dirty="0" smtClean="0"/>
              <a:t>check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970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1447800"/>
            <a:ext cx="7772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[Introductory text, anonymous owner condition]</a:t>
            </a:r>
            <a:endParaRPr lang="en-US" sz="2000" dirty="0"/>
          </a:p>
          <a:p>
            <a:r>
              <a:rPr lang="en-US" sz="2000" dirty="0"/>
              <a:t>You are a registered customer of the car sharing company </a:t>
            </a:r>
            <a:r>
              <a:rPr lang="en-US" sz="2000" dirty="0" err="1"/>
              <a:t>AUTOshare</a:t>
            </a:r>
            <a:r>
              <a:rPr lang="en-US" sz="2000" dirty="0"/>
              <a:t> that offers short-term rental of cars in your city. Now you rent a vehicle from </a:t>
            </a:r>
            <a:r>
              <a:rPr lang="en-US" sz="2000" dirty="0" err="1"/>
              <a:t>AUTOshare</a:t>
            </a:r>
            <a:r>
              <a:rPr lang="en-US" sz="2000" dirty="0"/>
              <a:t>. You pick up the car where the previous user parked it. By holding your </a:t>
            </a:r>
            <a:r>
              <a:rPr lang="en-US" sz="2000" dirty="0" err="1"/>
              <a:t>AUTOshare</a:t>
            </a:r>
            <a:r>
              <a:rPr lang="en-US" sz="2000" dirty="0"/>
              <a:t> card against the card reader in the windshield you unlock the vehicle. At the beginning of your rental the condition of the vehicle is as follows:</a:t>
            </a:r>
          </a:p>
          <a:p>
            <a:r>
              <a:rPr lang="en-US" sz="2000" dirty="0"/>
              <a:t> </a:t>
            </a:r>
          </a:p>
          <a:p>
            <a:r>
              <a:rPr lang="en-US" sz="2000" b="1" dirty="0"/>
              <a:t>[Introductory text, identified owner condition]</a:t>
            </a:r>
            <a:endParaRPr lang="en-US" sz="2000" dirty="0"/>
          </a:p>
          <a:p>
            <a:r>
              <a:rPr lang="en-US" sz="2000" dirty="0"/>
              <a:t>You are a registered member of the Internet peer-to-peer car sharing community </a:t>
            </a:r>
            <a:r>
              <a:rPr lang="en-US" sz="2000" dirty="0" err="1"/>
              <a:t>AUTOshare</a:t>
            </a:r>
            <a:r>
              <a:rPr lang="en-US" sz="2000" dirty="0"/>
              <a:t> that lets car owners rent out their vehicles to others. Now you are searching for a vehicle for short-term rental. You find another member close-by with whom you agree on a place and time to meet and pick up the car. At the beginning of your rental the condition of the vehicle is as follows:</a:t>
            </a:r>
          </a:p>
        </p:txBody>
      </p:sp>
    </p:spTree>
    <p:extLst>
      <p:ext uri="{BB962C8B-B14F-4D97-AF65-F5344CB8AC3E}">
        <p14:creationId xmlns:p14="http://schemas.microsoft.com/office/powerpoint/2010/main" val="2758324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304800" y="1600200"/>
          <a:ext cx="41148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3427096"/>
              </p:ext>
            </p:extLst>
          </p:nvPr>
        </p:nvGraphicFramePr>
        <p:xfrm>
          <a:off x="4724400" y="1697736"/>
          <a:ext cx="41148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6096000"/>
            <a:ext cx="2365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Misbehavior: p &lt; .01</a:t>
            </a:r>
          </a:p>
          <a:p>
            <a:r>
              <a:rPr lang="en-US" sz="1200" dirty="0" smtClean="0"/>
              <a:t>Misbehavior X Anonymity: p &lt; .05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6234545"/>
            <a:ext cx="2287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Misbehavior: p &lt; .01</a:t>
            </a:r>
          </a:p>
          <a:p>
            <a:r>
              <a:rPr lang="en-US" sz="1200" dirty="0" smtClean="0"/>
              <a:t>Misbehavior X Anonymity: p &lt; .01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24715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2962"/>
            <a:ext cx="8229600" cy="4173557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2 (previous misbehavior: yes, no) level factor X measured communal identification</a:t>
            </a:r>
          </a:p>
          <a:p>
            <a:r>
              <a:rPr lang="en-US" dirty="0" smtClean="0"/>
              <a:t>N = 41 participants recruited at a German university in exchange for extra credit; all were members of a local car-sharing service</a:t>
            </a:r>
          </a:p>
          <a:p>
            <a:r>
              <a:rPr lang="en-US" dirty="0" smtClean="0"/>
              <a:t>One week prior to main task, measured altruism, proneness for negative reciprocity, communal identification with other customers of the car-sharing service</a:t>
            </a:r>
          </a:p>
          <a:p>
            <a:r>
              <a:rPr lang="en-US" dirty="0" smtClean="0"/>
              <a:t>Communal Identification:</a:t>
            </a:r>
          </a:p>
          <a:p>
            <a:pPr lvl="1"/>
            <a:r>
              <a:rPr lang="en-US" dirty="0"/>
              <a:t>I really identify with other people who use [</a:t>
            </a:r>
            <a:r>
              <a:rPr lang="en-US" i="1" dirty="0"/>
              <a:t>service provider</a:t>
            </a:r>
            <a:r>
              <a:rPr lang="en-US" dirty="0"/>
              <a:t>].</a:t>
            </a:r>
          </a:p>
          <a:p>
            <a:pPr lvl="1"/>
            <a:r>
              <a:rPr lang="en-US" dirty="0" smtClean="0"/>
              <a:t>I </a:t>
            </a:r>
            <a:r>
              <a:rPr lang="en-US" dirty="0"/>
              <a:t>really feel like I almost belong to a club with other [</a:t>
            </a:r>
            <a:r>
              <a:rPr lang="en-US" i="1" dirty="0"/>
              <a:t>service </a:t>
            </a:r>
            <a:r>
              <a:rPr lang="en-US" i="1" dirty="0" smtClean="0"/>
              <a:t>provider</a:t>
            </a:r>
            <a:r>
              <a:rPr lang="en-US" dirty="0" smtClean="0"/>
              <a:t>] users</a:t>
            </a:r>
            <a:r>
              <a:rPr lang="en-US" dirty="0"/>
              <a:t>.</a:t>
            </a:r>
          </a:p>
          <a:p>
            <a:pPr lvl="1"/>
            <a:r>
              <a:rPr lang="en-US" dirty="0" smtClean="0"/>
              <a:t>[</a:t>
            </a:r>
            <a:r>
              <a:rPr lang="en-US" dirty="0"/>
              <a:t>S</a:t>
            </a:r>
            <a:r>
              <a:rPr lang="en-US" i="1" dirty="0"/>
              <a:t>ervice provider</a:t>
            </a:r>
            <a:r>
              <a:rPr lang="en-US" dirty="0"/>
              <a:t>] is used by people like me.</a:t>
            </a:r>
          </a:p>
          <a:p>
            <a:pPr lvl="1"/>
            <a:r>
              <a:rPr lang="en-US" dirty="0" smtClean="0"/>
              <a:t>I </a:t>
            </a:r>
            <a:r>
              <a:rPr lang="en-US" dirty="0"/>
              <a:t>feel a deep connection with others who use [</a:t>
            </a:r>
            <a:r>
              <a:rPr lang="en-US" i="1" dirty="0"/>
              <a:t>service provider</a:t>
            </a:r>
            <a:r>
              <a:rPr lang="en-US" dirty="0"/>
              <a:t>].</a:t>
            </a:r>
            <a:endParaRPr lang="en-US" dirty="0" smtClean="0"/>
          </a:p>
          <a:p>
            <a:r>
              <a:rPr lang="en-US" dirty="0" smtClean="0"/>
              <a:t>Task to deliver documents to a set location and given a bottle of water and candy</a:t>
            </a:r>
          </a:p>
          <a:p>
            <a:r>
              <a:rPr lang="en-US" dirty="0" smtClean="0"/>
              <a:t>Manipulation: dirty car vs. clean car; assistants took pictures before and after</a:t>
            </a:r>
          </a:p>
          <a:p>
            <a:r>
              <a:rPr lang="en-US" dirty="0" smtClean="0"/>
              <a:t>DV </a:t>
            </a:r>
            <a:r>
              <a:rPr lang="en-US" dirty="0"/>
              <a:t>= condition of car (1 = in better condition to 5 = in worse condition)</a:t>
            </a:r>
          </a:p>
          <a:p>
            <a:r>
              <a:rPr lang="en-US" dirty="0" smtClean="0"/>
              <a:t>Post-drive survey</a:t>
            </a:r>
          </a:p>
          <a:p>
            <a:pPr lvl="1"/>
            <a:r>
              <a:rPr lang="en-US" dirty="0" smtClean="0"/>
              <a:t>Mediator = Perceptions of others’ behavior</a:t>
            </a:r>
          </a:p>
          <a:p>
            <a:pPr lvl="1"/>
            <a:r>
              <a:rPr lang="en-US" dirty="0" smtClean="0"/>
              <a:t>Manipulation check</a:t>
            </a:r>
          </a:p>
        </p:txBody>
      </p:sp>
    </p:spTree>
    <p:extLst>
      <p:ext uri="{BB962C8B-B14F-4D97-AF65-F5344CB8AC3E}">
        <p14:creationId xmlns:p14="http://schemas.microsoft.com/office/powerpoint/2010/main" val="2898157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9533900"/>
              </p:ext>
            </p:extLst>
          </p:nvPr>
        </p:nvGraphicFramePr>
        <p:xfrm>
          <a:off x="304800" y="1524000"/>
          <a:ext cx="41148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1002145"/>
              </p:ext>
            </p:extLst>
          </p:nvPr>
        </p:nvGraphicFramePr>
        <p:xfrm>
          <a:off x="4724400" y="1615930"/>
          <a:ext cx="41148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6096000"/>
            <a:ext cx="2883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Misbehavior: p &lt; .05</a:t>
            </a:r>
          </a:p>
          <a:p>
            <a:r>
              <a:rPr lang="en-US" sz="1200" dirty="0" smtClean="0"/>
              <a:t>Communal Identification: p &lt; .05</a:t>
            </a:r>
          </a:p>
          <a:p>
            <a:r>
              <a:rPr lang="en-US" sz="1200" dirty="0" smtClean="0"/>
              <a:t>Misbehavior X </a:t>
            </a:r>
            <a:r>
              <a:rPr lang="en-US" sz="1200" dirty="0" err="1" smtClean="0"/>
              <a:t>Comm</a:t>
            </a:r>
            <a:r>
              <a:rPr lang="en-US" sz="1200" dirty="0" smtClean="0"/>
              <a:t> Identification: p &lt; .05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6326832"/>
            <a:ext cx="14596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Misbehavior: p &lt; .05</a:t>
            </a:r>
          </a:p>
        </p:txBody>
      </p:sp>
    </p:spTree>
    <p:extLst>
      <p:ext uri="{BB962C8B-B14F-4D97-AF65-F5344CB8AC3E}">
        <p14:creationId xmlns:p14="http://schemas.microsoft.com/office/powerpoint/2010/main" val="1647853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Evidence for a contagious effect of customer misbehavior</a:t>
            </a:r>
          </a:p>
          <a:p>
            <a:r>
              <a:rPr lang="en-US" dirty="0" smtClean="0"/>
              <a:t>Perceptions that others engage in the behavior mediates the effect of previous misbehavior on subsequent misbehavior</a:t>
            </a:r>
          </a:p>
          <a:p>
            <a:r>
              <a:rPr lang="en-US" dirty="0" smtClean="0"/>
              <a:t>Brand strength and owner anonymity moderate the effect</a:t>
            </a:r>
          </a:p>
          <a:p>
            <a:r>
              <a:rPr lang="en-US" dirty="0" smtClean="0"/>
              <a:t>Communal identification can reverse the misbehavior effect</a:t>
            </a:r>
          </a:p>
        </p:txBody>
      </p:sp>
    </p:spTree>
    <p:extLst>
      <p:ext uri="{BB962C8B-B14F-4D97-AF65-F5344CB8AC3E}">
        <p14:creationId xmlns:p14="http://schemas.microsoft.com/office/powerpoint/2010/main" val="1628811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Contribution and Managerial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Managerial implications</a:t>
            </a:r>
          </a:p>
          <a:p>
            <a:r>
              <a:rPr lang="en-US" dirty="0" smtClean="0"/>
              <a:t>Limitations</a:t>
            </a:r>
          </a:p>
          <a:p>
            <a:r>
              <a:rPr lang="en-US" dirty="0" smtClean="0"/>
              <a:t>Future directions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296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1402</Words>
  <Application>Microsoft Office PowerPoint</Application>
  <PresentationFormat>On-screen Show (4:3)</PresentationFormat>
  <Paragraphs>125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Contagious Effects of Customer Misbehavior in Access-Based Services</vt:lpstr>
      <vt:lpstr>PowerPoint Presentation</vt:lpstr>
      <vt:lpstr>Customer Misbehavior</vt:lpstr>
      <vt:lpstr>Access-Based Services</vt:lpstr>
      <vt:lpstr>Customer Misbehavior in Access-Based Services</vt:lpstr>
      <vt:lpstr>Research Question</vt:lpstr>
      <vt:lpstr>Contagiousness of Customer Misbehavior in Access-Based Services</vt:lpstr>
      <vt:lpstr>PowerPoint Presentation</vt:lpstr>
      <vt:lpstr>Overview of Studies</vt:lpstr>
      <vt:lpstr>Measures</vt:lpstr>
      <vt:lpstr>Study 1</vt:lpstr>
      <vt:lpstr>PowerPoint Presentation</vt:lpstr>
      <vt:lpstr>PowerPoint Presentation</vt:lpstr>
      <vt:lpstr>Study 2</vt:lpstr>
      <vt:lpstr>PowerPoint Presentation</vt:lpstr>
      <vt:lpstr>PowerPoint Presentation</vt:lpstr>
      <vt:lpstr>Study 3</vt:lpstr>
      <vt:lpstr>PowerPoint Presentation</vt:lpstr>
      <vt:lpstr>Summary of Findings</vt:lpstr>
      <vt:lpstr>Contribution and Managerial Implications</vt:lpstr>
    </vt:vector>
  </TitlesOfParts>
  <Company>University of Maryland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Decker</dc:creator>
  <cp:lastModifiedBy>Rosellina Ferraro</cp:lastModifiedBy>
  <cp:revision>22</cp:revision>
  <dcterms:created xsi:type="dcterms:W3CDTF">2015-05-28T18:40:39Z</dcterms:created>
  <dcterms:modified xsi:type="dcterms:W3CDTF">2016-05-11T15:49:16Z</dcterms:modified>
</cp:coreProperties>
</file>