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96" r:id="rId3"/>
    <p:sldId id="297" r:id="rId4"/>
    <p:sldId id="272" r:id="rId5"/>
    <p:sldId id="298" r:id="rId6"/>
    <p:sldId id="300" r:id="rId7"/>
    <p:sldId id="274" r:id="rId8"/>
    <p:sldId id="302" r:id="rId9"/>
    <p:sldId id="301" r:id="rId10"/>
    <p:sldId id="281" r:id="rId11"/>
    <p:sldId id="282" r:id="rId12"/>
    <p:sldId id="287" r:id="rId13"/>
    <p:sldId id="299" r:id="rId14"/>
    <p:sldId id="285" r:id="rId15"/>
    <p:sldId id="293" r:id="rId16"/>
    <p:sldId id="264" r:id="rId17"/>
    <p:sldId id="294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7" d="100"/>
          <a:sy n="97" d="100"/>
        </p:scale>
        <p:origin x="-768" y="-5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6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3062671751331512"/>
          <c:y val="9.7102966897116422E-2"/>
          <c:w val="0.816928258967629"/>
          <c:h val="0.76756926217556143"/>
        </c:manualLayout>
      </c:layout>
      <c:barChart>
        <c:barDir val="col"/>
        <c:grouping val="clustered"/>
        <c:varyColors val="1"/>
        <c:ser>
          <c:idx val="0"/>
          <c:order val="0"/>
          <c:invertIfNegative val="0"/>
          <c:cat>
            <c:strRef>
              <c:f>Sheet1!$E$66:$G$66</c:f>
              <c:strCache>
                <c:ptCount val="3"/>
                <c:pt idx="0">
                  <c:v>Net X</c:v>
                </c:pt>
                <c:pt idx="1">
                  <c:v>Net I</c:v>
                </c:pt>
                <c:pt idx="2">
                  <c:v>Net FDI</c:v>
                </c:pt>
              </c:strCache>
            </c:strRef>
          </c:cat>
          <c:val>
            <c:numRef>
              <c:f>Sheet1!$E$67:$G$67</c:f>
              <c:numCache>
                <c:formatCode>General</c:formatCode>
                <c:ptCount val="3"/>
                <c:pt idx="0">
                  <c:v>4</c:v>
                </c:pt>
                <c:pt idx="1">
                  <c:v>-3</c:v>
                </c:pt>
                <c:pt idx="2">
                  <c:v>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42911616"/>
        <c:axId val="42913152"/>
      </c:barChart>
      <c:catAx>
        <c:axId val="42911616"/>
        <c:scaling>
          <c:orientation val="minMax"/>
        </c:scaling>
        <c:delete val="1"/>
        <c:axPos val="b"/>
        <c:majorTickMark val="out"/>
        <c:minorTickMark val="none"/>
        <c:tickLblPos val="nextTo"/>
        <c:crossAx val="42913152"/>
        <c:crosses val="autoZero"/>
        <c:auto val="1"/>
        <c:lblAlgn val="ctr"/>
        <c:lblOffset val="100"/>
        <c:noMultiLvlLbl val="0"/>
      </c:catAx>
      <c:valAx>
        <c:axId val="42913152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42911616"/>
        <c:crosses val="autoZero"/>
        <c:crossBetween val="between"/>
      </c:valAx>
      <c:spPr>
        <a:noFill/>
        <a:ln w="0">
          <a:solidFill>
            <a:schemeClr val="accent1"/>
          </a:solidFill>
        </a:ln>
      </c:spPr>
    </c:plotArea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v>Agriculture</c:v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Sheet1!$B$28:$B$29</c:f>
              <c:numCache>
                <c:formatCode>General</c:formatCode>
                <c:ptCount val="2"/>
                <c:pt idx="0">
                  <c:v>1900</c:v>
                </c:pt>
                <c:pt idx="1">
                  <c:v>1946</c:v>
                </c:pt>
              </c:numCache>
            </c:numRef>
          </c:cat>
          <c:val>
            <c:numRef>
              <c:f>Sheet1!$C$28:$C$29</c:f>
              <c:numCache>
                <c:formatCode>#,##0</c:formatCode>
                <c:ptCount val="2"/>
                <c:pt idx="0">
                  <c:v>9635</c:v>
                </c:pt>
                <c:pt idx="1">
                  <c:v>11877</c:v>
                </c:pt>
              </c:numCache>
            </c:numRef>
          </c:val>
        </c:ser>
        <c:ser>
          <c:idx val="1"/>
          <c:order val="1"/>
          <c:tx>
            <c:v>Government</c:v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Sheet1!$B$28:$B$29</c:f>
              <c:numCache>
                <c:formatCode>General</c:formatCode>
                <c:ptCount val="2"/>
                <c:pt idx="0">
                  <c:v>1900</c:v>
                </c:pt>
                <c:pt idx="1">
                  <c:v>1946</c:v>
                </c:pt>
              </c:numCache>
            </c:numRef>
          </c:cat>
          <c:val>
            <c:numRef>
              <c:f>Sheet1!$D$28:$D$29</c:f>
              <c:numCache>
                <c:formatCode>General</c:formatCode>
                <c:ptCount val="2"/>
                <c:pt idx="0">
                  <c:v>470</c:v>
                </c:pt>
                <c:pt idx="1">
                  <c:v>1174</c:v>
                </c:pt>
              </c:numCache>
            </c:numRef>
          </c:val>
        </c:ser>
        <c:ser>
          <c:idx val="2"/>
          <c:order val="2"/>
          <c:tx>
            <c:v>Private non-agriculture</c:v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Sheet1!$B$28:$B$29</c:f>
              <c:numCache>
                <c:formatCode>General</c:formatCode>
                <c:ptCount val="2"/>
                <c:pt idx="0">
                  <c:v>1900</c:v>
                </c:pt>
                <c:pt idx="1">
                  <c:v>1946</c:v>
                </c:pt>
              </c:numCache>
            </c:numRef>
          </c:cat>
          <c:val>
            <c:numRef>
              <c:f>Sheet1!$E$28:$E$29</c:f>
              <c:numCache>
                <c:formatCode>General</c:formatCode>
                <c:ptCount val="2"/>
                <c:pt idx="0">
                  <c:v>6199</c:v>
                </c:pt>
                <c:pt idx="1">
                  <c:v>13238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33085440"/>
        <c:axId val="133095424"/>
      </c:barChart>
      <c:catAx>
        <c:axId val="1330854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3095424"/>
        <c:crosses val="autoZero"/>
        <c:auto val="1"/>
        <c:lblAlgn val="ctr"/>
        <c:lblOffset val="100"/>
        <c:noMultiLvlLbl val="0"/>
      </c:catAx>
      <c:valAx>
        <c:axId val="1330954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3085440"/>
        <c:crosses val="autoZero"/>
        <c:crossBetween val="between"/>
      </c:valAx>
      <c:spPr>
        <a:noFill/>
        <a:ln>
          <a:solidFill>
            <a:schemeClr val="accent1"/>
          </a:solidFill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chemeClr val="bg1"/>
    </a:solidFill>
    <a:ln w="15875" cap="flat" cmpd="sng" algn="ctr">
      <a:solidFill>
        <a:schemeClr val="tx1"/>
      </a:solidFill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8.3053131872029506E-2"/>
          <c:y val="0.22"/>
          <c:w val="0.6640016151827175"/>
          <c:h val="0.57308269564895942"/>
        </c:manualLayout>
      </c:layout>
      <c:lineChart>
        <c:grouping val="standard"/>
        <c:varyColors val="0"/>
        <c:ser>
          <c:idx val="0"/>
          <c:order val="0"/>
          <c:tx>
            <c:v>Government/GDP</c:v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Sheet1!$A$64:$A$69</c:f>
              <c:numCache>
                <c:formatCode>General</c:formatCode>
                <c:ptCount val="6"/>
                <c:pt idx="0">
                  <c:v>1900</c:v>
                </c:pt>
                <c:pt idx="1">
                  <c:v>1950</c:v>
                </c:pt>
                <c:pt idx="2">
                  <c:v>1965</c:v>
                </c:pt>
                <c:pt idx="3">
                  <c:v>1980</c:v>
                </c:pt>
                <c:pt idx="4">
                  <c:v>1995</c:v>
                </c:pt>
                <c:pt idx="5">
                  <c:v>2010</c:v>
                </c:pt>
              </c:numCache>
            </c:numRef>
          </c:cat>
          <c:val>
            <c:numRef>
              <c:f>Sheet1!$B$64:$B$69</c:f>
              <c:numCache>
                <c:formatCode>General</c:formatCode>
                <c:ptCount val="6"/>
                <c:pt idx="0">
                  <c:v>3</c:v>
                </c:pt>
                <c:pt idx="1">
                  <c:v>7.4750896771622166</c:v>
                </c:pt>
                <c:pt idx="2">
                  <c:v>11.348577802565533</c:v>
                </c:pt>
                <c:pt idx="3">
                  <c:v>16.439147020564462</c:v>
                </c:pt>
                <c:pt idx="4">
                  <c:v>16.559567167835105</c:v>
                </c:pt>
                <c:pt idx="5">
                  <c:v>16.067740306751681</c:v>
                </c:pt>
              </c:numCache>
            </c:numRef>
          </c:val>
          <c:smooth val="0"/>
        </c:ser>
        <c:ser>
          <c:idx val="1"/>
          <c:order val="1"/>
          <c:tx>
            <c:v>Trade/GDP</c:v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Sheet1!$A$64:$A$69</c:f>
              <c:numCache>
                <c:formatCode>General</c:formatCode>
                <c:ptCount val="6"/>
                <c:pt idx="0">
                  <c:v>1900</c:v>
                </c:pt>
                <c:pt idx="1">
                  <c:v>1950</c:v>
                </c:pt>
                <c:pt idx="2">
                  <c:v>1965</c:v>
                </c:pt>
                <c:pt idx="3">
                  <c:v>1980</c:v>
                </c:pt>
                <c:pt idx="4">
                  <c:v>1995</c:v>
                </c:pt>
                <c:pt idx="5">
                  <c:v>2010</c:v>
                </c:pt>
              </c:numCache>
            </c:numRef>
          </c:cat>
          <c:val>
            <c:numRef>
              <c:f>Sheet1!$C$64:$C$69</c:f>
              <c:numCache>
                <c:formatCode>General</c:formatCode>
                <c:ptCount val="6"/>
                <c:pt idx="0">
                  <c:v>14.160222238906824</c:v>
                </c:pt>
                <c:pt idx="1">
                  <c:v>12.096452770027899</c:v>
                </c:pt>
                <c:pt idx="2">
                  <c:v>8.2506042015244478</c:v>
                </c:pt>
                <c:pt idx="3">
                  <c:v>14.067729724199419</c:v>
                </c:pt>
                <c:pt idx="4">
                  <c:v>20.472274818386786</c:v>
                </c:pt>
                <c:pt idx="5">
                  <c:v>38.971645196624024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19133312"/>
        <c:axId val="119135232"/>
      </c:lineChart>
      <c:catAx>
        <c:axId val="1191333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9135232"/>
        <c:crosses val="autoZero"/>
        <c:auto val="1"/>
        <c:lblAlgn val="ctr"/>
        <c:lblOffset val="100"/>
        <c:noMultiLvlLbl val="0"/>
      </c:catAx>
      <c:valAx>
        <c:axId val="1191352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91333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1683556916496555E-2"/>
          <c:y val="0.16381132589904071"/>
          <c:w val="0.90362508505881212"/>
          <c:h val="0.80193408562995327"/>
        </c:manualLayout>
      </c:layout>
      <c:barChart>
        <c:barDir val="col"/>
        <c:grouping val="clustered"/>
        <c:varyColors val="0"/>
        <c:ser>
          <c:idx val="0"/>
          <c:order val="0"/>
          <c:tx>
            <c:v>Net export</c:v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Sheet1!$D$67:$D$68</c:f>
              <c:numCache>
                <c:formatCode>General</c:formatCode>
                <c:ptCount val="2"/>
                <c:pt idx="0">
                  <c:v>1925</c:v>
                </c:pt>
                <c:pt idx="1">
                  <c:v>2010</c:v>
                </c:pt>
              </c:numCache>
            </c:numRef>
          </c:cat>
          <c:val>
            <c:numRef>
              <c:f>Sheet1!$E$67:$E$68</c:f>
              <c:numCache>
                <c:formatCode>General</c:formatCode>
                <c:ptCount val="2"/>
                <c:pt idx="0">
                  <c:v>4</c:v>
                </c:pt>
                <c:pt idx="1">
                  <c:v>-7.4569656470120815</c:v>
                </c:pt>
              </c:numCache>
            </c:numRef>
          </c:val>
        </c:ser>
        <c:ser>
          <c:idx val="1"/>
          <c:order val="1"/>
          <c:tx>
            <c:v>Net invisible inflow</c:v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Sheet1!$D$67:$D$68</c:f>
              <c:numCache>
                <c:formatCode>General</c:formatCode>
                <c:ptCount val="2"/>
                <c:pt idx="0">
                  <c:v>1925</c:v>
                </c:pt>
                <c:pt idx="1">
                  <c:v>2010</c:v>
                </c:pt>
              </c:numCache>
            </c:numRef>
          </c:cat>
          <c:val>
            <c:numRef>
              <c:f>Sheet1!$F$67:$F$68</c:f>
              <c:numCache>
                <c:formatCode>General</c:formatCode>
                <c:ptCount val="2"/>
                <c:pt idx="0">
                  <c:v>-3</c:v>
                </c:pt>
                <c:pt idx="1">
                  <c:v>4.9773343670590959</c:v>
                </c:pt>
              </c:numCache>
            </c:numRef>
          </c:val>
        </c:ser>
        <c:ser>
          <c:idx val="2"/>
          <c:order val="2"/>
          <c:tx>
            <c:v>Net inflow of FDI</c:v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Sheet1!$D$67:$D$68</c:f>
              <c:numCache>
                <c:formatCode>General</c:formatCode>
                <c:ptCount val="2"/>
                <c:pt idx="0">
                  <c:v>1925</c:v>
                </c:pt>
                <c:pt idx="1">
                  <c:v>2010</c:v>
                </c:pt>
              </c:numCache>
            </c:numRef>
          </c:cat>
          <c:val>
            <c:numRef>
              <c:f>Sheet1!$G$67:$G$68</c:f>
              <c:numCache>
                <c:formatCode>General</c:formatCode>
                <c:ptCount val="2"/>
                <c:pt idx="0">
                  <c:v>1</c:v>
                </c:pt>
                <c:pt idx="1">
                  <c:v>0.74632424960614496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33501696"/>
        <c:axId val="133503616"/>
      </c:barChart>
      <c:catAx>
        <c:axId val="1335016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3503616"/>
        <c:crosses val="autoZero"/>
        <c:auto val="1"/>
        <c:lblAlgn val="ctr"/>
        <c:lblOffset val="100"/>
        <c:noMultiLvlLbl val="0"/>
      </c:catAx>
      <c:valAx>
        <c:axId val="1335036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35016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v>Agriculture</c:v>
          </c:tx>
          <c:invertIfNegative val="0"/>
          <c:cat>
            <c:numRef>
              <c:f>Sheet1!$R$51:$R$53</c:f>
              <c:numCache>
                <c:formatCode>General</c:formatCode>
                <c:ptCount val="3"/>
                <c:pt idx="0">
                  <c:v>1950</c:v>
                </c:pt>
                <c:pt idx="1">
                  <c:v>1965</c:v>
                </c:pt>
                <c:pt idx="2">
                  <c:v>1980</c:v>
                </c:pt>
              </c:numCache>
            </c:numRef>
          </c:cat>
          <c:val>
            <c:numRef>
              <c:f>Sheet1!$S$51:$S$53</c:f>
              <c:numCache>
                <c:formatCode>General</c:formatCode>
                <c:ptCount val="3"/>
                <c:pt idx="0">
                  <c:v>150191</c:v>
                </c:pt>
                <c:pt idx="1">
                  <c:v>202906</c:v>
                </c:pt>
                <c:pt idx="2">
                  <c:v>305906</c:v>
                </c:pt>
              </c:numCache>
            </c:numRef>
          </c:val>
        </c:ser>
        <c:ser>
          <c:idx val="1"/>
          <c:order val="1"/>
          <c:tx>
            <c:v>Government</c:v>
          </c:tx>
          <c:invertIfNegative val="0"/>
          <c:cat>
            <c:numRef>
              <c:f>Sheet1!$R$51:$R$53</c:f>
              <c:numCache>
                <c:formatCode>General</c:formatCode>
                <c:ptCount val="3"/>
                <c:pt idx="0">
                  <c:v>1950</c:v>
                </c:pt>
                <c:pt idx="1">
                  <c:v>1965</c:v>
                </c:pt>
                <c:pt idx="2">
                  <c:v>1980</c:v>
                </c:pt>
              </c:numCache>
            </c:numRef>
          </c:cat>
          <c:val>
            <c:numRef>
              <c:f>Sheet1!$T$51:$T$53</c:f>
              <c:numCache>
                <c:formatCode>General</c:formatCode>
                <c:ptCount val="3"/>
                <c:pt idx="0">
                  <c:v>20901.696253487447</c:v>
                </c:pt>
                <c:pt idx="1">
                  <c:v>53383.936954824312</c:v>
                </c:pt>
                <c:pt idx="2">
                  <c:v>131267.57530802846</c:v>
                </c:pt>
              </c:numCache>
            </c:numRef>
          </c:val>
        </c:ser>
        <c:ser>
          <c:idx val="2"/>
          <c:order val="2"/>
          <c:tx>
            <c:v>Private nonagriculture</c:v>
          </c:tx>
          <c:invertIfNegative val="0"/>
          <c:cat>
            <c:numRef>
              <c:f>Sheet1!$R$51:$R$53</c:f>
              <c:numCache>
                <c:formatCode>General</c:formatCode>
                <c:ptCount val="3"/>
                <c:pt idx="0">
                  <c:v>1950</c:v>
                </c:pt>
                <c:pt idx="1">
                  <c:v>1965</c:v>
                </c:pt>
                <c:pt idx="2">
                  <c:v>1980</c:v>
                </c:pt>
              </c:numCache>
            </c:numRef>
          </c:cat>
          <c:val>
            <c:numRef>
              <c:f>Sheet1!$U$51:$U$53</c:f>
              <c:numCache>
                <c:formatCode>General</c:formatCode>
                <c:ptCount val="3"/>
                <c:pt idx="0">
                  <c:v>108525.30374651255</c:v>
                </c:pt>
                <c:pt idx="1">
                  <c:v>214112.06304517569</c:v>
                </c:pt>
                <c:pt idx="2">
                  <c:v>361332.42469197151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19393024"/>
        <c:axId val="219394816"/>
      </c:barChart>
      <c:catAx>
        <c:axId val="21939302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2000"/>
            </a:pPr>
            <a:endParaRPr lang="en-US"/>
          </a:p>
        </c:txPr>
        <c:crossAx val="219394816"/>
        <c:crosses val="autoZero"/>
        <c:auto val="1"/>
        <c:lblAlgn val="ctr"/>
        <c:lblOffset val="100"/>
        <c:noMultiLvlLbl val="0"/>
      </c:catAx>
      <c:valAx>
        <c:axId val="219394816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600"/>
            </a:pPr>
            <a:endParaRPr lang="en-US"/>
          </a:p>
        </c:txPr>
        <c:crossAx val="219393024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v>Agriculture</c:v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Sheet1!$R$53:$R$55</c:f>
              <c:numCache>
                <c:formatCode>General</c:formatCode>
                <c:ptCount val="3"/>
                <c:pt idx="0">
                  <c:v>1980</c:v>
                </c:pt>
                <c:pt idx="1">
                  <c:v>1995</c:v>
                </c:pt>
                <c:pt idx="2">
                  <c:v>2010</c:v>
                </c:pt>
              </c:numCache>
            </c:numRef>
          </c:cat>
          <c:val>
            <c:numRef>
              <c:f>Sheet1!$S$53:$S$55</c:f>
              <c:numCache>
                <c:formatCode>General</c:formatCode>
                <c:ptCount val="3"/>
                <c:pt idx="0">
                  <c:v>305906</c:v>
                </c:pt>
                <c:pt idx="1">
                  <c:v>504527</c:v>
                </c:pt>
                <c:pt idx="2">
                  <c:v>828431</c:v>
                </c:pt>
              </c:numCache>
            </c:numRef>
          </c:val>
        </c:ser>
        <c:ser>
          <c:idx val="1"/>
          <c:order val="1"/>
          <c:tx>
            <c:v>Government</c:v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Sheet1!$R$53:$R$55</c:f>
              <c:numCache>
                <c:formatCode>General</c:formatCode>
                <c:ptCount val="3"/>
                <c:pt idx="0">
                  <c:v>1980</c:v>
                </c:pt>
                <c:pt idx="1">
                  <c:v>1995</c:v>
                </c:pt>
                <c:pt idx="2">
                  <c:v>2010</c:v>
                </c:pt>
              </c:numCache>
            </c:numRef>
          </c:cat>
          <c:val>
            <c:numRef>
              <c:f>Sheet1!$T$53:$T$55</c:f>
              <c:numCache>
                <c:formatCode>General</c:formatCode>
                <c:ptCount val="3"/>
                <c:pt idx="0">
                  <c:v>131267.57530802846</c:v>
                </c:pt>
                <c:pt idx="1">
                  <c:v>287762.38809800951</c:v>
                </c:pt>
                <c:pt idx="2">
                  <c:v>790297.10934188275</c:v>
                </c:pt>
              </c:numCache>
            </c:numRef>
          </c:val>
        </c:ser>
        <c:ser>
          <c:idx val="2"/>
          <c:order val="2"/>
          <c:tx>
            <c:v>Private Nonagriculture</c:v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Sheet1!$R$53:$R$55</c:f>
              <c:numCache>
                <c:formatCode>General</c:formatCode>
                <c:ptCount val="3"/>
                <c:pt idx="0">
                  <c:v>1980</c:v>
                </c:pt>
                <c:pt idx="1">
                  <c:v>1995</c:v>
                </c:pt>
                <c:pt idx="2">
                  <c:v>2010</c:v>
                </c:pt>
              </c:numCache>
            </c:numRef>
          </c:cat>
          <c:val>
            <c:numRef>
              <c:f>Sheet1!$U$53:$U$55</c:f>
              <c:numCache>
                <c:formatCode>General</c:formatCode>
                <c:ptCount val="3"/>
                <c:pt idx="0">
                  <c:v>361332.42469197151</c:v>
                </c:pt>
                <c:pt idx="1">
                  <c:v>945451.61190199049</c:v>
                </c:pt>
                <c:pt idx="2">
                  <c:v>3299804.8906581174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19497984"/>
        <c:axId val="219499520"/>
      </c:barChart>
      <c:catAx>
        <c:axId val="2194979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9499520"/>
        <c:crosses val="autoZero"/>
        <c:auto val="1"/>
        <c:lblAlgn val="ctr"/>
        <c:lblOffset val="100"/>
        <c:noMultiLvlLbl val="0"/>
      </c:catAx>
      <c:valAx>
        <c:axId val="2194995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94979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2.9640570616531834E-2"/>
          <c:y val="0.76859764869430458"/>
          <c:w val="0.93282172627585325"/>
          <c:h val="0.2223577722133438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30A706-FD6F-41FC-BFA6-D8DC93688ABF}" type="datetimeFigureOut">
              <a:rPr lang="en-GB" smtClean="0"/>
              <a:t>05/11/2015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027DD3-C632-45FF-A46B-873A4EA781C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031155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30A706-FD6F-41FC-BFA6-D8DC93688ABF}" type="datetimeFigureOut">
              <a:rPr lang="en-GB" smtClean="0"/>
              <a:t>05/11/2015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027DD3-C632-45FF-A46B-873A4EA781C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566390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30A706-FD6F-41FC-BFA6-D8DC93688ABF}" type="datetimeFigureOut">
              <a:rPr lang="en-GB" smtClean="0"/>
              <a:t>05/11/2015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027DD3-C632-45FF-A46B-873A4EA781C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50462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30A706-FD6F-41FC-BFA6-D8DC93688ABF}" type="datetimeFigureOut">
              <a:rPr lang="en-GB" smtClean="0"/>
              <a:t>05/11/2015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027DD3-C632-45FF-A46B-873A4EA781C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945041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30A706-FD6F-41FC-BFA6-D8DC93688ABF}" type="datetimeFigureOut">
              <a:rPr lang="en-GB" smtClean="0"/>
              <a:t>05/11/2015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027DD3-C632-45FF-A46B-873A4EA781C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274646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30A706-FD6F-41FC-BFA6-D8DC93688ABF}" type="datetimeFigureOut">
              <a:rPr lang="en-GB" smtClean="0"/>
              <a:t>05/11/2015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027DD3-C632-45FF-A46B-873A4EA781C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332580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30A706-FD6F-41FC-BFA6-D8DC93688ABF}" type="datetimeFigureOut">
              <a:rPr lang="en-GB" smtClean="0"/>
              <a:t>05/11/2015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027DD3-C632-45FF-A46B-873A4EA781C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038196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30A706-FD6F-41FC-BFA6-D8DC93688ABF}" type="datetimeFigureOut">
              <a:rPr lang="en-GB" smtClean="0"/>
              <a:t>05/11/2015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027DD3-C632-45FF-A46B-873A4EA781C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066378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30A706-FD6F-41FC-BFA6-D8DC93688ABF}" type="datetimeFigureOut">
              <a:rPr lang="en-GB" smtClean="0"/>
              <a:t>05/11/2015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027DD3-C632-45FF-A46B-873A4EA781C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212658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30A706-FD6F-41FC-BFA6-D8DC93688ABF}" type="datetimeFigureOut">
              <a:rPr lang="en-GB" smtClean="0"/>
              <a:t>05/11/2015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027DD3-C632-45FF-A46B-873A4EA781C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053363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30A706-FD6F-41FC-BFA6-D8DC93688ABF}" type="datetimeFigureOut">
              <a:rPr lang="en-GB" smtClean="0"/>
              <a:t>05/11/2015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027DD3-C632-45FF-A46B-873A4EA781C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836197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30A706-FD6F-41FC-BFA6-D8DC93688ABF}" type="datetimeFigureOut">
              <a:rPr lang="en-GB" smtClean="0"/>
              <a:t>05/11/2015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027DD3-C632-45FF-A46B-873A4EA781C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499639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7584" y="836712"/>
            <a:ext cx="7772400" cy="1470025"/>
          </a:xfrm>
        </p:spPr>
        <p:txBody>
          <a:bodyPr/>
          <a:lstStyle/>
          <a:p>
            <a:r>
              <a:rPr lang="en-GB" dirty="0" smtClean="0"/>
              <a:t>Can India Grow Faster?</a:t>
            </a:r>
            <a:br>
              <a:rPr lang="en-GB" dirty="0" smtClean="0"/>
            </a:br>
            <a:r>
              <a:rPr lang="en-GB" sz="3200" dirty="0" smtClean="0"/>
              <a:t>Lessons from history</a:t>
            </a:r>
            <a:endParaRPr lang="en-GB" sz="32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944816" cy="2423120"/>
          </a:xfrm>
        </p:spPr>
        <p:txBody>
          <a:bodyPr>
            <a:normAutofit fontScale="92500" lnSpcReduction="20000"/>
          </a:bodyPr>
          <a:lstStyle/>
          <a:p>
            <a:r>
              <a:rPr lang="en-GB" sz="2800" dirty="0" err="1" smtClean="0">
                <a:solidFill>
                  <a:schemeClr val="tx1"/>
                </a:solidFill>
              </a:rPr>
              <a:t>Tirthankar</a:t>
            </a:r>
            <a:r>
              <a:rPr lang="en-GB" sz="2800" dirty="0" smtClean="0">
                <a:solidFill>
                  <a:schemeClr val="tx1"/>
                </a:solidFill>
              </a:rPr>
              <a:t> Roy</a:t>
            </a:r>
          </a:p>
          <a:p>
            <a:r>
              <a:rPr lang="en-GB" sz="2800" dirty="0" smtClean="0">
                <a:solidFill>
                  <a:schemeClr val="tx1"/>
                </a:solidFill>
              </a:rPr>
              <a:t>LSE</a:t>
            </a:r>
          </a:p>
          <a:p>
            <a:endParaRPr lang="en-GB" sz="2000" dirty="0" smtClean="0">
              <a:solidFill>
                <a:schemeClr val="tx1"/>
              </a:solidFill>
            </a:endParaRPr>
          </a:p>
          <a:p>
            <a:endParaRPr lang="en-GB" sz="2000" dirty="0">
              <a:solidFill>
                <a:schemeClr val="tx1"/>
              </a:solidFill>
            </a:endParaRPr>
          </a:p>
          <a:p>
            <a:r>
              <a:rPr lang="en-GB" sz="2000" dirty="0" smtClean="0">
                <a:solidFill>
                  <a:schemeClr val="tx1"/>
                </a:solidFill>
              </a:rPr>
              <a:t>Talk at</a:t>
            </a:r>
          </a:p>
          <a:p>
            <a:r>
              <a:rPr lang="en-GB" sz="2000" dirty="0" err="1" smtClean="0">
                <a:solidFill>
                  <a:schemeClr val="tx1"/>
                </a:solidFill>
              </a:rPr>
              <a:t>Fundación</a:t>
            </a:r>
            <a:r>
              <a:rPr lang="en-GB" sz="2000" dirty="0" smtClean="0">
                <a:solidFill>
                  <a:schemeClr val="tx1"/>
                </a:solidFill>
              </a:rPr>
              <a:t> </a:t>
            </a:r>
            <a:r>
              <a:rPr lang="en-GB" sz="2000" dirty="0">
                <a:solidFill>
                  <a:schemeClr val="tx1"/>
                </a:solidFill>
              </a:rPr>
              <a:t>Ramón </a:t>
            </a:r>
            <a:r>
              <a:rPr lang="en-GB" sz="2000" dirty="0" err="1" smtClean="0">
                <a:solidFill>
                  <a:schemeClr val="tx1"/>
                </a:solidFill>
              </a:rPr>
              <a:t>Areces</a:t>
            </a:r>
            <a:endParaRPr lang="en-GB" sz="2000" dirty="0" smtClean="0">
              <a:solidFill>
                <a:schemeClr val="tx1"/>
              </a:solidFill>
            </a:endParaRPr>
          </a:p>
          <a:p>
            <a:r>
              <a:rPr lang="en-GB" sz="2000" dirty="0" smtClean="0">
                <a:solidFill>
                  <a:schemeClr val="tx1"/>
                </a:solidFill>
              </a:rPr>
              <a:t>3 November 2015 </a:t>
            </a:r>
            <a:endParaRPr lang="en-GB" sz="2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22755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600" b="1" dirty="0" smtClean="0">
                <a:latin typeface="Calibri Light" panose="020F0302020204030204" pitchFamily="34" charset="0"/>
              </a:rPr>
              <a:t>India changed greatly in the last 20 years</a:t>
            </a:r>
            <a:endParaRPr lang="en-GB" sz="3600" b="1" dirty="0">
              <a:latin typeface="Calibri Light" panose="020F030202020403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>
                <a:latin typeface="Calibri Light" panose="020F0302020204030204" pitchFamily="34" charset="0"/>
              </a:rPr>
              <a:t>With 17 </a:t>
            </a:r>
            <a:r>
              <a:rPr lang="en-GB" dirty="0">
                <a:latin typeface="Calibri Light" panose="020F0302020204030204" pitchFamily="34" charset="0"/>
              </a:rPr>
              <a:t>per cent of the world’s </a:t>
            </a:r>
            <a:r>
              <a:rPr lang="en-GB" dirty="0" smtClean="0">
                <a:latin typeface="Calibri Light" panose="020F0302020204030204" pitchFamily="34" charset="0"/>
              </a:rPr>
              <a:t>population based in India, 7-8% GDP growth in that region is a big deal for the world.</a:t>
            </a:r>
          </a:p>
          <a:p>
            <a:r>
              <a:rPr lang="en-GB" dirty="0" smtClean="0">
                <a:latin typeface="Calibri Light" panose="020F0302020204030204" pitchFamily="34" charset="0"/>
              </a:rPr>
              <a:t>Why India’s globalization has been impressive</a:t>
            </a:r>
          </a:p>
          <a:p>
            <a:pPr lvl="1"/>
            <a:r>
              <a:rPr lang="en-GB" dirty="0" smtClean="0">
                <a:latin typeface="Calibri Light" panose="020F0302020204030204" pitchFamily="34" charset="0"/>
              </a:rPr>
              <a:t>Heritage and history of connections</a:t>
            </a:r>
          </a:p>
          <a:p>
            <a:pPr lvl="1"/>
            <a:r>
              <a:rPr lang="en-GB" dirty="0" smtClean="0">
                <a:latin typeface="Calibri Light" panose="020F0302020204030204" pitchFamily="34" charset="0"/>
              </a:rPr>
              <a:t>Strong “fundamentals”</a:t>
            </a:r>
            <a:endParaRPr lang="en-GB" dirty="0">
              <a:latin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01335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600" b="1" dirty="0" smtClean="0">
                <a:latin typeface="Calibri Light" panose="020F0302020204030204" pitchFamily="34" charset="0"/>
              </a:rPr>
              <a:t>What has not changed?</a:t>
            </a:r>
            <a:endParaRPr lang="en-GB" sz="3600" b="1" dirty="0">
              <a:latin typeface="Calibri Light" panose="020F030202020403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>
                <a:latin typeface="Calibri Light" panose="020F0302020204030204" pitchFamily="34" charset="0"/>
              </a:rPr>
              <a:t>Institutional quality, competitiveness, innovation, quality of life indices place India low</a:t>
            </a:r>
          </a:p>
          <a:p>
            <a:r>
              <a:rPr lang="en-GB" dirty="0" smtClean="0">
                <a:latin typeface="Calibri Light" panose="020F0302020204030204" pitchFamily="34" charset="0"/>
              </a:rPr>
              <a:t>Low productivity – low wage</a:t>
            </a:r>
          </a:p>
          <a:p>
            <a:r>
              <a:rPr lang="en-GB" dirty="0">
                <a:latin typeface="Calibri Light" panose="020F0302020204030204" pitchFamily="34" charset="0"/>
              </a:rPr>
              <a:t>Poor quality of </a:t>
            </a:r>
            <a:r>
              <a:rPr lang="en-GB" dirty="0" smtClean="0">
                <a:latin typeface="Calibri Light" panose="020F0302020204030204" pitchFamily="34" charset="0"/>
              </a:rPr>
              <a:t>services</a:t>
            </a:r>
          </a:p>
          <a:p>
            <a:endParaRPr lang="en-GB" dirty="0" smtClean="0"/>
          </a:p>
        </p:txBody>
      </p:sp>
    </p:spTree>
    <p:extLst>
      <p:ext uri="{BB962C8B-B14F-4D97-AF65-F5344CB8AC3E}">
        <p14:creationId xmlns:p14="http://schemas.microsoft.com/office/powerpoint/2010/main" val="21973980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600" b="1" dirty="0" smtClean="0">
                <a:latin typeface="Calibri Light" panose="020F0302020204030204" pitchFamily="34" charset="0"/>
              </a:rPr>
              <a:t>Can India grow faster?</a:t>
            </a:r>
            <a:endParaRPr lang="en-GB" sz="3600" b="1" dirty="0">
              <a:latin typeface="Calibri Light" panose="020F030202020403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40768"/>
            <a:ext cx="8435280" cy="5256584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GB" b="1" dirty="0">
                <a:latin typeface="Calibri Light" panose="020F0302020204030204" pitchFamily="34" charset="0"/>
              </a:rPr>
              <a:t>Yes, it can</a:t>
            </a:r>
          </a:p>
          <a:p>
            <a:pPr marL="400050" lvl="1" indent="0">
              <a:buNone/>
            </a:pPr>
            <a:r>
              <a:rPr lang="en-GB" dirty="0">
                <a:latin typeface="Calibri Light" panose="020F0302020204030204" pitchFamily="34" charset="0"/>
              </a:rPr>
              <a:t>An </a:t>
            </a:r>
            <a:r>
              <a:rPr lang="en-GB" b="1" dirty="0">
                <a:latin typeface="Calibri Light" panose="020F0302020204030204" pitchFamily="34" charset="0"/>
              </a:rPr>
              <a:t>open economy </a:t>
            </a:r>
            <a:r>
              <a:rPr lang="en-GB" dirty="0">
                <a:latin typeface="Calibri Light" panose="020F0302020204030204" pitchFamily="34" charset="0"/>
              </a:rPr>
              <a:t>and an </a:t>
            </a:r>
            <a:r>
              <a:rPr lang="en-GB" b="1" dirty="0">
                <a:latin typeface="Calibri Light" panose="020F0302020204030204" pitchFamily="34" charset="0"/>
              </a:rPr>
              <a:t>open </a:t>
            </a:r>
            <a:r>
              <a:rPr lang="en-GB" b="1" dirty="0" smtClean="0">
                <a:latin typeface="Calibri Light" panose="020F0302020204030204" pitchFamily="34" charset="0"/>
              </a:rPr>
              <a:t>[cosmopolitan] society </a:t>
            </a:r>
            <a:r>
              <a:rPr lang="en-GB" dirty="0">
                <a:latin typeface="Calibri Light" panose="020F0302020204030204" pitchFamily="34" charset="0"/>
              </a:rPr>
              <a:t>are different things. India needs more open society, more structured interaction between Indians and others.</a:t>
            </a:r>
          </a:p>
          <a:p>
            <a:pPr marL="0" indent="0">
              <a:buNone/>
            </a:pPr>
            <a:r>
              <a:rPr lang="en-GB" b="1" dirty="0" smtClean="0">
                <a:latin typeface="Calibri Light" panose="020F0302020204030204" pitchFamily="34" charset="0"/>
              </a:rPr>
              <a:t>What are the obstacle to cosmopolitanism?</a:t>
            </a:r>
          </a:p>
          <a:p>
            <a:r>
              <a:rPr lang="en-GB" sz="2800" dirty="0" smtClean="0">
                <a:latin typeface="Calibri Light" panose="020F0302020204030204" pitchFamily="34" charset="0"/>
              </a:rPr>
              <a:t>Indian politicians do not know how open they want their country to be.</a:t>
            </a:r>
          </a:p>
          <a:p>
            <a:r>
              <a:rPr lang="en-GB" sz="2800" dirty="0" smtClean="0">
                <a:latin typeface="Calibri Light" panose="020F0302020204030204" pitchFamily="34" charset="0"/>
              </a:rPr>
              <a:t>Inside major political parties, there is a fiercely nationalist sentiment</a:t>
            </a:r>
          </a:p>
          <a:p>
            <a:r>
              <a:rPr lang="en-GB" sz="2800" dirty="0" smtClean="0">
                <a:latin typeface="Calibri Light" panose="020F0302020204030204" pitchFamily="34" charset="0"/>
              </a:rPr>
              <a:t>Opening up the services must mean welcoming skilled immigrants – not a priority of policy</a:t>
            </a:r>
          </a:p>
          <a:p>
            <a:pPr marL="800100" lvl="2" indent="0">
              <a:buNone/>
            </a:pPr>
            <a:r>
              <a:rPr lang="en-GB" dirty="0" smtClean="0">
                <a:latin typeface="Calibri Light" panose="020F0302020204030204" pitchFamily="34" charset="0"/>
              </a:rPr>
              <a:t>“</a:t>
            </a:r>
            <a:r>
              <a:rPr lang="en-GB" dirty="0">
                <a:latin typeface="Calibri Light" panose="020F0302020204030204" pitchFamily="34" charset="0"/>
              </a:rPr>
              <a:t>Why foreign investment still polarizes India,” Washington </a:t>
            </a:r>
            <a:r>
              <a:rPr lang="en-GB" dirty="0" smtClean="0">
                <a:latin typeface="Calibri Light" panose="020F0302020204030204" pitchFamily="34" charset="0"/>
              </a:rPr>
              <a:t>Post, 2014.</a:t>
            </a:r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75770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GB" sz="3600" b="1" dirty="0" smtClean="0">
                <a:latin typeface="Calibri Light" panose="020F0302020204030204" pitchFamily="34" charset="0"/>
              </a:rPr>
              <a:t>Where does the fear of cosmopolitanism come from?</a:t>
            </a:r>
            <a:endParaRPr lang="en-GB" sz="3600" b="1" dirty="0">
              <a:latin typeface="Calibri Light" panose="020F030202020403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GB" dirty="0" smtClean="0">
                <a:latin typeface="Calibri Light" panose="020F0302020204030204" pitchFamily="34" charset="0"/>
              </a:rPr>
              <a:t>Reading of colonial history</a:t>
            </a:r>
          </a:p>
          <a:p>
            <a:r>
              <a:rPr lang="en-GB" dirty="0">
                <a:latin typeface="Calibri Light" panose="020F0302020204030204" pitchFamily="34" charset="0"/>
              </a:rPr>
              <a:t>The sentiment formed during the struggle for freedom from British colonial rule (1858-1947).</a:t>
            </a:r>
          </a:p>
          <a:p>
            <a:r>
              <a:rPr lang="en-GB" dirty="0" smtClean="0">
                <a:latin typeface="Calibri Light" panose="020F0302020204030204" pitchFamily="34" charset="0"/>
              </a:rPr>
              <a:t>British </a:t>
            </a:r>
            <a:r>
              <a:rPr lang="en-GB" dirty="0">
                <a:latin typeface="Calibri Light" panose="020F0302020204030204" pitchFamily="34" charset="0"/>
              </a:rPr>
              <a:t>colonial rule </a:t>
            </a:r>
            <a:r>
              <a:rPr lang="en-GB" dirty="0" smtClean="0">
                <a:latin typeface="Calibri Light" panose="020F0302020204030204" pitchFamily="34" charset="0"/>
              </a:rPr>
              <a:t>pursued </a:t>
            </a:r>
            <a:r>
              <a:rPr lang="en-GB" dirty="0">
                <a:latin typeface="Calibri Light" panose="020F0302020204030204" pitchFamily="34" charset="0"/>
              </a:rPr>
              <a:t>open factor markets (capital and labour) as a tenet of </a:t>
            </a:r>
            <a:r>
              <a:rPr lang="en-GB" dirty="0" smtClean="0">
                <a:latin typeface="Calibri Light" panose="020F0302020204030204" pitchFamily="34" charset="0"/>
              </a:rPr>
              <a:t>policy.</a:t>
            </a:r>
          </a:p>
          <a:p>
            <a:r>
              <a:rPr lang="en-GB" dirty="0" smtClean="0">
                <a:latin typeface="Calibri Light" panose="020F0302020204030204" pitchFamily="34" charset="0"/>
              </a:rPr>
              <a:t>Indian nationalism = Rejection </a:t>
            </a:r>
            <a:r>
              <a:rPr lang="en-GB" dirty="0">
                <a:latin typeface="Calibri Light" panose="020F0302020204030204" pitchFamily="34" charset="0"/>
              </a:rPr>
              <a:t>of 19</a:t>
            </a:r>
            <a:r>
              <a:rPr lang="en-GB" baseline="30000" dirty="0">
                <a:latin typeface="Calibri Light" panose="020F0302020204030204" pitchFamily="34" charset="0"/>
              </a:rPr>
              <a:t>th</a:t>
            </a:r>
            <a:r>
              <a:rPr lang="en-GB" dirty="0">
                <a:latin typeface="Calibri Light" panose="020F0302020204030204" pitchFamily="34" charset="0"/>
              </a:rPr>
              <a:t> century </a:t>
            </a:r>
            <a:r>
              <a:rPr lang="en-GB" dirty="0" smtClean="0">
                <a:latin typeface="Calibri Light" panose="020F0302020204030204" pitchFamily="34" charset="0"/>
              </a:rPr>
              <a:t>liberalism, including cosmopolitanism, on the ground that it impoverished India</a:t>
            </a:r>
          </a:p>
          <a:p>
            <a:r>
              <a:rPr lang="en-GB" dirty="0" smtClean="0">
                <a:latin typeface="Calibri Light" panose="020F0302020204030204" pitchFamily="34" charset="0"/>
              </a:rPr>
              <a:t>“Drain” and “deindustrialization”</a:t>
            </a:r>
            <a:endParaRPr lang="en-GB" dirty="0">
              <a:latin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12431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sz="4000" b="1" dirty="0">
                <a:latin typeface="Calibri Light" panose="020F0302020204030204" pitchFamily="34" charset="0"/>
              </a:rPr>
              <a:t>What </a:t>
            </a:r>
            <a:r>
              <a:rPr lang="en-GB" sz="4000" b="1" dirty="0" smtClean="0">
                <a:latin typeface="Calibri Light" panose="020F0302020204030204" pitchFamily="34" charset="0"/>
              </a:rPr>
              <a:t>did </a:t>
            </a:r>
            <a:r>
              <a:rPr lang="en-GB" sz="4000" b="1" dirty="0">
                <a:latin typeface="Calibri Light" panose="020F0302020204030204" pitchFamily="34" charset="0"/>
              </a:rPr>
              <a:t>openness </a:t>
            </a:r>
            <a:r>
              <a:rPr lang="en-GB" sz="4000" b="1" dirty="0" smtClean="0">
                <a:latin typeface="Calibri Light" panose="020F0302020204030204" pitchFamily="34" charset="0"/>
              </a:rPr>
              <a:t>mean in the 19</a:t>
            </a:r>
            <a:r>
              <a:rPr lang="en-GB" sz="4000" b="1" baseline="30000" dirty="0" smtClean="0">
                <a:latin typeface="Calibri Light" panose="020F0302020204030204" pitchFamily="34" charset="0"/>
              </a:rPr>
              <a:t>th</a:t>
            </a:r>
            <a:r>
              <a:rPr lang="en-GB" sz="4000" b="1" dirty="0" smtClean="0">
                <a:latin typeface="Calibri Light" panose="020F0302020204030204" pitchFamily="34" charset="0"/>
              </a:rPr>
              <a:t> c., and how was it sustained?</a:t>
            </a:r>
            <a:r>
              <a:rPr lang="en-GB" b="1" dirty="0"/>
              <a:t/>
            </a:r>
            <a:br>
              <a:rPr lang="en-GB" b="1" dirty="0"/>
            </a:b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1556792"/>
            <a:ext cx="8064896" cy="489654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b="1" dirty="0" smtClean="0">
                <a:latin typeface="Calibri Light" panose="020F0302020204030204" pitchFamily="34" charset="0"/>
              </a:rPr>
              <a:t>Meaning</a:t>
            </a:r>
          </a:p>
          <a:p>
            <a:r>
              <a:rPr lang="en-GB" dirty="0" smtClean="0">
                <a:latin typeface="Calibri Light" panose="020F0302020204030204" pitchFamily="34" charset="0"/>
              </a:rPr>
              <a:t>Low tariff (</a:t>
            </a:r>
            <a:r>
              <a:rPr lang="en-GB" dirty="0" smtClean="0">
                <a:latin typeface="Calibri Light" panose="020F0302020204030204" pitchFamily="34" charset="0"/>
                <a:sym typeface="Wingdings" panose="05000000000000000000" pitchFamily="2" charset="2"/>
              </a:rPr>
              <a:t> deindustrialization)</a:t>
            </a:r>
            <a:endParaRPr lang="en-GB" dirty="0">
              <a:latin typeface="Calibri Light" panose="020F0302020204030204" pitchFamily="34" charset="0"/>
            </a:endParaRPr>
          </a:p>
          <a:p>
            <a:r>
              <a:rPr lang="en-GB" dirty="0">
                <a:latin typeface="Calibri Light" panose="020F0302020204030204" pitchFamily="34" charset="0"/>
              </a:rPr>
              <a:t>Free </a:t>
            </a:r>
            <a:r>
              <a:rPr lang="en-GB" dirty="0" smtClean="0">
                <a:latin typeface="Calibri Light" panose="020F0302020204030204" pitchFamily="34" charset="0"/>
              </a:rPr>
              <a:t>movement of capital and labour (</a:t>
            </a:r>
            <a:r>
              <a:rPr lang="en-GB" dirty="0" smtClean="0">
                <a:latin typeface="Calibri Light" panose="020F0302020204030204" pitchFamily="34" charset="0"/>
                <a:sym typeface="Wingdings" panose="05000000000000000000" pitchFamily="2" charset="2"/>
              </a:rPr>
              <a:t> drain)</a:t>
            </a:r>
            <a:endParaRPr lang="en-GB" dirty="0" smtClean="0">
              <a:latin typeface="Calibri Light" panose="020F0302020204030204" pitchFamily="34" charset="0"/>
            </a:endParaRPr>
          </a:p>
          <a:p>
            <a:pPr marL="0" indent="0">
              <a:buNone/>
            </a:pPr>
            <a:r>
              <a:rPr lang="en-GB" b="1" dirty="0" smtClean="0">
                <a:latin typeface="Calibri Light" panose="020F0302020204030204" pitchFamily="34" charset="0"/>
              </a:rPr>
              <a:t>Instruments</a:t>
            </a:r>
            <a:endParaRPr lang="en-GB" b="1" dirty="0">
              <a:latin typeface="Calibri Light" panose="020F0302020204030204" pitchFamily="34" charset="0"/>
            </a:endParaRPr>
          </a:p>
          <a:p>
            <a:r>
              <a:rPr lang="en-GB" dirty="0">
                <a:latin typeface="Calibri Light" panose="020F0302020204030204" pitchFamily="34" charset="0"/>
              </a:rPr>
              <a:t>State control of </a:t>
            </a:r>
            <a:r>
              <a:rPr lang="en-GB" dirty="0" smtClean="0">
                <a:latin typeface="Calibri Light" panose="020F0302020204030204" pitchFamily="34" charset="0"/>
              </a:rPr>
              <a:t>currency and exchange</a:t>
            </a:r>
            <a:endParaRPr lang="en-GB" dirty="0">
              <a:latin typeface="Calibri Light" panose="020F0302020204030204" pitchFamily="34" charset="0"/>
            </a:endParaRPr>
          </a:p>
          <a:p>
            <a:r>
              <a:rPr lang="en-GB" dirty="0" smtClean="0">
                <a:latin typeface="Calibri Light" panose="020F0302020204030204" pitchFamily="34" charset="0"/>
              </a:rPr>
              <a:t>State size is small – limited fiscal capacity but high military capacity</a:t>
            </a:r>
          </a:p>
          <a:p>
            <a:pPr marL="0" indent="0">
              <a:buNone/>
            </a:pPr>
            <a:endParaRPr lang="en-GB" dirty="0" smtClean="0"/>
          </a:p>
          <a:p>
            <a:pPr marL="0" indent="0">
              <a:buNone/>
            </a:pPr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346327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600" b="1" dirty="0" smtClean="0">
                <a:latin typeface="Calibri Light" panose="020F0302020204030204" pitchFamily="34" charset="0"/>
              </a:rPr>
              <a:t>Were the nationalists right?</a:t>
            </a:r>
            <a:endParaRPr lang="en-GB" sz="3600" b="1" dirty="0">
              <a:latin typeface="Calibri Light" panose="020F030202020403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40768"/>
            <a:ext cx="8507288" cy="511256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dirty="0" smtClean="0">
                <a:latin typeface="Calibri Light" panose="020F0302020204030204" pitchFamily="34" charset="0"/>
              </a:rPr>
              <a:t>Of course, they were right to fight for liberty. Were they right to claim that openness was damaging?</a:t>
            </a:r>
          </a:p>
          <a:p>
            <a:pPr marL="0" indent="0">
              <a:buNone/>
            </a:pPr>
            <a:r>
              <a:rPr lang="en-GB" dirty="0" smtClean="0">
                <a:latin typeface="Calibri Light" panose="020F0302020204030204" pitchFamily="34" charset="0"/>
              </a:rPr>
              <a:t>I believe</a:t>
            </a:r>
          </a:p>
          <a:p>
            <a:r>
              <a:rPr lang="en-GB" dirty="0" smtClean="0">
                <a:latin typeface="Calibri Light" panose="020F0302020204030204" pitchFamily="34" charset="0"/>
              </a:rPr>
              <a:t>They misread facts – Indian poverty was not caused by its openness</a:t>
            </a:r>
          </a:p>
          <a:p>
            <a:r>
              <a:rPr lang="en-GB" dirty="0" smtClean="0">
                <a:latin typeface="Calibri Light" panose="020F0302020204030204" pitchFamily="34" charset="0"/>
              </a:rPr>
              <a:t>Openness, by enabling cosmopolitanism, had benefits for India, but its positive impulse was limited in agriculture – the biggest livelihood.</a:t>
            </a:r>
          </a:p>
        </p:txBody>
      </p:sp>
    </p:spTree>
    <p:extLst>
      <p:ext uri="{BB962C8B-B14F-4D97-AF65-F5344CB8AC3E}">
        <p14:creationId xmlns:p14="http://schemas.microsoft.com/office/powerpoint/2010/main" val="34868800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5085184"/>
            <a:ext cx="8784976" cy="1008112"/>
          </a:xfrm>
        </p:spPr>
        <p:txBody>
          <a:bodyPr>
            <a:normAutofit fontScale="90000"/>
          </a:bodyPr>
          <a:lstStyle/>
          <a:p>
            <a:r>
              <a:rPr lang="en-GB" sz="2700" b="1" dirty="0" smtClean="0">
                <a:solidFill>
                  <a:sysClr val="windowText" lastClr="000000"/>
                </a:solidFill>
              </a:rPr>
              <a:t/>
            </a:r>
            <a:br>
              <a:rPr lang="en-GB" sz="2700" b="1" dirty="0" smtClean="0">
                <a:solidFill>
                  <a:sysClr val="windowText" lastClr="000000"/>
                </a:solidFill>
              </a:rPr>
            </a:br>
            <a:r>
              <a:rPr lang="en-GB" sz="2700" b="1" dirty="0" smtClean="0">
                <a:solidFill>
                  <a:sysClr val="windowText" lastClr="000000"/>
                </a:solidFill>
              </a:rPr>
              <a:t>Chart 1. </a:t>
            </a:r>
            <a:r>
              <a:rPr lang="en-GB" sz="2700" b="1" dirty="0">
                <a:solidFill>
                  <a:sysClr val="windowText" lastClr="000000"/>
                </a:solidFill>
              </a:rPr>
              <a:t>Pattern of external transactions, 1925 </a:t>
            </a:r>
            <a:r>
              <a:rPr lang="en-GB" sz="2700" b="1" dirty="0" smtClean="0">
                <a:solidFill>
                  <a:sysClr val="windowText" lastClr="000000"/>
                </a:solidFill>
              </a:rPr>
              <a:t>(% </a:t>
            </a:r>
            <a:r>
              <a:rPr lang="en-GB" sz="2700" b="1" dirty="0">
                <a:solidFill>
                  <a:sysClr val="windowText" lastClr="000000"/>
                </a:solidFill>
              </a:rPr>
              <a:t>of GDP)</a:t>
            </a:r>
            <a:r>
              <a:rPr lang="en-GB" b="1" dirty="0">
                <a:solidFill>
                  <a:sysClr val="windowText" lastClr="000000"/>
                </a:solidFill>
              </a:rPr>
              <a:t/>
            </a:r>
            <a:br>
              <a:rPr lang="en-GB" b="1" dirty="0">
                <a:solidFill>
                  <a:sysClr val="windowText" lastClr="000000"/>
                </a:solidFill>
              </a:rPr>
            </a:br>
            <a:endParaRPr lang="en-GB" dirty="0"/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49706867"/>
              </p:ext>
            </p:extLst>
          </p:nvPr>
        </p:nvGraphicFramePr>
        <p:xfrm>
          <a:off x="1403648" y="1412776"/>
          <a:ext cx="5976664" cy="374441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" name="Rectangle 7"/>
          <p:cNvSpPr/>
          <p:nvPr/>
        </p:nvSpPr>
        <p:spPr>
          <a:xfrm>
            <a:off x="2374617" y="3366284"/>
            <a:ext cx="119013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/>
              <a:t>Net Export</a:t>
            </a:r>
          </a:p>
        </p:txBody>
      </p:sp>
      <p:sp>
        <p:nvSpPr>
          <p:cNvPr id="9" name="Rectangle 8"/>
          <p:cNvSpPr/>
          <p:nvPr/>
        </p:nvSpPr>
        <p:spPr>
          <a:xfrm>
            <a:off x="3936949" y="2996952"/>
            <a:ext cx="134338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/>
              <a:t>Net Invisible</a:t>
            </a:r>
          </a:p>
        </p:txBody>
      </p:sp>
      <p:sp>
        <p:nvSpPr>
          <p:cNvPr id="10" name="Rectangle 9"/>
          <p:cNvSpPr/>
          <p:nvPr/>
        </p:nvSpPr>
        <p:spPr>
          <a:xfrm>
            <a:off x="5796136" y="3366284"/>
            <a:ext cx="8839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/>
              <a:t>Net FDI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6631" y="548680"/>
            <a:ext cx="788580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600" b="1" dirty="0">
                <a:latin typeface="Calibri Light" panose="020F0302020204030204" pitchFamily="34" charset="0"/>
              </a:rPr>
              <a:t>How was cosmopolitanism </a:t>
            </a:r>
            <a:r>
              <a:rPr lang="en-GB" sz="3600" b="1" dirty="0" smtClean="0">
                <a:latin typeface="Calibri Light" panose="020F0302020204030204" pitchFamily="34" charset="0"/>
              </a:rPr>
              <a:t>enabled?</a:t>
            </a:r>
            <a:endParaRPr lang="en-GB" sz="3600" b="1" dirty="0">
              <a:latin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9093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GB" sz="3200" b="1" dirty="0" smtClean="0">
                <a:latin typeface="Calibri Light" panose="020F0302020204030204" pitchFamily="34" charset="0"/>
              </a:rPr>
              <a:t>Did cosmopolitanism make any difference?</a:t>
            </a:r>
            <a:br>
              <a:rPr lang="en-GB" sz="3200" b="1" dirty="0" smtClean="0">
                <a:latin typeface="Calibri Light" panose="020F0302020204030204" pitchFamily="34" charset="0"/>
              </a:rPr>
            </a:br>
            <a:r>
              <a:rPr lang="en-GB" sz="3200" dirty="0" smtClean="0">
                <a:latin typeface="Calibri Light" panose="020F0302020204030204" pitchFamily="34" charset="0"/>
              </a:rPr>
              <a:t>Yes, to trade and manufacturing. </a:t>
            </a:r>
            <a:r>
              <a:rPr lang="en-GB" sz="3200" dirty="0">
                <a:latin typeface="Calibri Light" panose="020F0302020204030204" pitchFamily="34" charset="0"/>
              </a:rPr>
              <a:t>N</a:t>
            </a:r>
            <a:r>
              <a:rPr lang="en-GB" sz="3200" dirty="0" smtClean="0">
                <a:latin typeface="Calibri Light" panose="020F0302020204030204" pitchFamily="34" charset="0"/>
              </a:rPr>
              <a:t>o, to agriculture</a:t>
            </a:r>
            <a:endParaRPr lang="en-GB" sz="3200" dirty="0">
              <a:latin typeface="Calibri Light" panose="020F0302020204030204" pitchFamily="34" charset="0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08690982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Rectangle 4"/>
          <p:cNvSpPr/>
          <p:nvPr/>
        </p:nvSpPr>
        <p:spPr>
          <a:xfrm>
            <a:off x="416266" y="6211669"/>
            <a:ext cx="835292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b="1" dirty="0"/>
              <a:t>Chart </a:t>
            </a:r>
            <a:r>
              <a:rPr lang="en-GB" sz="2400" b="1" dirty="0" smtClean="0"/>
              <a:t>2. </a:t>
            </a:r>
            <a:r>
              <a:rPr lang="en-GB" sz="2400" b="1" dirty="0"/>
              <a:t>GDP by main sectors (</a:t>
            </a:r>
            <a:r>
              <a:rPr lang="en-GB" sz="2400" b="1" dirty="0" err="1"/>
              <a:t>Rs</a:t>
            </a:r>
            <a:r>
              <a:rPr lang="en-GB" sz="2400" b="1" dirty="0"/>
              <a:t>. m, 1946-7 prices) 1900-1946</a:t>
            </a:r>
            <a:r>
              <a:rPr lang="en-GB" sz="2400" dirty="0">
                <a:solidFill>
                  <a:sysClr val="windowText" lastClr="000000"/>
                </a:solidFill>
              </a:rPr>
              <a:t/>
            </a:r>
            <a:br>
              <a:rPr lang="en-GB" sz="2400" dirty="0">
                <a:solidFill>
                  <a:sysClr val="windowText" lastClr="000000"/>
                </a:solidFill>
              </a:rPr>
            </a:b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12618205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sz="4000" b="1" dirty="0">
                <a:latin typeface="Calibri Light" panose="020F0302020204030204" pitchFamily="34" charset="0"/>
              </a:rPr>
              <a:t>What did openness achieve</a:t>
            </a:r>
            <a:r>
              <a:rPr lang="en-GB" sz="4000" b="1" dirty="0" smtClean="0">
                <a:latin typeface="Calibri Light" panose="020F0302020204030204" pitchFamily="34" charset="0"/>
              </a:rPr>
              <a:t>? – the human contact in trade and industry</a:t>
            </a:r>
            <a:r>
              <a:rPr lang="en-GB" b="1" dirty="0"/>
              <a:t/>
            </a:r>
            <a:br>
              <a:rPr lang="en-GB" b="1" dirty="0"/>
            </a:br>
            <a:endParaRPr lang="en-GB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070926"/>
            <a:ext cx="4248472" cy="28031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Oval 5"/>
          <p:cNvSpPr/>
          <p:nvPr/>
        </p:nvSpPr>
        <p:spPr>
          <a:xfrm>
            <a:off x="4788024" y="1124744"/>
            <a:ext cx="3600400" cy="2736304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2000" dirty="0" smtClean="0">
                <a:solidFill>
                  <a:schemeClr val="bg1"/>
                </a:solidFill>
              </a:rPr>
              <a:t>Indo-European trade created a cosmopolitan society and outlook in business cities, as in Bombay.</a:t>
            </a:r>
            <a:endParaRPr lang="en-GB" sz="2000" dirty="0">
              <a:solidFill>
                <a:schemeClr val="bg1"/>
              </a:solidFill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3933055"/>
            <a:ext cx="3600400" cy="29837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Oval 8"/>
          <p:cNvSpPr/>
          <p:nvPr/>
        </p:nvSpPr>
        <p:spPr>
          <a:xfrm>
            <a:off x="4535996" y="4065634"/>
            <a:ext cx="4176464" cy="279236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It was easy for an Indian capitalist to hire engineers and buy machines from the world market, which reduced the costs of setting up ambitious projects such as Tata Steel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116519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.. </a:t>
            </a:r>
            <a:r>
              <a:rPr lang="en-GB" dirty="0"/>
              <a:t>a</a:t>
            </a:r>
            <a:r>
              <a:rPr lang="en-GB" dirty="0" smtClean="0"/>
              <a:t>nd in science and technology</a:t>
            </a:r>
            <a:endParaRPr lang="en-GB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861048"/>
            <a:ext cx="3594271" cy="24482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Oval 4"/>
          <p:cNvSpPr/>
          <p:nvPr/>
        </p:nvSpPr>
        <p:spPr>
          <a:xfrm>
            <a:off x="4608004" y="4293096"/>
            <a:ext cx="3672408" cy="223224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Creating capability in science: officers in government service conducted research on tropical diseases, as did Ronald Ross in Calcutta</a:t>
            </a:r>
            <a:endParaRPr lang="en-GB" dirty="0"/>
          </a:p>
        </p:txBody>
      </p:sp>
      <p:pic>
        <p:nvPicPr>
          <p:cNvPr id="8" name="Content Placeholder 7" descr="PX2D8.JPG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196752"/>
            <a:ext cx="3657600" cy="23652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Oval 8"/>
          <p:cNvSpPr/>
          <p:nvPr/>
        </p:nvSpPr>
        <p:spPr>
          <a:xfrm>
            <a:off x="4716016" y="1412776"/>
            <a:ext cx="3456384" cy="273630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 smtClean="0"/>
              <a:t>Large public sector construction projects like irrigation canals initiated engineering education</a:t>
            </a:r>
            <a:endParaRPr lang="en-GB" sz="2000" dirty="0"/>
          </a:p>
        </p:txBody>
      </p:sp>
    </p:spTree>
    <p:extLst>
      <p:ext uri="{BB962C8B-B14F-4D97-AF65-F5344CB8AC3E}">
        <p14:creationId xmlns:p14="http://schemas.microsoft.com/office/powerpoint/2010/main" val="1710427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GB" sz="3600" b="1" dirty="0" smtClean="0">
                <a:latin typeface="Calibri Light" panose="020F0302020204030204" pitchFamily="34" charset="0"/>
              </a:rPr>
              <a:t>Imperial economic system was not politically sustainable</a:t>
            </a:r>
            <a:endParaRPr lang="en-GB" sz="3600" b="1" dirty="0">
              <a:latin typeface="Calibri Light" panose="020F030202020403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GB" dirty="0" smtClean="0">
                <a:latin typeface="Calibri Light" panose="020F0302020204030204" pitchFamily="34" charset="0"/>
              </a:rPr>
              <a:t>Collapse came with increasing business support for nationalism – after 1929</a:t>
            </a:r>
          </a:p>
          <a:p>
            <a:r>
              <a:rPr lang="en-GB" dirty="0" smtClean="0">
                <a:latin typeface="Calibri Light" panose="020F0302020204030204" pitchFamily="34" charset="0"/>
              </a:rPr>
              <a:t>Resentment against control of monetary system – invisible payment on government account protected by currency manipulation</a:t>
            </a:r>
          </a:p>
          <a:p>
            <a:r>
              <a:rPr lang="en-GB" dirty="0" smtClean="0">
                <a:latin typeface="Calibri Light" panose="020F0302020204030204" pitchFamily="34" charset="0"/>
              </a:rPr>
              <a:t>Neglect of agriculture was a glaring weakness, target of attack by M.K. Gandhi.</a:t>
            </a:r>
          </a:p>
          <a:p>
            <a:r>
              <a:rPr lang="en-GB" dirty="0" smtClean="0">
                <a:latin typeface="Calibri Light" panose="020F0302020204030204" pitchFamily="34" charset="0"/>
              </a:rPr>
              <a:t>The attraction of socialism and state-leadership in industrialization. Capitalist industry tolerated the socialists, in exchange for strong protection.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10281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sz="3600" b="1" dirty="0" smtClean="0">
                <a:latin typeface="Calibri Light" panose="020F0302020204030204" pitchFamily="34" charset="0"/>
              </a:rPr>
              <a:t>The new order: (1) trade repression, (2) state expansion</a:t>
            </a:r>
            <a:endParaRPr lang="en-GB" sz="3600" b="1" dirty="0">
              <a:latin typeface="Calibri Light" panose="020F0302020204030204" pitchFamily="34" charset="0"/>
            </a:endParaRPr>
          </a:p>
        </p:txBody>
      </p:sp>
      <p:graphicFrame>
        <p:nvGraphicFramePr>
          <p:cNvPr id="8" name="Content Placeholder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96319923"/>
              </p:ext>
            </p:extLst>
          </p:nvPr>
        </p:nvGraphicFramePr>
        <p:xfrm>
          <a:off x="1979712" y="2204864"/>
          <a:ext cx="4572000" cy="40610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9" name="Rectangle 8"/>
          <p:cNvSpPr/>
          <p:nvPr/>
        </p:nvSpPr>
        <p:spPr>
          <a:xfrm>
            <a:off x="920322" y="1772816"/>
            <a:ext cx="770485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b="1" dirty="0" smtClean="0">
                <a:solidFill>
                  <a:sysClr val="windowText" lastClr="000000"/>
                </a:solidFill>
              </a:rPr>
              <a:t>Chart 3. Trade </a:t>
            </a:r>
            <a:r>
              <a:rPr lang="en-GB" sz="2400" b="1" dirty="0">
                <a:solidFill>
                  <a:sysClr val="windowText" lastClr="000000"/>
                </a:solidFill>
              </a:rPr>
              <a:t>and Government Expenditure in GDP (%)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214002094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507288" cy="1138138"/>
          </a:xfrm>
        </p:spPr>
        <p:txBody>
          <a:bodyPr>
            <a:noAutofit/>
          </a:bodyPr>
          <a:lstStyle/>
          <a:p>
            <a:r>
              <a:rPr lang="en-GB" sz="3600" b="1" dirty="0" smtClean="0">
                <a:latin typeface="Calibri Light" panose="020F0302020204030204" pitchFamily="34" charset="0"/>
              </a:rPr>
              <a:t>The new order – (3) factor market closure</a:t>
            </a:r>
            <a:endParaRPr lang="en-GB" sz="3600" b="1" dirty="0">
              <a:latin typeface="Calibri Light" panose="020F0302020204030204" pitchFamily="34" charset="0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70874957"/>
              </p:ext>
            </p:extLst>
          </p:nvPr>
        </p:nvGraphicFramePr>
        <p:xfrm>
          <a:off x="457200" y="1268760"/>
          <a:ext cx="8219256" cy="485740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Rectangle 4"/>
          <p:cNvSpPr/>
          <p:nvPr/>
        </p:nvSpPr>
        <p:spPr>
          <a:xfrm>
            <a:off x="755576" y="6125341"/>
            <a:ext cx="7992888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b="1" dirty="0">
                <a:solidFill>
                  <a:sysClr val="windowText" lastClr="000000"/>
                </a:solidFill>
              </a:rPr>
              <a:t>Chart </a:t>
            </a:r>
            <a:r>
              <a:rPr lang="en-GB" sz="2400" b="1" dirty="0" smtClean="0">
                <a:solidFill>
                  <a:sysClr val="windowText" lastClr="000000"/>
                </a:solidFill>
              </a:rPr>
              <a:t>4. </a:t>
            </a:r>
            <a:r>
              <a:rPr lang="en-GB" sz="2400" b="1" dirty="0">
                <a:solidFill>
                  <a:sysClr val="windowText" lastClr="000000"/>
                </a:solidFill>
              </a:rPr>
              <a:t>E</a:t>
            </a:r>
            <a:r>
              <a:rPr lang="en-GB" sz="2400" b="1" dirty="0" smtClean="0">
                <a:solidFill>
                  <a:sysClr val="windowText" lastClr="000000"/>
                </a:solidFill>
              </a:rPr>
              <a:t>xternal </a:t>
            </a:r>
            <a:r>
              <a:rPr lang="en-GB" sz="2400" b="1" dirty="0">
                <a:solidFill>
                  <a:sysClr val="windowText" lastClr="000000"/>
                </a:solidFill>
              </a:rPr>
              <a:t>transactions, 1925 and 2010 (% of GDP)</a:t>
            </a:r>
            <a:r>
              <a:rPr lang="en-GB" b="1" dirty="0">
                <a:solidFill>
                  <a:sysClr val="windowText" lastClr="000000"/>
                </a:solidFill>
              </a:rPr>
              <a:t/>
            </a:r>
            <a:br>
              <a:rPr lang="en-GB" b="1" dirty="0">
                <a:solidFill>
                  <a:sysClr val="windowText" lastClr="000000"/>
                </a:solidFill>
              </a:rPr>
            </a:b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0003484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520" y="484966"/>
            <a:ext cx="8507288" cy="1138138"/>
          </a:xfrm>
        </p:spPr>
        <p:txBody>
          <a:bodyPr>
            <a:normAutofit fontScale="90000"/>
          </a:bodyPr>
          <a:lstStyle/>
          <a:p>
            <a:r>
              <a:rPr lang="en-GB" sz="2700" b="1" dirty="0" smtClean="0"/>
              <a:t/>
            </a:r>
            <a:br>
              <a:rPr lang="en-GB" sz="2700" b="1" dirty="0" smtClean="0"/>
            </a:br>
            <a:endParaRPr lang="en-GB" dirty="0"/>
          </a:p>
        </p:txBody>
      </p:sp>
      <p:sp>
        <p:nvSpPr>
          <p:cNvPr id="3" name="Rectangle 2"/>
          <p:cNvSpPr/>
          <p:nvPr/>
        </p:nvSpPr>
        <p:spPr>
          <a:xfrm>
            <a:off x="251520" y="6381328"/>
            <a:ext cx="8676456" cy="7450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b="1" dirty="0"/>
              <a:t>Chart 5</a:t>
            </a:r>
            <a:r>
              <a:rPr lang="en-GB" sz="2400" b="1" dirty="0" smtClean="0"/>
              <a:t>. </a:t>
            </a:r>
            <a:r>
              <a:rPr lang="en-GB" sz="2400" b="1" dirty="0"/>
              <a:t>GDP by main sectors (</a:t>
            </a:r>
            <a:r>
              <a:rPr lang="en-GB" sz="2400" b="1" dirty="0" err="1"/>
              <a:t>Rs</a:t>
            </a:r>
            <a:r>
              <a:rPr lang="en-GB" sz="2400" b="1" dirty="0"/>
              <a:t>. 10 m, 2004-5 prices) 1950-2010</a:t>
            </a:r>
            <a:r>
              <a:rPr lang="en-GB" dirty="0">
                <a:solidFill>
                  <a:sysClr val="windowText" lastClr="000000"/>
                </a:solidFill>
              </a:rPr>
              <a:t/>
            </a:r>
            <a:br>
              <a:rPr lang="en-GB" dirty="0">
                <a:solidFill>
                  <a:sysClr val="windowText" lastClr="000000"/>
                </a:solidFill>
              </a:rPr>
            </a:br>
            <a:endParaRPr lang="en-GB" dirty="0"/>
          </a:p>
        </p:txBody>
      </p:sp>
      <p:sp>
        <p:nvSpPr>
          <p:cNvPr id="5" name="Rectangle 4"/>
          <p:cNvSpPr/>
          <p:nvPr/>
        </p:nvSpPr>
        <p:spPr>
          <a:xfrm>
            <a:off x="323528" y="0"/>
            <a:ext cx="8640960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600" b="1" dirty="0">
                <a:latin typeface="Calibri Light" panose="020F0302020204030204" pitchFamily="34" charset="0"/>
              </a:rPr>
              <a:t>What did the new order achieve</a:t>
            </a:r>
            <a:r>
              <a:rPr lang="en-GB" sz="3600" b="1" dirty="0" smtClean="0">
                <a:latin typeface="Calibri Light" panose="020F0302020204030204" pitchFamily="34" charset="0"/>
              </a:rPr>
              <a:t>?</a:t>
            </a:r>
          </a:p>
          <a:p>
            <a:r>
              <a:rPr lang="en-GB" sz="3200" dirty="0" smtClean="0">
                <a:latin typeface="Calibri Light" panose="020F0302020204030204" pitchFamily="34" charset="0"/>
              </a:rPr>
              <a:t>Capitalist growth, much faster after opening up</a:t>
            </a:r>
          </a:p>
          <a:p>
            <a:r>
              <a:rPr lang="en-GB" sz="3200" dirty="0" smtClean="0">
                <a:latin typeface="Calibri Light" panose="020F0302020204030204" pitchFamily="34" charset="0"/>
              </a:rPr>
              <a:t>Agricultural development, with state aid</a:t>
            </a:r>
            <a:endParaRPr lang="en-GB" sz="3200" dirty="0">
              <a:latin typeface="Calibri Light" panose="020F0302020204030204" pitchFamily="34" charset="0"/>
            </a:endParaRPr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56074024"/>
              </p:ext>
            </p:extLst>
          </p:nvPr>
        </p:nvGraphicFramePr>
        <p:xfrm>
          <a:off x="179512" y="1556792"/>
          <a:ext cx="4176464" cy="22322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" name="Chart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79010851"/>
              </p:ext>
            </p:extLst>
          </p:nvPr>
        </p:nvGraphicFramePr>
        <p:xfrm>
          <a:off x="3923928" y="3717032"/>
          <a:ext cx="5040560" cy="28083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50547467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600" b="1" dirty="0" smtClean="0">
                <a:latin typeface="Calibri Light" panose="020F0302020204030204" pitchFamily="34" charset="0"/>
              </a:rPr>
              <a:t>Drawing the right lesson from history</a:t>
            </a:r>
            <a:endParaRPr lang="en-GB" sz="3600" b="1" dirty="0">
              <a:latin typeface="Calibri Light" panose="020F030202020403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GB" b="1" dirty="0" smtClean="0">
                <a:latin typeface="Calibri Light" panose="020F0302020204030204" pitchFamily="34" charset="0"/>
              </a:rPr>
              <a:t>Openness did deliver capitalism and economic growth </a:t>
            </a:r>
            <a:r>
              <a:rPr lang="en-GB" dirty="0" smtClean="0">
                <a:latin typeface="Calibri Light" panose="020F0302020204030204" pitchFamily="34" charset="0"/>
              </a:rPr>
              <a:t>in both colonial and postcolonial India.</a:t>
            </a:r>
          </a:p>
          <a:p>
            <a:pPr lvl="1"/>
            <a:r>
              <a:rPr lang="en-GB" dirty="0" smtClean="0">
                <a:latin typeface="Calibri Light" panose="020F0302020204030204" pitchFamily="34" charset="0"/>
              </a:rPr>
              <a:t>But differently</a:t>
            </a:r>
          </a:p>
          <a:p>
            <a:pPr lvl="2"/>
            <a:r>
              <a:rPr lang="en-GB" dirty="0" smtClean="0">
                <a:latin typeface="Calibri Light" panose="020F0302020204030204" pitchFamily="34" charset="0"/>
              </a:rPr>
              <a:t>Colonial India: </a:t>
            </a:r>
            <a:r>
              <a:rPr lang="en-GB" b="1" dirty="0" smtClean="0">
                <a:latin typeface="Calibri Light" panose="020F0302020204030204" pitchFamily="34" charset="0"/>
              </a:rPr>
              <a:t>Openness with cosmopolitanism </a:t>
            </a:r>
            <a:r>
              <a:rPr lang="en-GB" dirty="0" smtClean="0">
                <a:latin typeface="Calibri Light" panose="020F0302020204030204" pitchFamily="34" charset="0"/>
              </a:rPr>
              <a:t>– open borders to movements of skilled workers</a:t>
            </a:r>
          </a:p>
          <a:p>
            <a:pPr lvl="2"/>
            <a:r>
              <a:rPr lang="en-GB" dirty="0" smtClean="0">
                <a:latin typeface="Calibri Light" panose="020F0302020204030204" pitchFamily="34" charset="0"/>
              </a:rPr>
              <a:t>Postcolonial India: </a:t>
            </a:r>
            <a:r>
              <a:rPr lang="en-GB" b="1" dirty="0" smtClean="0">
                <a:latin typeface="Calibri Light" panose="020F0302020204030204" pitchFamily="34" charset="0"/>
              </a:rPr>
              <a:t>Openness without cosmopolitanism </a:t>
            </a:r>
            <a:r>
              <a:rPr lang="en-GB" dirty="0" smtClean="0">
                <a:latin typeface="Calibri Light" panose="020F0302020204030204" pitchFamily="34" charset="0"/>
              </a:rPr>
              <a:t>– borders are still closed to skills.</a:t>
            </a:r>
          </a:p>
          <a:p>
            <a:r>
              <a:rPr lang="en-GB" b="1" dirty="0" smtClean="0">
                <a:latin typeface="Calibri Light" panose="020F0302020204030204" pitchFamily="34" charset="0"/>
              </a:rPr>
              <a:t>Openness does not deliver agricultural growth</a:t>
            </a:r>
            <a:r>
              <a:rPr lang="en-GB" dirty="0" smtClean="0">
                <a:latin typeface="Calibri Light" panose="020F0302020204030204" pitchFamily="34" charset="0"/>
              </a:rPr>
              <a:t>.</a:t>
            </a:r>
          </a:p>
          <a:p>
            <a:pPr lvl="1"/>
            <a:r>
              <a:rPr lang="en-GB" dirty="0" smtClean="0">
                <a:latin typeface="Calibri Light" panose="020F0302020204030204" pitchFamily="34" charset="0"/>
              </a:rPr>
              <a:t>Government was needed for agricultural growth.</a:t>
            </a:r>
          </a:p>
          <a:p>
            <a:pPr lvl="1"/>
            <a:r>
              <a:rPr lang="en-GB" dirty="0" smtClean="0">
                <a:latin typeface="Calibri Light" panose="020F0302020204030204" pitchFamily="34" charset="0"/>
              </a:rPr>
              <a:t>Government is not necessary for private sector growth.</a:t>
            </a:r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8310619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600" b="1" dirty="0" smtClean="0">
                <a:latin typeface="Calibri Light" panose="020F0302020204030204" pitchFamily="34" charset="0"/>
              </a:rPr>
              <a:t>Can India grow faster?</a:t>
            </a:r>
            <a:endParaRPr lang="en-GB" sz="3600" b="1" dirty="0">
              <a:latin typeface="Calibri Light" panose="020F030202020403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GB" dirty="0" smtClean="0">
                <a:latin typeface="Calibri Light" panose="020F0302020204030204" pitchFamily="34" charset="0"/>
              </a:rPr>
              <a:t>Yes.</a:t>
            </a:r>
          </a:p>
          <a:p>
            <a:pPr marL="0" indent="0" algn="ctr">
              <a:buNone/>
            </a:pPr>
            <a:r>
              <a:rPr lang="en-GB" dirty="0" smtClean="0">
                <a:latin typeface="Calibri Light" panose="020F0302020204030204" pitchFamily="34" charset="0"/>
              </a:rPr>
              <a:t>Not by fine-tuning policy</a:t>
            </a:r>
          </a:p>
          <a:p>
            <a:pPr marL="0" indent="0" algn="ctr">
              <a:buNone/>
            </a:pPr>
            <a:r>
              <a:rPr lang="en-GB" dirty="0" smtClean="0">
                <a:latin typeface="Calibri Light" panose="020F0302020204030204" pitchFamily="34" charset="0"/>
              </a:rPr>
              <a:t>But by embracing cosmopolitanism</a:t>
            </a:r>
          </a:p>
          <a:p>
            <a:pPr marL="0" indent="0" algn="ctr">
              <a:buNone/>
            </a:pPr>
            <a:r>
              <a:rPr lang="en-GB" dirty="0" smtClean="0">
                <a:latin typeface="Calibri Light" panose="020F0302020204030204" pitchFamily="34" charset="0"/>
              </a:rPr>
              <a:t>By changing the discourse on economic </a:t>
            </a:r>
            <a:r>
              <a:rPr lang="en-GB" dirty="0" smtClean="0">
                <a:latin typeface="Calibri Light" panose="020F0302020204030204" pitchFamily="34" charset="0"/>
              </a:rPr>
              <a:t>history</a:t>
            </a:r>
          </a:p>
          <a:p>
            <a:pPr marL="0" indent="0" algn="ctr">
              <a:buNone/>
            </a:pPr>
            <a:r>
              <a:rPr lang="en-GB" dirty="0" smtClean="0">
                <a:latin typeface="Calibri Light" panose="020F0302020204030204" pitchFamily="34" charset="0"/>
              </a:rPr>
              <a:t>Challenges ahead</a:t>
            </a:r>
            <a:endParaRPr lang="en-GB" dirty="0">
              <a:latin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410231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662</TotalTime>
  <Words>763</Words>
  <Application>Microsoft Office PowerPoint</Application>
  <PresentationFormat>On-screen Show (4:3)</PresentationFormat>
  <Paragraphs>85</Paragraphs>
  <Slides>17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Office Theme</vt:lpstr>
      <vt:lpstr>Can India Grow Faster? Lessons from history</vt:lpstr>
      <vt:lpstr>India changed greatly in the last 20 years</vt:lpstr>
      <vt:lpstr>What has not changed?</vt:lpstr>
      <vt:lpstr>Can India grow faster?</vt:lpstr>
      <vt:lpstr>Where does the fear of cosmopolitanism come from?</vt:lpstr>
      <vt:lpstr>What did openness mean in the 19th c., and how was it sustained? </vt:lpstr>
      <vt:lpstr>Were the nationalists right?</vt:lpstr>
      <vt:lpstr> Chart 1. Pattern of external transactions, 1925 (% of GDP) </vt:lpstr>
      <vt:lpstr>Did cosmopolitanism make any difference? Yes, to trade and manufacturing. No, to agriculture</vt:lpstr>
      <vt:lpstr>What did openness achieve? – the human contact in trade and industry </vt:lpstr>
      <vt:lpstr>.. and in science and technology</vt:lpstr>
      <vt:lpstr>Imperial economic system was not politically sustainable</vt:lpstr>
      <vt:lpstr>The new order: (1) trade repression, (2) state expansion</vt:lpstr>
      <vt:lpstr>The new order – (3) factor market closure</vt:lpstr>
      <vt:lpstr> </vt:lpstr>
      <vt:lpstr>Drawing the right lesson from history</vt:lpstr>
      <vt:lpstr>Can India grow faster?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roy</dc:creator>
  <cp:lastModifiedBy>roy</cp:lastModifiedBy>
  <cp:revision>41</cp:revision>
  <dcterms:created xsi:type="dcterms:W3CDTF">2015-10-26T12:02:54Z</dcterms:created>
  <dcterms:modified xsi:type="dcterms:W3CDTF">2015-11-05T15:48:55Z</dcterms:modified>
</cp:coreProperties>
</file>