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9" r:id="rId1"/>
  </p:sldMasterIdLst>
  <p:notesMasterIdLst>
    <p:notesMasterId r:id="rId21"/>
  </p:notesMasterIdLst>
  <p:handoutMasterIdLst>
    <p:handoutMasterId r:id="rId22"/>
  </p:handoutMasterIdLst>
  <p:sldIdLst>
    <p:sldId id="256" r:id="rId2"/>
    <p:sldId id="396" r:id="rId3"/>
    <p:sldId id="418" r:id="rId4"/>
    <p:sldId id="397" r:id="rId5"/>
    <p:sldId id="409" r:id="rId6"/>
    <p:sldId id="410" r:id="rId7"/>
    <p:sldId id="411" r:id="rId8"/>
    <p:sldId id="414" r:id="rId9"/>
    <p:sldId id="400" r:id="rId10"/>
    <p:sldId id="415" r:id="rId11"/>
    <p:sldId id="413" r:id="rId12"/>
    <p:sldId id="401" r:id="rId13"/>
    <p:sldId id="416" r:id="rId14"/>
    <p:sldId id="403" r:id="rId15"/>
    <p:sldId id="407" r:id="rId16"/>
    <p:sldId id="417" r:id="rId17"/>
    <p:sldId id="402" r:id="rId18"/>
    <p:sldId id="405" r:id="rId19"/>
    <p:sldId id="406" r:id="rId20"/>
  </p:sldIdLst>
  <p:sldSz cx="9144000" cy="6858000" type="screen4x3"/>
  <p:notesSz cx="6761163" cy="9942513"/>
  <p:embeddedFontLst>
    <p:embeddedFont>
      <p:font typeface="Book Antiqua" panose="02040602050305030304" pitchFamily="18" charset="0"/>
      <p:regular r:id="rId23"/>
      <p:bold r:id="rId24"/>
      <p:italic r:id="rId25"/>
      <p:boldItalic r:id="rId26"/>
    </p:embeddedFont>
  </p:embeddedFontLst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  <a:srgbClr val="33CC33"/>
    <a:srgbClr val="5F5F5F"/>
    <a:srgbClr val="B2B2B2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30" autoAdjust="0"/>
    <p:restoredTop sz="87391" autoAdjust="0"/>
  </p:normalViewPr>
  <p:slideViewPr>
    <p:cSldViewPr>
      <p:cViewPr varScale="1">
        <p:scale>
          <a:sx n="68" d="100"/>
          <a:sy n="68" d="100"/>
        </p:scale>
        <p:origin x="-62" y="-20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811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596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29633" cy="4964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>
            <a:lvl1pPr defTabSz="930275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539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31531" y="0"/>
            <a:ext cx="2929633" cy="4964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>
            <a:lvl1pPr algn="r" defTabSz="930275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539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6067"/>
            <a:ext cx="2929633" cy="4964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031" tIns="46516" rIns="93031" bIns="46516" numCol="1" anchor="b" anchorCtr="0" compatLnSpc="1">
            <a:prstTxWarp prst="textNoShape">
              <a:avLst/>
            </a:prstTxWarp>
          </a:bodyPr>
          <a:lstStyle>
            <a:lvl1pPr defTabSz="930275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539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31531" y="9446067"/>
            <a:ext cx="2929633" cy="4964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031" tIns="46516" rIns="93031" bIns="46516" numCol="1" anchor="b" anchorCtr="0" compatLnSpc="1">
            <a:prstTxWarp prst="textNoShape">
              <a:avLst/>
            </a:prstTxWarp>
          </a:bodyPr>
          <a:lstStyle>
            <a:lvl1pPr algn="r" defTabSz="930275">
              <a:defRPr sz="1200"/>
            </a:lvl1pPr>
          </a:lstStyle>
          <a:p>
            <a:pPr>
              <a:defRPr/>
            </a:pPr>
            <a:fld id="{8CE63D02-8D6D-4DB4-9DA8-20029685CE2C}" type="slidenum">
              <a:rPr lang="en-US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17494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29633" cy="4964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>
            <a:lvl1pPr defTabSz="930275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29997" y="0"/>
            <a:ext cx="2929633" cy="4964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>
            <a:lvl1pPr algn="r" defTabSz="930275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204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95350" y="746125"/>
            <a:ext cx="4970463" cy="37290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6424" y="4723034"/>
            <a:ext cx="5408317" cy="4473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4368"/>
            <a:ext cx="2929633" cy="4964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031" tIns="46516" rIns="93031" bIns="46516" numCol="1" anchor="b" anchorCtr="0" compatLnSpc="1">
            <a:prstTxWarp prst="textNoShape">
              <a:avLst/>
            </a:prstTxWarp>
          </a:bodyPr>
          <a:lstStyle>
            <a:lvl1pPr defTabSz="930275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29997" y="9444368"/>
            <a:ext cx="2929633" cy="4964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031" tIns="46516" rIns="93031" bIns="46516" numCol="1" anchor="b" anchorCtr="0" compatLnSpc="1">
            <a:prstTxWarp prst="textNoShape">
              <a:avLst/>
            </a:prstTxWarp>
          </a:bodyPr>
          <a:lstStyle>
            <a:lvl1pPr algn="r" defTabSz="930275">
              <a:defRPr sz="1200">
                <a:latin typeface="Arial" charset="0"/>
              </a:defRPr>
            </a:lvl1pPr>
          </a:lstStyle>
          <a:p>
            <a:pPr>
              <a:defRPr/>
            </a:pPr>
            <a:fld id="{ECAC46AC-95A5-4A2B-8A0E-C46D30A27B8B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623843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02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302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302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302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302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FBFD23C-51FA-4EFD-A3BC-5A172C957693}" type="slidenum">
              <a:rPr lang="es-ES" altLang="es-ES" smtClean="0"/>
              <a:pPr eaLnBrk="1" hangingPunct="1">
                <a:spcBef>
                  <a:spcPct val="0"/>
                </a:spcBef>
              </a:pPr>
              <a:t>1</a:t>
            </a:fld>
            <a:endParaRPr lang="es-ES" altLang="es-ES" dirty="0" smtClean="0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1898" y="4723034"/>
            <a:ext cx="4957368" cy="4473111"/>
          </a:xfrm>
          <a:noFill/>
        </p:spPr>
        <p:txBody>
          <a:bodyPr/>
          <a:lstStyle/>
          <a:p>
            <a:pPr eaLnBrk="1" hangingPunct="1"/>
            <a:endParaRPr lang="en-GB" altLang="es-E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Antes de explicaros en detalle su teoría, dejadme que os ponga un poco en perspectiva/contexto el trabajo de H.</a:t>
            </a:r>
          </a:p>
          <a:p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Mirando a Nobeles anteriores: Su trabajo es en parte continuista, pero dota a su teoría de la herramienta moderna de diseño de mecanismos y contratos que la hace mucho más operativa, la llena de predicciones sobre estructura vertical, fusiones, estructura financiera, o sobre la deseabilidad de subcontratación de los servicios públicos.</a:t>
            </a:r>
            <a:endParaRPr 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CAC46AC-95A5-4A2B-8A0E-C46D30A27B8B}" type="slidenum">
              <a:rPr lang="es-ES" smtClean="0"/>
              <a:pPr>
                <a:defRPr/>
              </a:pPr>
              <a:t>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418232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Modelos con agentes. En particular tenemos empresas.</a:t>
            </a:r>
            <a:endParaRPr lang="es-E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CAC46AC-95A5-4A2B-8A0E-C46D30A27B8B}" type="slidenum">
              <a:rPr lang="es-ES" smtClean="0"/>
              <a:pPr>
                <a:defRPr/>
              </a:pPr>
              <a:t>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657304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Q son? Cajas negras. Capacidades tecnológicas. </a:t>
            </a:r>
          </a:p>
          <a:p>
            <a:endParaRPr lang="es-E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CAC46AC-95A5-4A2B-8A0E-C46D30A27B8B}" type="slidenum">
              <a:rPr lang="es-ES" smtClean="0"/>
              <a:pPr>
                <a:defRPr/>
              </a:pPr>
              <a:t>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682295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Como mucho: analizamos en detalle los contratos de algunos empleados de la empresa: el que tiene el jefe, o el que tiene el repartidor en la furgoneta de la empresa.</a:t>
            </a:r>
          </a:p>
          <a:p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Estos pueden ser más o menos complejos (incentivados) y por lo tanto podemos usar las herramientas desarrolladas por Holmstrom. </a:t>
            </a:r>
          </a:p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CAC46AC-95A5-4A2B-8A0E-C46D30A27B8B}" type="slidenum">
              <a:rPr lang="es-ES" smtClean="0"/>
              <a:pPr>
                <a:defRPr/>
              </a:pPr>
              <a:t>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73331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Dónde mandan las fuerzas de mercado (precios) y dónde el jefe?  </a:t>
            </a:r>
          </a:p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CAC46AC-95A5-4A2B-8A0E-C46D30A27B8B}" type="slidenum">
              <a:rPr lang="es-ES" smtClean="0"/>
              <a:pPr>
                <a:defRPr/>
              </a:pPr>
              <a:t>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058904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Como mucho: analizamos en detalle los contratos de algunos empleados de la empresa: el que tiene el jefe, o el que tiene el repartidor en la furgoneta de la empresa.</a:t>
            </a:r>
          </a:p>
          <a:p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Estos pueden ser más o menos complejos (incentivados) y por lo tanto podemos usar las herramientas desarrolladas por Holmstrom. </a:t>
            </a:r>
          </a:p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CAC46AC-95A5-4A2B-8A0E-C46D30A27B8B}" type="slidenum">
              <a:rPr lang="es-ES" smtClean="0"/>
              <a:pPr>
                <a:defRPr/>
              </a:pPr>
              <a:t>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73331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Dónde mandan las fuerzas de mercado (precios) y dónde el jefe?  </a:t>
            </a:r>
          </a:p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CAC46AC-95A5-4A2B-8A0E-C46D30A27B8B}" type="slidenum">
              <a:rPr lang="es-ES" smtClean="0"/>
              <a:pPr>
                <a:defRPr/>
              </a:pPr>
              <a:t>11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058904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CAC46AC-95A5-4A2B-8A0E-C46D30A27B8B}" type="slidenum">
              <a:rPr lang="es-ES" smtClean="0"/>
              <a:pPr>
                <a:defRPr/>
              </a:pPr>
              <a:t>15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674373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CAC46AC-95A5-4A2B-8A0E-C46D30A27B8B}" type="slidenum">
              <a:rPr lang="es-ES" smtClean="0"/>
              <a:pPr>
                <a:defRPr/>
              </a:pPr>
              <a:t>16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674373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7"/>
          <p:cNvSpPr>
            <a:spLocks noChangeShapeType="1"/>
          </p:cNvSpPr>
          <p:nvPr userDrawn="1"/>
        </p:nvSpPr>
        <p:spPr bwMode="auto">
          <a:xfrm>
            <a:off x="838200" y="3581400"/>
            <a:ext cx="7543800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838200"/>
            <a:ext cx="6781800" cy="2559050"/>
          </a:xfrm>
        </p:spPr>
        <p:txBody>
          <a:bodyPr anchorCtr="1"/>
          <a:lstStyle>
            <a:lvl1pPr algn="ctr">
              <a:defRPr sz="450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733800"/>
            <a:ext cx="6400800" cy="187325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300"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536575" y="6248400"/>
            <a:ext cx="2054225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8150" y="6257925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B3E340-E6B9-4CDA-8C44-422C4222E0A4}" type="slidenum">
              <a:rPr lang="en-US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338776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2506257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E230FE-D15E-4D41-A0F4-8F5248F7E238}" type="slidenum">
              <a:rPr lang="en-US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181159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533400" y="1828800"/>
            <a:ext cx="4000500" cy="403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86300" y="1828800"/>
            <a:ext cx="4000500" cy="403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D9AD62-047E-443E-878C-8B9FF8270A65}" type="slidenum">
              <a:rPr lang="en-US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19076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895600" y="6248400"/>
            <a:ext cx="3657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Information Gathering and Marketing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9D2B20-9EDA-4F69-9B40-1459611F1538}" type="slidenum">
              <a:rPr lang="en-US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1288246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895600" y="6248400"/>
            <a:ext cx="3657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Information Gathering and Marketing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44D093-DA38-4CC6-B328-43FB33C2E1A4}" type="slidenum">
              <a:rPr lang="en-US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3541715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895600" y="6248400"/>
            <a:ext cx="3657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Information Gathering and Marketing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930E03-3967-4A72-9BCE-9770F6C29FD9}" type="slidenum">
              <a:rPr lang="en-US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2072478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895600" y="6248400"/>
            <a:ext cx="3657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Information Gathering and Marketing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CAD251-4C2A-4F9C-A4BE-E580EE4E8AF7}" type="slidenum">
              <a:rPr lang="en-US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5174288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dirty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895600" y="6248400"/>
            <a:ext cx="3657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Information Gathering and Marketing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2FAF7B-DBCA-4F5B-B45B-55F8D75A50B1}" type="slidenum">
              <a:rPr lang="en-US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4193684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895600" y="6248400"/>
            <a:ext cx="3657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Information Gathering and Marketing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8474BD-EDBF-4B55-9C07-C7D5E0C39921}" type="slidenum">
              <a:rPr lang="en-US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189100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48450" y="473075"/>
            <a:ext cx="2038350" cy="53943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533400" y="473075"/>
            <a:ext cx="5962650" cy="53943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895600" y="6248400"/>
            <a:ext cx="3657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Information Gathering and Marketing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2CFEC6-8496-4575-A26D-227A95F25E17}" type="slidenum">
              <a:rPr lang="en-US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2274729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ítulo, texto y 2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3400" y="473075"/>
            <a:ext cx="81534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533400" y="1828800"/>
            <a:ext cx="4000500" cy="40386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4686300" y="1828800"/>
            <a:ext cx="4000500" cy="19431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3"/>
          </p:nvPr>
        </p:nvSpPr>
        <p:spPr>
          <a:xfrm>
            <a:off x="4686300" y="3924300"/>
            <a:ext cx="4000500" cy="19431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895600" y="6248400"/>
            <a:ext cx="3657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Information Gathering and Marketing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906E3B-853C-42CF-BFA0-2349BDE27FEF}" type="slidenum">
              <a:rPr lang="en-US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308073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473075"/>
            <a:ext cx="8153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s-ES" smtClean="0"/>
              <a:t>Click to edit Master title style</a:t>
            </a:r>
            <a:br>
              <a:rPr lang="en-US" altLang="es-ES" smtClean="0"/>
            </a:br>
            <a:endParaRPr lang="en-US" altLang="es-E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828800"/>
            <a:ext cx="8153400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s-ES" smtClean="0"/>
              <a:t>Click to edit Master text styles</a:t>
            </a:r>
          </a:p>
          <a:p>
            <a:pPr lvl="1"/>
            <a:r>
              <a:rPr lang="en-US" altLang="es-ES" smtClean="0"/>
              <a:t>Second level</a:t>
            </a:r>
          </a:p>
          <a:p>
            <a:pPr lvl="2"/>
            <a:r>
              <a:rPr lang="en-US" altLang="es-ES" smtClean="0"/>
              <a:t>Third level</a:t>
            </a:r>
          </a:p>
          <a:p>
            <a:pPr lvl="3"/>
            <a:r>
              <a:rPr lang="en-US" altLang="es-ES" smtClean="0"/>
              <a:t>Fourth level</a:t>
            </a:r>
          </a:p>
          <a:p>
            <a:pPr lvl="4"/>
            <a:r>
              <a:rPr lang="en-US" altLang="es-ES" smtClean="0"/>
              <a:t>Fifth level</a:t>
            </a:r>
          </a:p>
        </p:txBody>
      </p:sp>
      <p:sp>
        <p:nvSpPr>
          <p:cNvPr id="1434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33400" y="6248400"/>
            <a:ext cx="2057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34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Arial" charset="0"/>
              </a:defRPr>
            </a:lvl1pPr>
          </a:lstStyle>
          <a:p>
            <a:pPr>
              <a:defRPr/>
            </a:pPr>
            <a:fld id="{938ED88C-00CB-4331-9815-81F1EEDB3575}" type="slidenum">
              <a:rPr lang="en-US"/>
              <a:pPr>
                <a:defRPr/>
              </a:pPr>
              <a:t>‹Nº›</a:t>
            </a:fld>
            <a:endParaRPr lang="en-US" dirty="0"/>
          </a:p>
        </p:txBody>
      </p:sp>
      <p:sp>
        <p:nvSpPr>
          <p:cNvPr id="1031" name="Line 7"/>
          <p:cNvSpPr>
            <a:spLocks noChangeShapeType="1"/>
          </p:cNvSpPr>
          <p:nvPr userDrawn="1"/>
        </p:nvSpPr>
        <p:spPr bwMode="auto">
          <a:xfrm>
            <a:off x="533400" y="1600200"/>
            <a:ext cx="8153400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ransition/>
  <p:timing>
    <p:tnLst>
      <p:par>
        <p:cTn id="1" dur="indefinite" restart="never" nodeType="tmRoot"/>
      </p:par>
    </p:tnLst>
  </p:timing>
  <p:hf sldNum="0" hdr="0" dt="0"/>
  <p:txStyles>
    <p:titleStyle>
      <a:lvl1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200" i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200" i="1">
          <a:solidFill>
            <a:schemeClr val="tx2"/>
          </a:solidFill>
          <a:latin typeface="Book Antiqua" pitchFamily="18" charset="0"/>
        </a:defRPr>
      </a:lvl2pPr>
      <a:lvl3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200" i="1">
          <a:solidFill>
            <a:schemeClr val="tx2"/>
          </a:solidFill>
          <a:latin typeface="Book Antiqua" pitchFamily="18" charset="0"/>
        </a:defRPr>
      </a:lvl3pPr>
      <a:lvl4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200" i="1">
          <a:solidFill>
            <a:schemeClr val="tx2"/>
          </a:solidFill>
          <a:latin typeface="Book Antiqua" pitchFamily="18" charset="0"/>
        </a:defRPr>
      </a:lvl4pPr>
      <a:lvl5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200" i="1">
          <a:solidFill>
            <a:schemeClr val="tx2"/>
          </a:solidFill>
          <a:latin typeface="Book Antiqua" pitchFamily="18" charset="0"/>
        </a:defRPr>
      </a:lvl5pPr>
      <a:lvl6pPr marL="457200" algn="l" rtl="0" fontAlgn="base">
        <a:lnSpc>
          <a:spcPct val="80000"/>
        </a:lnSpc>
        <a:spcBef>
          <a:spcPct val="0"/>
        </a:spcBef>
        <a:spcAft>
          <a:spcPct val="0"/>
        </a:spcAft>
        <a:defRPr sz="3200" i="1">
          <a:solidFill>
            <a:schemeClr val="tx2"/>
          </a:solidFill>
          <a:latin typeface="Book Antiqua" pitchFamily="18" charset="0"/>
        </a:defRPr>
      </a:lvl6pPr>
      <a:lvl7pPr marL="914400" algn="l" rtl="0" fontAlgn="base">
        <a:lnSpc>
          <a:spcPct val="80000"/>
        </a:lnSpc>
        <a:spcBef>
          <a:spcPct val="0"/>
        </a:spcBef>
        <a:spcAft>
          <a:spcPct val="0"/>
        </a:spcAft>
        <a:defRPr sz="3200" i="1">
          <a:solidFill>
            <a:schemeClr val="tx2"/>
          </a:solidFill>
          <a:latin typeface="Book Antiqua" pitchFamily="18" charset="0"/>
        </a:defRPr>
      </a:lvl7pPr>
      <a:lvl8pPr marL="1371600" algn="l" rtl="0" fontAlgn="base">
        <a:lnSpc>
          <a:spcPct val="80000"/>
        </a:lnSpc>
        <a:spcBef>
          <a:spcPct val="0"/>
        </a:spcBef>
        <a:spcAft>
          <a:spcPct val="0"/>
        </a:spcAft>
        <a:defRPr sz="3200" i="1">
          <a:solidFill>
            <a:schemeClr val="tx2"/>
          </a:solidFill>
          <a:latin typeface="Book Antiqua" pitchFamily="18" charset="0"/>
        </a:defRPr>
      </a:lvl8pPr>
      <a:lvl9pPr marL="1828800" algn="l" rtl="0" fontAlgn="base">
        <a:lnSpc>
          <a:spcPct val="80000"/>
        </a:lnSpc>
        <a:spcBef>
          <a:spcPct val="0"/>
        </a:spcBef>
        <a:spcAft>
          <a:spcPct val="0"/>
        </a:spcAft>
        <a:defRPr sz="3200" i="1">
          <a:solidFill>
            <a:schemeClr val="tx2"/>
          </a:solidFill>
          <a:latin typeface="Book Antiqua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2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9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9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196975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s-ES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altLang="es-ES" sz="48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s-ES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altLang="es-ES" sz="48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s-ES" sz="4800" dirty="0" smtClean="0">
                <a:solidFill>
                  <a:srgbClr val="5F5F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altLang="es-ES" sz="4800" dirty="0" smtClean="0">
                <a:solidFill>
                  <a:srgbClr val="5F5F5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s-ES" sz="4400" i="0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altLang="es-ES" sz="4400" i="0" dirty="0" smtClean="0">
                <a:latin typeface="Arial" panose="020B0604020202020204" pitchFamily="34" charset="0"/>
                <a:cs typeface="Arial" panose="020B0604020202020204" pitchFamily="34" charset="0"/>
              </a:rPr>
              <a:t>obel 2016: Oliver Hart</a:t>
            </a:r>
            <a:endParaRPr lang="en-US" altLang="es-ES" i="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66800" y="2590800"/>
            <a:ext cx="7086600" cy="2667000"/>
          </a:xfrm>
        </p:spPr>
        <p:txBody>
          <a:bodyPr/>
          <a:lstStyle/>
          <a:p>
            <a:pPr eaLnBrk="1" hangingPunct="1"/>
            <a:r>
              <a:rPr lang="es-ES" altLang="es-ES" sz="2000" i="1" dirty="0" smtClean="0">
                <a:solidFill>
                  <a:srgbClr val="5F5F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Fundación Ramón Areces</a:t>
            </a:r>
          </a:p>
          <a:p>
            <a:pPr eaLnBrk="1" hangingPunct="1"/>
            <a:r>
              <a:rPr lang="es-ES" altLang="es-ES" sz="2000" i="1" dirty="0" smtClean="0">
                <a:solidFill>
                  <a:srgbClr val="5F5F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Asociación Española de Economía</a:t>
            </a:r>
          </a:p>
          <a:p>
            <a:pPr eaLnBrk="1" hangingPunct="1"/>
            <a:endParaRPr lang="en-US" altLang="es-ES" sz="2600" i="1" dirty="0" smtClean="0">
              <a:solidFill>
                <a:srgbClr val="5F5F5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en-US" altLang="es-ES" sz="800" i="1" dirty="0" smtClean="0">
              <a:solidFill>
                <a:srgbClr val="5F5F5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en-US" altLang="es-E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en-US" altLang="es-E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en-US" altLang="es-E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Guillermo Caruana (CEMFI)</a:t>
            </a:r>
            <a:endParaRPr lang="en-US" alt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en-US" altLang="es-ES" sz="1600" i="1" dirty="0" smtClean="0">
                <a:solidFill>
                  <a:srgbClr val="5F5F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29 Noviembre 2016</a:t>
            </a:r>
          </a:p>
          <a:p>
            <a:pPr eaLnBrk="1" hangingPunct="1"/>
            <a:endParaRPr lang="en-US" altLang="es-E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en-US" alt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Oliver Hart recibe el Nobel</a:t>
            </a:r>
            <a:b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es-ES" sz="3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es-ES" sz="3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s-E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“por sus contribuciones a la teoría </a:t>
            </a:r>
            <a:r>
              <a:rPr lang="es-E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ES" sz="32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s-E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ontratos incompletos”</a:t>
            </a:r>
            <a:endParaRPr lang="es-ES" sz="3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5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2064256"/>
            <a:ext cx="1372288" cy="1940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44747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Principales contribuciones</a:t>
            </a:r>
            <a:b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s-ES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Grossman and Hart (1986)</a:t>
            </a:r>
          </a:p>
          <a:p>
            <a:endParaRPr lang="es-ES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Hart and Moore (1990)</a:t>
            </a:r>
          </a:p>
          <a:p>
            <a:endParaRPr lang="es-ES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Hart (1995)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1700808"/>
            <a:ext cx="2423160" cy="3802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86300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Síntesis de dos áreas de trabajo</a:t>
            </a:r>
            <a:b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Coase 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(1991) + Williamson (2009): </a:t>
            </a:r>
          </a:p>
          <a:p>
            <a:pPr marL="0" indent="0" algn="r">
              <a:buNone/>
            </a:pPr>
            <a:endParaRPr lang="es-ES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r">
              <a:buNone/>
            </a:pP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			Los límites de la empresa	 </a:t>
            </a:r>
          </a:p>
          <a:p>
            <a:pPr marL="0" indent="0" algn="r">
              <a:buNone/>
            </a:pP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Costes 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transacción	      </a:t>
            </a:r>
            <a:endParaRPr lang="es-ES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s-ES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Hurwitz 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+ Maskin + Myerson 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(2007)</a:t>
            </a:r>
          </a:p>
          <a:p>
            <a:pPr marL="914400" lvl="2" indent="0" algn="r">
              <a:buNone/>
            </a:pPr>
            <a:endParaRPr lang="es-E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2" indent="0" algn="r">
              <a:buNone/>
            </a:pP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Diseño de mecanismos</a:t>
            </a:r>
            <a:r>
              <a:rPr lang="es-ES" dirty="0" smtClean="0"/>
              <a:t>	</a:t>
            </a:r>
            <a:endParaRPr lang="es-ES" dirty="0" smtClean="0"/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4509120"/>
            <a:ext cx="976943" cy="1368926"/>
          </a:xfrm>
          <a:prstGeom prst="rect">
            <a:avLst/>
          </a:prstGeom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2348880"/>
            <a:ext cx="976943" cy="1368926"/>
          </a:xfrm>
          <a:prstGeom prst="rect">
            <a:avLst/>
          </a:prstGeom>
        </p:spPr>
      </p:pic>
      <p:pic>
        <p:nvPicPr>
          <p:cNvPr id="7" name="6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6652" y="2348880"/>
            <a:ext cx="976943" cy="1368926"/>
          </a:xfrm>
          <a:prstGeom prst="rect">
            <a:avLst/>
          </a:prstGeom>
        </p:spPr>
      </p:pic>
      <p:pic>
        <p:nvPicPr>
          <p:cNvPr id="8" name="7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4509120"/>
            <a:ext cx="990916" cy="1388506"/>
          </a:xfrm>
          <a:prstGeom prst="rect">
            <a:avLst/>
          </a:prstGeom>
        </p:spPr>
      </p:pic>
      <p:pic>
        <p:nvPicPr>
          <p:cNvPr id="9" name="8 Imagen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3591" y="4509120"/>
            <a:ext cx="990916" cy="1388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846089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De la economía, ¿qué nos importa?</a:t>
            </a:r>
            <a:b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s-ES" dirty="0" smtClean="0"/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endParaRPr lang="es-ES" dirty="0" smtClean="0"/>
          </a:p>
          <a:p>
            <a:pPr marL="0" indent="0">
              <a:buNone/>
            </a:pPr>
            <a:endParaRPr lang="es-ES" dirty="0"/>
          </a:p>
          <a:p>
            <a:pPr marL="0" indent="0" algn="ctr">
              <a:buNone/>
            </a:pPr>
            <a:r>
              <a:rPr lang="es-ES" dirty="0" smtClean="0"/>
              <a:t>	</a:t>
            </a:r>
            <a:r>
              <a:rPr lang="es-ES" sz="3200" dirty="0" smtClean="0"/>
              <a:t>Inflación         </a:t>
            </a:r>
            <a:r>
              <a:rPr lang="es-ES" sz="3200" dirty="0"/>
              <a:t>D</a:t>
            </a:r>
            <a:r>
              <a:rPr lang="es-ES" sz="3200" dirty="0" smtClean="0"/>
              <a:t>esempleo</a:t>
            </a:r>
          </a:p>
          <a:p>
            <a:pPr marL="0" indent="0">
              <a:buNone/>
            </a:pPr>
            <a:endParaRPr lang="es-ES" sz="3200" dirty="0" smtClean="0"/>
          </a:p>
          <a:p>
            <a:pPr marL="0" indent="0" algn="ctr">
              <a:buNone/>
            </a:pPr>
            <a:r>
              <a:rPr lang="es-ES" sz="3200" dirty="0"/>
              <a:t>	</a:t>
            </a:r>
            <a:r>
              <a:rPr lang="es-ES" sz="3200" dirty="0" smtClean="0"/>
              <a:t>Consumo</a:t>
            </a:r>
            <a:endParaRPr lang="en-US" sz="3200" dirty="0"/>
          </a:p>
        </p:txBody>
      </p:sp>
      <p:sp>
        <p:nvSpPr>
          <p:cNvPr id="5" name="4 Llamada de nube"/>
          <p:cNvSpPr/>
          <p:nvPr/>
        </p:nvSpPr>
        <p:spPr>
          <a:xfrm>
            <a:off x="1835696" y="2564904"/>
            <a:ext cx="6408712" cy="3384376"/>
          </a:xfrm>
          <a:prstGeom prst="cloudCallou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520588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¿Cómo lo estudiamos?</a:t>
            </a:r>
            <a:b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s-ES" dirty="0" smtClean="0"/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endParaRPr lang="es-ES" dirty="0" smtClean="0"/>
          </a:p>
          <a:p>
            <a:pPr marL="0" indent="0">
              <a:buNone/>
            </a:pPr>
            <a:endParaRPr lang="es-ES" dirty="0"/>
          </a:p>
          <a:p>
            <a:pPr marL="0" indent="0" algn="ctr">
              <a:buNone/>
            </a:pPr>
            <a:r>
              <a:rPr lang="es-ES" dirty="0" smtClean="0"/>
              <a:t>	</a:t>
            </a:r>
            <a:endParaRPr lang="en-US" sz="3200" dirty="0"/>
          </a:p>
        </p:txBody>
      </p:sp>
      <p:sp>
        <p:nvSpPr>
          <p:cNvPr id="5" name="4 Llamada de nube"/>
          <p:cNvSpPr/>
          <p:nvPr/>
        </p:nvSpPr>
        <p:spPr>
          <a:xfrm>
            <a:off x="1835696" y="2564904"/>
            <a:ext cx="6408712" cy="3384376"/>
          </a:xfrm>
          <a:prstGeom prst="cloudCallou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5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2987002"/>
            <a:ext cx="282903" cy="586014"/>
          </a:xfrm>
          <a:prstGeom prst="rect">
            <a:avLst/>
          </a:prstGeom>
        </p:spPr>
      </p:pic>
      <p:pic>
        <p:nvPicPr>
          <p:cNvPr id="7" name="6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1898" y="3030724"/>
            <a:ext cx="282903" cy="586014"/>
          </a:xfrm>
          <a:prstGeom prst="rect">
            <a:avLst/>
          </a:prstGeom>
        </p:spPr>
      </p:pic>
      <p:pic>
        <p:nvPicPr>
          <p:cNvPr id="8" name="7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9674" y="3278831"/>
            <a:ext cx="282903" cy="586014"/>
          </a:xfrm>
          <a:prstGeom prst="rect">
            <a:avLst/>
          </a:prstGeom>
        </p:spPr>
      </p:pic>
      <p:pic>
        <p:nvPicPr>
          <p:cNvPr id="9" name="8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3964085"/>
            <a:ext cx="282903" cy="586014"/>
          </a:xfrm>
          <a:prstGeom prst="rect">
            <a:avLst/>
          </a:prstGeom>
        </p:spPr>
      </p:pic>
      <p:pic>
        <p:nvPicPr>
          <p:cNvPr id="10" name="9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5419" y="4485249"/>
            <a:ext cx="282903" cy="586014"/>
          </a:xfrm>
          <a:prstGeom prst="rect">
            <a:avLst/>
          </a:prstGeom>
        </p:spPr>
      </p:pic>
      <p:pic>
        <p:nvPicPr>
          <p:cNvPr id="11" name="10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3378071"/>
            <a:ext cx="282903" cy="586014"/>
          </a:xfrm>
          <a:prstGeom prst="rect">
            <a:avLst/>
          </a:prstGeom>
        </p:spPr>
      </p:pic>
      <p:pic>
        <p:nvPicPr>
          <p:cNvPr id="12" name="1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7307" y="3291802"/>
            <a:ext cx="282903" cy="586014"/>
          </a:xfrm>
          <a:prstGeom prst="rect">
            <a:avLst/>
          </a:prstGeom>
        </p:spPr>
      </p:pic>
      <p:pic>
        <p:nvPicPr>
          <p:cNvPr id="13" name="1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9316" y="4825320"/>
            <a:ext cx="282903" cy="586014"/>
          </a:xfrm>
          <a:prstGeom prst="rect">
            <a:avLst/>
          </a:prstGeom>
        </p:spPr>
      </p:pic>
      <p:pic>
        <p:nvPicPr>
          <p:cNvPr id="14" name="1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1739" y="4281853"/>
            <a:ext cx="282903" cy="586014"/>
          </a:xfrm>
          <a:prstGeom prst="rect">
            <a:avLst/>
          </a:prstGeom>
        </p:spPr>
      </p:pic>
      <p:pic>
        <p:nvPicPr>
          <p:cNvPr id="15" name="14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0760" y="3530738"/>
            <a:ext cx="569218" cy="569218"/>
          </a:xfrm>
          <a:prstGeom prst="rect">
            <a:avLst/>
          </a:prstGeom>
        </p:spPr>
      </p:pic>
      <p:pic>
        <p:nvPicPr>
          <p:cNvPr id="16" name="15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9144" y="3794886"/>
            <a:ext cx="569218" cy="569218"/>
          </a:xfrm>
          <a:prstGeom prst="rect">
            <a:avLst/>
          </a:prstGeom>
        </p:spPr>
      </p:pic>
      <p:pic>
        <p:nvPicPr>
          <p:cNvPr id="17" name="16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5105" y="4326354"/>
            <a:ext cx="569218" cy="569218"/>
          </a:xfrm>
          <a:prstGeom prst="rect">
            <a:avLst/>
          </a:prstGeom>
        </p:spPr>
      </p:pic>
      <p:pic>
        <p:nvPicPr>
          <p:cNvPr id="18" name="17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8759" y="4632912"/>
            <a:ext cx="569218" cy="569218"/>
          </a:xfrm>
          <a:prstGeom prst="rect">
            <a:avLst/>
          </a:prstGeom>
        </p:spPr>
      </p:pic>
      <p:pic>
        <p:nvPicPr>
          <p:cNvPr id="19" name="18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9953" y="3209867"/>
            <a:ext cx="569218" cy="569218"/>
          </a:xfrm>
          <a:prstGeom prst="rect">
            <a:avLst/>
          </a:prstGeom>
        </p:spPr>
      </p:pic>
      <p:pic>
        <p:nvPicPr>
          <p:cNvPr id="20" name="19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7121" y="3779085"/>
            <a:ext cx="569218" cy="569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980703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5" y="3729164"/>
            <a:ext cx="541067" cy="693480"/>
          </a:xfrm>
          <a:prstGeom prst="rect">
            <a:avLst/>
          </a:prstGeom>
        </p:spPr>
      </p:pic>
      <p:pic>
        <p:nvPicPr>
          <p:cNvPr id="8" name="7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7002" y="3717032"/>
            <a:ext cx="541067" cy="693480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Modelo Neoclásico</a:t>
            </a:r>
            <a:b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5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3789040"/>
            <a:ext cx="1028789" cy="868755"/>
          </a:xfrm>
          <a:prstGeom prst="rect">
            <a:avLst/>
          </a:prstGeom>
        </p:spPr>
      </p:pic>
      <p:pic>
        <p:nvPicPr>
          <p:cNvPr id="5" name="4 Marcador de contenido"/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2850" y="2990850"/>
            <a:ext cx="1714500" cy="1714500"/>
          </a:xfrm>
        </p:spPr>
      </p:pic>
    </p:spTree>
    <p:extLst>
      <p:ext uri="{BB962C8B-B14F-4D97-AF65-F5344CB8AC3E}">
        <p14:creationId xmlns:p14="http://schemas.microsoft.com/office/powerpoint/2010/main" val="270793138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59 -6.01434E-7 L 0.2441 -6.01434E-7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989 -3.46981E-8 L 0.24011 -3.46981E-8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3729164"/>
            <a:ext cx="541067" cy="693480"/>
          </a:xfrm>
          <a:prstGeom prst="rect">
            <a:avLst/>
          </a:prstGeom>
        </p:spPr>
      </p:pic>
      <p:pic>
        <p:nvPicPr>
          <p:cNvPr id="8" name="7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3717032"/>
            <a:ext cx="541067" cy="693480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Modelo Neoclásico + Agencia</a:t>
            </a:r>
            <a:r>
              <a:rPr lang="es-ES" dirty="0" smtClean="0"/>
              <a:t/>
            </a:r>
            <a:br>
              <a:rPr lang="es-ES" dirty="0" smtClean="0"/>
            </a:br>
            <a:endParaRPr lang="en-US" dirty="0"/>
          </a:p>
        </p:txBody>
      </p:sp>
      <p:pic>
        <p:nvPicPr>
          <p:cNvPr id="6" name="5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3789040"/>
            <a:ext cx="1028789" cy="868755"/>
          </a:xfrm>
          <a:prstGeom prst="rect">
            <a:avLst/>
          </a:prstGeom>
        </p:spPr>
      </p:pic>
      <p:pic>
        <p:nvPicPr>
          <p:cNvPr id="5" name="4 Marcador de contenido"/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2850" y="2990850"/>
            <a:ext cx="1714500" cy="1714500"/>
          </a:xfrm>
        </p:spPr>
      </p:pic>
      <p:pic>
        <p:nvPicPr>
          <p:cNvPr id="9" name="8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1057" y="5085194"/>
            <a:ext cx="624894" cy="1066893"/>
          </a:xfrm>
          <a:prstGeom prst="rect">
            <a:avLst/>
          </a:prstGeom>
        </p:spPr>
      </p:pic>
      <p:pic>
        <p:nvPicPr>
          <p:cNvPr id="10" name="9 Imagen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5119" y="2132856"/>
            <a:ext cx="1036410" cy="1059272"/>
          </a:xfrm>
          <a:prstGeom prst="rect">
            <a:avLst/>
          </a:prstGeom>
        </p:spPr>
      </p:pic>
      <p:cxnSp>
        <p:nvCxnSpPr>
          <p:cNvPr id="12" name="11 Conector recto de flecha"/>
          <p:cNvCxnSpPr/>
          <p:nvPr/>
        </p:nvCxnSpPr>
        <p:spPr>
          <a:xfrm>
            <a:off x="3203848" y="4221088"/>
            <a:ext cx="505423" cy="2329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13 Conector recto de flecha"/>
          <p:cNvCxnSpPr/>
          <p:nvPr/>
        </p:nvCxnSpPr>
        <p:spPr>
          <a:xfrm flipV="1">
            <a:off x="3491880" y="4657795"/>
            <a:ext cx="288032" cy="427399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14 Conector recto de flecha"/>
          <p:cNvCxnSpPr/>
          <p:nvPr/>
        </p:nvCxnSpPr>
        <p:spPr>
          <a:xfrm>
            <a:off x="3519223" y="3374883"/>
            <a:ext cx="380096" cy="342149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15 Conector recto de flecha"/>
          <p:cNvCxnSpPr/>
          <p:nvPr/>
        </p:nvCxnSpPr>
        <p:spPr>
          <a:xfrm>
            <a:off x="5580112" y="4149080"/>
            <a:ext cx="576064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557640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Con Contratos Completos</a:t>
            </a:r>
            <a:b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Cualquier </a:t>
            </a:r>
            <a:r>
              <a:rPr lang="es-ES" sz="2200" dirty="0">
                <a:latin typeface="Arial" panose="020B0604020202020204" pitchFamily="34" charset="0"/>
                <a:cs typeface="Arial" panose="020B0604020202020204" pitchFamily="34" charset="0"/>
              </a:rPr>
              <a:t>cosa que sea relevante y medible, se 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especifica en </a:t>
            </a:r>
            <a:r>
              <a:rPr lang="es-ES" sz="2200" dirty="0"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contrato. </a:t>
            </a:r>
          </a:p>
          <a:p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Una vez escrito el contrato, este 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determina 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todo lo que ha de hacerse. </a:t>
            </a:r>
            <a:endParaRPr lang="es-ES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Hasta 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el punto de 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que:</a:t>
            </a:r>
          </a:p>
          <a:p>
            <a:pPr lvl="1"/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diluye 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el concepto de autoridad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lvl="1"/>
            <a:r>
              <a:rPr lang="es-ES" sz="220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iluye el concepto de empresa.</a:t>
            </a:r>
            <a:endParaRPr lang="es-ES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Dónde 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acaba una empresa y dónde empiezan los mercados? </a:t>
            </a:r>
            <a:endParaRPr lang="es-ES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285972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3729164"/>
            <a:ext cx="541067" cy="693480"/>
          </a:xfrm>
          <a:prstGeom prst="rect">
            <a:avLst/>
          </a:prstGeom>
        </p:spPr>
      </p:pic>
      <p:pic>
        <p:nvPicPr>
          <p:cNvPr id="8" name="7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3717032"/>
            <a:ext cx="541067" cy="693480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¿Qué es una empresa?</a:t>
            </a:r>
            <a:r>
              <a:rPr lang="es-ES" dirty="0" smtClean="0"/>
              <a:t/>
            </a:r>
            <a:br>
              <a:rPr lang="es-ES" dirty="0" smtClean="0"/>
            </a:br>
            <a:endParaRPr lang="en-US" dirty="0"/>
          </a:p>
        </p:txBody>
      </p:sp>
      <p:pic>
        <p:nvPicPr>
          <p:cNvPr id="6" name="5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907" y="3729164"/>
            <a:ext cx="1028789" cy="868755"/>
          </a:xfrm>
          <a:prstGeom prst="rect">
            <a:avLst/>
          </a:prstGeom>
        </p:spPr>
      </p:pic>
      <p:pic>
        <p:nvPicPr>
          <p:cNvPr id="5" name="4 Marcador de contenido"/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2850" y="2990850"/>
            <a:ext cx="1714500" cy="1714500"/>
          </a:xfrm>
        </p:spPr>
      </p:pic>
      <p:pic>
        <p:nvPicPr>
          <p:cNvPr id="9" name="8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4377" y="4972686"/>
            <a:ext cx="624894" cy="1066893"/>
          </a:xfrm>
          <a:prstGeom prst="rect">
            <a:avLst/>
          </a:prstGeom>
        </p:spPr>
      </p:pic>
      <p:pic>
        <p:nvPicPr>
          <p:cNvPr id="10" name="9 Imagen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5119" y="2132856"/>
            <a:ext cx="1036410" cy="1059272"/>
          </a:xfrm>
          <a:prstGeom prst="rect">
            <a:avLst/>
          </a:prstGeom>
        </p:spPr>
      </p:pic>
      <p:sp>
        <p:nvSpPr>
          <p:cNvPr id="3" name="2 Elipse"/>
          <p:cNvSpPr/>
          <p:nvPr/>
        </p:nvSpPr>
        <p:spPr>
          <a:xfrm rot="17322224">
            <a:off x="3479635" y="1021360"/>
            <a:ext cx="2706276" cy="5152447"/>
          </a:xfrm>
          <a:prstGeom prst="ellips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17 Elipse"/>
          <p:cNvSpPr/>
          <p:nvPr/>
        </p:nvSpPr>
        <p:spPr>
          <a:xfrm rot="16200000">
            <a:off x="2257409" y="1423112"/>
            <a:ext cx="4824533" cy="5235910"/>
          </a:xfrm>
          <a:prstGeom prst="ellips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18 Elipse"/>
          <p:cNvSpPr/>
          <p:nvPr/>
        </p:nvSpPr>
        <p:spPr>
          <a:xfrm rot="17322224">
            <a:off x="2707558" y="4713710"/>
            <a:ext cx="1568645" cy="1584846"/>
          </a:xfrm>
          <a:prstGeom prst="ellips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19 Elipse"/>
          <p:cNvSpPr/>
          <p:nvPr/>
        </p:nvSpPr>
        <p:spPr>
          <a:xfrm rot="16200000">
            <a:off x="1738023" y="819426"/>
            <a:ext cx="4824533" cy="6748080"/>
          </a:xfrm>
          <a:prstGeom prst="ellips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88011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18" grpId="0" animBg="1"/>
      <p:bldP spid="18" grpId="1" animBg="1"/>
      <p:bldP spid="19" grpId="0" animBg="1"/>
      <p:bldP spid="19" grpId="1" animBg="1"/>
      <p:bldP spid="2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Con Contratos Completos</a:t>
            </a:r>
            <a:b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Cualquier </a:t>
            </a:r>
            <a:r>
              <a:rPr lang="es-ES" sz="2200" dirty="0">
                <a:latin typeface="Arial" panose="020B0604020202020204" pitchFamily="34" charset="0"/>
                <a:cs typeface="Arial" panose="020B0604020202020204" pitchFamily="34" charset="0"/>
              </a:rPr>
              <a:t>cosa que sea relevante y medible, se 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especifica en </a:t>
            </a:r>
            <a:r>
              <a:rPr lang="es-ES" sz="2200" dirty="0"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contrato. </a:t>
            </a:r>
          </a:p>
          <a:p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Una vez escrito el contrato, este 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determina 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todo lo que ha de hacerse. </a:t>
            </a:r>
            <a:endParaRPr lang="es-ES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Hasta 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el punto de 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que:</a:t>
            </a:r>
          </a:p>
          <a:p>
            <a:pPr lvl="1"/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diluye 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el concepto de autoridad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lvl="1"/>
            <a:r>
              <a:rPr lang="es-ES" sz="220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iluye el concepto de empresa.</a:t>
            </a:r>
            <a:endParaRPr lang="es-ES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Dónde 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acaba una empresa y dónde empiezan los mercados? </a:t>
            </a:r>
            <a:endParaRPr lang="es-ES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935483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9552" y="473075"/>
            <a:ext cx="8153400" cy="1143000"/>
          </a:xfrm>
        </p:spPr>
        <p:txBody>
          <a:bodyPr/>
          <a:lstStyle/>
          <a:p>
            <a:pPr algn="ctr"/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Esta no es una buena teoría</a:t>
            </a:r>
            <a:b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Qué </a:t>
            </a:r>
            <a:r>
              <a:rPr lang="es-ES" sz="2200" dirty="0">
                <a:latin typeface="Arial" panose="020B0604020202020204" pitchFamily="34" charset="0"/>
                <a:cs typeface="Arial" panose="020B0604020202020204" pitchFamily="34" charset="0"/>
              </a:rPr>
              <a:t>nos estamos perdiendo? </a:t>
            </a:r>
            <a:endParaRPr lang="es-ES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s-ES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concepto de autoridad. </a:t>
            </a:r>
          </a:p>
          <a:p>
            <a:endParaRPr lang="es-ES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Cómo 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lo recupera Hart? </a:t>
            </a:r>
            <a:endParaRPr lang="es-ES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s-ES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Introduciendo el concepto 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de c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ontratos </a:t>
            </a:r>
            <a:r>
              <a:rPr lang="es-ES" sz="22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INCOMPLETOS</a:t>
            </a:r>
            <a:r>
              <a:rPr lang="es-ES" sz="2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990465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9552" y="473075"/>
            <a:ext cx="8153400" cy="1143000"/>
          </a:xfrm>
        </p:spPr>
        <p:txBody>
          <a:bodyPr/>
          <a:lstStyle/>
          <a:p>
            <a:pPr algn="ctr"/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Contratos incompletos</a:t>
            </a:r>
            <a:b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Aquellos en los que no se puede especificar 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toda posible contingencia futura y qué hacer ante ella. </a:t>
            </a:r>
          </a:p>
          <a:p>
            <a:endParaRPr lang="es-ES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¿Por qué?</a:t>
            </a:r>
          </a:p>
          <a:p>
            <a:pPr lvl="1"/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Los contratos que lo especificaran todo serían demasiado costosos.</a:t>
            </a:r>
          </a:p>
          <a:p>
            <a:pPr lvl="1"/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Es probable que un juez luego no pudiera verificar muchas de las cláusulas.</a:t>
            </a:r>
          </a:p>
          <a:p>
            <a:pPr lvl="1"/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Hay muchas contingencias que simplemente no pueden ser anticipadas.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s-ES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s-E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59180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9552" y="473075"/>
            <a:ext cx="8153400" cy="1143000"/>
          </a:xfrm>
        </p:spPr>
        <p:txBody>
          <a:bodyPr/>
          <a:lstStyle/>
          <a:p>
            <a:pPr algn="ctr"/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Contratos incompletos</a:t>
            </a:r>
            <a:b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¿Qué se puede hacer cuando el contrato no diga qué hacer?</a:t>
            </a:r>
          </a:p>
          <a:p>
            <a:pPr lvl="1"/>
            <a:endParaRPr lang="es-ES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Dejamos que las partes renegocien.</a:t>
            </a:r>
          </a:p>
          <a:p>
            <a:pPr lvl="1"/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O explicitamos qué parte tiene la potestad de decidir en estos casos.</a:t>
            </a:r>
            <a:endParaRPr lang="es-ES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Teoría de la propiedad</a:t>
            </a:r>
            <a:r>
              <a:rPr lang="es-ES" sz="2200" dirty="0">
                <a:latin typeface="Arial" panose="020B0604020202020204" pitchFamily="34" charset="0"/>
                <a:cs typeface="Arial" panose="020B0604020202020204" pitchFamily="34" charset="0"/>
              </a:rPr>
              <a:t>: control de los derechos 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residuales.</a:t>
            </a:r>
          </a:p>
          <a:p>
            <a:endParaRPr lang="es-ES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Una </a:t>
            </a:r>
            <a:r>
              <a:rPr lang="es-ES" sz="2200" dirty="0">
                <a:latin typeface="Arial" panose="020B0604020202020204" pitchFamily="34" charset="0"/>
                <a:cs typeface="Arial" panose="020B0604020202020204" pitchFamily="34" charset="0"/>
              </a:rPr>
              <a:t>empresa no es simplemente 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una capacidad </a:t>
            </a:r>
            <a:r>
              <a:rPr lang="es-ES" sz="2200" dirty="0">
                <a:latin typeface="Arial" panose="020B0604020202020204" pitchFamily="34" charset="0"/>
                <a:cs typeface="Arial" panose="020B0604020202020204" pitchFamily="34" charset="0"/>
              </a:rPr>
              <a:t>tecnológica, sino una estructura de 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gobierno.</a:t>
            </a:r>
            <a:endParaRPr lang="es-ES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dirty="0"/>
          </a:p>
          <a:p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val="295888455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Ejemplo</a:t>
            </a:r>
            <a:b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 smtClean="0"/>
          </a:p>
          <a:p>
            <a:r>
              <a:rPr lang="es-ES" dirty="0" smtClean="0"/>
              <a:t>Una empresa de coches A quiere contratar a la empresa B para que le fabrique un motor revolucionario.</a:t>
            </a:r>
          </a:p>
          <a:p>
            <a:endParaRPr lang="es-ES" dirty="0" smtClean="0"/>
          </a:p>
          <a:p>
            <a:r>
              <a:rPr lang="es-ES" dirty="0"/>
              <a:t>A</a:t>
            </a:r>
            <a:r>
              <a:rPr lang="es-ES" dirty="0" smtClean="0"/>
              <a:t> tiene que invertir dinero y tiempo en aprender a construirlo.</a:t>
            </a:r>
          </a:p>
          <a:p>
            <a:endParaRPr lang="es-ES" dirty="0" smtClean="0"/>
          </a:p>
          <a:p>
            <a:r>
              <a:rPr lang="es-ES" dirty="0" smtClean="0"/>
              <a:t>El motor cabe en el </a:t>
            </a:r>
            <a:r>
              <a:rPr lang="es-ES" dirty="0" err="1" smtClean="0"/>
              <a:t>chásis</a:t>
            </a:r>
            <a:r>
              <a:rPr lang="es-ES" dirty="0" smtClean="0"/>
              <a:t> de los coches de A, </a:t>
            </a:r>
          </a:p>
          <a:p>
            <a:endParaRPr lang="es-ES" dirty="0" smtClean="0"/>
          </a:p>
          <a:p>
            <a:r>
              <a:rPr lang="es-ES" dirty="0" smtClean="0"/>
              <a:t>… pero es inservible en los coches de la competencia.</a:t>
            </a:r>
          </a:p>
          <a:p>
            <a:pPr marL="0" indent="0">
              <a:buNone/>
            </a:pPr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val="264824249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Ejemplo</a:t>
            </a:r>
            <a:b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s-ES" dirty="0"/>
          </a:p>
          <a:p>
            <a:r>
              <a:rPr lang="es-ES" dirty="0" smtClean="0"/>
              <a:t>¿</a:t>
            </a:r>
            <a:r>
              <a:rPr lang="es-ES" dirty="0"/>
              <a:t>Qué tipo de relación contractual </a:t>
            </a:r>
            <a:r>
              <a:rPr lang="es-ES" dirty="0" smtClean="0"/>
              <a:t>esperaríamos?</a:t>
            </a:r>
            <a:endParaRPr lang="es-ES" dirty="0"/>
          </a:p>
          <a:p>
            <a:r>
              <a:rPr lang="es-ES" dirty="0" smtClean="0"/>
              <a:t>Teoría </a:t>
            </a:r>
            <a:r>
              <a:rPr lang="es-ES" dirty="0"/>
              <a:t>de agencia: </a:t>
            </a:r>
            <a:endParaRPr lang="es-ES" dirty="0" smtClean="0"/>
          </a:p>
          <a:p>
            <a:pPr lvl="1"/>
            <a:r>
              <a:rPr lang="es-ES" dirty="0" smtClean="0"/>
              <a:t>provee </a:t>
            </a:r>
            <a:r>
              <a:rPr lang="es-ES" dirty="0"/>
              <a:t>incentivos a </a:t>
            </a:r>
            <a:r>
              <a:rPr lang="es-ES" dirty="0" smtClean="0"/>
              <a:t>Y.</a:t>
            </a:r>
          </a:p>
          <a:p>
            <a:r>
              <a:rPr lang="es-ES" dirty="0" smtClean="0"/>
              <a:t>Teoría de contratos incompletos: </a:t>
            </a:r>
          </a:p>
          <a:p>
            <a:pPr lvl="1"/>
            <a:r>
              <a:rPr lang="es-ES" dirty="0" smtClean="0"/>
              <a:t>¿Qué pasaría si, por ejemplo, se inventara el </a:t>
            </a:r>
            <a:r>
              <a:rPr lang="es-ES" dirty="0" err="1" smtClean="0"/>
              <a:t>fracking</a:t>
            </a:r>
            <a:r>
              <a:rPr lang="es-ES" dirty="0" smtClean="0"/>
              <a:t>?</a:t>
            </a:r>
          </a:p>
          <a:p>
            <a:pPr lvl="1"/>
            <a:r>
              <a:rPr lang="es-ES" dirty="0" smtClean="0"/>
              <a:t>Toca renegociar y ahora el poder de negociación de Y es pequeño.</a:t>
            </a:r>
          </a:p>
          <a:p>
            <a:pPr lvl="1"/>
            <a:r>
              <a:rPr lang="es-ES" dirty="0"/>
              <a:t>Dale control a </a:t>
            </a:r>
            <a:r>
              <a:rPr lang="es-ES" dirty="0" smtClean="0"/>
              <a:t>Y. </a:t>
            </a:r>
            <a:endParaRPr lang="es-ES" dirty="0"/>
          </a:p>
          <a:p>
            <a:pPr lvl="1"/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val="323982972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¿Qué aprendemos?</a:t>
            </a:r>
            <a:b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10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Cuando en una relación una de las partes tiene que realizar inversiones que son:</a:t>
            </a:r>
          </a:p>
          <a:p>
            <a:pPr lvl="1"/>
            <a:r>
              <a:rPr lang="es-ES" sz="22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ostosas,</a:t>
            </a:r>
          </a:p>
          <a:p>
            <a:pPr lvl="1"/>
            <a:r>
              <a:rPr lang="es-ES" sz="2200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o contratables</a:t>
            </a:r>
          </a:p>
          <a:p>
            <a:pPr lvl="1"/>
            <a:r>
              <a:rPr lang="es-ES" sz="2200" dirty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que 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tienen mayor valor dentro de la relación que fuera de ella,</a:t>
            </a:r>
          </a:p>
          <a:p>
            <a:pPr marL="457200" lvl="1" indent="0">
              <a:buNone/>
            </a:pP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es deseable darle a esa parte derechos de propiedad.</a:t>
            </a:r>
          </a:p>
          <a:p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Si no, al anticipar que una vez las inversiones estén hechas la otra parte se aprovechará de ello, preferirá no invertir.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66642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Aplicaciones</a:t>
            </a:r>
            <a:b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Estructura financiera de la empresa: </a:t>
            </a:r>
          </a:p>
          <a:p>
            <a:pPr lvl="1"/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El uso de distintos herramientas financieras (deuda, acciones, etc.) no sólo responde a problemas de agencia, sino que también sirven para determinar el control.</a:t>
            </a:r>
          </a:p>
          <a:p>
            <a:pPr lvl="1"/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Análisis de la bancarrota.</a:t>
            </a:r>
          </a:p>
          <a:p>
            <a:endParaRPr lang="es-ES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Estructura vertical de las empresas/industrias.</a:t>
            </a:r>
          </a:p>
          <a:p>
            <a:pPr lvl="1"/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Análisis de Fusiones → Defensa de la Competencia</a:t>
            </a:r>
          </a:p>
          <a:p>
            <a:endParaRPr lang="es-ES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Propiedad privada o pública de servicios públicos</a:t>
            </a:r>
          </a:p>
          <a:p>
            <a:endParaRPr lang="es-ES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Multitud de trabajos empíricos.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813477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Anécdota de esta mañana</a:t>
            </a:r>
            <a:r>
              <a:rPr lang="es-ES" dirty="0"/>
              <a:t/>
            </a:r>
            <a:br>
              <a:rPr lang="es-ES" dirty="0"/>
            </a:b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En la SER entrevistan a un economista, que opina que el resto de la profesión:</a:t>
            </a:r>
          </a:p>
          <a:p>
            <a:pPr lvl="1"/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Se cree en posesión de la Verdad absoluta.</a:t>
            </a:r>
          </a:p>
          <a:p>
            <a:pPr lvl="1"/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Está a favor de privatizar los servicios públicos.</a:t>
            </a:r>
          </a:p>
          <a:p>
            <a:endParaRPr lang="es-ES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En cambio Oliver Hart:</a:t>
            </a:r>
          </a:p>
          <a:p>
            <a:pPr lvl="1"/>
            <a:r>
              <a:rPr lang="es-ES" sz="2200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a aceptado y modificado su teoría en respuesta a las críticas de Maskin y Tirole (1999).</a:t>
            </a:r>
          </a:p>
          <a:p>
            <a:pPr lvl="1"/>
            <a:r>
              <a:rPr lang="es-ES" sz="2200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n su artículo 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Hart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, Shleifer, and 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Vishny (1997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) defiende la externalización de servicios como el de basura, pero no el de otros, como la gestión de las cárceles.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670431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fined">
  <a:themeElements>
    <a:clrScheme name="Refined 5">
      <a:dk1>
        <a:srgbClr val="000000"/>
      </a:dk1>
      <a:lt1>
        <a:srgbClr val="FFFFFF"/>
      </a:lt1>
      <a:dk2>
        <a:srgbClr val="CC0000"/>
      </a:dk2>
      <a:lt2>
        <a:srgbClr val="666699"/>
      </a:lt2>
      <a:accent1>
        <a:srgbClr val="FF6600"/>
      </a:accent1>
      <a:accent2>
        <a:srgbClr val="FF9933"/>
      </a:accent2>
      <a:accent3>
        <a:srgbClr val="FFFFFF"/>
      </a:accent3>
      <a:accent4>
        <a:srgbClr val="000000"/>
      </a:accent4>
      <a:accent5>
        <a:srgbClr val="FFB8AA"/>
      </a:accent5>
      <a:accent6>
        <a:srgbClr val="E78A2D"/>
      </a:accent6>
      <a:hlink>
        <a:srgbClr val="FFCC00"/>
      </a:hlink>
      <a:folHlink>
        <a:srgbClr val="333399"/>
      </a:folHlink>
    </a:clrScheme>
    <a:fontScheme name="Refined">
      <a:majorFont>
        <a:latin typeface="Book Antiqua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Refined 1">
        <a:dk1>
          <a:srgbClr val="666633"/>
        </a:dk1>
        <a:lt1>
          <a:srgbClr val="FFFFFF"/>
        </a:lt1>
        <a:dk2>
          <a:srgbClr val="000000"/>
        </a:dk2>
        <a:lt2>
          <a:srgbClr val="FFFFFF"/>
        </a:lt2>
        <a:accent1>
          <a:srgbClr val="666699"/>
        </a:accent1>
        <a:accent2>
          <a:srgbClr val="990000"/>
        </a:accent2>
        <a:accent3>
          <a:srgbClr val="AAAAAA"/>
        </a:accent3>
        <a:accent4>
          <a:srgbClr val="DADADA"/>
        </a:accent4>
        <a:accent5>
          <a:srgbClr val="B8B8CA"/>
        </a:accent5>
        <a:accent6>
          <a:srgbClr val="8A0000"/>
        </a:accent6>
        <a:hlink>
          <a:srgbClr val="999900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fined 2">
        <a:dk1>
          <a:srgbClr val="4D4D4D"/>
        </a:dk1>
        <a:lt1>
          <a:srgbClr val="FFFFFF"/>
        </a:lt1>
        <a:dk2>
          <a:srgbClr val="4A1102"/>
        </a:dk2>
        <a:lt2>
          <a:srgbClr val="FFFFFF"/>
        </a:lt2>
        <a:accent1>
          <a:srgbClr val="CC3300"/>
        </a:accent1>
        <a:accent2>
          <a:srgbClr val="666699"/>
        </a:accent2>
        <a:accent3>
          <a:srgbClr val="B1AAAA"/>
        </a:accent3>
        <a:accent4>
          <a:srgbClr val="DADADA"/>
        </a:accent4>
        <a:accent5>
          <a:srgbClr val="E2ADAA"/>
        </a:accent5>
        <a:accent6>
          <a:srgbClr val="5C5C8A"/>
        </a:accent6>
        <a:hlink>
          <a:srgbClr val="FF9900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fined 3">
        <a:dk1>
          <a:srgbClr val="666699"/>
        </a:dk1>
        <a:lt1>
          <a:srgbClr val="FFFFFF"/>
        </a:lt1>
        <a:dk2>
          <a:srgbClr val="400040"/>
        </a:dk2>
        <a:lt2>
          <a:srgbClr val="FFFFFF"/>
        </a:lt2>
        <a:accent1>
          <a:srgbClr val="FFCC00"/>
        </a:accent1>
        <a:accent2>
          <a:srgbClr val="FF3300"/>
        </a:accent2>
        <a:accent3>
          <a:srgbClr val="AFAAAF"/>
        </a:accent3>
        <a:accent4>
          <a:srgbClr val="DADADA"/>
        </a:accent4>
        <a:accent5>
          <a:srgbClr val="FFE2AA"/>
        </a:accent5>
        <a:accent6>
          <a:srgbClr val="E72D00"/>
        </a:accent6>
        <a:hlink>
          <a:srgbClr val="CC9900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fined 4">
        <a:dk1>
          <a:srgbClr val="4D4D4D"/>
        </a:dk1>
        <a:lt1>
          <a:srgbClr val="FFFFFF"/>
        </a:lt1>
        <a:dk2>
          <a:srgbClr val="006699"/>
        </a:dk2>
        <a:lt2>
          <a:srgbClr val="CCECFF"/>
        </a:lt2>
        <a:accent1>
          <a:srgbClr val="339966"/>
        </a:accent1>
        <a:accent2>
          <a:srgbClr val="3366FF"/>
        </a:accent2>
        <a:accent3>
          <a:srgbClr val="AAB8CA"/>
        </a:accent3>
        <a:accent4>
          <a:srgbClr val="DADADA"/>
        </a:accent4>
        <a:accent5>
          <a:srgbClr val="ADCAB8"/>
        </a:accent5>
        <a:accent6>
          <a:srgbClr val="2D5CE7"/>
        </a:accent6>
        <a:hlink>
          <a:srgbClr val="33CCFF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fined 5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FF6600"/>
        </a:accent1>
        <a:accent2>
          <a:srgbClr val="FF9933"/>
        </a:accent2>
        <a:accent3>
          <a:srgbClr val="FFFFFF"/>
        </a:accent3>
        <a:accent4>
          <a:srgbClr val="000000"/>
        </a:accent4>
        <a:accent5>
          <a:srgbClr val="FFB8AA"/>
        </a:accent5>
        <a:accent6>
          <a:srgbClr val="E78A2D"/>
        </a:accent6>
        <a:hlink>
          <a:srgbClr val="FFCC00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fined 6">
        <a:dk1>
          <a:srgbClr val="000000"/>
        </a:dk1>
        <a:lt1>
          <a:srgbClr val="FFFFFF"/>
        </a:lt1>
        <a:dk2>
          <a:srgbClr val="000000"/>
        </a:dk2>
        <a:lt2>
          <a:srgbClr val="C0C0C0"/>
        </a:lt2>
        <a:accent1>
          <a:srgbClr val="CC3300"/>
        </a:accent1>
        <a:accent2>
          <a:srgbClr val="666699"/>
        </a:accent2>
        <a:accent3>
          <a:srgbClr val="FFFFFF"/>
        </a:accent3>
        <a:accent4>
          <a:srgbClr val="000000"/>
        </a:accent4>
        <a:accent5>
          <a:srgbClr val="E2ADAA"/>
        </a:accent5>
        <a:accent6>
          <a:srgbClr val="5C5C8A"/>
        </a:accent6>
        <a:hlink>
          <a:srgbClr val="999900"/>
        </a:hlink>
        <a:folHlink>
          <a:srgbClr val="4D4D4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fined 7">
        <a:dk1>
          <a:srgbClr val="000000"/>
        </a:dk1>
        <a:lt1>
          <a:srgbClr val="FFFFFF"/>
        </a:lt1>
        <a:dk2>
          <a:srgbClr val="000066"/>
        </a:dk2>
        <a:lt2>
          <a:srgbClr val="333399"/>
        </a:lt2>
        <a:accent1>
          <a:srgbClr val="3399FF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8AE7"/>
        </a:accent6>
        <a:hlink>
          <a:srgbClr val="00CCFF"/>
        </a:hlink>
        <a:folHlink>
          <a:srgbClr val="5F5F5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7581</TotalTime>
  <Words>935</Words>
  <Application>Microsoft Office PowerPoint</Application>
  <PresentationFormat>Presentación en pantalla (4:3)</PresentationFormat>
  <Paragraphs>155</Paragraphs>
  <Slides>19</Slides>
  <Notes>10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4" baseType="lpstr">
      <vt:lpstr>Arial</vt:lpstr>
      <vt:lpstr>Book Antiqua</vt:lpstr>
      <vt:lpstr>Wingdings</vt:lpstr>
      <vt:lpstr>Times New Roman</vt:lpstr>
      <vt:lpstr>Refined</vt:lpstr>
      <vt:lpstr>   Nobel 2016: Oliver Hart</vt:lpstr>
      <vt:lpstr>Oliver Hart recibe el Nobel </vt:lpstr>
      <vt:lpstr>Principales contribuciones </vt:lpstr>
      <vt:lpstr>Síntesis de dos áreas de trabajo </vt:lpstr>
      <vt:lpstr> De la economía, ¿qué nos importa? </vt:lpstr>
      <vt:lpstr> ¿Cómo lo estudiamos? </vt:lpstr>
      <vt:lpstr>Modelo Neoclásico </vt:lpstr>
      <vt:lpstr>Modelo Neoclásico + Agencia </vt:lpstr>
      <vt:lpstr>Con Contratos Completos </vt:lpstr>
      <vt:lpstr>¿Qué es una empresa? </vt:lpstr>
      <vt:lpstr>Con Contratos Completos </vt:lpstr>
      <vt:lpstr>Esta no es una buena teoría </vt:lpstr>
      <vt:lpstr>Contratos incompletos </vt:lpstr>
      <vt:lpstr>Contratos incompletos </vt:lpstr>
      <vt:lpstr>Ejemplo </vt:lpstr>
      <vt:lpstr>Ejemplo </vt:lpstr>
      <vt:lpstr>¿Qué aprendemos? </vt:lpstr>
      <vt:lpstr>Aplicaciones </vt:lpstr>
      <vt:lpstr>Anécdota de esta mañana </vt:lpstr>
    </vt:vector>
  </TitlesOfParts>
  <Company>Universitat Pompeu Fabra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Information Gathering and Marketing</dc:title>
  <dc:creator>U19244</dc:creator>
  <cp:lastModifiedBy>caruana</cp:lastModifiedBy>
  <cp:revision>139</cp:revision>
  <cp:lastPrinted>2016-11-29T16:55:33Z</cp:lastPrinted>
  <dcterms:created xsi:type="dcterms:W3CDTF">2007-11-18T17:29:22Z</dcterms:created>
  <dcterms:modified xsi:type="dcterms:W3CDTF">2016-11-29T16:58:04Z</dcterms:modified>
</cp:coreProperties>
</file>