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1" r:id="rId3"/>
    <p:sldId id="292" r:id="rId4"/>
    <p:sldId id="294" r:id="rId5"/>
    <p:sldId id="295" r:id="rId6"/>
    <p:sldId id="293" r:id="rId7"/>
    <p:sldId id="296" r:id="rId8"/>
    <p:sldId id="297" r:id="rId9"/>
    <p:sldId id="303" r:id="rId10"/>
    <p:sldId id="304" r:id="rId11"/>
    <p:sldId id="305" r:id="rId12"/>
    <p:sldId id="298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90D66-B51C-4405-9FDA-DC8CBF2FC6E4}" type="datetimeFigureOut">
              <a:rPr lang="es-ES" smtClean="0"/>
              <a:t>14/07/2013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399F6D-7252-4D15-B83A-7028F66FEA04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27342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Consenso de </a:t>
            </a:r>
            <a:r>
              <a:rPr lang="es-ES" dirty="0" smtClean="0"/>
              <a:t>Washington, </a:t>
            </a:r>
            <a:r>
              <a:rPr lang="es-ES" dirty="0" smtClean="0"/>
              <a:t>el Tratado de Maastricht y sus consecuencias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861048"/>
            <a:ext cx="7854696" cy="1872208"/>
          </a:xfrm>
        </p:spPr>
        <p:txBody>
          <a:bodyPr/>
          <a:lstStyle/>
          <a:p>
            <a:r>
              <a:rPr lang="es-ES" dirty="0" smtClean="0"/>
              <a:t>José Antonio Alonso</a:t>
            </a:r>
          </a:p>
          <a:p>
            <a:r>
              <a:rPr lang="es-ES" dirty="0" smtClean="0"/>
              <a:t>j.alonso@ccee.ucm.es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263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singularidad de los mercados financieros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La difícil integración del tiempo en la teoría económica: </a:t>
            </a:r>
            <a:r>
              <a:rPr lang="es-ES" dirty="0" err="1" smtClean="0"/>
              <a:t>Hicks</a:t>
            </a:r>
            <a:r>
              <a:rPr lang="es-ES" dirty="0" smtClean="0"/>
              <a:t> vs. </a:t>
            </a:r>
            <a:r>
              <a:rPr lang="es-ES" dirty="0" err="1" smtClean="0"/>
              <a:t>Shackle</a:t>
            </a:r>
            <a:endParaRPr lang="es-ES" dirty="0" smtClean="0"/>
          </a:p>
          <a:p>
            <a:r>
              <a:rPr lang="es-ES" dirty="0" smtClean="0"/>
              <a:t>Transacciones inter-temporales e incertidumbre (en el sentido de </a:t>
            </a:r>
            <a:r>
              <a:rPr lang="es-ES" dirty="0" err="1" smtClean="0"/>
              <a:t>Knight</a:t>
            </a:r>
            <a:r>
              <a:rPr lang="es-ES" dirty="0" smtClean="0"/>
              <a:t>)</a:t>
            </a:r>
          </a:p>
          <a:p>
            <a:r>
              <a:rPr lang="es-ES" dirty="0" smtClean="0"/>
              <a:t>Asimetrías de información y racionamiento del crédito</a:t>
            </a:r>
          </a:p>
          <a:p>
            <a:r>
              <a:rPr lang="es-ES" dirty="0" smtClean="0"/>
              <a:t>En usencia de información cierta:</a:t>
            </a:r>
          </a:p>
          <a:p>
            <a:pPr lvl="1"/>
            <a:r>
              <a:rPr lang="es-ES" dirty="0" smtClean="0"/>
              <a:t>El papel de las expectativas (apuestas)</a:t>
            </a:r>
          </a:p>
          <a:p>
            <a:pPr lvl="1"/>
            <a:r>
              <a:rPr lang="es-ES" dirty="0" smtClean="0"/>
              <a:t>Comportamiento gregario</a:t>
            </a:r>
          </a:p>
          <a:p>
            <a:r>
              <a:rPr lang="es-ES" dirty="0" smtClean="0"/>
              <a:t>Mercados inestables</a:t>
            </a:r>
          </a:p>
          <a:p>
            <a:r>
              <a:rPr lang="es-ES" dirty="0" smtClean="0"/>
              <a:t>Elevadas externalidades en el manejo del crédito y con efectos múltiples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748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¿Cómo afrontar estas especificidades?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Mejorar </a:t>
            </a:r>
            <a:r>
              <a:rPr lang="es-ES" dirty="0" smtClean="0"/>
              <a:t>la información disponible: el papel de las agencias de rating</a:t>
            </a:r>
          </a:p>
          <a:p>
            <a:r>
              <a:rPr lang="es-ES" dirty="0" smtClean="0"/>
              <a:t>Regulación y supervisión</a:t>
            </a:r>
          </a:p>
          <a:p>
            <a:pPr lvl="1"/>
            <a:r>
              <a:rPr lang="es-ES" dirty="0" smtClean="0"/>
              <a:t>Comprensiva</a:t>
            </a:r>
          </a:p>
          <a:p>
            <a:pPr lvl="1"/>
            <a:r>
              <a:rPr lang="es-ES" dirty="0" smtClean="0"/>
              <a:t>Contra-cíclica</a:t>
            </a:r>
          </a:p>
          <a:p>
            <a:pPr lvl="1"/>
            <a:r>
              <a:rPr lang="es-ES" dirty="0" smtClean="0"/>
              <a:t>¿Cabe aislarla del ciclo político? ¿y del económico</a:t>
            </a:r>
            <a:r>
              <a:rPr lang="es-ES" dirty="0" smtClean="0"/>
              <a:t>? ¿y de la servidumbre ideológica?</a:t>
            </a:r>
            <a:endParaRPr lang="es-ES" dirty="0" smtClean="0"/>
          </a:p>
          <a:p>
            <a:r>
              <a:rPr lang="es-ES" dirty="0" smtClean="0"/>
              <a:t>Eludir inconsistencias en la política económica que puede ser fuente de </a:t>
            </a:r>
            <a:r>
              <a:rPr lang="es-ES" dirty="0" smtClean="0"/>
              <a:t>perturbaciones (en el medio plazo)</a:t>
            </a:r>
            <a:endParaRPr lang="es-ES" dirty="0" smtClean="0"/>
          </a:p>
          <a:p>
            <a:r>
              <a:rPr lang="es-ES" dirty="0" smtClean="0"/>
              <a:t>Preparar los cortafuegos frente a los incendios</a:t>
            </a:r>
          </a:p>
          <a:p>
            <a:pPr lvl="1"/>
            <a:r>
              <a:rPr lang="es-ES" dirty="0" smtClean="0"/>
              <a:t>Agilidad</a:t>
            </a:r>
          </a:p>
          <a:p>
            <a:pPr lvl="1"/>
            <a:r>
              <a:rPr lang="es-ES" dirty="0" smtClean="0"/>
              <a:t>Magnitud suficiente (no a la gradualidad)</a:t>
            </a:r>
          </a:p>
          <a:p>
            <a:r>
              <a:rPr lang="es-ES" dirty="0" smtClean="0"/>
              <a:t>Prever un tratamiento equilibrado de los problemas de endeudamiento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66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el caso de la UME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Una zona monetaria carente de los requisitos de </a:t>
            </a:r>
            <a:r>
              <a:rPr lang="es-ES" dirty="0" smtClean="0"/>
              <a:t>óptima (movilidad del factor trabajo limitada)</a:t>
            </a:r>
            <a:endParaRPr lang="es-ES" dirty="0" smtClean="0"/>
          </a:p>
          <a:p>
            <a:r>
              <a:rPr lang="es-ES" dirty="0" smtClean="0"/>
              <a:t>Limitada capacidad </a:t>
            </a:r>
            <a:r>
              <a:rPr lang="es-ES" dirty="0" smtClean="0"/>
              <a:t>fiscal para  afrontar crisis asimétricas</a:t>
            </a:r>
          </a:p>
          <a:p>
            <a:r>
              <a:rPr lang="es-ES" dirty="0" smtClean="0"/>
              <a:t>Marco institucional imperfecto</a:t>
            </a:r>
          </a:p>
          <a:p>
            <a:pPr lvl="1"/>
            <a:r>
              <a:rPr lang="es-ES" dirty="0" smtClean="0"/>
              <a:t>Reglas de entrada, pero no de </a:t>
            </a:r>
            <a:r>
              <a:rPr lang="es-ES" dirty="0" smtClean="0"/>
              <a:t>salida</a:t>
            </a:r>
          </a:p>
          <a:p>
            <a:pPr lvl="1"/>
            <a:r>
              <a:rPr lang="es-ES" dirty="0" smtClean="0"/>
              <a:t>No existe un mercado de bonos europeo (tantos Tesoros como países implicados)</a:t>
            </a:r>
          </a:p>
          <a:p>
            <a:pPr lvl="1"/>
            <a:r>
              <a:rPr lang="es-ES" dirty="0" smtClean="0"/>
              <a:t>Un Banco Central con competencias limitadas (dificultades para convertirse en prestamista de última instancia)</a:t>
            </a:r>
            <a:endParaRPr lang="es-ES" dirty="0" smtClean="0"/>
          </a:p>
          <a:p>
            <a:pPr lvl="1"/>
            <a:r>
              <a:rPr lang="es-ES" dirty="0" smtClean="0"/>
              <a:t>Ausencia de capacidad para mutualizar </a:t>
            </a:r>
            <a:r>
              <a:rPr lang="es-ES" smtClean="0"/>
              <a:t>las pérdidas </a:t>
            </a:r>
            <a:r>
              <a:rPr lang="es-ES" dirty="0" smtClean="0"/>
              <a:t>(avances hacia la Unión Bancaria, lo que debería suponer</a:t>
            </a:r>
            <a:endParaRPr lang="es-ES" dirty="0" smtClean="0"/>
          </a:p>
          <a:p>
            <a:pPr lvl="2"/>
            <a:r>
              <a:rPr lang="es-ES" dirty="0" smtClean="0"/>
              <a:t>Garantía de depósitos </a:t>
            </a:r>
            <a:r>
              <a:rPr lang="es-ES" dirty="0" smtClean="0"/>
              <a:t>único</a:t>
            </a:r>
            <a:endParaRPr lang="es-ES" dirty="0" smtClean="0"/>
          </a:p>
          <a:p>
            <a:pPr lvl="2"/>
            <a:r>
              <a:rPr lang="es-ES" dirty="0" smtClean="0"/>
              <a:t>Entidad liquidadora europea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466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Comparación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Consenso de Washington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dirty="0" smtClean="0"/>
              <a:t>Criterios de convergencia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Disciplina presupuestaria</a:t>
            </a:r>
          </a:p>
          <a:p>
            <a:r>
              <a:rPr lang="es-ES" dirty="0" smtClean="0"/>
              <a:t>Reordenamiento del gasto público</a:t>
            </a:r>
          </a:p>
          <a:p>
            <a:r>
              <a:rPr lang="es-ES" dirty="0" smtClean="0"/>
              <a:t>Reforma impositiva</a:t>
            </a:r>
          </a:p>
          <a:p>
            <a:r>
              <a:rPr lang="es-ES" dirty="0" smtClean="0"/>
              <a:t>Liberalización financiera</a:t>
            </a:r>
          </a:p>
          <a:p>
            <a:r>
              <a:rPr lang="es-ES" dirty="0" smtClean="0"/>
              <a:t>Tipo de cambio competitivo</a:t>
            </a:r>
          </a:p>
          <a:p>
            <a:r>
              <a:rPr lang="es-ES" dirty="0" smtClean="0"/>
              <a:t>Liberalización del comercio internacional</a:t>
            </a:r>
          </a:p>
          <a:p>
            <a:r>
              <a:rPr lang="es-ES" dirty="0" smtClean="0"/>
              <a:t>Eliminación de obstáculos a la inversión extranjera</a:t>
            </a:r>
          </a:p>
          <a:p>
            <a:r>
              <a:rPr lang="es-ES" dirty="0" smtClean="0"/>
              <a:t>Privatización de empresas públicas</a:t>
            </a:r>
          </a:p>
          <a:p>
            <a:r>
              <a:rPr lang="es-ES" dirty="0" smtClean="0"/>
              <a:t>Desregulación de los mercados</a:t>
            </a:r>
          </a:p>
          <a:p>
            <a:r>
              <a:rPr lang="es-ES" dirty="0" smtClean="0"/>
              <a:t>Protección de derechos de propiedad privada</a:t>
            </a:r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Inflación: 1.5 puntos por encima de los tres Estados con menos inflación</a:t>
            </a:r>
          </a:p>
          <a:p>
            <a:r>
              <a:rPr lang="es-ES" dirty="0" smtClean="0"/>
              <a:t>Déficit: no superior al 3% del PIB</a:t>
            </a:r>
          </a:p>
          <a:p>
            <a:r>
              <a:rPr lang="es-ES" dirty="0" smtClean="0"/>
              <a:t>Deuda: no mayor al </a:t>
            </a:r>
            <a:r>
              <a:rPr lang="es-ES" dirty="0" smtClean="0"/>
              <a:t>60% </a:t>
            </a:r>
            <a:r>
              <a:rPr lang="es-ES" dirty="0" smtClean="0"/>
              <a:t>del PIB (o en proceso de convergencia)</a:t>
            </a:r>
          </a:p>
          <a:p>
            <a:r>
              <a:rPr lang="es-ES" dirty="0" smtClean="0"/>
              <a:t>Tipo de cambio mantenido en el seno del SME sin correcciones en los últimos dos años</a:t>
            </a:r>
          </a:p>
          <a:p>
            <a:r>
              <a:rPr lang="es-ES" dirty="0" smtClean="0"/>
              <a:t>Tipo de interés de largo plazo no superior a 2 puntos por encima de los países con menor inflación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2826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Consenso de Washington y Tratado de Maastricht: elementos comunes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Evitar ciertas inconsistencias en las políticas económicas (no todas)</a:t>
            </a:r>
          </a:p>
          <a:p>
            <a:r>
              <a:rPr lang="es-ES" dirty="0" smtClean="0"/>
              <a:t>Añadir un elemento de disciplina externa (importar reputación y credibilidad</a:t>
            </a:r>
            <a:r>
              <a:rPr lang="es-ES" dirty="0" smtClean="0"/>
              <a:t>)</a:t>
            </a:r>
          </a:p>
          <a:p>
            <a:r>
              <a:rPr lang="es-ES" dirty="0" smtClean="0"/>
              <a:t>Condicionalidad: el acceso a la financiación está condicionado a las prescripciones de política</a:t>
            </a:r>
          </a:p>
          <a:p>
            <a:r>
              <a:rPr lang="es-ES" dirty="0" smtClean="0"/>
              <a:t>Tono recesivo de las respuestas </a:t>
            </a:r>
          </a:p>
          <a:p>
            <a:endParaRPr lang="es-ES" dirty="0"/>
          </a:p>
          <a:p>
            <a:r>
              <a:rPr lang="es-ES" dirty="0" smtClean="0"/>
              <a:t>Confirman:</a:t>
            </a:r>
            <a:endParaRPr lang="es-ES" dirty="0" smtClean="0"/>
          </a:p>
          <a:p>
            <a:pPr lvl="1"/>
            <a:r>
              <a:rPr lang="es-ES" dirty="0" smtClean="0"/>
              <a:t>El </a:t>
            </a:r>
            <a:r>
              <a:rPr lang="es-ES" dirty="0" smtClean="0"/>
              <a:t>carácter asimétrico de los costes del ajuste</a:t>
            </a:r>
          </a:p>
          <a:p>
            <a:pPr lvl="1"/>
            <a:r>
              <a:rPr lang="es-ES" dirty="0" smtClean="0"/>
              <a:t>Desconsideración de los costes sociales e institucionales de los procesos de ajuste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630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Algunas diferencias: Consenso de Washingto</a:t>
            </a:r>
            <a:r>
              <a:rPr lang="es-ES" dirty="0"/>
              <a:t>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Pretendió ser el recetario para una estrategia de desarrollo “sano”, pero </a:t>
            </a:r>
          </a:p>
          <a:p>
            <a:pPr lvl="1"/>
            <a:r>
              <a:rPr lang="es-ES" dirty="0" smtClean="0"/>
              <a:t>No sólo algunos elementos centrales estaban ausentes (como señaló el llamado post-consenso de Washington)</a:t>
            </a:r>
          </a:p>
          <a:p>
            <a:pPr lvl="1"/>
            <a:r>
              <a:rPr lang="es-ES" dirty="0" smtClean="0"/>
              <a:t>Sino que la lógica es muy distinta a la aplicada en los casos de éxito: pragmatismo frente a dogmatismo; alto nivel de contingencia en las respuestas frente al recetario único; </a:t>
            </a:r>
            <a:r>
              <a:rPr lang="es-ES" dirty="0" smtClean="0"/>
              <a:t>y en el que se combinan mercado y acción colectiva organizada, apertura y protección, estabilidad y activismo estatal</a:t>
            </a:r>
            <a:endParaRPr lang="es-ES" dirty="0" smtClean="0"/>
          </a:p>
          <a:p>
            <a:r>
              <a:rPr lang="es-ES" dirty="0" smtClean="0"/>
              <a:t>Se impuso desde el exterior y eso contribuyó a la</a:t>
            </a:r>
          </a:p>
          <a:p>
            <a:pPr lvl="1"/>
            <a:r>
              <a:rPr lang="es-ES" dirty="0" smtClean="0"/>
              <a:t>Deslegitimación institucional</a:t>
            </a:r>
          </a:p>
          <a:p>
            <a:pPr lvl="1"/>
            <a:r>
              <a:rPr lang="es-ES" dirty="0" smtClean="0"/>
              <a:t>Ineficacia del propio proceso de reformas (</a:t>
            </a:r>
            <a:r>
              <a:rPr lang="es-ES" dirty="0" err="1" smtClean="0"/>
              <a:t>Killick</a:t>
            </a:r>
            <a:r>
              <a:rPr lang="es-ES" dirty="0" smtClean="0"/>
              <a:t> o </a:t>
            </a:r>
            <a:r>
              <a:rPr lang="es-ES" dirty="0" err="1" smtClean="0"/>
              <a:t>Collier</a:t>
            </a:r>
            <a:r>
              <a:rPr lang="es-ES" dirty="0" smtClean="0"/>
              <a:t>)</a:t>
            </a:r>
          </a:p>
          <a:p>
            <a:r>
              <a:rPr lang="es-ES" dirty="0" smtClean="0"/>
              <a:t>Ambos factores alimentaron, por reacción, </a:t>
            </a:r>
            <a:r>
              <a:rPr lang="es-ES" dirty="0" smtClean="0"/>
              <a:t>tanto una </a:t>
            </a:r>
            <a:r>
              <a:rPr lang="es-ES" dirty="0" smtClean="0"/>
              <a:t>posición anti-BW </a:t>
            </a:r>
            <a:r>
              <a:rPr lang="es-ES" dirty="0" err="1" smtClean="0"/>
              <a:t>Institutions</a:t>
            </a:r>
            <a:r>
              <a:rPr lang="es-ES" dirty="0" smtClean="0"/>
              <a:t> poco adecuada (pero entendible</a:t>
            </a:r>
            <a:r>
              <a:rPr lang="es-ES" dirty="0" smtClean="0"/>
              <a:t>) como una búsqueda de alternativas </a:t>
            </a:r>
            <a:r>
              <a:rPr lang="es-ES" dirty="0" err="1" smtClean="0"/>
              <a:t>subóptimas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315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Algunas diferencias: Maastricht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Limita el ámbito de atención a la llamada convergencia nominal: relacionada con la estabilidad</a:t>
            </a:r>
          </a:p>
          <a:p>
            <a:pPr lvl="1"/>
            <a:r>
              <a:rPr lang="es-ES" dirty="0" smtClean="0"/>
              <a:t>Hay ámbitos muy relevantes que no estaban contemplados en esas condiciones (relacionados con la valoración de activos y el acceso a la financiación)</a:t>
            </a:r>
          </a:p>
          <a:p>
            <a:r>
              <a:rPr lang="es-ES" dirty="0" smtClean="0"/>
              <a:t>La determinación de criterios </a:t>
            </a:r>
            <a:r>
              <a:rPr lang="es-ES" dirty="0" smtClean="0"/>
              <a:t>es </a:t>
            </a:r>
            <a:r>
              <a:rPr lang="es-ES" dirty="0" smtClean="0"/>
              <a:t>colectiva (y forma parte de un proceso colegiado de cesión de soberanía)</a:t>
            </a:r>
          </a:p>
          <a:p>
            <a:pPr lvl="1"/>
            <a:r>
              <a:rPr lang="es-ES" dirty="0" smtClean="0"/>
              <a:t>Aunque la crisis ha reforzado las asimetrías en el seno de la UME, con predominio absoluto de Alemania</a:t>
            </a:r>
          </a:p>
          <a:p>
            <a:r>
              <a:rPr lang="es-ES" dirty="0" smtClean="0"/>
              <a:t>Lentitud en los procesos de toma de decisiones, fruto de una gobernanza enormemente compleja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2262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Semejanzas y diferencias en la presente crisis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Orígenes distintos, pero coinciden:</a:t>
            </a:r>
          </a:p>
          <a:p>
            <a:pPr lvl="1"/>
            <a:r>
              <a:rPr lang="es-ES" dirty="0" smtClean="0"/>
              <a:t>Exceso de endeudamiento, en un contexto de elevada liquidez (inadecuada interpretación del acceso a la financiación)</a:t>
            </a:r>
          </a:p>
          <a:p>
            <a:pPr lvl="1"/>
            <a:r>
              <a:rPr lang="es-ES" dirty="0" smtClean="0"/>
              <a:t>Retirada brusca de capitales internacionales, acentuada por una estimación </a:t>
            </a:r>
            <a:r>
              <a:rPr lang="es-ES" dirty="0" err="1" smtClean="0"/>
              <a:t>procíclica</a:t>
            </a:r>
            <a:r>
              <a:rPr lang="es-ES" dirty="0" smtClean="0"/>
              <a:t> de los riesgos </a:t>
            </a:r>
          </a:p>
          <a:p>
            <a:pPr lvl="1"/>
            <a:r>
              <a:rPr lang="es-ES" dirty="0" smtClean="0"/>
              <a:t>Conversión de la deuda privada en deuda pública y flujo masivo de financiación desde los deudores hacia los acreedores</a:t>
            </a:r>
          </a:p>
          <a:p>
            <a:pPr lvl="1"/>
            <a:r>
              <a:rPr lang="es-ES" dirty="0" smtClean="0"/>
              <a:t>Desequilibrio macroeconómicos asociados al propio proceso de la crisis</a:t>
            </a:r>
          </a:p>
          <a:p>
            <a:r>
              <a:rPr lang="es-ES" dirty="0" smtClean="0"/>
              <a:t>Ahora bien, hay algunas diferencias no irrelevantes:</a:t>
            </a:r>
          </a:p>
          <a:p>
            <a:pPr lvl="1"/>
            <a:r>
              <a:rPr lang="es-ES" dirty="0" smtClean="0"/>
              <a:t>El endeudamiento se produce en la propia moneda</a:t>
            </a:r>
          </a:p>
          <a:p>
            <a:pPr lvl="1"/>
            <a:r>
              <a:rPr lang="es-ES" dirty="0" smtClean="0"/>
              <a:t>Hay una mayor solidez económica e institucional de alguno de los países implicados</a:t>
            </a:r>
          </a:p>
          <a:p>
            <a:pPr lvl="1"/>
            <a:r>
              <a:rPr lang="es-ES" dirty="0" smtClean="0"/>
              <a:t>No hay posibilidad de recurrir al ajuste cambiario (todo el ajuste descansa en una devaluación interna) y esto limita la capacidad de acción de los deudores</a:t>
            </a:r>
          </a:p>
          <a:p>
            <a:pPr lvl="1"/>
            <a:r>
              <a:rPr lang="es-ES" dirty="0" smtClean="0"/>
              <a:t>Pero debiera ser más fácil una acción cooperativa a escala de la UE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404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7" y="1412776"/>
            <a:ext cx="8766837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143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87" y="1268760"/>
            <a:ext cx="7471221" cy="424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15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/>
          <a:lstStyle/>
          <a:p>
            <a:r>
              <a:rPr lang="es-ES" dirty="0" smtClean="0"/>
              <a:t>Algunas enseñanzas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 fontScale="62500" lnSpcReduction="20000"/>
          </a:bodyPr>
          <a:lstStyle/>
          <a:p>
            <a:r>
              <a:rPr lang="es-ES" dirty="0" smtClean="0"/>
              <a:t>No hay crisis de deuda del nivel de la que se padece que no </a:t>
            </a:r>
            <a:r>
              <a:rPr lang="es-ES" dirty="0" smtClean="0"/>
              <a:t>hayan </a:t>
            </a:r>
            <a:r>
              <a:rPr lang="es-ES" dirty="0" smtClean="0"/>
              <a:t>requerido</a:t>
            </a:r>
          </a:p>
          <a:p>
            <a:pPr lvl="1"/>
            <a:r>
              <a:rPr lang="es-ES" dirty="0" smtClean="0"/>
              <a:t>Alentar el crecimiento </a:t>
            </a:r>
            <a:r>
              <a:rPr lang="es-ES" dirty="0" smtClean="0"/>
              <a:t>económico en el </a:t>
            </a:r>
            <a:r>
              <a:rPr lang="es-ES" dirty="0" smtClean="0"/>
              <a:t>país deudor</a:t>
            </a:r>
            <a:endParaRPr lang="es-ES" dirty="0" smtClean="0"/>
          </a:p>
          <a:p>
            <a:pPr lvl="1"/>
            <a:r>
              <a:rPr lang="es-ES" dirty="0" smtClean="0"/>
              <a:t>Relajación en los controles inflacionistas</a:t>
            </a:r>
          </a:p>
          <a:p>
            <a:pPr lvl="1"/>
            <a:r>
              <a:rPr lang="es-ES" dirty="0" smtClean="0"/>
              <a:t>Fórmulas de reestructuración y de quita </a:t>
            </a:r>
            <a:r>
              <a:rPr lang="es-ES" dirty="0" smtClean="0"/>
              <a:t>de deuda</a:t>
            </a:r>
          </a:p>
          <a:p>
            <a:pPr marL="393192" lvl="1" indent="0">
              <a:buNone/>
            </a:pPr>
            <a:r>
              <a:rPr lang="es-ES" dirty="0" smtClean="0"/>
              <a:t>En el caso de la UE, la opción podría ser animada por los países con más márgenes</a:t>
            </a:r>
            <a:endParaRPr lang="es-ES" dirty="0" smtClean="0"/>
          </a:p>
          <a:p>
            <a:r>
              <a:rPr lang="es-ES" dirty="0" smtClean="0"/>
              <a:t>Es necesario regular y supervisar adecuadamente los mercados financieros</a:t>
            </a:r>
          </a:p>
          <a:p>
            <a:pPr lvl="1"/>
            <a:r>
              <a:rPr lang="es-ES" dirty="0" smtClean="0"/>
              <a:t>Conviene alejar a los supervisores del ciclo político, pero quien los aleja del doctrinarismo</a:t>
            </a:r>
            <a:r>
              <a:rPr lang="es-ES" dirty="0" smtClean="0"/>
              <a:t>?</a:t>
            </a:r>
          </a:p>
          <a:p>
            <a:pPr lvl="1"/>
            <a:r>
              <a:rPr lang="es-ES" dirty="0" smtClean="0"/>
              <a:t>Pasar de los test de stress a una más creíble acción de las instituciones encargadas de la supervisión</a:t>
            </a:r>
            <a:endParaRPr lang="es-ES" dirty="0" smtClean="0"/>
          </a:p>
          <a:p>
            <a:r>
              <a:rPr lang="es-ES" dirty="0"/>
              <a:t>Es necesario  disponer de un prestamista de última instancia para afrontar los problemas de liquidez</a:t>
            </a:r>
          </a:p>
          <a:p>
            <a:pPr lvl="1"/>
            <a:r>
              <a:rPr lang="es-ES" dirty="0"/>
              <a:t>Ágil, capaz y no condicionado</a:t>
            </a:r>
          </a:p>
          <a:p>
            <a:pPr lvl="1"/>
            <a:r>
              <a:rPr lang="es-ES" dirty="0"/>
              <a:t>Revisar el mandato del Banco Central Europeo</a:t>
            </a:r>
          </a:p>
          <a:p>
            <a:r>
              <a:rPr lang="es-ES" dirty="0" smtClean="0"/>
              <a:t>Hay que revisar alguno de los fundamentos de política macroeconómica y ampliar el concepto de estabilidad para acoger no sólo al precio de los bienes, sino también de los activos</a:t>
            </a:r>
          </a:p>
          <a:p>
            <a:r>
              <a:rPr lang="es-ES" dirty="0" smtClean="0"/>
              <a:t>Es </a:t>
            </a:r>
            <a:r>
              <a:rPr lang="es-ES" dirty="0" smtClean="0"/>
              <a:t>necesario  disponer de un </a:t>
            </a:r>
            <a:r>
              <a:rPr lang="es-ES" dirty="0" smtClean="0"/>
              <a:t>sistema financiero sólido y eso no se consigue sin reflotar el precio de los activos</a:t>
            </a:r>
          </a:p>
          <a:p>
            <a:pPr lvl="1"/>
            <a:r>
              <a:rPr lang="es-ES" dirty="0" smtClean="0"/>
              <a:t>Contener el deterioro de los activos inmobiliarios</a:t>
            </a:r>
          </a:p>
          <a:p>
            <a:pPr lvl="1"/>
            <a:r>
              <a:rPr lang="es-ES" dirty="0" smtClean="0"/>
              <a:t>Proseguir la capitalización</a:t>
            </a:r>
          </a:p>
          <a:p>
            <a:pPr lvl="1"/>
            <a:r>
              <a:rPr lang="es-ES" dirty="0" smtClean="0"/>
              <a:t>A nivel europeo, avanzar hacia la Unión Bancaria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9883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1569</TotalTime>
  <Words>1031</Words>
  <Application>Microsoft Office PowerPoint</Application>
  <PresentationFormat>Presentación en pantalla 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Flujo</vt:lpstr>
      <vt:lpstr>El Consenso de Washington, el Tratado de Maastricht y sus consecuencias</vt:lpstr>
      <vt:lpstr>La singularidad de los mercados financieros</vt:lpstr>
      <vt:lpstr>¿Cómo afrontar estas especificidades?</vt:lpstr>
      <vt:lpstr>En el caso de la UME</vt:lpstr>
      <vt:lpstr>Comparación</vt:lpstr>
      <vt:lpstr>Consenso de Washington y Tratado de Maastricht: elementos comunes</vt:lpstr>
      <vt:lpstr>Algunas diferencias: Consenso de Washington</vt:lpstr>
      <vt:lpstr>Algunas diferencias: Maastricht </vt:lpstr>
      <vt:lpstr>Semejanzas y diferencias en la presente crisis</vt:lpstr>
      <vt:lpstr>Presentación de PowerPoint</vt:lpstr>
      <vt:lpstr>Presentación de PowerPoint</vt:lpstr>
      <vt:lpstr>Algunas enseñanzas</vt:lpstr>
    </vt:vector>
  </TitlesOfParts>
  <Company>ucm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Middle-Income Countries in the New International Landscape: Challenges for Aid Policy</dc:title>
  <dc:creator>Jose Antonio Alonso</dc:creator>
  <cp:lastModifiedBy>Jose Antonio</cp:lastModifiedBy>
  <cp:revision>57</cp:revision>
  <dcterms:created xsi:type="dcterms:W3CDTF">2013-03-06T09:02:52Z</dcterms:created>
  <dcterms:modified xsi:type="dcterms:W3CDTF">2013-07-14T16:07:21Z</dcterms:modified>
</cp:coreProperties>
</file>