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41"/>
  </p:notesMasterIdLst>
  <p:handoutMasterIdLst>
    <p:handoutMasterId r:id="rId42"/>
  </p:handoutMasterIdLst>
  <p:sldIdLst>
    <p:sldId id="660" r:id="rId2"/>
    <p:sldId id="699" r:id="rId3"/>
    <p:sldId id="706" r:id="rId4"/>
    <p:sldId id="791" r:id="rId5"/>
    <p:sldId id="792" r:id="rId6"/>
    <p:sldId id="797" r:id="rId7"/>
    <p:sldId id="701" r:id="rId8"/>
    <p:sldId id="793" r:id="rId9"/>
    <p:sldId id="794" r:id="rId10"/>
    <p:sldId id="795" r:id="rId11"/>
    <p:sldId id="796" r:id="rId12"/>
    <p:sldId id="798" r:id="rId13"/>
    <p:sldId id="705" r:id="rId14"/>
    <p:sldId id="704" r:id="rId15"/>
    <p:sldId id="710" r:id="rId16"/>
    <p:sldId id="709" r:id="rId17"/>
    <p:sldId id="711" r:id="rId18"/>
    <p:sldId id="712" r:id="rId19"/>
    <p:sldId id="800" r:id="rId20"/>
    <p:sldId id="801" r:id="rId21"/>
    <p:sldId id="802" r:id="rId22"/>
    <p:sldId id="803" r:id="rId23"/>
    <p:sldId id="804" r:id="rId24"/>
    <p:sldId id="717" r:id="rId25"/>
    <p:sldId id="807" r:id="rId26"/>
    <p:sldId id="809" r:id="rId27"/>
    <p:sldId id="718" r:id="rId28"/>
    <p:sldId id="720" r:id="rId29"/>
    <p:sldId id="721" r:id="rId30"/>
    <p:sldId id="769" r:id="rId31"/>
    <p:sldId id="770" r:id="rId32"/>
    <p:sldId id="771" r:id="rId33"/>
    <p:sldId id="773" r:id="rId34"/>
    <p:sldId id="776" r:id="rId35"/>
    <p:sldId id="777" r:id="rId36"/>
    <p:sldId id="772" r:id="rId37"/>
    <p:sldId id="779" r:id="rId38"/>
    <p:sldId id="780" r:id="rId39"/>
    <p:sldId id="810" r:id="rId4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32E1EA"/>
    <a:srgbClr val="EC30B6"/>
    <a:srgbClr val="FF3300"/>
    <a:srgbClr val="B4D0EA"/>
    <a:srgbClr val="B9D3EB"/>
    <a:srgbClr val="BACDEA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27" autoAdjust="0"/>
    <p:restoredTop sz="94711" autoAdjust="0"/>
  </p:normalViewPr>
  <p:slideViewPr>
    <p:cSldViewPr>
      <p:cViewPr>
        <p:scale>
          <a:sx n="118" d="100"/>
          <a:sy n="118" d="100"/>
        </p:scale>
        <p:origin x="-120" y="10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296"/>
    </p:cViewPr>
  </p:sorterViewPr>
  <p:notesViewPr>
    <p:cSldViewPr>
      <p:cViewPr varScale="1">
        <p:scale>
          <a:sx n="100" d="100"/>
          <a:sy n="100" d="100"/>
        </p:scale>
        <p:origin x="-2496" y="-96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Office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US Nonfarm Hours and Output Indexes, 1947 Q1 to 2015 Q4</a:t>
            </a:r>
            <a:endParaRPr lang="en-US">
              <a:effectLst/>
            </a:endParaRPr>
          </a:p>
          <a:p>
            <a:pPr>
              <a:defRPr/>
            </a:pPr>
            <a:r>
              <a:rPr lang="en-US" sz="1800" b="1" i="1" baseline="0">
                <a:effectLst/>
              </a:rPr>
              <a:t>Trends and Cycles</a:t>
            </a:r>
            <a:endParaRPr lang="en-US">
              <a:effectLst/>
            </a:endParaRPr>
          </a:p>
        </c:rich>
      </c:tx>
      <c:layout/>
    </c:title>
    <c:plotArea>
      <c:layout>
        <c:manualLayout>
          <c:layoutTarget val="inner"/>
          <c:xMode val="edge"/>
          <c:yMode val="edge"/>
          <c:x val="9.0814938925484257E-2"/>
          <c:y val="0.1313301323447944"/>
          <c:w val="0.79368203259423364"/>
          <c:h val="0.7674422745087448"/>
        </c:manualLayout>
      </c:layout>
      <c:scatterChart>
        <c:scatterStyle val="smoothMarker"/>
        <c:ser>
          <c:idx val="0"/>
          <c:order val="0"/>
          <c:tx>
            <c:strRef>
              <c:f>'Peak to Peak'!$G$3</c:f>
              <c:strCache>
                <c:ptCount val="1"/>
                <c:pt idx="0">
                  <c:v>48 Q4</c:v>
                </c:pt>
              </c:strCache>
            </c:strRef>
          </c:tx>
          <c:marker>
            <c:symbol val="none"/>
          </c:marker>
          <c:xVal>
            <c:numRef>
              <c:f>'Peak to Peak'!$F$4:$F$22</c:f>
              <c:numCache>
                <c:formatCode>General</c:formatCode>
                <c:ptCount val="19"/>
                <c:pt idx="0">
                  <c:v>49.072000000000003</c:v>
                </c:pt>
                <c:pt idx="1">
                  <c:v>48.245000000000012</c:v>
                </c:pt>
                <c:pt idx="2">
                  <c:v>47.438000000000002</c:v>
                </c:pt>
                <c:pt idx="3">
                  <c:v>46.94</c:v>
                </c:pt>
                <c:pt idx="4">
                  <c:v>46.752000000000002</c:v>
                </c:pt>
                <c:pt idx="5">
                  <c:v>47.115000000000002</c:v>
                </c:pt>
                <c:pt idx="6">
                  <c:v>48.278000000000013</c:v>
                </c:pt>
                <c:pt idx="7">
                  <c:v>49.8</c:v>
                </c:pt>
                <c:pt idx="8">
                  <c:v>50.259</c:v>
                </c:pt>
                <c:pt idx="9">
                  <c:v>51.104000000000006</c:v>
                </c:pt>
                <c:pt idx="10">
                  <c:v>51.515000000000001</c:v>
                </c:pt>
                <c:pt idx="11">
                  <c:v>51.006</c:v>
                </c:pt>
                <c:pt idx="12">
                  <c:v>51.03</c:v>
                </c:pt>
                <c:pt idx="13">
                  <c:v>51.359000000000002</c:v>
                </c:pt>
                <c:pt idx="14">
                  <c:v>51.145000000000003</c:v>
                </c:pt>
                <c:pt idx="15">
                  <c:v>51.513000000000005</c:v>
                </c:pt>
                <c:pt idx="16">
                  <c:v>52.892000000000003</c:v>
                </c:pt>
                <c:pt idx="17">
                  <c:v>53.441000000000003</c:v>
                </c:pt>
                <c:pt idx="18">
                  <c:v>53.534000000000006</c:v>
                </c:pt>
              </c:numCache>
            </c:numRef>
          </c:xVal>
          <c:yVal>
            <c:numRef>
              <c:f>'Peak to Peak'!$G$4:$G$22</c:f>
              <c:numCache>
                <c:formatCode>General</c:formatCode>
                <c:ptCount val="19"/>
                <c:pt idx="0">
                  <c:v>12.576000000000002</c:v>
                </c:pt>
                <c:pt idx="1">
                  <c:v>12.485000000000007</c:v>
                </c:pt>
                <c:pt idx="2">
                  <c:v>12.405000000000006</c:v>
                </c:pt>
                <c:pt idx="3">
                  <c:v>12.57</c:v>
                </c:pt>
                <c:pt idx="4">
                  <c:v>12.453000000000008</c:v>
                </c:pt>
                <c:pt idx="5">
                  <c:v>12.984</c:v>
                </c:pt>
                <c:pt idx="6">
                  <c:v>13.454000000000002</c:v>
                </c:pt>
                <c:pt idx="7">
                  <c:v>14.179</c:v>
                </c:pt>
                <c:pt idx="8">
                  <c:v>14.331</c:v>
                </c:pt>
                <c:pt idx="9">
                  <c:v>14.602</c:v>
                </c:pt>
                <c:pt idx="10">
                  <c:v>14.668000000000001</c:v>
                </c:pt>
                <c:pt idx="11">
                  <c:v>14.856000000000007</c:v>
                </c:pt>
                <c:pt idx="12">
                  <c:v>14.898</c:v>
                </c:pt>
                <c:pt idx="13">
                  <c:v>15.058</c:v>
                </c:pt>
                <c:pt idx="14">
                  <c:v>14.984</c:v>
                </c:pt>
                <c:pt idx="15">
                  <c:v>15.033000000000001</c:v>
                </c:pt>
                <c:pt idx="16">
                  <c:v>15.742000000000001</c:v>
                </c:pt>
                <c:pt idx="17">
                  <c:v>16.030999999999999</c:v>
                </c:pt>
                <c:pt idx="18">
                  <c:v>16.110000000000014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'Peak to Peak'!$H$3</c:f>
              <c:strCache>
                <c:ptCount val="1"/>
                <c:pt idx="0">
                  <c:v>53 Q2</c:v>
                </c:pt>
              </c:strCache>
            </c:strRef>
          </c:tx>
          <c:marker>
            <c:symbol val="none"/>
          </c:marker>
          <c:xVal>
            <c:numRef>
              <c:f>'Peak to Peak'!$H$4:$H$21</c:f>
              <c:numCache>
                <c:formatCode>General</c:formatCode>
                <c:ptCount val="18"/>
                <c:pt idx="0">
                  <c:v>53.534000000000006</c:v>
                </c:pt>
                <c:pt idx="1">
                  <c:v>53</c:v>
                </c:pt>
                <c:pt idx="2">
                  <c:v>52.166000000000011</c:v>
                </c:pt>
                <c:pt idx="3">
                  <c:v>51.465000000000003</c:v>
                </c:pt>
                <c:pt idx="4">
                  <c:v>51.077000000000005</c:v>
                </c:pt>
                <c:pt idx="5">
                  <c:v>50.878</c:v>
                </c:pt>
                <c:pt idx="6">
                  <c:v>51.515000000000001</c:v>
                </c:pt>
                <c:pt idx="7">
                  <c:v>52.346000000000004</c:v>
                </c:pt>
                <c:pt idx="8">
                  <c:v>53.027000000000001</c:v>
                </c:pt>
                <c:pt idx="9">
                  <c:v>53.578000000000003</c:v>
                </c:pt>
                <c:pt idx="10">
                  <c:v>54.22800000000003</c:v>
                </c:pt>
                <c:pt idx="11">
                  <c:v>54.556000000000004</c:v>
                </c:pt>
                <c:pt idx="12">
                  <c:v>54.675000000000011</c:v>
                </c:pt>
                <c:pt idx="13">
                  <c:v>54.456000000000003</c:v>
                </c:pt>
                <c:pt idx="14">
                  <c:v>54.758000000000003</c:v>
                </c:pt>
                <c:pt idx="15">
                  <c:v>54.807000000000002</c:v>
                </c:pt>
                <c:pt idx="16">
                  <c:v>54.690000000000012</c:v>
                </c:pt>
                <c:pt idx="17">
                  <c:v>54.426000000000002</c:v>
                </c:pt>
              </c:numCache>
            </c:numRef>
          </c:xVal>
          <c:yVal>
            <c:numRef>
              <c:f>'Peak to Peak'!$I$4:$I$21</c:f>
              <c:numCache>
                <c:formatCode>General</c:formatCode>
                <c:ptCount val="18"/>
                <c:pt idx="0">
                  <c:v>16.110000000000014</c:v>
                </c:pt>
                <c:pt idx="1">
                  <c:v>16.027999999999999</c:v>
                </c:pt>
                <c:pt idx="2">
                  <c:v>15.716000000000001</c:v>
                </c:pt>
                <c:pt idx="3">
                  <c:v>15.532</c:v>
                </c:pt>
                <c:pt idx="4">
                  <c:v>15.525</c:v>
                </c:pt>
                <c:pt idx="5">
                  <c:v>15.744999999999999</c:v>
                </c:pt>
                <c:pt idx="6">
                  <c:v>16.129000000000001</c:v>
                </c:pt>
                <c:pt idx="7">
                  <c:v>16.702000000000002</c:v>
                </c:pt>
                <c:pt idx="8">
                  <c:v>16.96899999999998</c:v>
                </c:pt>
                <c:pt idx="9">
                  <c:v>17.215</c:v>
                </c:pt>
                <c:pt idx="10">
                  <c:v>17.37</c:v>
                </c:pt>
                <c:pt idx="11">
                  <c:v>17.260000000000002</c:v>
                </c:pt>
                <c:pt idx="12">
                  <c:v>17.376000000000001</c:v>
                </c:pt>
                <c:pt idx="13">
                  <c:v>17.308</c:v>
                </c:pt>
                <c:pt idx="14">
                  <c:v>17.587999999999987</c:v>
                </c:pt>
                <c:pt idx="15">
                  <c:v>17.805</c:v>
                </c:pt>
                <c:pt idx="16">
                  <c:v>17.701000000000001</c:v>
                </c:pt>
                <c:pt idx="17">
                  <c:v>17.867000000000001</c:v>
                </c:pt>
              </c:numCache>
            </c:numRef>
          </c:yVal>
          <c:smooth val="1"/>
        </c:ser>
        <c:ser>
          <c:idx val="3"/>
          <c:order val="2"/>
          <c:tx>
            <c:strRef>
              <c:f>'Peak to Peak'!$J$3</c:f>
              <c:strCache>
                <c:ptCount val="1"/>
                <c:pt idx="0">
                  <c:v>57 Q3</c:v>
                </c:pt>
              </c:strCache>
            </c:strRef>
          </c:tx>
          <c:marker>
            <c:symbol val="none"/>
          </c:marker>
          <c:xVal>
            <c:numRef>
              <c:f>'Peak to Peak'!$J$4:$J$15</c:f>
              <c:numCache>
                <c:formatCode>General</c:formatCode>
                <c:ptCount val="12"/>
                <c:pt idx="0">
                  <c:v>54.426000000000002</c:v>
                </c:pt>
                <c:pt idx="1">
                  <c:v>53.29800000000003</c:v>
                </c:pt>
                <c:pt idx="2">
                  <c:v>52.092000000000013</c:v>
                </c:pt>
                <c:pt idx="3">
                  <c:v>51.344999999999999</c:v>
                </c:pt>
                <c:pt idx="4">
                  <c:v>51.956000000000003</c:v>
                </c:pt>
                <c:pt idx="5">
                  <c:v>52.732000000000028</c:v>
                </c:pt>
                <c:pt idx="6">
                  <c:v>53.752000000000002</c:v>
                </c:pt>
                <c:pt idx="7">
                  <c:v>54.781000000000006</c:v>
                </c:pt>
                <c:pt idx="8">
                  <c:v>54.619</c:v>
                </c:pt>
                <c:pt idx="9">
                  <c:v>54.627000000000002</c:v>
                </c:pt>
                <c:pt idx="10">
                  <c:v>54.965000000000003</c:v>
                </c:pt>
                <c:pt idx="11">
                  <c:v>55.062000000000012</c:v>
                </c:pt>
              </c:numCache>
            </c:numRef>
          </c:xVal>
          <c:yVal>
            <c:numRef>
              <c:f>'Peak to Peak'!$K$4:$K$15</c:f>
              <c:numCache>
                <c:formatCode>General</c:formatCode>
                <c:ptCount val="12"/>
                <c:pt idx="0">
                  <c:v>17.867000000000001</c:v>
                </c:pt>
                <c:pt idx="1">
                  <c:v>17.553000000000001</c:v>
                </c:pt>
                <c:pt idx="2">
                  <c:v>16.917999999999999</c:v>
                </c:pt>
                <c:pt idx="3">
                  <c:v>17.004000000000001</c:v>
                </c:pt>
                <c:pt idx="4">
                  <c:v>17.527999999999999</c:v>
                </c:pt>
                <c:pt idx="5">
                  <c:v>18.09</c:v>
                </c:pt>
                <c:pt idx="6">
                  <c:v>18.452999999999989</c:v>
                </c:pt>
                <c:pt idx="7">
                  <c:v>19.029</c:v>
                </c:pt>
                <c:pt idx="8">
                  <c:v>18.934999999999999</c:v>
                </c:pt>
                <c:pt idx="9">
                  <c:v>18.904999999999987</c:v>
                </c:pt>
                <c:pt idx="10">
                  <c:v>19.46299999999998</c:v>
                </c:pt>
                <c:pt idx="11">
                  <c:v>19.234000000000005</c:v>
                </c:pt>
              </c:numCache>
            </c:numRef>
          </c:yVal>
          <c:smooth val="1"/>
        </c:ser>
        <c:ser>
          <c:idx val="2"/>
          <c:order val="3"/>
          <c:tx>
            <c:strRef>
              <c:f>'Peak to Peak'!$L$3</c:f>
              <c:strCache>
                <c:ptCount val="1"/>
                <c:pt idx="0">
                  <c:v>60 Q2</c:v>
                </c:pt>
              </c:strCache>
            </c:strRef>
          </c:tx>
          <c:marker>
            <c:symbol val="none"/>
          </c:marker>
          <c:xVal>
            <c:numRef>
              <c:f>'Peak to Peak'!$L$4:$L$42</c:f>
              <c:numCache>
                <c:formatCode>General</c:formatCode>
                <c:ptCount val="39"/>
                <c:pt idx="0">
                  <c:v>55.062000000000012</c:v>
                </c:pt>
                <c:pt idx="1">
                  <c:v>54.75</c:v>
                </c:pt>
                <c:pt idx="2">
                  <c:v>54.242000000000012</c:v>
                </c:pt>
                <c:pt idx="3">
                  <c:v>53.937000000000005</c:v>
                </c:pt>
                <c:pt idx="4">
                  <c:v>53.810999999999993</c:v>
                </c:pt>
                <c:pt idx="5">
                  <c:v>54.127000000000002</c:v>
                </c:pt>
                <c:pt idx="6">
                  <c:v>54.814999999999998</c:v>
                </c:pt>
                <c:pt idx="7">
                  <c:v>55.017000000000003</c:v>
                </c:pt>
                <c:pt idx="8">
                  <c:v>55.672000000000011</c:v>
                </c:pt>
                <c:pt idx="9">
                  <c:v>55.556000000000004</c:v>
                </c:pt>
                <c:pt idx="10">
                  <c:v>55.203000000000003</c:v>
                </c:pt>
                <c:pt idx="11">
                  <c:v>55.539000000000001</c:v>
                </c:pt>
                <c:pt idx="12">
                  <c:v>55.89</c:v>
                </c:pt>
                <c:pt idx="13">
                  <c:v>56.041000000000004</c:v>
                </c:pt>
                <c:pt idx="14">
                  <c:v>56.476000000000006</c:v>
                </c:pt>
                <c:pt idx="15">
                  <c:v>57.525000000000013</c:v>
                </c:pt>
                <c:pt idx="16">
                  <c:v>57.775000000000013</c:v>
                </c:pt>
                <c:pt idx="17">
                  <c:v>58.145000000000003</c:v>
                </c:pt>
                <c:pt idx="18">
                  <c:v>58.71</c:v>
                </c:pt>
                <c:pt idx="19">
                  <c:v>59.627000000000002</c:v>
                </c:pt>
                <c:pt idx="20">
                  <c:v>60.218000000000011</c:v>
                </c:pt>
                <c:pt idx="21">
                  <c:v>60.36</c:v>
                </c:pt>
                <c:pt idx="22">
                  <c:v>60.932000000000002</c:v>
                </c:pt>
                <c:pt idx="23">
                  <c:v>61.811999999999998</c:v>
                </c:pt>
                <c:pt idx="24">
                  <c:v>62.417999999999999</c:v>
                </c:pt>
                <c:pt idx="25">
                  <c:v>62.71</c:v>
                </c:pt>
                <c:pt idx="26">
                  <c:v>62.541000000000004</c:v>
                </c:pt>
                <c:pt idx="27">
                  <c:v>62.471000000000004</c:v>
                </c:pt>
                <c:pt idx="28">
                  <c:v>62.088000000000001</c:v>
                </c:pt>
                <c:pt idx="29">
                  <c:v>62.29200000000003</c:v>
                </c:pt>
                <c:pt idx="30">
                  <c:v>62.576000000000001</c:v>
                </c:pt>
                <c:pt idx="31">
                  <c:v>62.687000000000005</c:v>
                </c:pt>
                <c:pt idx="32">
                  <c:v>63.288000000000011</c:v>
                </c:pt>
                <c:pt idx="33">
                  <c:v>63.731000000000002</c:v>
                </c:pt>
                <c:pt idx="34">
                  <c:v>64.123999999999981</c:v>
                </c:pt>
                <c:pt idx="35">
                  <c:v>64.724999999999994</c:v>
                </c:pt>
                <c:pt idx="36">
                  <c:v>65.323999999999998</c:v>
                </c:pt>
                <c:pt idx="37">
                  <c:v>65.637</c:v>
                </c:pt>
                <c:pt idx="38">
                  <c:v>65.438000000000002</c:v>
                </c:pt>
              </c:numCache>
            </c:numRef>
          </c:xVal>
          <c:yVal>
            <c:numRef>
              <c:f>'Peak to Peak'!$M$4:$M$42</c:f>
              <c:numCache>
                <c:formatCode>General</c:formatCode>
                <c:ptCount val="39"/>
                <c:pt idx="0">
                  <c:v>19.234000000000005</c:v>
                </c:pt>
                <c:pt idx="1">
                  <c:v>19.18</c:v>
                </c:pt>
                <c:pt idx="2">
                  <c:v>18.77</c:v>
                </c:pt>
                <c:pt idx="3">
                  <c:v>18.904</c:v>
                </c:pt>
                <c:pt idx="4">
                  <c:v>19.399000000000001</c:v>
                </c:pt>
                <c:pt idx="5">
                  <c:v>19.781999999999989</c:v>
                </c:pt>
                <c:pt idx="6">
                  <c:v>20.221</c:v>
                </c:pt>
                <c:pt idx="7">
                  <c:v>20.632999999999999</c:v>
                </c:pt>
                <c:pt idx="8">
                  <c:v>20.844000000000001</c:v>
                </c:pt>
                <c:pt idx="9">
                  <c:v>21.071999999999999</c:v>
                </c:pt>
                <c:pt idx="10">
                  <c:v>21.114999999999998</c:v>
                </c:pt>
                <c:pt idx="11">
                  <c:v>21.314000000000014</c:v>
                </c:pt>
                <c:pt idx="12">
                  <c:v>21.666</c:v>
                </c:pt>
                <c:pt idx="13">
                  <c:v>22.187000000000001</c:v>
                </c:pt>
                <c:pt idx="14">
                  <c:v>22.359000000000005</c:v>
                </c:pt>
                <c:pt idx="15">
                  <c:v>22.978000000000002</c:v>
                </c:pt>
                <c:pt idx="16">
                  <c:v>23.234999999999999</c:v>
                </c:pt>
                <c:pt idx="17">
                  <c:v>23.56</c:v>
                </c:pt>
                <c:pt idx="18">
                  <c:v>23.576000000000001</c:v>
                </c:pt>
                <c:pt idx="19">
                  <c:v>24.3</c:v>
                </c:pt>
                <c:pt idx="20">
                  <c:v>24.687000000000001</c:v>
                </c:pt>
                <c:pt idx="21">
                  <c:v>25.189</c:v>
                </c:pt>
                <c:pt idx="22">
                  <c:v>25.89</c:v>
                </c:pt>
                <c:pt idx="23">
                  <c:v>26.631000000000014</c:v>
                </c:pt>
                <c:pt idx="24">
                  <c:v>26.728999999999989</c:v>
                </c:pt>
                <c:pt idx="25">
                  <c:v>26.895</c:v>
                </c:pt>
                <c:pt idx="26">
                  <c:v>27.006</c:v>
                </c:pt>
                <c:pt idx="27">
                  <c:v>27.202999999999989</c:v>
                </c:pt>
                <c:pt idx="28">
                  <c:v>27.148</c:v>
                </c:pt>
                <c:pt idx="29">
                  <c:v>27.347999999999999</c:v>
                </c:pt>
                <c:pt idx="30">
                  <c:v>27.571000000000005</c:v>
                </c:pt>
                <c:pt idx="31">
                  <c:v>28.236000000000001</c:v>
                </c:pt>
                <c:pt idx="32">
                  <c:v>28.779999999999987</c:v>
                </c:pt>
                <c:pt idx="33">
                  <c:v>28.971999999999987</c:v>
                </c:pt>
                <c:pt idx="34">
                  <c:v>29.1</c:v>
                </c:pt>
                <c:pt idx="35">
                  <c:v>29.597999999999999</c:v>
                </c:pt>
                <c:pt idx="36">
                  <c:v>29.632000000000001</c:v>
                </c:pt>
                <c:pt idx="37">
                  <c:v>29.792000000000002</c:v>
                </c:pt>
                <c:pt idx="38">
                  <c:v>29.577000000000005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'Peak to Peak'!$N$3</c:f>
              <c:strCache>
                <c:ptCount val="1"/>
                <c:pt idx="0">
                  <c:v>69 Q4</c:v>
                </c:pt>
              </c:strCache>
            </c:strRef>
          </c:tx>
          <c:marker>
            <c:symbol val="none"/>
          </c:marker>
          <c:xVal>
            <c:numRef>
              <c:f>'Peak to Peak'!$N$4:$N$20</c:f>
              <c:numCache>
                <c:formatCode>General</c:formatCode>
                <c:ptCount val="17"/>
                <c:pt idx="0">
                  <c:v>65.438000000000002</c:v>
                </c:pt>
                <c:pt idx="1">
                  <c:v>65.179999999999978</c:v>
                </c:pt>
                <c:pt idx="2">
                  <c:v>64.320999999999998</c:v>
                </c:pt>
                <c:pt idx="3">
                  <c:v>63.994</c:v>
                </c:pt>
                <c:pt idx="4">
                  <c:v>63.506</c:v>
                </c:pt>
                <c:pt idx="5">
                  <c:v>63.805</c:v>
                </c:pt>
                <c:pt idx="6">
                  <c:v>64.010999999999996</c:v>
                </c:pt>
                <c:pt idx="7">
                  <c:v>64.012</c:v>
                </c:pt>
                <c:pt idx="8">
                  <c:v>64.697000000000003</c:v>
                </c:pt>
                <c:pt idx="9">
                  <c:v>65.485000000000014</c:v>
                </c:pt>
                <c:pt idx="10">
                  <c:v>65.953999999999994</c:v>
                </c:pt>
                <c:pt idx="11">
                  <c:v>66.325000000000003</c:v>
                </c:pt>
                <c:pt idx="12">
                  <c:v>67.018000000000001</c:v>
                </c:pt>
                <c:pt idx="13">
                  <c:v>68.031000000000006</c:v>
                </c:pt>
                <c:pt idx="14">
                  <c:v>68.742000000000004</c:v>
                </c:pt>
                <c:pt idx="15">
                  <c:v>69.206999999999994</c:v>
                </c:pt>
                <c:pt idx="16">
                  <c:v>69.55</c:v>
                </c:pt>
              </c:numCache>
            </c:numRef>
          </c:xVal>
          <c:yVal>
            <c:numRef>
              <c:f>'Peak to Peak'!$O$4:$O$20</c:f>
              <c:numCache>
                <c:formatCode>General</c:formatCode>
                <c:ptCount val="17"/>
                <c:pt idx="0">
                  <c:v>29.577000000000005</c:v>
                </c:pt>
                <c:pt idx="1">
                  <c:v>29.538</c:v>
                </c:pt>
                <c:pt idx="2">
                  <c:v>29.593</c:v>
                </c:pt>
                <c:pt idx="3">
                  <c:v>29.895</c:v>
                </c:pt>
                <c:pt idx="4">
                  <c:v>29.413</c:v>
                </c:pt>
                <c:pt idx="5">
                  <c:v>30.41</c:v>
                </c:pt>
                <c:pt idx="6">
                  <c:v>30.611000000000015</c:v>
                </c:pt>
                <c:pt idx="7">
                  <c:v>30.884</c:v>
                </c:pt>
                <c:pt idx="8">
                  <c:v>30.966999999999981</c:v>
                </c:pt>
                <c:pt idx="9">
                  <c:v>31.784999999999989</c:v>
                </c:pt>
                <c:pt idx="10">
                  <c:v>32.666000000000011</c:v>
                </c:pt>
                <c:pt idx="11">
                  <c:v>33.028000000000013</c:v>
                </c:pt>
                <c:pt idx="12">
                  <c:v>33.648000000000003</c:v>
                </c:pt>
                <c:pt idx="13">
                  <c:v>34.92</c:v>
                </c:pt>
                <c:pt idx="14">
                  <c:v>35.317999999999998</c:v>
                </c:pt>
                <c:pt idx="15">
                  <c:v>35.212000000000003</c:v>
                </c:pt>
                <c:pt idx="16">
                  <c:v>35.158000000000001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'Peak to Peak'!$P$3</c:f>
              <c:strCache>
                <c:ptCount val="1"/>
                <c:pt idx="0">
                  <c:v>73 Q4</c:v>
                </c:pt>
              </c:strCache>
            </c:strRef>
          </c:tx>
          <c:marker>
            <c:symbol val="none"/>
          </c:marker>
          <c:xVal>
            <c:numRef>
              <c:f>'Peak to Peak'!$P$4:$P$29</c:f>
              <c:numCache>
                <c:formatCode>General</c:formatCode>
                <c:ptCount val="26"/>
                <c:pt idx="0">
                  <c:v>69.55</c:v>
                </c:pt>
                <c:pt idx="1">
                  <c:v>69.254000000000005</c:v>
                </c:pt>
                <c:pt idx="2">
                  <c:v>69.435000000000002</c:v>
                </c:pt>
                <c:pt idx="3">
                  <c:v>69.194000000000003</c:v>
                </c:pt>
                <c:pt idx="4">
                  <c:v>68.05</c:v>
                </c:pt>
                <c:pt idx="5">
                  <c:v>65.915000000000006</c:v>
                </c:pt>
                <c:pt idx="6">
                  <c:v>65.307000000000002</c:v>
                </c:pt>
                <c:pt idx="7">
                  <c:v>65.905000000000001</c:v>
                </c:pt>
                <c:pt idx="8">
                  <c:v>67.036000000000001</c:v>
                </c:pt>
                <c:pt idx="9">
                  <c:v>68.144999999999996</c:v>
                </c:pt>
                <c:pt idx="10">
                  <c:v>68.168999999999983</c:v>
                </c:pt>
                <c:pt idx="11">
                  <c:v>68.440000000000026</c:v>
                </c:pt>
                <c:pt idx="12">
                  <c:v>68.805999999999983</c:v>
                </c:pt>
                <c:pt idx="13">
                  <c:v>69.539000000000001</c:v>
                </c:pt>
                <c:pt idx="14">
                  <c:v>70.866</c:v>
                </c:pt>
                <c:pt idx="15">
                  <c:v>71.623999999999981</c:v>
                </c:pt>
                <c:pt idx="16">
                  <c:v>72.323999999999998</c:v>
                </c:pt>
                <c:pt idx="17">
                  <c:v>72.657999999999987</c:v>
                </c:pt>
                <c:pt idx="18">
                  <c:v>74.783000000000001</c:v>
                </c:pt>
                <c:pt idx="19">
                  <c:v>75.412000000000006</c:v>
                </c:pt>
                <c:pt idx="20">
                  <c:v>76.325999999999979</c:v>
                </c:pt>
                <c:pt idx="21">
                  <c:v>76.869</c:v>
                </c:pt>
                <c:pt idx="22">
                  <c:v>77.179999999999978</c:v>
                </c:pt>
                <c:pt idx="23">
                  <c:v>77.828000000000003</c:v>
                </c:pt>
                <c:pt idx="24">
                  <c:v>77.98</c:v>
                </c:pt>
                <c:pt idx="25">
                  <c:v>77.793999999999997</c:v>
                </c:pt>
              </c:numCache>
            </c:numRef>
          </c:xVal>
          <c:yVal>
            <c:numRef>
              <c:f>'Peak to Peak'!$Q$4:$Q$29</c:f>
              <c:numCache>
                <c:formatCode>General</c:formatCode>
                <c:ptCount val="26"/>
                <c:pt idx="0">
                  <c:v>35.158000000000001</c:v>
                </c:pt>
                <c:pt idx="1">
                  <c:v>34.937000000000005</c:v>
                </c:pt>
                <c:pt idx="2">
                  <c:v>34.936</c:v>
                </c:pt>
                <c:pt idx="3">
                  <c:v>34.445</c:v>
                </c:pt>
                <c:pt idx="4">
                  <c:v>34.176000000000002</c:v>
                </c:pt>
                <c:pt idx="5">
                  <c:v>33.366</c:v>
                </c:pt>
                <c:pt idx="6">
                  <c:v>33.61</c:v>
                </c:pt>
                <c:pt idx="7">
                  <c:v>34.302</c:v>
                </c:pt>
                <c:pt idx="8">
                  <c:v>34.924000000000007</c:v>
                </c:pt>
                <c:pt idx="9">
                  <c:v>36.025000000000013</c:v>
                </c:pt>
                <c:pt idx="10">
                  <c:v>36.383999999999993</c:v>
                </c:pt>
                <c:pt idx="11">
                  <c:v>36.595000000000013</c:v>
                </c:pt>
                <c:pt idx="12">
                  <c:v>36.910000000000004</c:v>
                </c:pt>
                <c:pt idx="13">
                  <c:v>37.529000000000003</c:v>
                </c:pt>
                <c:pt idx="14">
                  <c:v>38.409000000000006</c:v>
                </c:pt>
                <c:pt idx="15">
                  <c:v>39.206000000000003</c:v>
                </c:pt>
                <c:pt idx="16">
                  <c:v>39.081000000000003</c:v>
                </c:pt>
                <c:pt idx="17">
                  <c:v>39.291000000000011</c:v>
                </c:pt>
                <c:pt idx="18">
                  <c:v>41.229000000000013</c:v>
                </c:pt>
                <c:pt idx="19">
                  <c:v>41.575000000000003</c:v>
                </c:pt>
                <c:pt idx="20">
                  <c:v>42.344000000000001</c:v>
                </c:pt>
                <c:pt idx="21">
                  <c:v>42.266000000000012</c:v>
                </c:pt>
                <c:pt idx="22">
                  <c:v>42.321000000000005</c:v>
                </c:pt>
                <c:pt idx="23">
                  <c:v>42.631</c:v>
                </c:pt>
                <c:pt idx="24">
                  <c:v>42.677</c:v>
                </c:pt>
                <c:pt idx="25">
                  <c:v>42.777000000000001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'Peak to Peak'!$R$3</c:f>
              <c:strCache>
                <c:ptCount val="1"/>
                <c:pt idx="0">
                  <c:v>80 Q1</c:v>
                </c:pt>
              </c:strCache>
            </c:strRef>
          </c:tx>
          <c:marker>
            <c:symbol val="none"/>
          </c:marker>
          <c:xVal>
            <c:numRef>
              <c:f>'Peak to Peak'!$R$4:$R$10</c:f>
              <c:numCache>
                <c:formatCode>General</c:formatCode>
                <c:ptCount val="7"/>
                <c:pt idx="0">
                  <c:v>77.793999999999997</c:v>
                </c:pt>
                <c:pt idx="1">
                  <c:v>76.438000000000002</c:v>
                </c:pt>
                <c:pt idx="2">
                  <c:v>76.087999999999994</c:v>
                </c:pt>
                <c:pt idx="3">
                  <c:v>77.027000000000001</c:v>
                </c:pt>
                <c:pt idx="4">
                  <c:v>77.452000000000012</c:v>
                </c:pt>
                <c:pt idx="5">
                  <c:v>77.478999999999999</c:v>
                </c:pt>
                <c:pt idx="6">
                  <c:v>77.453000000000003</c:v>
                </c:pt>
              </c:numCache>
            </c:numRef>
          </c:xVal>
          <c:yVal>
            <c:numRef>
              <c:f>'Peak to Peak'!$S$4:$S$10</c:f>
              <c:numCache>
                <c:formatCode>General</c:formatCode>
                <c:ptCount val="7"/>
                <c:pt idx="0">
                  <c:v>42.777000000000001</c:v>
                </c:pt>
                <c:pt idx="1">
                  <c:v>41.575000000000003</c:v>
                </c:pt>
                <c:pt idx="2">
                  <c:v>41.523000000000003</c:v>
                </c:pt>
                <c:pt idx="3">
                  <c:v>42.505000000000003</c:v>
                </c:pt>
                <c:pt idx="4">
                  <c:v>43.462000000000003</c:v>
                </c:pt>
                <c:pt idx="5">
                  <c:v>42.934000000000005</c:v>
                </c:pt>
                <c:pt idx="6">
                  <c:v>43.282000000000011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'Peak to Peak'!$T$3</c:f>
              <c:strCache>
                <c:ptCount val="1"/>
                <c:pt idx="0">
                  <c:v>81 Q3</c:v>
                </c:pt>
              </c:strCache>
            </c:strRef>
          </c:tx>
          <c:marker>
            <c:symbol val="none"/>
          </c:marker>
          <c:dLbls>
            <c:dLbl>
              <c:idx val="34"/>
              <c:layout>
                <c:manualLayout>
                  <c:x val="-4.3942812063166893E-3"/>
                  <c:y val="2.8241794233908771E-2"/>
                </c:manualLayout>
              </c:layout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sz="1400"/>
                      <a:t>90 Q3</a:t>
                    </a:r>
                  </a:p>
                </c:rich>
              </c:tx>
              <c:spPr/>
              <c:showVal val="1"/>
              <c:extLst>
                <c:ext xmlns:c15="http://schemas.microsoft.com/office/drawing/2012/chart" uri="{CE6537A1-D6FC-4f65-9D91-7224C49458BB}"/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'Peak to Peak'!$T$4:$T$40</c:f>
              <c:numCache>
                <c:formatCode>General</c:formatCode>
                <c:ptCount val="37"/>
                <c:pt idx="0">
                  <c:v>77.453000000000003</c:v>
                </c:pt>
                <c:pt idx="1">
                  <c:v>77.154999999999987</c:v>
                </c:pt>
                <c:pt idx="2">
                  <c:v>75.912999999999997</c:v>
                </c:pt>
                <c:pt idx="3">
                  <c:v>76.208000000000013</c:v>
                </c:pt>
                <c:pt idx="4">
                  <c:v>75.667999999999992</c:v>
                </c:pt>
                <c:pt idx="5">
                  <c:v>74.983999999999995</c:v>
                </c:pt>
                <c:pt idx="6">
                  <c:v>75.423000000000002</c:v>
                </c:pt>
                <c:pt idx="7">
                  <c:v>76.266000000000005</c:v>
                </c:pt>
                <c:pt idx="8">
                  <c:v>77.766999999999996</c:v>
                </c:pt>
                <c:pt idx="9">
                  <c:v>79.221999999999994</c:v>
                </c:pt>
                <c:pt idx="10">
                  <c:v>80.742000000000004</c:v>
                </c:pt>
                <c:pt idx="11">
                  <c:v>81.813999999999993</c:v>
                </c:pt>
                <c:pt idx="12">
                  <c:v>82.19</c:v>
                </c:pt>
                <c:pt idx="13">
                  <c:v>82.732000000000014</c:v>
                </c:pt>
                <c:pt idx="14">
                  <c:v>83.409000000000006</c:v>
                </c:pt>
                <c:pt idx="15">
                  <c:v>83.95</c:v>
                </c:pt>
                <c:pt idx="16">
                  <c:v>84.177999999999983</c:v>
                </c:pt>
                <c:pt idx="17">
                  <c:v>84.575999999999979</c:v>
                </c:pt>
                <c:pt idx="18">
                  <c:v>84.456000000000003</c:v>
                </c:pt>
                <c:pt idx="19">
                  <c:v>84.257999999999996</c:v>
                </c:pt>
                <c:pt idx="20">
                  <c:v>84.683999999999983</c:v>
                </c:pt>
                <c:pt idx="21">
                  <c:v>85.325999999999979</c:v>
                </c:pt>
                <c:pt idx="22">
                  <c:v>86.349000000000004</c:v>
                </c:pt>
                <c:pt idx="23">
                  <c:v>86.842000000000013</c:v>
                </c:pt>
                <c:pt idx="24">
                  <c:v>87.45</c:v>
                </c:pt>
                <c:pt idx="25">
                  <c:v>88.350999999999999</c:v>
                </c:pt>
                <c:pt idx="26">
                  <c:v>88.43</c:v>
                </c:pt>
                <c:pt idx="27">
                  <c:v>89.694000000000003</c:v>
                </c:pt>
                <c:pt idx="28">
                  <c:v>89.941000000000059</c:v>
                </c:pt>
                <c:pt idx="29">
                  <c:v>90.938999999999993</c:v>
                </c:pt>
                <c:pt idx="30">
                  <c:v>91.831999999999994</c:v>
                </c:pt>
                <c:pt idx="31">
                  <c:v>92.198999999999998</c:v>
                </c:pt>
                <c:pt idx="32">
                  <c:v>92.408000000000001</c:v>
                </c:pt>
                <c:pt idx="33">
                  <c:v>92.421000000000006</c:v>
                </c:pt>
                <c:pt idx="34">
                  <c:v>92.643000000000001</c:v>
                </c:pt>
                <c:pt idx="35">
                  <c:v>92.128999999999948</c:v>
                </c:pt>
                <c:pt idx="36">
                  <c:v>91.543000000000006</c:v>
                </c:pt>
              </c:numCache>
            </c:numRef>
          </c:xVal>
          <c:yVal>
            <c:numRef>
              <c:f>'Peak to Peak'!$U$4:$U$40</c:f>
              <c:numCache>
                <c:formatCode>General</c:formatCode>
                <c:ptCount val="37"/>
                <c:pt idx="0">
                  <c:v>43.282000000000011</c:v>
                </c:pt>
                <c:pt idx="1">
                  <c:v>42.605000000000011</c:v>
                </c:pt>
                <c:pt idx="2">
                  <c:v>41.618000000000002</c:v>
                </c:pt>
                <c:pt idx="3">
                  <c:v>41.866</c:v>
                </c:pt>
                <c:pt idx="4">
                  <c:v>41.649000000000001</c:v>
                </c:pt>
                <c:pt idx="5">
                  <c:v>41.648000000000003</c:v>
                </c:pt>
                <c:pt idx="6">
                  <c:v>42.45</c:v>
                </c:pt>
                <c:pt idx="7">
                  <c:v>43.913000000000004</c:v>
                </c:pt>
                <c:pt idx="8">
                  <c:v>45.099000000000011</c:v>
                </c:pt>
                <c:pt idx="9">
                  <c:v>46.165000000000013</c:v>
                </c:pt>
                <c:pt idx="10">
                  <c:v>47.129000000000012</c:v>
                </c:pt>
                <c:pt idx="11">
                  <c:v>48.05</c:v>
                </c:pt>
                <c:pt idx="12">
                  <c:v>48.476000000000006</c:v>
                </c:pt>
                <c:pt idx="13">
                  <c:v>48.826000000000001</c:v>
                </c:pt>
                <c:pt idx="14">
                  <c:v>49.308</c:v>
                </c:pt>
                <c:pt idx="15">
                  <c:v>49.79500000000003</c:v>
                </c:pt>
                <c:pt idx="16">
                  <c:v>50.569000000000003</c:v>
                </c:pt>
                <c:pt idx="17">
                  <c:v>51.029000000000003</c:v>
                </c:pt>
                <c:pt idx="18">
                  <c:v>51.557000000000002</c:v>
                </c:pt>
                <c:pt idx="19">
                  <c:v>51.832000000000001</c:v>
                </c:pt>
                <c:pt idx="20">
                  <c:v>52.346000000000004</c:v>
                </c:pt>
                <c:pt idx="21">
                  <c:v>52.614000000000004</c:v>
                </c:pt>
                <c:pt idx="22">
                  <c:v>52.984000000000002</c:v>
                </c:pt>
                <c:pt idx="23">
                  <c:v>53.67</c:v>
                </c:pt>
                <c:pt idx="24">
                  <c:v>54.058</c:v>
                </c:pt>
                <c:pt idx="25">
                  <c:v>55.086000000000006</c:v>
                </c:pt>
                <c:pt idx="26">
                  <c:v>55.325000000000003</c:v>
                </c:pt>
                <c:pt idx="27">
                  <c:v>56.269000000000013</c:v>
                </c:pt>
                <c:pt idx="28">
                  <c:v>56.59</c:v>
                </c:pt>
                <c:pt idx="29">
                  <c:v>57.441000000000003</c:v>
                </c:pt>
                <c:pt idx="30">
                  <c:v>57.92</c:v>
                </c:pt>
                <c:pt idx="31">
                  <c:v>58.371000000000002</c:v>
                </c:pt>
                <c:pt idx="32">
                  <c:v>58.808</c:v>
                </c:pt>
                <c:pt idx="33">
                  <c:v>58.849000000000004</c:v>
                </c:pt>
                <c:pt idx="34">
                  <c:v>59.495000000000012</c:v>
                </c:pt>
                <c:pt idx="35">
                  <c:v>59.701000000000001</c:v>
                </c:pt>
                <c:pt idx="36">
                  <c:v>59.569000000000003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'Peak to Peak'!$V$3</c:f>
              <c:strCache>
                <c:ptCount val="1"/>
                <c:pt idx="0">
                  <c:v>90 Q3</c:v>
                </c:pt>
              </c:strCache>
            </c:strRef>
          </c:tx>
          <c:marker>
            <c:symbol val="none"/>
          </c:marker>
          <c:dLbls>
            <c:dLbl>
              <c:idx val="39"/>
              <c:layout/>
              <c:tx>
                <c:rich>
                  <a:bodyPr/>
                  <a:lstStyle/>
                  <a:p>
                    <a:r>
                      <a:rPr lang="en-US" sz="1400"/>
                      <a:t>0</a:t>
                    </a:r>
                    <a:r>
                      <a:rPr lang="en-US"/>
                      <a:t>1 Q1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'Peak to Peak'!$V$4:$V$46</c:f>
              <c:numCache>
                <c:formatCode>General</c:formatCode>
                <c:ptCount val="43"/>
                <c:pt idx="0">
                  <c:v>91.543000000000006</c:v>
                </c:pt>
                <c:pt idx="1">
                  <c:v>91.078000000000003</c:v>
                </c:pt>
                <c:pt idx="2">
                  <c:v>90.125999999999948</c:v>
                </c:pt>
                <c:pt idx="3">
                  <c:v>89.572999999999979</c:v>
                </c:pt>
                <c:pt idx="4">
                  <c:v>89.471999999999994</c:v>
                </c:pt>
                <c:pt idx="5">
                  <c:v>89.363</c:v>
                </c:pt>
                <c:pt idx="6">
                  <c:v>88.902000000000001</c:v>
                </c:pt>
                <c:pt idx="7">
                  <c:v>89.292000000000002</c:v>
                </c:pt>
                <c:pt idx="8">
                  <c:v>89.468999999999994</c:v>
                </c:pt>
                <c:pt idx="9">
                  <c:v>90.070999999999998</c:v>
                </c:pt>
                <c:pt idx="10">
                  <c:v>90.85599999999998</c:v>
                </c:pt>
                <c:pt idx="11">
                  <c:v>91.912999999999997</c:v>
                </c:pt>
                <c:pt idx="12">
                  <c:v>92.384999999999991</c:v>
                </c:pt>
                <c:pt idx="13">
                  <c:v>93.165999999999983</c:v>
                </c:pt>
                <c:pt idx="14">
                  <c:v>93.540999999999997</c:v>
                </c:pt>
                <c:pt idx="15">
                  <c:v>95.123999999999981</c:v>
                </c:pt>
                <c:pt idx="16">
                  <c:v>96.284999999999997</c:v>
                </c:pt>
                <c:pt idx="17">
                  <c:v>96.837000000000003</c:v>
                </c:pt>
                <c:pt idx="18">
                  <c:v>97.512</c:v>
                </c:pt>
                <c:pt idx="19">
                  <c:v>97.501999999999995</c:v>
                </c:pt>
                <c:pt idx="20">
                  <c:v>98.60299999999998</c:v>
                </c:pt>
                <c:pt idx="21">
                  <c:v>98.680999999999983</c:v>
                </c:pt>
                <c:pt idx="22">
                  <c:v>98.52</c:v>
                </c:pt>
                <c:pt idx="23">
                  <c:v>99.311000000000007</c:v>
                </c:pt>
                <c:pt idx="24">
                  <c:v>100.104</c:v>
                </c:pt>
                <c:pt idx="25">
                  <c:v>101.35299999999998</c:v>
                </c:pt>
                <c:pt idx="26">
                  <c:v>102.43899999999999</c:v>
                </c:pt>
                <c:pt idx="27">
                  <c:v>103.05500000000001</c:v>
                </c:pt>
                <c:pt idx="28">
                  <c:v>103.684</c:v>
                </c:pt>
                <c:pt idx="29">
                  <c:v>104.16800000000001</c:v>
                </c:pt>
                <c:pt idx="30">
                  <c:v>104.75</c:v>
                </c:pt>
                <c:pt idx="31">
                  <c:v>105.23399999999999</c:v>
                </c:pt>
                <c:pt idx="32">
                  <c:v>105.40700000000002</c:v>
                </c:pt>
                <c:pt idx="33">
                  <c:v>106.88</c:v>
                </c:pt>
                <c:pt idx="34">
                  <c:v>106.902</c:v>
                </c:pt>
                <c:pt idx="35">
                  <c:v>107.654</c:v>
                </c:pt>
                <c:pt idx="36">
                  <c:v>108.36499999999999</c:v>
                </c:pt>
                <c:pt idx="37">
                  <c:v>108.732</c:v>
                </c:pt>
                <c:pt idx="38">
                  <c:v>109.15199999999999</c:v>
                </c:pt>
                <c:pt idx="39">
                  <c:v>109.26700000000002</c:v>
                </c:pt>
                <c:pt idx="40">
                  <c:v>109.255</c:v>
                </c:pt>
                <c:pt idx="41">
                  <c:v>108.803</c:v>
                </c:pt>
                <c:pt idx="42">
                  <c:v>108.619</c:v>
                </c:pt>
              </c:numCache>
            </c:numRef>
          </c:xVal>
          <c:yVal>
            <c:numRef>
              <c:f>'Peak to Peak'!$W$4:$W$46</c:f>
              <c:numCache>
                <c:formatCode>General</c:formatCode>
                <c:ptCount val="43"/>
                <c:pt idx="0">
                  <c:v>59.569000000000003</c:v>
                </c:pt>
                <c:pt idx="1">
                  <c:v>58.786000000000001</c:v>
                </c:pt>
                <c:pt idx="2">
                  <c:v>58.349000000000004</c:v>
                </c:pt>
                <c:pt idx="3">
                  <c:v>58.94</c:v>
                </c:pt>
                <c:pt idx="4">
                  <c:v>59.289000000000001</c:v>
                </c:pt>
                <c:pt idx="5">
                  <c:v>59.537000000000006</c:v>
                </c:pt>
                <c:pt idx="6">
                  <c:v>60.344999999999999</c:v>
                </c:pt>
                <c:pt idx="7">
                  <c:v>61.086000000000006</c:v>
                </c:pt>
                <c:pt idx="8">
                  <c:v>61.743000000000002</c:v>
                </c:pt>
                <c:pt idx="9">
                  <c:v>62.532000000000011</c:v>
                </c:pt>
                <c:pt idx="10">
                  <c:v>62.581000000000003</c:v>
                </c:pt>
                <c:pt idx="11">
                  <c:v>62.954999999999998</c:v>
                </c:pt>
                <c:pt idx="12">
                  <c:v>63.438000000000002</c:v>
                </c:pt>
                <c:pt idx="13">
                  <c:v>64.356999999999999</c:v>
                </c:pt>
                <c:pt idx="14">
                  <c:v>64.980999999999995</c:v>
                </c:pt>
                <c:pt idx="15">
                  <c:v>66.073999999999998</c:v>
                </c:pt>
                <c:pt idx="16">
                  <c:v>66.474000000000004</c:v>
                </c:pt>
                <c:pt idx="17">
                  <c:v>67.53</c:v>
                </c:pt>
                <c:pt idx="18">
                  <c:v>67.843000000000004</c:v>
                </c:pt>
                <c:pt idx="19">
                  <c:v>68.088999999999999</c:v>
                </c:pt>
                <c:pt idx="20">
                  <c:v>68.866</c:v>
                </c:pt>
                <c:pt idx="21">
                  <c:v>69.471000000000004</c:v>
                </c:pt>
                <c:pt idx="22">
                  <c:v>69.953000000000003</c:v>
                </c:pt>
                <c:pt idx="23">
                  <c:v>71.35499999999999</c:v>
                </c:pt>
                <c:pt idx="24">
                  <c:v>72.227000000000004</c:v>
                </c:pt>
                <c:pt idx="25">
                  <c:v>73.141999999999996</c:v>
                </c:pt>
                <c:pt idx="26">
                  <c:v>73.721000000000004</c:v>
                </c:pt>
                <c:pt idx="27">
                  <c:v>75.037000000000006</c:v>
                </c:pt>
                <c:pt idx="28">
                  <c:v>76.10499999999999</c:v>
                </c:pt>
                <c:pt idx="29">
                  <c:v>76.78</c:v>
                </c:pt>
                <c:pt idx="30">
                  <c:v>77.706999999999994</c:v>
                </c:pt>
                <c:pt idx="31">
                  <c:v>78.587000000000003</c:v>
                </c:pt>
                <c:pt idx="32">
                  <c:v>79.796000000000006</c:v>
                </c:pt>
                <c:pt idx="33">
                  <c:v>81.438000000000002</c:v>
                </c:pt>
                <c:pt idx="34">
                  <c:v>82.206999999999994</c:v>
                </c:pt>
                <c:pt idx="35">
                  <c:v>82.930999999999997</c:v>
                </c:pt>
                <c:pt idx="36">
                  <c:v>84.188999999999979</c:v>
                </c:pt>
                <c:pt idx="37">
                  <c:v>85.88</c:v>
                </c:pt>
                <c:pt idx="38">
                  <c:v>85.912999999999997</c:v>
                </c:pt>
                <c:pt idx="39">
                  <c:v>87.801999999999992</c:v>
                </c:pt>
                <c:pt idx="40">
                  <c:v>87.807999999999993</c:v>
                </c:pt>
                <c:pt idx="41">
                  <c:v>88.32</c:v>
                </c:pt>
                <c:pt idx="42">
                  <c:v>87.912999999999997</c:v>
                </c:pt>
              </c:numCache>
            </c:numRef>
          </c:yVal>
          <c:smooth val="1"/>
        </c:ser>
        <c:ser>
          <c:idx val="9"/>
          <c:order val="9"/>
          <c:tx>
            <c:strRef>
              <c:f>'Peak to Peak'!$X$3</c:f>
              <c:strCache>
                <c:ptCount val="1"/>
                <c:pt idx="0">
                  <c:v>01 Q1</c:v>
                </c:pt>
              </c:strCache>
            </c:strRef>
          </c:tx>
          <c:marker>
            <c:symbol val="none"/>
          </c:marker>
          <c:dLbls>
            <c:dLbl>
              <c:idx val="25"/>
              <c:layout/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sz="1400"/>
                      <a:t>07 Q4</a:t>
                    </a:r>
                  </a:p>
                </c:rich>
              </c:tx>
              <c:spPr/>
              <c:showVal val="1"/>
              <c:extLst>
                <c:ext xmlns:c15="http://schemas.microsoft.com/office/drawing/2012/chart" uri="{CE6537A1-D6FC-4f65-9D91-7224C49458BB}"/>
              </c:extLst>
            </c:dLbl>
            <c:delete val="1"/>
            <c:spPr>
              <a:noFill/>
              <a:ln>
                <a:noFill/>
              </a:ln>
              <a:effectLst/>
            </c:sp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'Peak to Peak'!$X$4:$X$31</c:f>
              <c:numCache>
                <c:formatCode>General</c:formatCode>
                <c:ptCount val="28"/>
                <c:pt idx="0">
                  <c:v>108.619</c:v>
                </c:pt>
                <c:pt idx="1">
                  <c:v>107.518</c:v>
                </c:pt>
                <c:pt idx="2">
                  <c:v>106.35199999999999</c:v>
                </c:pt>
                <c:pt idx="3">
                  <c:v>105.148</c:v>
                </c:pt>
                <c:pt idx="4">
                  <c:v>104.208</c:v>
                </c:pt>
                <c:pt idx="5">
                  <c:v>104.49100000000006</c:v>
                </c:pt>
                <c:pt idx="6">
                  <c:v>104.167</c:v>
                </c:pt>
                <c:pt idx="7">
                  <c:v>104.271</c:v>
                </c:pt>
                <c:pt idx="8">
                  <c:v>103.72799999999999</c:v>
                </c:pt>
                <c:pt idx="9">
                  <c:v>103.44000000000005</c:v>
                </c:pt>
                <c:pt idx="10">
                  <c:v>103.587</c:v>
                </c:pt>
                <c:pt idx="11">
                  <c:v>104.12299999999998</c:v>
                </c:pt>
                <c:pt idx="12">
                  <c:v>104.574</c:v>
                </c:pt>
                <c:pt idx="13">
                  <c:v>104.634</c:v>
                </c:pt>
                <c:pt idx="14">
                  <c:v>105.316</c:v>
                </c:pt>
                <c:pt idx="15">
                  <c:v>105.883</c:v>
                </c:pt>
                <c:pt idx="16">
                  <c:v>106.068</c:v>
                </c:pt>
                <c:pt idx="17">
                  <c:v>106.74900000000002</c:v>
                </c:pt>
                <c:pt idx="18">
                  <c:v>106.98</c:v>
                </c:pt>
                <c:pt idx="19">
                  <c:v>107.663</c:v>
                </c:pt>
                <c:pt idx="20">
                  <c:v>108.63800000000001</c:v>
                </c:pt>
                <c:pt idx="21">
                  <c:v>108.93899999999999</c:v>
                </c:pt>
                <c:pt idx="22">
                  <c:v>109.566</c:v>
                </c:pt>
                <c:pt idx="23">
                  <c:v>109.905</c:v>
                </c:pt>
                <c:pt idx="24">
                  <c:v>109.93</c:v>
                </c:pt>
                <c:pt idx="25">
                  <c:v>110.324</c:v>
                </c:pt>
                <c:pt idx="26">
                  <c:v>109.992</c:v>
                </c:pt>
                <c:pt idx="27">
                  <c:v>109.73</c:v>
                </c:pt>
              </c:numCache>
            </c:numRef>
          </c:xVal>
          <c:yVal>
            <c:numRef>
              <c:f>'Peak to Peak'!$Y$4:$Y$31</c:f>
              <c:numCache>
                <c:formatCode>General</c:formatCode>
                <c:ptCount val="28"/>
                <c:pt idx="0">
                  <c:v>87.912999999999997</c:v>
                </c:pt>
                <c:pt idx="1">
                  <c:v>88.460000000000022</c:v>
                </c:pt>
                <c:pt idx="2">
                  <c:v>87.974999999999994</c:v>
                </c:pt>
                <c:pt idx="3">
                  <c:v>88.054000000000002</c:v>
                </c:pt>
                <c:pt idx="4">
                  <c:v>89.241000000000057</c:v>
                </c:pt>
                <c:pt idx="5">
                  <c:v>89.551000000000002</c:v>
                </c:pt>
                <c:pt idx="6">
                  <c:v>89.956999999999994</c:v>
                </c:pt>
                <c:pt idx="7">
                  <c:v>89.903999999999996</c:v>
                </c:pt>
                <c:pt idx="8">
                  <c:v>90.322000000000003</c:v>
                </c:pt>
                <c:pt idx="9">
                  <c:v>91.302999999999983</c:v>
                </c:pt>
                <c:pt idx="10">
                  <c:v>93.414000000000058</c:v>
                </c:pt>
                <c:pt idx="11">
                  <c:v>94.798000000000002</c:v>
                </c:pt>
                <c:pt idx="12">
                  <c:v>95.176999999999978</c:v>
                </c:pt>
                <c:pt idx="13">
                  <c:v>96.164000000000001</c:v>
                </c:pt>
                <c:pt idx="14">
                  <c:v>97.10799999999999</c:v>
                </c:pt>
                <c:pt idx="15">
                  <c:v>97.945000000000007</c:v>
                </c:pt>
                <c:pt idx="16">
                  <c:v>99.185999999999979</c:v>
                </c:pt>
                <c:pt idx="17">
                  <c:v>99.712000000000003</c:v>
                </c:pt>
                <c:pt idx="18">
                  <c:v>100.67299999999994</c:v>
                </c:pt>
                <c:pt idx="19">
                  <c:v>101.377</c:v>
                </c:pt>
                <c:pt idx="20">
                  <c:v>102.93400000000005</c:v>
                </c:pt>
                <c:pt idx="21">
                  <c:v>103.13</c:v>
                </c:pt>
                <c:pt idx="22">
                  <c:v>103.26300000000002</c:v>
                </c:pt>
                <c:pt idx="23">
                  <c:v>104.398</c:v>
                </c:pt>
                <c:pt idx="24">
                  <c:v>104.523</c:v>
                </c:pt>
                <c:pt idx="25">
                  <c:v>105.58199999999999</c:v>
                </c:pt>
                <c:pt idx="26">
                  <c:v>106.462</c:v>
                </c:pt>
                <c:pt idx="27">
                  <c:v>106.67400000000001</c:v>
                </c:pt>
              </c:numCache>
            </c:numRef>
          </c:yVal>
          <c:smooth val="1"/>
        </c:ser>
        <c:ser>
          <c:idx val="10"/>
          <c:order val="10"/>
          <c:tx>
            <c:strRef>
              <c:f>'Peak to Peak'!$Z$3</c:f>
              <c:strCache>
                <c:ptCount val="1"/>
                <c:pt idx="0">
                  <c:v>07 Q4</c:v>
                </c:pt>
              </c:strCache>
            </c:strRef>
          </c:tx>
          <c:marker>
            <c:symbol val="none"/>
          </c:marker>
          <c:xVal>
            <c:numRef>
              <c:f>'Peak to Peak'!$Z$4:$Z$36</c:f>
              <c:numCache>
                <c:formatCode>General</c:formatCode>
                <c:ptCount val="33"/>
                <c:pt idx="0">
                  <c:v>109.73</c:v>
                </c:pt>
                <c:pt idx="1">
                  <c:v>109.40600000000002</c:v>
                </c:pt>
                <c:pt idx="2">
                  <c:v>108.887</c:v>
                </c:pt>
                <c:pt idx="3">
                  <c:v>107.71899999999999</c:v>
                </c:pt>
                <c:pt idx="4">
                  <c:v>105.029</c:v>
                </c:pt>
                <c:pt idx="5">
                  <c:v>102.25700000000002</c:v>
                </c:pt>
                <c:pt idx="6">
                  <c:v>100.03700000000002</c:v>
                </c:pt>
                <c:pt idx="7">
                  <c:v>98.820999999999998</c:v>
                </c:pt>
                <c:pt idx="8">
                  <c:v>98.887999999999991</c:v>
                </c:pt>
                <c:pt idx="9">
                  <c:v>98.918000000000006</c:v>
                </c:pt>
                <c:pt idx="10">
                  <c:v>99.694000000000003</c:v>
                </c:pt>
                <c:pt idx="11">
                  <c:v>100.194</c:v>
                </c:pt>
                <c:pt idx="12">
                  <c:v>100.72799999999999</c:v>
                </c:pt>
                <c:pt idx="13">
                  <c:v>100.952</c:v>
                </c:pt>
                <c:pt idx="14">
                  <c:v>101.67599999999995</c:v>
                </c:pt>
                <c:pt idx="15">
                  <c:v>102.17700000000001</c:v>
                </c:pt>
                <c:pt idx="16">
                  <c:v>102.86499999999999</c:v>
                </c:pt>
                <c:pt idx="17">
                  <c:v>103.687</c:v>
                </c:pt>
                <c:pt idx="18">
                  <c:v>103.74900000000002</c:v>
                </c:pt>
                <c:pt idx="19">
                  <c:v>104.22499999999999</c:v>
                </c:pt>
                <c:pt idx="20">
                  <c:v>104.857</c:v>
                </c:pt>
                <c:pt idx="21">
                  <c:v>105.32799999999999</c:v>
                </c:pt>
                <c:pt idx="22">
                  <c:v>105.611</c:v>
                </c:pt>
                <c:pt idx="23">
                  <c:v>106.163</c:v>
                </c:pt>
                <c:pt idx="24">
                  <c:v>106.599</c:v>
                </c:pt>
                <c:pt idx="25">
                  <c:v>107.21899999999999</c:v>
                </c:pt>
                <c:pt idx="26">
                  <c:v>107.88200000000001</c:v>
                </c:pt>
                <c:pt idx="27">
                  <c:v>108.50700000000002</c:v>
                </c:pt>
                <c:pt idx="28">
                  <c:v>109.806</c:v>
                </c:pt>
                <c:pt idx="29">
                  <c:v>110.24400000000006</c:v>
                </c:pt>
                <c:pt idx="30">
                  <c:v>110.66</c:v>
                </c:pt>
                <c:pt idx="31">
                  <c:v>110.56699999999999</c:v>
                </c:pt>
                <c:pt idx="32">
                  <c:v>111.456</c:v>
                </c:pt>
              </c:numCache>
            </c:numRef>
          </c:xVal>
          <c:yVal>
            <c:numRef>
              <c:f>'Peak to Peak'!$AA$4:$AA$36</c:f>
              <c:numCache>
                <c:formatCode>General</c:formatCode>
                <c:ptCount val="33"/>
                <c:pt idx="0">
                  <c:v>106.67400000000001</c:v>
                </c:pt>
                <c:pt idx="1">
                  <c:v>105.298</c:v>
                </c:pt>
                <c:pt idx="2">
                  <c:v>105.827</c:v>
                </c:pt>
                <c:pt idx="3">
                  <c:v>104.95699999999999</c:v>
                </c:pt>
                <c:pt idx="4">
                  <c:v>101.70099999999999</c:v>
                </c:pt>
                <c:pt idx="5">
                  <c:v>99.796999999999997</c:v>
                </c:pt>
                <c:pt idx="6">
                  <c:v>99.494000000000057</c:v>
                </c:pt>
                <c:pt idx="7">
                  <c:v>99.727999999999994</c:v>
                </c:pt>
                <c:pt idx="8">
                  <c:v>100.98099999999999</c:v>
                </c:pt>
                <c:pt idx="9">
                  <c:v>101.54400000000005</c:v>
                </c:pt>
                <c:pt idx="10">
                  <c:v>102.72199999999999</c:v>
                </c:pt>
                <c:pt idx="11">
                  <c:v>103.77</c:v>
                </c:pt>
                <c:pt idx="12">
                  <c:v>104.739</c:v>
                </c:pt>
                <c:pt idx="13">
                  <c:v>104.08799999999999</c:v>
                </c:pt>
                <c:pt idx="14">
                  <c:v>105.229</c:v>
                </c:pt>
                <c:pt idx="15">
                  <c:v>105.52500000000001</c:v>
                </c:pt>
                <c:pt idx="16">
                  <c:v>107.024</c:v>
                </c:pt>
                <c:pt idx="17">
                  <c:v>108.051</c:v>
                </c:pt>
                <c:pt idx="18">
                  <c:v>108.785</c:v>
                </c:pt>
                <c:pt idx="19">
                  <c:v>109.06699999999999</c:v>
                </c:pt>
                <c:pt idx="20">
                  <c:v>109.12299999999998</c:v>
                </c:pt>
                <c:pt idx="21">
                  <c:v>109.57499999999999</c:v>
                </c:pt>
                <c:pt idx="22">
                  <c:v>109.88500000000001</c:v>
                </c:pt>
                <c:pt idx="23">
                  <c:v>110.837</c:v>
                </c:pt>
                <c:pt idx="24">
                  <c:v>112.24400000000006</c:v>
                </c:pt>
                <c:pt idx="25">
                  <c:v>111.90100000000002</c:v>
                </c:pt>
                <c:pt idx="26">
                  <c:v>113.383</c:v>
                </c:pt>
                <c:pt idx="27">
                  <c:v>114.90900000000002</c:v>
                </c:pt>
                <c:pt idx="28">
                  <c:v>115.64100000000002</c:v>
                </c:pt>
                <c:pt idx="29">
                  <c:v>115.782</c:v>
                </c:pt>
                <c:pt idx="30">
                  <c:v>117.22499999999999</c:v>
                </c:pt>
                <c:pt idx="31">
                  <c:v>117.74000000000002</c:v>
                </c:pt>
                <c:pt idx="32">
                  <c:v>117.783</c:v>
                </c:pt>
              </c:numCache>
            </c:numRef>
          </c:yVal>
          <c:smooth val="1"/>
        </c:ser>
        <c:axId val="133183744"/>
        <c:axId val="133222784"/>
      </c:scatterChart>
      <c:valAx>
        <c:axId val="1331837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="1" i="0" baseline="0">
                    <a:effectLst/>
                  </a:rPr>
                  <a:t>Hours: Total Nonfarm Business Hours Index</a:t>
                </a:r>
                <a:endParaRPr lang="en-US" sz="1400">
                  <a:effectLst/>
                </a:endParaRPr>
              </a:p>
            </c:rich>
          </c:tx>
          <c:layout/>
        </c:title>
        <c:numFmt formatCode="General" sourceLinked="1"/>
        <c:majorTickMark val="none"/>
        <c:tickLblPos val="nextTo"/>
        <c:crossAx val="133222784"/>
        <c:crosses val="autoZero"/>
        <c:crossBetween val="midCat"/>
      </c:valAx>
      <c:valAx>
        <c:axId val="133222784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b="1" i="0" baseline="0">
                    <a:effectLst/>
                  </a:rPr>
                  <a:t>Output  Nonfarm business sector</a:t>
                </a:r>
                <a:endParaRPr lang="en-US">
                  <a:effectLst/>
                </a:endParaRPr>
              </a:p>
            </c:rich>
          </c:tx>
          <c:layout/>
        </c:title>
        <c:numFmt formatCode="General" sourceLinked="1"/>
        <c:majorTickMark val="none"/>
        <c:tickLblPos val="nextTo"/>
        <c:crossAx val="133183744"/>
        <c:crosses val="autoZero"/>
        <c:crossBetween val="midCat"/>
      </c:valAx>
    </c:plotArea>
    <c:legend>
      <c:legendPos val="r"/>
      <c:layout/>
    </c:legend>
    <c:plotVisOnly val="1"/>
    <c:dispBlanksAs val="gap"/>
  </c:chart>
  <c:spPr>
    <a:solidFill>
      <a:sysClr val="window" lastClr="FFFFFF"/>
    </a:solidFill>
  </c:sp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Net Savings as a Share of GNP</a:t>
            </a:r>
          </a:p>
        </c:rich>
      </c:tx>
      <c:layout/>
    </c:title>
    <c:plotArea>
      <c:layout/>
      <c:lineChart>
        <c:grouping val="standard"/>
        <c:ser>
          <c:idx val="4"/>
          <c:order val="0"/>
          <c:tx>
            <c:strRef>
              <c:f>'Shares of GNP'!$B$16</c:f>
              <c:strCache>
                <c:ptCount val="1"/>
                <c:pt idx="0">
                  <c:v>        Households and institutions</c:v>
                </c:pt>
              </c:strCache>
            </c:strRef>
          </c:tx>
          <c:marker>
            <c:symbol val="none"/>
          </c:marker>
          <c:cat>
            <c:strRef>
              <c:f>'Shares of GNP'!$C$2:$JR$2</c:f>
              <c:strCache>
                <c:ptCount val="273"/>
                <c:pt idx="0">
                  <c:v>1947</c:v>
                </c:pt>
                <c:pt idx="4">
                  <c:v>1948</c:v>
                </c:pt>
                <c:pt idx="8">
                  <c:v>1949</c:v>
                </c:pt>
                <c:pt idx="12">
                  <c:v>1950</c:v>
                </c:pt>
                <c:pt idx="16">
                  <c:v>1951</c:v>
                </c:pt>
                <c:pt idx="20">
                  <c:v>1952</c:v>
                </c:pt>
                <c:pt idx="24">
                  <c:v>1953</c:v>
                </c:pt>
                <c:pt idx="28">
                  <c:v>1954</c:v>
                </c:pt>
                <c:pt idx="32">
                  <c:v>1955</c:v>
                </c:pt>
                <c:pt idx="36">
                  <c:v>1956</c:v>
                </c:pt>
                <c:pt idx="40">
                  <c:v>1957</c:v>
                </c:pt>
                <c:pt idx="44">
                  <c:v>1958</c:v>
                </c:pt>
                <c:pt idx="48">
                  <c:v>1959</c:v>
                </c:pt>
                <c:pt idx="52">
                  <c:v>1960</c:v>
                </c:pt>
                <c:pt idx="56">
                  <c:v>1961</c:v>
                </c:pt>
                <c:pt idx="60">
                  <c:v>1962</c:v>
                </c:pt>
                <c:pt idx="64">
                  <c:v>1963</c:v>
                </c:pt>
                <c:pt idx="68">
                  <c:v>1964</c:v>
                </c:pt>
                <c:pt idx="72">
                  <c:v>1965</c:v>
                </c:pt>
                <c:pt idx="76">
                  <c:v>1966</c:v>
                </c:pt>
                <c:pt idx="80">
                  <c:v>1967</c:v>
                </c:pt>
                <c:pt idx="84">
                  <c:v>1968</c:v>
                </c:pt>
                <c:pt idx="88">
                  <c:v>1969</c:v>
                </c:pt>
                <c:pt idx="92">
                  <c:v>1970</c:v>
                </c:pt>
                <c:pt idx="96">
                  <c:v>1971</c:v>
                </c:pt>
                <c:pt idx="100">
                  <c:v>1972</c:v>
                </c:pt>
                <c:pt idx="104">
                  <c:v>1973</c:v>
                </c:pt>
                <c:pt idx="108">
                  <c:v>1974</c:v>
                </c:pt>
                <c:pt idx="112">
                  <c:v>1975</c:v>
                </c:pt>
                <c:pt idx="116">
                  <c:v>1976</c:v>
                </c:pt>
                <c:pt idx="120">
                  <c:v>1977</c:v>
                </c:pt>
                <c:pt idx="124">
                  <c:v>1978</c:v>
                </c:pt>
                <c:pt idx="128">
                  <c:v>1979</c:v>
                </c:pt>
                <c:pt idx="132">
                  <c:v>1980</c:v>
                </c:pt>
                <c:pt idx="136">
                  <c:v>1981</c:v>
                </c:pt>
                <c:pt idx="140">
                  <c:v>1982</c:v>
                </c:pt>
                <c:pt idx="144">
                  <c:v>1983</c:v>
                </c:pt>
                <c:pt idx="148">
                  <c:v>1984</c:v>
                </c:pt>
                <c:pt idx="152">
                  <c:v>1985</c:v>
                </c:pt>
                <c:pt idx="156">
                  <c:v>1986</c:v>
                </c:pt>
                <c:pt idx="160">
                  <c:v>1987</c:v>
                </c:pt>
                <c:pt idx="164">
                  <c:v>1988</c:v>
                </c:pt>
                <c:pt idx="168">
                  <c:v>1989</c:v>
                </c:pt>
                <c:pt idx="172">
                  <c:v>1990</c:v>
                </c:pt>
                <c:pt idx="176">
                  <c:v>1991</c:v>
                </c:pt>
                <c:pt idx="180">
                  <c:v>1992</c:v>
                </c:pt>
                <c:pt idx="184">
                  <c:v>1993</c:v>
                </c:pt>
                <c:pt idx="188">
                  <c:v>1994</c:v>
                </c:pt>
                <c:pt idx="192">
                  <c:v>1995</c:v>
                </c:pt>
                <c:pt idx="196">
                  <c:v>1996</c:v>
                </c:pt>
                <c:pt idx="200">
                  <c:v>1997</c:v>
                </c:pt>
                <c:pt idx="204">
                  <c:v>1998</c:v>
                </c:pt>
                <c:pt idx="208">
                  <c:v>1999</c:v>
                </c:pt>
                <c:pt idx="212">
                  <c:v>2000</c:v>
                </c:pt>
                <c:pt idx="216">
                  <c:v>2001</c:v>
                </c:pt>
                <c:pt idx="220">
                  <c:v>2002</c:v>
                </c:pt>
                <c:pt idx="224">
                  <c:v>2003</c:v>
                </c:pt>
                <c:pt idx="228">
                  <c:v>2004</c:v>
                </c:pt>
                <c:pt idx="232">
                  <c:v>2005</c:v>
                </c:pt>
                <c:pt idx="236">
                  <c:v>2006</c:v>
                </c:pt>
                <c:pt idx="240">
                  <c:v>2007</c:v>
                </c:pt>
                <c:pt idx="244">
                  <c:v>2008</c:v>
                </c:pt>
                <c:pt idx="248">
                  <c:v>2009</c:v>
                </c:pt>
                <c:pt idx="252">
                  <c:v>2010</c:v>
                </c:pt>
                <c:pt idx="254">
                  <c:v>2010</c:v>
                </c:pt>
                <c:pt idx="256">
                  <c:v>2011</c:v>
                </c:pt>
                <c:pt idx="260">
                  <c:v>2012</c:v>
                </c:pt>
                <c:pt idx="264">
                  <c:v>2013</c:v>
                </c:pt>
                <c:pt idx="268">
                  <c:v>2014</c:v>
                </c:pt>
                <c:pt idx="272">
                  <c:v>2015</c:v>
                </c:pt>
              </c:strCache>
            </c:strRef>
          </c:cat>
          <c:val>
            <c:numRef>
              <c:f>'Shares of GNP'!$C$16:$JR$16</c:f>
              <c:numCache>
                <c:formatCode>0.0%</c:formatCode>
                <c:ptCount val="276"/>
                <c:pt idx="0">
                  <c:v>5.2847193773043838E-2</c:v>
                </c:pt>
                <c:pt idx="1">
                  <c:v>3.4357316087308035E-2</c:v>
                </c:pt>
                <c:pt idx="2">
                  <c:v>4.9761146496815303E-2</c:v>
                </c:pt>
                <c:pt idx="3">
                  <c:v>3.9005736137667314E-2</c:v>
                </c:pt>
                <c:pt idx="4">
                  <c:v>4.7832585949177928E-2</c:v>
                </c:pt>
                <c:pt idx="5">
                  <c:v>6.0860058309037901E-2</c:v>
                </c:pt>
                <c:pt idx="6">
                  <c:v>7.0818505338078333E-2</c:v>
                </c:pt>
                <c:pt idx="7">
                  <c:v>6.9124423963133716E-2</c:v>
                </c:pt>
                <c:pt idx="8">
                  <c:v>5.4913294797687917E-2</c:v>
                </c:pt>
                <c:pt idx="9">
                  <c:v>4.8351648351648395E-2</c:v>
                </c:pt>
                <c:pt idx="10">
                  <c:v>5.0637522768670305E-2</c:v>
                </c:pt>
                <c:pt idx="11">
                  <c:v>4.5203969128996734E-2</c:v>
                </c:pt>
                <c:pt idx="12">
                  <c:v>8.5694050991501541E-2</c:v>
                </c:pt>
                <c:pt idx="13">
                  <c:v>7.0523793221499501E-2</c:v>
                </c:pt>
                <c:pt idx="14">
                  <c:v>4.4501773621412444E-2</c:v>
                </c:pt>
                <c:pt idx="15">
                  <c:v>6.6790928859894447E-2</c:v>
                </c:pt>
                <c:pt idx="16">
                  <c:v>5.2086416099437809E-2</c:v>
                </c:pt>
                <c:pt idx="17">
                  <c:v>8.3453652902108016E-2</c:v>
                </c:pt>
                <c:pt idx="18">
                  <c:v>8.2815149802148089E-2</c:v>
                </c:pt>
                <c:pt idx="19">
                  <c:v>7.8059659882910512E-2</c:v>
                </c:pt>
                <c:pt idx="20">
                  <c:v>7.5648812810601873E-2</c:v>
                </c:pt>
                <c:pt idx="21">
                  <c:v>7.2096862960924671E-2</c:v>
                </c:pt>
                <c:pt idx="22">
                  <c:v>8.1329370440421503E-2</c:v>
                </c:pt>
                <c:pt idx="23">
                  <c:v>7.2025052192066813E-2</c:v>
                </c:pt>
                <c:pt idx="24">
                  <c:v>7.1721311475409846E-2</c:v>
                </c:pt>
                <c:pt idx="25">
                  <c:v>7.5830585848338933E-2</c:v>
                </c:pt>
                <c:pt idx="26">
                  <c:v>7.4205844980940294E-2</c:v>
                </c:pt>
                <c:pt idx="27">
                  <c:v>7.7002317795518999E-2</c:v>
                </c:pt>
                <c:pt idx="28">
                  <c:v>7.8886310904872414E-2</c:v>
                </c:pt>
                <c:pt idx="29">
                  <c:v>7.1520452791355785E-2</c:v>
                </c:pt>
                <c:pt idx="30">
                  <c:v>6.8597560975609789E-2</c:v>
                </c:pt>
                <c:pt idx="31">
                  <c:v>6.7792401291283944E-2</c:v>
                </c:pt>
                <c:pt idx="32">
                  <c:v>6.3190773666506508E-2</c:v>
                </c:pt>
                <c:pt idx="33">
                  <c:v>6.4766839378238447E-2</c:v>
                </c:pt>
                <c:pt idx="34">
                  <c:v>6.8066451315182352E-2</c:v>
                </c:pt>
                <c:pt idx="35">
                  <c:v>6.7226890756302518E-2</c:v>
                </c:pt>
                <c:pt idx="36">
                  <c:v>7.2411459508233772E-2</c:v>
                </c:pt>
                <c:pt idx="37">
                  <c:v>7.6290035587188595E-2</c:v>
                </c:pt>
                <c:pt idx="38">
                  <c:v>7.8258958012750068E-2</c:v>
                </c:pt>
                <c:pt idx="39">
                  <c:v>7.9344545062526944E-2</c:v>
                </c:pt>
                <c:pt idx="40">
                  <c:v>7.5997466751108383E-2</c:v>
                </c:pt>
                <c:pt idx="41">
                  <c:v>7.9798404031919498E-2</c:v>
                </c:pt>
                <c:pt idx="42">
                  <c:v>7.8179937952430278E-2</c:v>
                </c:pt>
                <c:pt idx="43">
                  <c:v>7.5073191133417053E-2</c:v>
                </c:pt>
                <c:pt idx="44">
                  <c:v>8.0254777070063746E-2</c:v>
                </c:pt>
                <c:pt idx="45">
                  <c:v>7.9495268138801339E-2</c:v>
                </c:pt>
                <c:pt idx="46">
                  <c:v>8.1545064377682636E-2</c:v>
                </c:pt>
                <c:pt idx="47">
                  <c:v>7.9522862823061716E-2</c:v>
                </c:pt>
                <c:pt idx="48">
                  <c:v>7.3598130841121573E-2</c:v>
                </c:pt>
                <c:pt idx="49">
                  <c:v>7.3462414578587779E-2</c:v>
                </c:pt>
                <c:pt idx="50">
                  <c:v>6.6098484848484934E-2</c:v>
                </c:pt>
                <c:pt idx="51">
                  <c:v>6.96844477836214E-2</c:v>
                </c:pt>
                <c:pt idx="52">
                  <c:v>7.0107999267801591E-2</c:v>
                </c:pt>
                <c:pt idx="53">
                  <c:v>6.6886567711196623E-2</c:v>
                </c:pt>
                <c:pt idx="54">
                  <c:v>7.0101966496722498E-2</c:v>
                </c:pt>
                <c:pt idx="55">
                  <c:v>6.980161645848651E-2</c:v>
                </c:pt>
                <c:pt idx="56">
                  <c:v>7.5887170154686157E-2</c:v>
                </c:pt>
                <c:pt idx="57">
                  <c:v>7.5962910128388128E-2</c:v>
                </c:pt>
                <c:pt idx="58">
                  <c:v>8.0811614483120423E-2</c:v>
                </c:pt>
                <c:pt idx="59">
                  <c:v>8.0143540669856544E-2</c:v>
                </c:pt>
                <c:pt idx="60">
                  <c:v>7.882431529726118E-2</c:v>
                </c:pt>
                <c:pt idx="61">
                  <c:v>7.7810748433893864E-2</c:v>
                </c:pt>
                <c:pt idx="62">
                  <c:v>7.5456323337679321E-2</c:v>
                </c:pt>
                <c:pt idx="63">
                  <c:v>7.2503641365916832E-2</c:v>
                </c:pt>
                <c:pt idx="64">
                  <c:v>7.3022959183673464E-2</c:v>
                </c:pt>
                <c:pt idx="65">
                  <c:v>7.2304306821754163E-2</c:v>
                </c:pt>
                <c:pt idx="66">
                  <c:v>7.0064675084693592E-2</c:v>
                </c:pt>
                <c:pt idx="67">
                  <c:v>7.4905231235784756E-2</c:v>
                </c:pt>
                <c:pt idx="68">
                  <c:v>7.4977817213842113E-2</c:v>
                </c:pt>
                <c:pt idx="69">
                  <c:v>8.1388564760793466E-2</c:v>
                </c:pt>
                <c:pt idx="70">
                  <c:v>7.7804843100730783E-2</c:v>
                </c:pt>
                <c:pt idx="71">
                  <c:v>8.3345185606599342E-2</c:v>
                </c:pt>
                <c:pt idx="72">
                  <c:v>7.603146129432875E-2</c:v>
                </c:pt>
                <c:pt idx="73">
                  <c:v>7.5609756097560959E-2</c:v>
                </c:pt>
                <c:pt idx="74">
                  <c:v>8.2208101667990474E-2</c:v>
                </c:pt>
                <c:pt idx="75">
                  <c:v>7.7259287826198814E-2</c:v>
                </c:pt>
                <c:pt idx="76">
                  <c:v>7.353857659229715E-2</c:v>
                </c:pt>
                <c:pt idx="77">
                  <c:v>7.3257818271361727E-2</c:v>
                </c:pt>
                <c:pt idx="78">
                  <c:v>7.3988859287963185E-2</c:v>
                </c:pt>
                <c:pt idx="79">
                  <c:v>7.8443042494941079E-2</c:v>
                </c:pt>
                <c:pt idx="80">
                  <c:v>8.4106660401738517E-2</c:v>
                </c:pt>
                <c:pt idx="81">
                  <c:v>8.0714869758205951E-2</c:v>
                </c:pt>
                <c:pt idx="82">
                  <c:v>8.3916083916084031E-2</c:v>
                </c:pt>
                <c:pt idx="83">
                  <c:v>8.4383438343834397E-2</c:v>
                </c:pt>
                <c:pt idx="84">
                  <c:v>8.0370774263903946E-2</c:v>
                </c:pt>
                <c:pt idx="85">
                  <c:v>8.1078212883370485E-2</c:v>
                </c:pt>
                <c:pt idx="86">
                  <c:v>7.0832464010014723E-2</c:v>
                </c:pt>
                <c:pt idx="87">
                  <c:v>7.1999180663662385E-2</c:v>
                </c:pt>
                <c:pt idx="88">
                  <c:v>6.5382311838690491E-2</c:v>
                </c:pt>
                <c:pt idx="89">
                  <c:v>6.8304668304668303E-2</c:v>
                </c:pt>
                <c:pt idx="90">
                  <c:v>7.8901734104046342E-2</c:v>
                </c:pt>
                <c:pt idx="91">
                  <c:v>7.9480320978219429E-2</c:v>
                </c:pt>
                <c:pt idx="92">
                  <c:v>8.2374032836384212E-2</c:v>
                </c:pt>
                <c:pt idx="93">
                  <c:v>8.7210922262468668E-2</c:v>
                </c:pt>
                <c:pt idx="94">
                  <c:v>9.2237442922374527E-2</c:v>
                </c:pt>
                <c:pt idx="95">
                  <c:v>9.2938496583143584E-2</c:v>
                </c:pt>
                <c:pt idx="96">
                  <c:v>9.238560950052388E-2</c:v>
                </c:pt>
                <c:pt idx="97">
                  <c:v>9.6290585110939797E-2</c:v>
                </c:pt>
                <c:pt idx="98">
                  <c:v>9.4223644324688507E-2</c:v>
                </c:pt>
                <c:pt idx="99">
                  <c:v>9.1733954882210963E-2</c:v>
                </c:pt>
                <c:pt idx="100">
                  <c:v>8.4943639291465381E-2</c:v>
                </c:pt>
                <c:pt idx="101">
                  <c:v>7.8469723048036413E-2</c:v>
                </c:pt>
                <c:pt idx="102">
                  <c:v>8.1593490942585223E-2</c:v>
                </c:pt>
                <c:pt idx="103">
                  <c:v>9.3064876957494616E-2</c:v>
                </c:pt>
                <c:pt idx="104">
                  <c:v>8.5022279718269478E-2</c:v>
                </c:pt>
                <c:pt idx="105">
                  <c:v>9.0050377833753206E-2</c:v>
                </c:pt>
                <c:pt idx="106">
                  <c:v>9.1197353001999132E-2</c:v>
                </c:pt>
                <c:pt idx="107">
                  <c:v>9.9035757332262081E-2</c:v>
                </c:pt>
                <c:pt idx="108">
                  <c:v>9.5389296818151628E-2</c:v>
                </c:pt>
                <c:pt idx="109">
                  <c:v>8.7063072359086932E-2</c:v>
                </c:pt>
                <c:pt idx="110">
                  <c:v>8.5956799898650876E-2</c:v>
                </c:pt>
                <c:pt idx="111">
                  <c:v>9.4041947658231734E-2</c:v>
                </c:pt>
                <c:pt idx="112">
                  <c:v>8.8233490710650661E-2</c:v>
                </c:pt>
                <c:pt idx="113">
                  <c:v>0.11000539535999038</c:v>
                </c:pt>
                <c:pt idx="114">
                  <c:v>8.9066481352791368E-2</c:v>
                </c:pt>
                <c:pt idx="115">
                  <c:v>8.6878437535076986E-2</c:v>
                </c:pt>
                <c:pt idx="116">
                  <c:v>8.1671466608705112E-2</c:v>
                </c:pt>
                <c:pt idx="117">
                  <c:v>7.9045687446626933E-2</c:v>
                </c:pt>
                <c:pt idx="118">
                  <c:v>7.7584399245124794E-2</c:v>
                </c:pt>
                <c:pt idx="119">
                  <c:v>7.2994939426468425E-2</c:v>
                </c:pt>
                <c:pt idx="120">
                  <c:v>6.4719614563155031E-2</c:v>
                </c:pt>
                <c:pt idx="121">
                  <c:v>6.8576096881157178E-2</c:v>
                </c:pt>
                <c:pt idx="122">
                  <c:v>7.2085102412168145E-2</c:v>
                </c:pt>
                <c:pt idx="123">
                  <c:v>7.551999999999999E-2</c:v>
                </c:pt>
                <c:pt idx="124">
                  <c:v>7.6250672404518549E-2</c:v>
                </c:pt>
                <c:pt idx="125">
                  <c:v>6.7464866471362461E-2</c:v>
                </c:pt>
                <c:pt idx="126">
                  <c:v>6.8889990908339596E-2</c:v>
                </c:pt>
                <c:pt idx="127">
                  <c:v>6.8094782192436629E-2</c:v>
                </c:pt>
                <c:pt idx="128">
                  <c:v>7.2149225715626472E-2</c:v>
                </c:pt>
                <c:pt idx="129">
                  <c:v>6.6656509484269058E-2</c:v>
                </c:pt>
                <c:pt idx="130">
                  <c:v>6.3476815074819878E-2</c:v>
                </c:pt>
                <c:pt idx="131">
                  <c:v>6.4650187915582538E-2</c:v>
                </c:pt>
                <c:pt idx="132">
                  <c:v>6.6925383665549468E-2</c:v>
                </c:pt>
                <c:pt idx="133">
                  <c:v>7.2645202242832468E-2</c:v>
                </c:pt>
                <c:pt idx="134">
                  <c:v>7.5349801347382964E-2</c:v>
                </c:pt>
                <c:pt idx="135">
                  <c:v>7.9084080606200993E-2</c:v>
                </c:pt>
                <c:pt idx="136">
                  <c:v>7.1383409205867498E-2</c:v>
                </c:pt>
                <c:pt idx="137">
                  <c:v>7.1247615175304146E-2</c:v>
                </c:pt>
                <c:pt idx="138">
                  <c:v>8.115000455387246E-2</c:v>
                </c:pt>
                <c:pt idx="139">
                  <c:v>8.7016740937010714E-2</c:v>
                </c:pt>
                <c:pt idx="140">
                  <c:v>8.4446190102120997E-2</c:v>
                </c:pt>
                <c:pt idx="141">
                  <c:v>8.4722139849356504E-2</c:v>
                </c:pt>
                <c:pt idx="142">
                  <c:v>8.4006936891919723E-2</c:v>
                </c:pt>
                <c:pt idx="143">
                  <c:v>7.5452511694122495E-2</c:v>
                </c:pt>
                <c:pt idx="144">
                  <c:v>7.415206009560675E-2</c:v>
                </c:pt>
                <c:pt idx="145">
                  <c:v>6.5016848036237099E-2</c:v>
                </c:pt>
                <c:pt idx="146">
                  <c:v>6.3242272325138738E-2</c:v>
                </c:pt>
                <c:pt idx="147">
                  <c:v>6.6765733354189491E-2</c:v>
                </c:pt>
                <c:pt idx="148">
                  <c:v>7.4484784039698326E-2</c:v>
                </c:pt>
                <c:pt idx="149">
                  <c:v>7.5854410857495475E-2</c:v>
                </c:pt>
                <c:pt idx="150">
                  <c:v>7.9545179043324379E-2</c:v>
                </c:pt>
                <c:pt idx="151">
                  <c:v>7.6253348641408342E-2</c:v>
                </c:pt>
                <c:pt idx="152">
                  <c:v>6.2026415182865322E-2</c:v>
                </c:pt>
                <c:pt idx="153">
                  <c:v>6.8729792147806085E-2</c:v>
                </c:pt>
                <c:pt idx="154">
                  <c:v>5.3224966607049867E-2</c:v>
                </c:pt>
                <c:pt idx="155">
                  <c:v>5.8811708754772575E-2</c:v>
                </c:pt>
                <c:pt idx="156">
                  <c:v>6.154015643935213E-2</c:v>
                </c:pt>
                <c:pt idx="157">
                  <c:v>6.3141313146782771E-2</c:v>
                </c:pt>
                <c:pt idx="158">
                  <c:v>5.6255120962525315E-2</c:v>
                </c:pt>
                <c:pt idx="159">
                  <c:v>5.3103772375785015E-2</c:v>
                </c:pt>
                <c:pt idx="160">
                  <c:v>5.9276722940260193E-2</c:v>
                </c:pt>
                <c:pt idx="161">
                  <c:v>4.3309364410281839E-2</c:v>
                </c:pt>
                <c:pt idx="162">
                  <c:v>4.820771404753682E-2</c:v>
                </c:pt>
                <c:pt idx="163">
                  <c:v>5.5529113120736162E-2</c:v>
                </c:pt>
                <c:pt idx="164">
                  <c:v>5.4206740167331353E-2</c:v>
                </c:pt>
                <c:pt idx="165">
                  <c:v>5.6113182296147597E-2</c:v>
                </c:pt>
                <c:pt idx="166">
                  <c:v>5.7222347544928193E-2</c:v>
                </c:pt>
                <c:pt idx="167">
                  <c:v>5.589285057217501E-2</c:v>
                </c:pt>
                <c:pt idx="168">
                  <c:v>6.0507775195055576E-2</c:v>
                </c:pt>
                <c:pt idx="169">
                  <c:v>5.4777791543512575E-2</c:v>
                </c:pt>
                <c:pt idx="170">
                  <c:v>5.2633414111124738E-2</c:v>
                </c:pt>
                <c:pt idx="171">
                  <c:v>5.5020537779158482E-2</c:v>
                </c:pt>
                <c:pt idx="172">
                  <c:v>5.5418552800486506E-2</c:v>
                </c:pt>
                <c:pt idx="173">
                  <c:v>5.7489635882323635E-2</c:v>
                </c:pt>
                <c:pt idx="174">
                  <c:v>5.5229006373212666E-2</c:v>
                </c:pt>
                <c:pt idx="175">
                  <c:v>5.4973821989528875E-2</c:v>
                </c:pt>
                <c:pt idx="176">
                  <c:v>5.8464466796842952E-2</c:v>
                </c:pt>
                <c:pt idx="177">
                  <c:v>5.754836201030427E-2</c:v>
                </c:pt>
                <c:pt idx="178">
                  <c:v>5.6811083526867943E-2</c:v>
                </c:pt>
                <c:pt idx="179">
                  <c:v>6.2938613861386217E-2</c:v>
                </c:pt>
                <c:pt idx="180">
                  <c:v>6.659390348483675E-2</c:v>
                </c:pt>
                <c:pt idx="181">
                  <c:v>6.9140457360063773E-2</c:v>
                </c:pt>
                <c:pt idx="182">
                  <c:v>6.4255267692493734E-2</c:v>
                </c:pt>
                <c:pt idx="183">
                  <c:v>5.9572823615095395E-2</c:v>
                </c:pt>
                <c:pt idx="184">
                  <c:v>6.0637764875777322E-2</c:v>
                </c:pt>
                <c:pt idx="185">
                  <c:v>5.5967701971987034E-2</c:v>
                </c:pt>
                <c:pt idx="186">
                  <c:v>4.9069325188728183E-2</c:v>
                </c:pt>
                <c:pt idx="187">
                  <c:v>4.7403711211601522E-2</c:v>
                </c:pt>
                <c:pt idx="188">
                  <c:v>4.4315723358224653E-2</c:v>
                </c:pt>
                <c:pt idx="189">
                  <c:v>4.5834704398376717E-2</c:v>
                </c:pt>
                <c:pt idx="190">
                  <c:v>4.4247667606856153E-2</c:v>
                </c:pt>
                <c:pt idx="191">
                  <c:v>4.6359647367929691E-2</c:v>
                </c:pt>
                <c:pt idx="192">
                  <c:v>5.0766245594582829E-2</c:v>
                </c:pt>
                <c:pt idx="193">
                  <c:v>4.5284352744030157E-2</c:v>
                </c:pt>
                <c:pt idx="194">
                  <c:v>4.471797261266864E-2</c:v>
                </c:pt>
                <c:pt idx="195">
                  <c:v>4.285641313786593E-2</c:v>
                </c:pt>
                <c:pt idx="196">
                  <c:v>4.3410285829561433E-2</c:v>
                </c:pt>
                <c:pt idx="197">
                  <c:v>4.2229500092689845E-2</c:v>
                </c:pt>
                <c:pt idx="198">
                  <c:v>4.3160106525935153E-2</c:v>
                </c:pt>
                <c:pt idx="199">
                  <c:v>4.1072673510108904E-2</c:v>
                </c:pt>
                <c:pt idx="200">
                  <c:v>4.0802278661286502E-2</c:v>
                </c:pt>
                <c:pt idx="201">
                  <c:v>4.2605494326257702E-2</c:v>
                </c:pt>
                <c:pt idx="202">
                  <c:v>3.903345724907066E-2</c:v>
                </c:pt>
                <c:pt idx="203">
                  <c:v>4.0792686389188676E-2</c:v>
                </c:pt>
                <c:pt idx="204">
                  <c:v>4.8890184950481808E-2</c:v>
                </c:pt>
                <c:pt idx="205">
                  <c:v>4.6062917909537558E-2</c:v>
                </c:pt>
                <c:pt idx="206">
                  <c:v>4.3966844674507753E-2</c:v>
                </c:pt>
                <c:pt idx="207">
                  <c:v>3.934166425733774E-2</c:v>
                </c:pt>
                <c:pt idx="208">
                  <c:v>3.9538714991762765E-2</c:v>
                </c:pt>
                <c:pt idx="209">
                  <c:v>3.0883519051792499E-2</c:v>
                </c:pt>
                <c:pt idx="210">
                  <c:v>2.7544983978309116E-2</c:v>
                </c:pt>
                <c:pt idx="211">
                  <c:v>2.7568620364235068E-2</c:v>
                </c:pt>
                <c:pt idx="212">
                  <c:v>3.085928959033175E-2</c:v>
                </c:pt>
                <c:pt idx="213">
                  <c:v>3.0497856907352454E-2</c:v>
                </c:pt>
                <c:pt idx="214">
                  <c:v>3.1068578085436192E-2</c:v>
                </c:pt>
                <c:pt idx="215">
                  <c:v>2.6875284997720045E-2</c:v>
                </c:pt>
                <c:pt idx="216">
                  <c:v>3.061069715412475E-2</c:v>
                </c:pt>
                <c:pt idx="217">
                  <c:v>2.8199586455965039E-2</c:v>
                </c:pt>
                <c:pt idx="218">
                  <c:v>4.2863973449087392E-2</c:v>
                </c:pt>
                <c:pt idx="219">
                  <c:v>2.4018903766853571E-2</c:v>
                </c:pt>
                <c:pt idx="220">
                  <c:v>3.9556845741162638E-2</c:v>
                </c:pt>
                <c:pt idx="221">
                  <c:v>3.9608654819326544E-2</c:v>
                </c:pt>
                <c:pt idx="222">
                  <c:v>3.3832856665975006E-2</c:v>
                </c:pt>
                <c:pt idx="223">
                  <c:v>3.4116245959329168E-2</c:v>
                </c:pt>
                <c:pt idx="224">
                  <c:v>3.394443360933317E-2</c:v>
                </c:pt>
                <c:pt idx="225">
                  <c:v>3.5917617735799587E-2</c:v>
                </c:pt>
                <c:pt idx="226">
                  <c:v>3.7376701371363091E-2</c:v>
                </c:pt>
                <c:pt idx="227">
                  <c:v>3.4247610729462405E-2</c:v>
                </c:pt>
                <c:pt idx="228">
                  <c:v>3.2726310829689305E-2</c:v>
                </c:pt>
                <c:pt idx="229">
                  <c:v>3.5074559937384328E-2</c:v>
                </c:pt>
                <c:pt idx="230">
                  <c:v>3.1550905122608809E-2</c:v>
                </c:pt>
                <c:pt idx="231">
                  <c:v>3.3132243967319015E-2</c:v>
                </c:pt>
                <c:pt idx="232">
                  <c:v>2.1228496663208578E-2</c:v>
                </c:pt>
                <c:pt idx="233">
                  <c:v>1.7480751274319237E-2</c:v>
                </c:pt>
                <c:pt idx="234">
                  <c:v>1.5862877410240627E-2</c:v>
                </c:pt>
                <c:pt idx="235">
                  <c:v>1.9234628276687329E-2</c:v>
                </c:pt>
                <c:pt idx="236">
                  <c:v>2.7411234088441698E-2</c:v>
                </c:pt>
                <c:pt idx="237">
                  <c:v>2.3972257069112202E-2</c:v>
                </c:pt>
                <c:pt idx="238">
                  <c:v>2.1424070573408952E-2</c:v>
                </c:pt>
                <c:pt idx="239">
                  <c:v>2.2484947537480836E-2</c:v>
                </c:pt>
                <c:pt idx="240">
                  <c:v>2.3738104727343941E-2</c:v>
                </c:pt>
                <c:pt idx="241">
                  <c:v>2.1759951491431766E-2</c:v>
                </c:pt>
                <c:pt idx="242">
                  <c:v>1.9608908940194868E-2</c:v>
                </c:pt>
                <c:pt idx="243">
                  <c:v>1.9851750300733207E-2</c:v>
                </c:pt>
                <c:pt idx="244">
                  <c:v>2.6810427848902599E-2</c:v>
                </c:pt>
                <c:pt idx="245">
                  <c:v>4.2233705617602896E-2</c:v>
                </c:pt>
                <c:pt idx="246">
                  <c:v>3.0408369446733852E-2</c:v>
                </c:pt>
                <c:pt idx="247">
                  <c:v>4.4836752777588439E-2</c:v>
                </c:pt>
                <c:pt idx="248">
                  <c:v>4.5747400480971312E-2</c:v>
                </c:pt>
                <c:pt idx="249">
                  <c:v>5.3909063884798582E-2</c:v>
                </c:pt>
                <c:pt idx="250">
                  <c:v>4.1912713889422991E-2</c:v>
                </c:pt>
                <c:pt idx="251">
                  <c:v>4.1769291835447017E-2</c:v>
                </c:pt>
                <c:pt idx="252">
                  <c:v>3.9127426148998591E-2</c:v>
                </c:pt>
                <c:pt idx="253">
                  <c:v>4.3355262722026784E-2</c:v>
                </c:pt>
                <c:pt idx="254">
                  <c:v>4.2739916368450717E-2</c:v>
                </c:pt>
                <c:pt idx="255">
                  <c:v>4.0860061895451126E-2</c:v>
                </c:pt>
                <c:pt idx="256">
                  <c:v>4.7095335079041845E-2</c:v>
                </c:pt>
                <c:pt idx="257">
                  <c:v>4.4564109100178426E-2</c:v>
                </c:pt>
                <c:pt idx="258">
                  <c:v>4.5358716372312632E-2</c:v>
                </c:pt>
                <c:pt idx="259">
                  <c:v>4.3233211476543104E-2</c:v>
                </c:pt>
                <c:pt idx="260">
                  <c:v>5.1032042945806266E-2</c:v>
                </c:pt>
                <c:pt idx="261">
                  <c:v>5.5383317128652937E-2</c:v>
                </c:pt>
                <c:pt idx="262">
                  <c:v>5.3355602793805017E-2</c:v>
                </c:pt>
                <c:pt idx="263">
                  <c:v>7.1067279767666983E-2</c:v>
                </c:pt>
                <c:pt idx="264">
                  <c:v>3.4030140982012652E-2</c:v>
                </c:pt>
                <c:pt idx="265">
                  <c:v>3.6347919399070026E-2</c:v>
                </c:pt>
                <c:pt idx="266">
                  <c:v>3.7236484339136268E-2</c:v>
                </c:pt>
                <c:pt idx="267">
                  <c:v>3.1944226761634414E-2</c:v>
                </c:pt>
                <c:pt idx="268">
                  <c:v>3.6953911999582451E-2</c:v>
                </c:pt>
                <c:pt idx="269">
                  <c:v>3.5573686312546357E-2</c:v>
                </c:pt>
                <c:pt idx="270">
                  <c:v>3.4039563897943152E-2</c:v>
                </c:pt>
                <c:pt idx="271">
                  <c:v>3.435567039137389E-2</c:v>
                </c:pt>
                <c:pt idx="272">
                  <c:v>3.846325964378413E-2</c:v>
                </c:pt>
                <c:pt idx="273">
                  <c:v>3.6590003472164845E-2</c:v>
                </c:pt>
                <c:pt idx="274">
                  <c:v>3.724307099289309E-2</c:v>
                </c:pt>
                <c:pt idx="275">
                  <c:v>3.6949475691134409E-2</c:v>
                </c:pt>
              </c:numCache>
            </c:numRef>
          </c:val>
        </c:ser>
        <c:ser>
          <c:idx val="0"/>
          <c:order val="1"/>
          <c:tx>
            <c:strRef>
              <c:f>'Shares of GNP'!$B$12</c:f>
              <c:strCache>
                <c:ptCount val="1"/>
                <c:pt idx="0">
                  <c:v>        Domestic business</c:v>
                </c:pt>
              </c:strCache>
            </c:strRef>
          </c:tx>
          <c:marker>
            <c:symbol val="none"/>
          </c:marker>
          <c:cat>
            <c:strRef>
              <c:f>'Shares of GNP'!$C$2:$JR$2</c:f>
              <c:strCache>
                <c:ptCount val="273"/>
                <c:pt idx="0">
                  <c:v>1947</c:v>
                </c:pt>
                <c:pt idx="4">
                  <c:v>1948</c:v>
                </c:pt>
                <c:pt idx="8">
                  <c:v>1949</c:v>
                </c:pt>
                <c:pt idx="12">
                  <c:v>1950</c:v>
                </c:pt>
                <c:pt idx="16">
                  <c:v>1951</c:v>
                </c:pt>
                <c:pt idx="20">
                  <c:v>1952</c:v>
                </c:pt>
                <c:pt idx="24">
                  <c:v>1953</c:v>
                </c:pt>
                <c:pt idx="28">
                  <c:v>1954</c:v>
                </c:pt>
                <c:pt idx="32">
                  <c:v>1955</c:v>
                </c:pt>
                <c:pt idx="36">
                  <c:v>1956</c:v>
                </c:pt>
                <c:pt idx="40">
                  <c:v>1957</c:v>
                </c:pt>
                <c:pt idx="44">
                  <c:v>1958</c:v>
                </c:pt>
                <c:pt idx="48">
                  <c:v>1959</c:v>
                </c:pt>
                <c:pt idx="52">
                  <c:v>1960</c:v>
                </c:pt>
                <c:pt idx="56">
                  <c:v>1961</c:v>
                </c:pt>
                <c:pt idx="60">
                  <c:v>1962</c:v>
                </c:pt>
                <c:pt idx="64">
                  <c:v>1963</c:v>
                </c:pt>
                <c:pt idx="68">
                  <c:v>1964</c:v>
                </c:pt>
                <c:pt idx="72">
                  <c:v>1965</c:v>
                </c:pt>
                <c:pt idx="76">
                  <c:v>1966</c:v>
                </c:pt>
                <c:pt idx="80">
                  <c:v>1967</c:v>
                </c:pt>
                <c:pt idx="84">
                  <c:v>1968</c:v>
                </c:pt>
                <c:pt idx="88">
                  <c:v>1969</c:v>
                </c:pt>
                <c:pt idx="92">
                  <c:v>1970</c:v>
                </c:pt>
                <c:pt idx="96">
                  <c:v>1971</c:v>
                </c:pt>
                <c:pt idx="100">
                  <c:v>1972</c:v>
                </c:pt>
                <c:pt idx="104">
                  <c:v>1973</c:v>
                </c:pt>
                <c:pt idx="108">
                  <c:v>1974</c:v>
                </c:pt>
                <c:pt idx="112">
                  <c:v>1975</c:v>
                </c:pt>
                <c:pt idx="116">
                  <c:v>1976</c:v>
                </c:pt>
                <c:pt idx="120">
                  <c:v>1977</c:v>
                </c:pt>
                <c:pt idx="124">
                  <c:v>1978</c:v>
                </c:pt>
                <c:pt idx="128">
                  <c:v>1979</c:v>
                </c:pt>
                <c:pt idx="132">
                  <c:v>1980</c:v>
                </c:pt>
                <c:pt idx="136">
                  <c:v>1981</c:v>
                </c:pt>
                <c:pt idx="140">
                  <c:v>1982</c:v>
                </c:pt>
                <c:pt idx="144">
                  <c:v>1983</c:v>
                </c:pt>
                <c:pt idx="148">
                  <c:v>1984</c:v>
                </c:pt>
                <c:pt idx="152">
                  <c:v>1985</c:v>
                </c:pt>
                <c:pt idx="156">
                  <c:v>1986</c:v>
                </c:pt>
                <c:pt idx="160">
                  <c:v>1987</c:v>
                </c:pt>
                <c:pt idx="164">
                  <c:v>1988</c:v>
                </c:pt>
                <c:pt idx="168">
                  <c:v>1989</c:v>
                </c:pt>
                <c:pt idx="172">
                  <c:v>1990</c:v>
                </c:pt>
                <c:pt idx="176">
                  <c:v>1991</c:v>
                </c:pt>
                <c:pt idx="180">
                  <c:v>1992</c:v>
                </c:pt>
                <c:pt idx="184">
                  <c:v>1993</c:v>
                </c:pt>
                <c:pt idx="188">
                  <c:v>1994</c:v>
                </c:pt>
                <c:pt idx="192">
                  <c:v>1995</c:v>
                </c:pt>
                <c:pt idx="196">
                  <c:v>1996</c:v>
                </c:pt>
                <c:pt idx="200">
                  <c:v>1997</c:v>
                </c:pt>
                <c:pt idx="204">
                  <c:v>1998</c:v>
                </c:pt>
                <c:pt idx="208">
                  <c:v>1999</c:v>
                </c:pt>
                <c:pt idx="212">
                  <c:v>2000</c:v>
                </c:pt>
                <c:pt idx="216">
                  <c:v>2001</c:v>
                </c:pt>
                <c:pt idx="220">
                  <c:v>2002</c:v>
                </c:pt>
                <c:pt idx="224">
                  <c:v>2003</c:v>
                </c:pt>
                <c:pt idx="228">
                  <c:v>2004</c:v>
                </c:pt>
                <c:pt idx="232">
                  <c:v>2005</c:v>
                </c:pt>
                <c:pt idx="236">
                  <c:v>2006</c:v>
                </c:pt>
                <c:pt idx="240">
                  <c:v>2007</c:v>
                </c:pt>
                <c:pt idx="244">
                  <c:v>2008</c:v>
                </c:pt>
                <c:pt idx="248">
                  <c:v>2009</c:v>
                </c:pt>
                <c:pt idx="252">
                  <c:v>2010</c:v>
                </c:pt>
                <c:pt idx="254">
                  <c:v>2010</c:v>
                </c:pt>
                <c:pt idx="256">
                  <c:v>2011</c:v>
                </c:pt>
                <c:pt idx="260">
                  <c:v>2012</c:v>
                </c:pt>
                <c:pt idx="264">
                  <c:v>2013</c:v>
                </c:pt>
                <c:pt idx="268">
                  <c:v>2014</c:v>
                </c:pt>
                <c:pt idx="272">
                  <c:v>2015</c:v>
                </c:pt>
              </c:strCache>
            </c:strRef>
          </c:cat>
          <c:val>
            <c:numRef>
              <c:f>'Shares of GNP'!$C$12:$JR$12</c:f>
              <c:numCache>
                <c:formatCode>0.0%</c:formatCode>
                <c:ptCount val="276"/>
                <c:pt idx="0">
                  <c:v>1.5977058582548137E-2</c:v>
                </c:pt>
                <c:pt idx="1">
                  <c:v>2.9102667744543249E-2</c:v>
                </c:pt>
                <c:pt idx="2">
                  <c:v>2.9060509554140131E-2</c:v>
                </c:pt>
                <c:pt idx="3">
                  <c:v>3.0210325047801152E-2</c:v>
                </c:pt>
                <c:pt idx="4">
                  <c:v>4.0358744394618833E-2</c:v>
                </c:pt>
                <c:pt idx="5">
                  <c:v>4.4825072886297383E-2</c:v>
                </c:pt>
                <c:pt idx="6">
                  <c:v>4.0925266903914577E-2</c:v>
                </c:pt>
                <c:pt idx="7">
                  <c:v>4.6791917759659712E-2</c:v>
                </c:pt>
                <c:pt idx="8">
                  <c:v>4.5881502890173412E-2</c:v>
                </c:pt>
                <c:pt idx="9">
                  <c:v>4.2857142857142906E-2</c:v>
                </c:pt>
                <c:pt idx="10">
                  <c:v>4.6265938069216764E-2</c:v>
                </c:pt>
                <c:pt idx="11">
                  <c:v>3.4178610804851156E-2</c:v>
                </c:pt>
                <c:pt idx="12">
                  <c:v>2.8682719546742209E-2</c:v>
                </c:pt>
                <c:pt idx="13">
                  <c:v>3.1496062992125991E-2</c:v>
                </c:pt>
                <c:pt idx="14">
                  <c:v>3.0312802321831665E-2</c:v>
                </c:pt>
                <c:pt idx="15">
                  <c:v>3.2618825722274043E-2</c:v>
                </c:pt>
                <c:pt idx="16">
                  <c:v>1.805267830719148E-2</c:v>
                </c:pt>
                <c:pt idx="17">
                  <c:v>2.8010395610742152E-2</c:v>
                </c:pt>
                <c:pt idx="18">
                  <c:v>3.5048049745618995E-2</c:v>
                </c:pt>
                <c:pt idx="19">
                  <c:v>3.4011708948982436E-2</c:v>
                </c:pt>
                <c:pt idx="20">
                  <c:v>3.3406957482054175E-2</c:v>
                </c:pt>
                <c:pt idx="21">
                  <c:v>2.971931755641171E-2</c:v>
                </c:pt>
                <c:pt idx="22">
                  <c:v>2.9451499594704153E-2</c:v>
                </c:pt>
                <c:pt idx="23">
                  <c:v>3.4185803757828814E-2</c:v>
                </c:pt>
                <c:pt idx="24">
                  <c:v>3.4067622950819679E-2</c:v>
                </c:pt>
                <c:pt idx="25">
                  <c:v>2.9419223941161549E-2</c:v>
                </c:pt>
                <c:pt idx="26">
                  <c:v>2.7954256670902185E-2</c:v>
                </c:pt>
                <c:pt idx="27">
                  <c:v>2.189029101210407E-2</c:v>
                </c:pt>
                <c:pt idx="28">
                  <c:v>2.7584428976540346E-2</c:v>
                </c:pt>
                <c:pt idx="29">
                  <c:v>3.1129405711345516E-2</c:v>
                </c:pt>
                <c:pt idx="30">
                  <c:v>3.2266260162601632E-2</c:v>
                </c:pt>
                <c:pt idx="31">
                  <c:v>3.6751924509560482E-2</c:v>
                </c:pt>
                <c:pt idx="32">
                  <c:v>4.1806823642479576E-2</c:v>
                </c:pt>
                <c:pt idx="33">
                  <c:v>4.3099387658973164E-2</c:v>
                </c:pt>
                <c:pt idx="34">
                  <c:v>3.9686202122750397E-2</c:v>
                </c:pt>
                <c:pt idx="35">
                  <c:v>3.9972745855098801E-2</c:v>
                </c:pt>
                <c:pt idx="36">
                  <c:v>3.6544101060230087E-2</c:v>
                </c:pt>
                <c:pt idx="37">
                  <c:v>3.5587188612099654E-2</c:v>
                </c:pt>
                <c:pt idx="38">
                  <c:v>3.7370850736425612E-2</c:v>
                </c:pt>
                <c:pt idx="39">
                  <c:v>3.514445881845623E-2</c:v>
                </c:pt>
                <c:pt idx="40">
                  <c:v>3.6309900781085112E-2</c:v>
                </c:pt>
                <c:pt idx="41">
                  <c:v>3.4859302813943789E-2</c:v>
                </c:pt>
                <c:pt idx="42">
                  <c:v>3.3092037228541885E-2</c:v>
                </c:pt>
                <c:pt idx="43">
                  <c:v>2.9276453366792139E-2</c:v>
                </c:pt>
                <c:pt idx="44">
                  <c:v>2.3354564755838591E-2</c:v>
                </c:pt>
                <c:pt idx="45">
                  <c:v>2.4605678233438483E-2</c:v>
                </c:pt>
                <c:pt idx="46">
                  <c:v>2.7999182505620304E-2</c:v>
                </c:pt>
                <c:pt idx="47">
                  <c:v>3.3598409542743533E-2</c:v>
                </c:pt>
                <c:pt idx="48">
                  <c:v>3.6409657320872292E-2</c:v>
                </c:pt>
                <c:pt idx="49">
                  <c:v>3.9673500379650763E-2</c:v>
                </c:pt>
                <c:pt idx="50">
                  <c:v>3.465909090909091E-2</c:v>
                </c:pt>
                <c:pt idx="51">
                  <c:v>3.5687453042824981E-2</c:v>
                </c:pt>
                <c:pt idx="52">
                  <c:v>3.7159070107999292E-2</c:v>
                </c:pt>
                <c:pt idx="53">
                  <c:v>3.3901411031702397E-2</c:v>
                </c:pt>
                <c:pt idx="54">
                  <c:v>3.3139111434814308E-2</c:v>
                </c:pt>
                <c:pt idx="55">
                  <c:v>3.1410727406318922E-2</c:v>
                </c:pt>
                <c:pt idx="56">
                  <c:v>2.9117379435850792E-2</c:v>
                </c:pt>
                <c:pt idx="57">
                  <c:v>3.3345221112696152E-2</c:v>
                </c:pt>
                <c:pt idx="58">
                  <c:v>3.4808465978660164E-2</c:v>
                </c:pt>
                <c:pt idx="59">
                  <c:v>3.7423103212576941E-2</c:v>
                </c:pt>
                <c:pt idx="60">
                  <c:v>4.0247160988643962E-2</c:v>
                </c:pt>
                <c:pt idx="61">
                  <c:v>3.9399934058687774E-2</c:v>
                </c:pt>
                <c:pt idx="62">
                  <c:v>4.025423728813559E-2</c:v>
                </c:pt>
                <c:pt idx="63">
                  <c:v>4.3696391001780285E-2</c:v>
                </c:pt>
                <c:pt idx="64">
                  <c:v>4.2889030612244902E-2</c:v>
                </c:pt>
                <c:pt idx="65">
                  <c:v>4.385413392015089E-2</c:v>
                </c:pt>
                <c:pt idx="66">
                  <c:v>4.3578688019710501E-2</c:v>
                </c:pt>
                <c:pt idx="67">
                  <c:v>4.3214556482183475E-2</c:v>
                </c:pt>
                <c:pt idx="68">
                  <c:v>4.68796214137829E-2</c:v>
                </c:pt>
                <c:pt idx="69">
                  <c:v>4.5653442240373397E-2</c:v>
                </c:pt>
                <c:pt idx="70">
                  <c:v>4.4992119214787289E-2</c:v>
                </c:pt>
                <c:pt idx="71">
                  <c:v>4.4090456549566309E-2</c:v>
                </c:pt>
                <c:pt idx="72">
                  <c:v>5.1193597350627916E-2</c:v>
                </c:pt>
                <c:pt idx="73">
                  <c:v>5.1084010840108468E-2</c:v>
                </c:pt>
                <c:pt idx="74">
                  <c:v>4.977495366693143E-2</c:v>
                </c:pt>
                <c:pt idx="75">
                  <c:v>5.1034837382697006E-2</c:v>
                </c:pt>
                <c:pt idx="76">
                  <c:v>5.2224853546055057E-2</c:v>
                </c:pt>
                <c:pt idx="77">
                  <c:v>5.0849544447180477E-2</c:v>
                </c:pt>
                <c:pt idx="78">
                  <c:v>4.8922257205134413E-2</c:v>
                </c:pt>
                <c:pt idx="79">
                  <c:v>5.070824901797405E-2</c:v>
                </c:pt>
                <c:pt idx="80">
                  <c:v>4.6752026312698293E-2</c:v>
                </c:pt>
                <c:pt idx="81">
                  <c:v>4.4737764279873901E-2</c:v>
                </c:pt>
                <c:pt idx="82">
                  <c:v>4.4365470594978834E-2</c:v>
                </c:pt>
                <c:pt idx="83">
                  <c:v>4.6242124212421284E-2</c:v>
                </c:pt>
                <c:pt idx="84">
                  <c:v>4.01308615049073E-2</c:v>
                </c:pt>
                <c:pt idx="85">
                  <c:v>4.160033959460889E-2</c:v>
                </c:pt>
                <c:pt idx="86">
                  <c:v>4.0684331316503279E-2</c:v>
                </c:pt>
                <c:pt idx="87">
                  <c:v>4.024989758295773E-2</c:v>
                </c:pt>
                <c:pt idx="88">
                  <c:v>3.8031543222200079E-2</c:v>
                </c:pt>
                <c:pt idx="89">
                  <c:v>3.5184275184275228E-2</c:v>
                </c:pt>
                <c:pt idx="90">
                  <c:v>3.2755298651252415E-2</c:v>
                </c:pt>
                <c:pt idx="91">
                  <c:v>2.7703477264042802E-2</c:v>
                </c:pt>
                <c:pt idx="92">
                  <c:v>2.424985846386114E-2</c:v>
                </c:pt>
                <c:pt idx="93">
                  <c:v>2.749140893470791E-2</c:v>
                </c:pt>
                <c:pt idx="94">
                  <c:v>2.5936073059360753E-2</c:v>
                </c:pt>
                <c:pt idx="95">
                  <c:v>2.287015945330299E-2</c:v>
                </c:pt>
                <c:pt idx="96">
                  <c:v>2.9514495284666431E-2</c:v>
                </c:pt>
                <c:pt idx="97">
                  <c:v>3.0155058682429587E-2</c:v>
                </c:pt>
                <c:pt idx="98">
                  <c:v>3.2334119232064681E-2</c:v>
                </c:pt>
                <c:pt idx="99">
                  <c:v>3.5378340131524202E-2</c:v>
                </c:pt>
                <c:pt idx="100">
                  <c:v>3.623188405797105E-2</c:v>
                </c:pt>
                <c:pt idx="101">
                  <c:v>3.6222813331247064E-2</c:v>
                </c:pt>
                <c:pt idx="102">
                  <c:v>3.7688056493705872E-2</c:v>
                </c:pt>
                <c:pt idx="103">
                  <c:v>3.8553318419090266E-2</c:v>
                </c:pt>
                <c:pt idx="104">
                  <c:v>3.98160126491304E-2</c:v>
                </c:pt>
                <c:pt idx="105">
                  <c:v>3.6174083403302554E-2</c:v>
                </c:pt>
                <c:pt idx="106">
                  <c:v>3.7223409388571042E-2</c:v>
                </c:pt>
                <c:pt idx="107">
                  <c:v>3.5422525780099134E-2</c:v>
                </c:pt>
                <c:pt idx="108">
                  <c:v>3.1752331811867436E-2</c:v>
                </c:pt>
                <c:pt idx="109">
                  <c:v>2.8053656649039083E-2</c:v>
                </c:pt>
                <c:pt idx="110">
                  <c:v>2.1156647874833755E-2</c:v>
                </c:pt>
                <c:pt idx="111">
                  <c:v>2.0973829115881956E-2</c:v>
                </c:pt>
                <c:pt idx="112">
                  <c:v>2.5139493531179131E-2</c:v>
                </c:pt>
                <c:pt idx="113">
                  <c:v>2.9674479947245376E-2</c:v>
                </c:pt>
                <c:pt idx="114">
                  <c:v>3.4572619874913169E-2</c:v>
                </c:pt>
                <c:pt idx="115">
                  <c:v>3.7490178471208925E-2</c:v>
                </c:pt>
                <c:pt idx="116">
                  <c:v>3.9287072759876168E-2</c:v>
                </c:pt>
                <c:pt idx="117">
                  <c:v>3.7307856532877895E-2</c:v>
                </c:pt>
                <c:pt idx="118">
                  <c:v>3.6642902075906959E-2</c:v>
                </c:pt>
                <c:pt idx="119">
                  <c:v>3.475949496498492E-2</c:v>
                </c:pt>
                <c:pt idx="120">
                  <c:v>3.606019967218E-2</c:v>
                </c:pt>
                <c:pt idx="121">
                  <c:v>4.1616608198375704E-2</c:v>
                </c:pt>
                <c:pt idx="122">
                  <c:v>4.5397284561190736E-2</c:v>
                </c:pt>
                <c:pt idx="123">
                  <c:v>4.1051428571428565E-2</c:v>
                </c:pt>
                <c:pt idx="124">
                  <c:v>3.9985655370270788E-2</c:v>
                </c:pt>
                <c:pt idx="125">
                  <c:v>4.4028361567528554E-2</c:v>
                </c:pt>
                <c:pt idx="126">
                  <c:v>4.4218530457062574E-2</c:v>
                </c:pt>
                <c:pt idx="127">
                  <c:v>4.4598691558959708E-2</c:v>
                </c:pt>
                <c:pt idx="128">
                  <c:v>4.074769278898796E-2</c:v>
                </c:pt>
                <c:pt idx="129">
                  <c:v>3.9727279652624396E-2</c:v>
                </c:pt>
                <c:pt idx="130">
                  <c:v>3.7465361167559622E-2</c:v>
                </c:pt>
                <c:pt idx="131">
                  <c:v>3.4655969933506801E-2</c:v>
                </c:pt>
                <c:pt idx="132">
                  <c:v>2.7765037925560097E-2</c:v>
                </c:pt>
                <c:pt idx="133">
                  <c:v>2.3098353140318068E-2</c:v>
                </c:pt>
                <c:pt idx="134">
                  <c:v>2.3078251856970135E-2</c:v>
                </c:pt>
                <c:pt idx="135">
                  <c:v>2.5876046457761207E-2</c:v>
                </c:pt>
                <c:pt idx="136">
                  <c:v>2.6713454729387964E-2</c:v>
                </c:pt>
                <c:pt idx="137">
                  <c:v>2.6741312982829338E-2</c:v>
                </c:pt>
                <c:pt idx="138">
                  <c:v>2.9084064482831899E-2</c:v>
                </c:pt>
                <c:pt idx="139">
                  <c:v>2.7640611827050496E-2</c:v>
                </c:pt>
                <c:pt idx="140">
                  <c:v>2.3687231856909803E-2</c:v>
                </c:pt>
                <c:pt idx="141">
                  <c:v>2.7044659272878246E-2</c:v>
                </c:pt>
                <c:pt idx="142">
                  <c:v>2.5836983039887136E-2</c:v>
                </c:pt>
                <c:pt idx="143">
                  <c:v>2.4695662279554928E-2</c:v>
                </c:pt>
                <c:pt idx="144">
                  <c:v>2.8283633052583655E-2</c:v>
                </c:pt>
                <c:pt idx="145">
                  <c:v>3.1320775562061552E-2</c:v>
                </c:pt>
                <c:pt idx="146">
                  <c:v>3.1795394225355884E-2</c:v>
                </c:pt>
                <c:pt idx="147">
                  <c:v>3.4230147557224117E-2</c:v>
                </c:pt>
                <c:pt idx="148">
                  <c:v>3.6482859891640081E-2</c:v>
                </c:pt>
                <c:pt idx="149">
                  <c:v>3.5657001850709441E-2</c:v>
                </c:pt>
                <c:pt idx="150">
                  <c:v>3.6729943995927002E-2</c:v>
                </c:pt>
                <c:pt idx="151">
                  <c:v>3.7815729047072352E-2</c:v>
                </c:pt>
                <c:pt idx="152">
                  <c:v>3.6080418514087352E-2</c:v>
                </c:pt>
                <c:pt idx="153">
                  <c:v>3.6397228637413431E-2</c:v>
                </c:pt>
                <c:pt idx="154">
                  <c:v>3.8101922075569998E-2</c:v>
                </c:pt>
                <c:pt idx="155">
                  <c:v>3.3603501015919815E-2</c:v>
                </c:pt>
                <c:pt idx="156">
                  <c:v>2.884212845653851E-2</c:v>
                </c:pt>
                <c:pt idx="157">
                  <c:v>2.4919596560701866E-2</c:v>
                </c:pt>
                <c:pt idx="158">
                  <c:v>2.1734443054896718E-2</c:v>
                </c:pt>
                <c:pt idx="159">
                  <c:v>1.8925962318964411E-2</c:v>
                </c:pt>
                <c:pt idx="160">
                  <c:v>2.0692123100239972E-2</c:v>
                </c:pt>
                <c:pt idx="161">
                  <c:v>2.4836763368873489E-2</c:v>
                </c:pt>
                <c:pt idx="162">
                  <c:v>2.7489173088262243E-2</c:v>
                </c:pt>
                <c:pt idx="163">
                  <c:v>2.7605901951451715E-2</c:v>
                </c:pt>
                <c:pt idx="164">
                  <c:v>2.8031902416138899E-2</c:v>
                </c:pt>
                <c:pt idx="165">
                  <c:v>2.7913201414778748E-2</c:v>
                </c:pt>
                <c:pt idx="166">
                  <c:v>2.5622227235130461E-2</c:v>
                </c:pt>
                <c:pt idx="167">
                  <c:v>2.7155315156198276E-2</c:v>
                </c:pt>
                <c:pt idx="168">
                  <c:v>2.1172315620664236E-2</c:v>
                </c:pt>
                <c:pt idx="169">
                  <c:v>2.0371320861577693E-2</c:v>
                </c:pt>
                <c:pt idx="170">
                  <c:v>2.0049164037029957E-2</c:v>
                </c:pt>
                <c:pt idx="171">
                  <c:v>1.6067791929860901E-2</c:v>
                </c:pt>
                <c:pt idx="172">
                  <c:v>1.7566380649956102E-2</c:v>
                </c:pt>
                <c:pt idx="173">
                  <c:v>1.9745933436558297E-2</c:v>
                </c:pt>
                <c:pt idx="174">
                  <c:v>1.4414027672291378E-2</c:v>
                </c:pt>
                <c:pt idx="175">
                  <c:v>1.6595870789291721E-2</c:v>
                </c:pt>
                <c:pt idx="176">
                  <c:v>2.2496431091347628E-2</c:v>
                </c:pt>
                <c:pt idx="177">
                  <c:v>2.1807459252778591E-2</c:v>
                </c:pt>
                <c:pt idx="178">
                  <c:v>2.0629454632818133E-2</c:v>
                </c:pt>
                <c:pt idx="179">
                  <c:v>2.0340594059405939E-2</c:v>
                </c:pt>
                <c:pt idx="180">
                  <c:v>2.2327902081546759E-2</c:v>
                </c:pt>
                <c:pt idx="181">
                  <c:v>2.144258475875177E-2</c:v>
                </c:pt>
                <c:pt idx="182">
                  <c:v>1.9377853018531413E-2</c:v>
                </c:pt>
                <c:pt idx="183">
                  <c:v>2.0362966155858427E-2</c:v>
                </c:pt>
                <c:pt idx="184">
                  <c:v>1.8655506763726386E-2</c:v>
                </c:pt>
                <c:pt idx="185">
                  <c:v>2.0142542740959911E-2</c:v>
                </c:pt>
                <c:pt idx="186">
                  <c:v>2.2171958739122956E-2</c:v>
                </c:pt>
                <c:pt idx="187">
                  <c:v>2.3234055824107282E-2</c:v>
                </c:pt>
                <c:pt idx="188">
                  <c:v>2.5319282573801408E-2</c:v>
                </c:pt>
                <c:pt idx="189">
                  <c:v>2.5652626960623016E-2</c:v>
                </c:pt>
                <c:pt idx="190">
                  <c:v>2.6768279453243678E-2</c:v>
                </c:pt>
                <c:pt idx="191">
                  <c:v>2.7381000013337091E-2</c:v>
                </c:pt>
                <c:pt idx="192">
                  <c:v>2.630710542641802E-2</c:v>
                </c:pt>
                <c:pt idx="193">
                  <c:v>2.895894428152495E-2</c:v>
                </c:pt>
                <c:pt idx="194">
                  <c:v>3.1024306903781936E-2</c:v>
                </c:pt>
                <c:pt idx="195">
                  <c:v>3.1235633651734214E-2</c:v>
                </c:pt>
                <c:pt idx="196">
                  <c:v>3.2920202236707732E-2</c:v>
                </c:pt>
                <c:pt idx="197">
                  <c:v>3.0810109374034486E-2</c:v>
                </c:pt>
                <c:pt idx="198">
                  <c:v>2.9685553030858309E-2</c:v>
                </c:pt>
                <c:pt idx="199">
                  <c:v>3.0158424886410077E-2</c:v>
                </c:pt>
                <c:pt idx="200">
                  <c:v>3.1972466176121546E-2</c:v>
                </c:pt>
                <c:pt idx="201">
                  <c:v>3.2504601906004613E-2</c:v>
                </c:pt>
                <c:pt idx="202">
                  <c:v>3.373261737574005E-2</c:v>
                </c:pt>
                <c:pt idx="203">
                  <c:v>3.1923229799557098E-2</c:v>
                </c:pt>
                <c:pt idx="204">
                  <c:v>2.2745880954250286E-2</c:v>
                </c:pt>
                <c:pt idx="205">
                  <c:v>2.2155442942526696E-2</c:v>
                </c:pt>
                <c:pt idx="206">
                  <c:v>2.2125391781061286E-2</c:v>
                </c:pt>
                <c:pt idx="207">
                  <c:v>2.0291903584010666E-2</c:v>
                </c:pt>
                <c:pt idx="208">
                  <c:v>2.5493177881975301E-2</c:v>
                </c:pt>
                <c:pt idx="209">
                  <c:v>2.5009390259171198E-2</c:v>
                </c:pt>
                <c:pt idx="210">
                  <c:v>2.1927121847013394E-2</c:v>
                </c:pt>
                <c:pt idx="211">
                  <c:v>2.003895347669821E-2</c:v>
                </c:pt>
                <c:pt idx="212">
                  <c:v>1.5225903913812641E-2</c:v>
                </c:pt>
                <c:pt idx="213">
                  <c:v>1.2877950388859799E-2</c:v>
                </c:pt>
                <c:pt idx="214">
                  <c:v>1.2602655318821198E-2</c:v>
                </c:pt>
                <c:pt idx="215">
                  <c:v>1.0335917312661499E-2</c:v>
                </c:pt>
                <c:pt idx="216">
                  <c:v>1.3736419998862425E-2</c:v>
                </c:pt>
                <c:pt idx="217">
                  <c:v>1.7692573984150597E-2</c:v>
                </c:pt>
                <c:pt idx="218">
                  <c:v>1.6894330742619298E-2</c:v>
                </c:pt>
                <c:pt idx="219">
                  <c:v>1.9135430663021823E-2</c:v>
                </c:pt>
                <c:pt idx="220">
                  <c:v>2.6144631439700156E-2</c:v>
                </c:pt>
                <c:pt idx="221">
                  <c:v>2.700755883398831E-2</c:v>
                </c:pt>
                <c:pt idx="222">
                  <c:v>2.821209141186767E-2</c:v>
                </c:pt>
                <c:pt idx="223">
                  <c:v>3.2683542716942647E-2</c:v>
                </c:pt>
                <c:pt idx="224">
                  <c:v>3.0602294285562312E-2</c:v>
                </c:pt>
                <c:pt idx="225">
                  <c:v>3.4028597664961302E-2</c:v>
                </c:pt>
                <c:pt idx="226">
                  <c:v>3.3603955822090692E-2</c:v>
                </c:pt>
                <c:pt idx="227">
                  <c:v>3.2542788518064435E-2</c:v>
                </c:pt>
                <c:pt idx="228">
                  <c:v>3.6834665586535885E-2</c:v>
                </c:pt>
                <c:pt idx="229">
                  <c:v>3.4691365070564993E-2</c:v>
                </c:pt>
                <c:pt idx="230">
                  <c:v>3.6606111182436805E-2</c:v>
                </c:pt>
                <c:pt idx="231">
                  <c:v>2.5761606181518782E-2</c:v>
                </c:pt>
                <c:pt idx="232">
                  <c:v>3.6077605561835209E-2</c:v>
                </c:pt>
                <c:pt idx="233">
                  <c:v>3.6652941266512605E-2</c:v>
                </c:pt>
                <c:pt idx="234">
                  <c:v>3.7151144441605707E-2</c:v>
                </c:pt>
                <c:pt idx="235">
                  <c:v>3.7153750678191592E-2</c:v>
                </c:pt>
                <c:pt idx="236">
                  <c:v>3.4923456934051252E-2</c:v>
                </c:pt>
                <c:pt idx="237">
                  <c:v>3.2854609162088502E-2</c:v>
                </c:pt>
                <c:pt idx="238">
                  <c:v>3.3074124992839543E-2</c:v>
                </c:pt>
                <c:pt idx="239">
                  <c:v>2.7706436298544634E-2</c:v>
                </c:pt>
                <c:pt idx="240">
                  <c:v>1.921423027709605E-2</c:v>
                </c:pt>
                <c:pt idx="241">
                  <c:v>2.1098471015441433E-2</c:v>
                </c:pt>
                <c:pt idx="242">
                  <c:v>1.722404163665767E-2</c:v>
                </c:pt>
                <c:pt idx="243">
                  <c:v>1.5033299059830783E-2</c:v>
                </c:pt>
                <c:pt idx="244">
                  <c:v>1.0795557860284065E-2</c:v>
                </c:pt>
                <c:pt idx="245">
                  <c:v>1.2915485914319064E-2</c:v>
                </c:pt>
                <c:pt idx="246">
                  <c:v>1.718820620530136E-2</c:v>
                </c:pt>
                <c:pt idx="247">
                  <c:v>3.8715833958148731E-3</c:v>
                </c:pt>
                <c:pt idx="248">
                  <c:v>2.4992592490508038E-2</c:v>
                </c:pt>
                <c:pt idx="249">
                  <c:v>3.2865310298580752E-2</c:v>
                </c:pt>
                <c:pt idx="250">
                  <c:v>4.4741684748276597E-2</c:v>
                </c:pt>
                <c:pt idx="251">
                  <c:v>4.8981890474348803E-2</c:v>
                </c:pt>
                <c:pt idx="252">
                  <c:v>5.3195563229356313E-2</c:v>
                </c:pt>
                <c:pt idx="253">
                  <c:v>5.1146489641510813E-2</c:v>
                </c:pt>
                <c:pt idx="254">
                  <c:v>5.5743442526249562E-2</c:v>
                </c:pt>
                <c:pt idx="255">
                  <c:v>5.3951338262524746E-2</c:v>
                </c:pt>
                <c:pt idx="256">
                  <c:v>4.0209485016002328E-2</c:v>
                </c:pt>
                <c:pt idx="257">
                  <c:v>4.61891409635483E-2</c:v>
                </c:pt>
                <c:pt idx="258">
                  <c:v>4.7757312562331962E-2</c:v>
                </c:pt>
                <c:pt idx="259">
                  <c:v>5.1821312690336366E-2</c:v>
                </c:pt>
                <c:pt idx="260">
                  <c:v>4.8911871113275107E-2</c:v>
                </c:pt>
                <c:pt idx="261">
                  <c:v>4.48044125650481E-2</c:v>
                </c:pt>
                <c:pt idx="262">
                  <c:v>4.4172487093835484E-2</c:v>
                </c:pt>
                <c:pt idx="263">
                  <c:v>3.0917231364956436E-2</c:v>
                </c:pt>
                <c:pt idx="264">
                  <c:v>4.3711025885713989E-2</c:v>
                </c:pt>
                <c:pt idx="265">
                  <c:v>3.0940741623941816E-2</c:v>
                </c:pt>
                <c:pt idx="266">
                  <c:v>4.0991325023247073E-2</c:v>
                </c:pt>
                <c:pt idx="267">
                  <c:v>3.6814516831234871E-2</c:v>
                </c:pt>
                <c:pt idx="268">
                  <c:v>3.3068299783681594E-2</c:v>
                </c:pt>
                <c:pt idx="269">
                  <c:v>3.9139613168254692E-2</c:v>
                </c:pt>
                <c:pt idx="270">
                  <c:v>4.4346408901877091E-2</c:v>
                </c:pt>
                <c:pt idx="271">
                  <c:v>4.2000827712716633E-2</c:v>
                </c:pt>
                <c:pt idx="272">
                  <c:v>3.4474850085026439E-2</c:v>
                </c:pt>
                <c:pt idx="273">
                  <c:v>3.6060911691274983E-2</c:v>
                </c:pt>
                <c:pt idx="274">
                  <c:v>3.2966852462247745E-2</c:v>
                </c:pt>
                <c:pt idx="275">
                  <c:v>2.6686640337736618E-2</c:v>
                </c:pt>
              </c:numCache>
            </c:numRef>
          </c:val>
        </c:ser>
        <c:ser>
          <c:idx val="8"/>
          <c:order val="2"/>
          <c:tx>
            <c:strRef>
              <c:f>'Shares of GNP'!$B$20</c:f>
              <c:strCache>
                <c:ptCount val="1"/>
                <c:pt idx="0">
                  <c:v>        State and local</c:v>
                </c:pt>
              </c:strCache>
            </c:strRef>
          </c:tx>
          <c:marker>
            <c:symbol val="none"/>
          </c:marker>
          <c:cat>
            <c:strRef>
              <c:f>'Shares of GNP'!$C$2:$JR$2</c:f>
              <c:strCache>
                <c:ptCount val="273"/>
                <c:pt idx="0">
                  <c:v>1947</c:v>
                </c:pt>
                <c:pt idx="4">
                  <c:v>1948</c:v>
                </c:pt>
                <c:pt idx="8">
                  <c:v>1949</c:v>
                </c:pt>
                <c:pt idx="12">
                  <c:v>1950</c:v>
                </c:pt>
                <c:pt idx="16">
                  <c:v>1951</c:v>
                </c:pt>
                <c:pt idx="20">
                  <c:v>1952</c:v>
                </c:pt>
                <c:pt idx="24">
                  <c:v>1953</c:v>
                </c:pt>
                <c:pt idx="28">
                  <c:v>1954</c:v>
                </c:pt>
                <c:pt idx="32">
                  <c:v>1955</c:v>
                </c:pt>
                <c:pt idx="36">
                  <c:v>1956</c:v>
                </c:pt>
                <c:pt idx="40">
                  <c:v>1957</c:v>
                </c:pt>
                <c:pt idx="44">
                  <c:v>1958</c:v>
                </c:pt>
                <c:pt idx="48">
                  <c:v>1959</c:v>
                </c:pt>
                <c:pt idx="52">
                  <c:v>1960</c:v>
                </c:pt>
                <c:pt idx="56">
                  <c:v>1961</c:v>
                </c:pt>
                <c:pt idx="60">
                  <c:v>1962</c:v>
                </c:pt>
                <c:pt idx="64">
                  <c:v>1963</c:v>
                </c:pt>
                <c:pt idx="68">
                  <c:v>1964</c:v>
                </c:pt>
                <c:pt idx="72">
                  <c:v>1965</c:v>
                </c:pt>
                <c:pt idx="76">
                  <c:v>1966</c:v>
                </c:pt>
                <c:pt idx="80">
                  <c:v>1967</c:v>
                </c:pt>
                <c:pt idx="84">
                  <c:v>1968</c:v>
                </c:pt>
                <c:pt idx="88">
                  <c:v>1969</c:v>
                </c:pt>
                <c:pt idx="92">
                  <c:v>1970</c:v>
                </c:pt>
                <c:pt idx="96">
                  <c:v>1971</c:v>
                </c:pt>
                <c:pt idx="100">
                  <c:v>1972</c:v>
                </c:pt>
                <c:pt idx="104">
                  <c:v>1973</c:v>
                </c:pt>
                <c:pt idx="108">
                  <c:v>1974</c:v>
                </c:pt>
                <c:pt idx="112">
                  <c:v>1975</c:v>
                </c:pt>
                <c:pt idx="116">
                  <c:v>1976</c:v>
                </c:pt>
                <c:pt idx="120">
                  <c:v>1977</c:v>
                </c:pt>
                <c:pt idx="124">
                  <c:v>1978</c:v>
                </c:pt>
                <c:pt idx="128">
                  <c:v>1979</c:v>
                </c:pt>
                <c:pt idx="132">
                  <c:v>1980</c:v>
                </c:pt>
                <c:pt idx="136">
                  <c:v>1981</c:v>
                </c:pt>
                <c:pt idx="140">
                  <c:v>1982</c:v>
                </c:pt>
                <c:pt idx="144">
                  <c:v>1983</c:v>
                </c:pt>
                <c:pt idx="148">
                  <c:v>1984</c:v>
                </c:pt>
                <c:pt idx="152">
                  <c:v>1985</c:v>
                </c:pt>
                <c:pt idx="156">
                  <c:v>1986</c:v>
                </c:pt>
                <c:pt idx="160">
                  <c:v>1987</c:v>
                </c:pt>
                <c:pt idx="164">
                  <c:v>1988</c:v>
                </c:pt>
                <c:pt idx="168">
                  <c:v>1989</c:v>
                </c:pt>
                <c:pt idx="172">
                  <c:v>1990</c:v>
                </c:pt>
                <c:pt idx="176">
                  <c:v>1991</c:v>
                </c:pt>
                <c:pt idx="180">
                  <c:v>1992</c:v>
                </c:pt>
                <c:pt idx="184">
                  <c:v>1993</c:v>
                </c:pt>
                <c:pt idx="188">
                  <c:v>1994</c:v>
                </c:pt>
                <c:pt idx="192">
                  <c:v>1995</c:v>
                </c:pt>
                <c:pt idx="196">
                  <c:v>1996</c:v>
                </c:pt>
                <c:pt idx="200">
                  <c:v>1997</c:v>
                </c:pt>
                <c:pt idx="204">
                  <c:v>1998</c:v>
                </c:pt>
                <c:pt idx="208">
                  <c:v>1999</c:v>
                </c:pt>
                <c:pt idx="212">
                  <c:v>2000</c:v>
                </c:pt>
                <c:pt idx="216">
                  <c:v>2001</c:v>
                </c:pt>
                <c:pt idx="220">
                  <c:v>2002</c:v>
                </c:pt>
                <c:pt idx="224">
                  <c:v>2003</c:v>
                </c:pt>
                <c:pt idx="228">
                  <c:v>2004</c:v>
                </c:pt>
                <c:pt idx="232">
                  <c:v>2005</c:v>
                </c:pt>
                <c:pt idx="236">
                  <c:v>2006</c:v>
                </c:pt>
                <c:pt idx="240">
                  <c:v>2007</c:v>
                </c:pt>
                <c:pt idx="244">
                  <c:v>2008</c:v>
                </c:pt>
                <c:pt idx="248">
                  <c:v>2009</c:v>
                </c:pt>
                <c:pt idx="252">
                  <c:v>2010</c:v>
                </c:pt>
                <c:pt idx="254">
                  <c:v>2010</c:v>
                </c:pt>
                <c:pt idx="256">
                  <c:v>2011</c:v>
                </c:pt>
                <c:pt idx="260">
                  <c:v>2012</c:v>
                </c:pt>
                <c:pt idx="264">
                  <c:v>2013</c:v>
                </c:pt>
                <c:pt idx="268">
                  <c:v>2014</c:v>
                </c:pt>
                <c:pt idx="272">
                  <c:v>2015</c:v>
                </c:pt>
              </c:strCache>
            </c:strRef>
          </c:cat>
          <c:val>
            <c:numRef>
              <c:f>'Shares of GNP'!$C$20:$JR$20</c:f>
              <c:numCache>
                <c:formatCode>0.0%</c:formatCode>
                <c:ptCount val="276"/>
                <c:pt idx="0">
                  <c:v>4.0966816878328636E-4</c:v>
                </c:pt>
                <c:pt idx="1">
                  <c:v>8.084074373484253E-4</c:v>
                </c:pt>
                <c:pt idx="2">
                  <c:v>0</c:v>
                </c:pt>
                <c:pt idx="3">
                  <c:v>-3.824091778202685E-4</c:v>
                </c:pt>
                <c:pt idx="4">
                  <c:v>-1.1210762331838563E-3</c:v>
                </c:pt>
                <c:pt idx="5">
                  <c:v>3.6443148688046723E-4</c:v>
                </c:pt>
                <c:pt idx="6">
                  <c:v>0</c:v>
                </c:pt>
                <c:pt idx="7">
                  <c:v>1.4179369018078695E-3</c:v>
                </c:pt>
                <c:pt idx="8">
                  <c:v>2.1676300578034723E-3</c:v>
                </c:pt>
                <c:pt idx="9">
                  <c:v>1.4652014652014661E-3</c:v>
                </c:pt>
                <c:pt idx="10">
                  <c:v>2.1857923497267794E-3</c:v>
                </c:pt>
                <c:pt idx="11">
                  <c:v>1.1025358324145541E-3</c:v>
                </c:pt>
                <c:pt idx="12">
                  <c:v>0</c:v>
                </c:pt>
                <c:pt idx="13">
                  <c:v>-1.0270455323519356E-3</c:v>
                </c:pt>
                <c:pt idx="14">
                  <c:v>2.5798129635601396E-3</c:v>
                </c:pt>
                <c:pt idx="15">
                  <c:v>2.4852438645542097E-3</c:v>
                </c:pt>
                <c:pt idx="16">
                  <c:v>5.031074282332057E-3</c:v>
                </c:pt>
                <c:pt idx="17">
                  <c:v>4.3315044758879583E-3</c:v>
                </c:pt>
                <c:pt idx="18">
                  <c:v>3.6743923120407052E-3</c:v>
                </c:pt>
                <c:pt idx="19">
                  <c:v>4.4605519933091772E-3</c:v>
                </c:pt>
                <c:pt idx="20">
                  <c:v>4.969630038652687E-3</c:v>
                </c:pt>
                <c:pt idx="21">
                  <c:v>3.5773252614199279E-3</c:v>
                </c:pt>
                <c:pt idx="22">
                  <c:v>5.674142123750346E-3</c:v>
                </c:pt>
                <c:pt idx="23">
                  <c:v>6.0020876826722396E-3</c:v>
                </c:pt>
                <c:pt idx="24">
                  <c:v>4.354508196721312E-3</c:v>
                </c:pt>
                <c:pt idx="25">
                  <c:v>7.1011919857976247E-3</c:v>
                </c:pt>
                <c:pt idx="26">
                  <c:v>5.8449809402795405E-3</c:v>
                </c:pt>
                <c:pt idx="27">
                  <c:v>6.1807880504764351E-3</c:v>
                </c:pt>
                <c:pt idx="28">
                  <c:v>6.1871616395978374E-3</c:v>
                </c:pt>
                <c:pt idx="29">
                  <c:v>5.402624131721134E-3</c:v>
                </c:pt>
                <c:pt idx="30">
                  <c:v>4.5731707317073194E-3</c:v>
                </c:pt>
                <c:pt idx="31">
                  <c:v>4.7181524708219515E-3</c:v>
                </c:pt>
                <c:pt idx="32">
                  <c:v>4.0845747236905334E-3</c:v>
                </c:pt>
                <c:pt idx="33">
                  <c:v>4.7103155911446129E-3</c:v>
                </c:pt>
                <c:pt idx="34">
                  <c:v>5.7683433317951135E-3</c:v>
                </c:pt>
                <c:pt idx="35">
                  <c:v>5.9050647285941518E-3</c:v>
                </c:pt>
                <c:pt idx="36">
                  <c:v>6.5418452515226795E-3</c:v>
                </c:pt>
                <c:pt idx="37">
                  <c:v>6.8950177935943142E-3</c:v>
                </c:pt>
                <c:pt idx="38">
                  <c:v>6.8146845460540775E-3</c:v>
                </c:pt>
                <c:pt idx="39">
                  <c:v>6.252695127210009E-3</c:v>
                </c:pt>
                <c:pt idx="40">
                  <c:v>7.1775385264935612E-3</c:v>
                </c:pt>
                <c:pt idx="41">
                  <c:v>5.8798824023519594E-3</c:v>
                </c:pt>
                <c:pt idx="42">
                  <c:v>5.1706308169596734E-3</c:v>
                </c:pt>
                <c:pt idx="43">
                  <c:v>3.9732329569217946E-3</c:v>
                </c:pt>
                <c:pt idx="44">
                  <c:v>2.123142250530789E-3</c:v>
                </c:pt>
                <c:pt idx="45">
                  <c:v>1.6824395373291289E-3</c:v>
                </c:pt>
                <c:pt idx="46">
                  <c:v>1.8393623543838157E-3</c:v>
                </c:pt>
                <c:pt idx="47">
                  <c:v>3.7773359840954316E-3</c:v>
                </c:pt>
                <c:pt idx="48">
                  <c:v>2.7258566978193167E-3</c:v>
                </c:pt>
                <c:pt idx="49">
                  <c:v>3.7965072133637084E-3</c:v>
                </c:pt>
                <c:pt idx="50">
                  <c:v>4.9242424242424343E-3</c:v>
                </c:pt>
                <c:pt idx="51">
                  <c:v>5.2592036063110522E-3</c:v>
                </c:pt>
                <c:pt idx="52">
                  <c:v>4.9423393739703517E-3</c:v>
                </c:pt>
                <c:pt idx="53">
                  <c:v>4.5812717610408775E-3</c:v>
                </c:pt>
                <c:pt idx="54">
                  <c:v>4.5520757465404215E-3</c:v>
                </c:pt>
                <c:pt idx="55">
                  <c:v>4.592211609110948E-3</c:v>
                </c:pt>
                <c:pt idx="56">
                  <c:v>3.8216560509554184E-3</c:v>
                </c:pt>
                <c:pt idx="57">
                  <c:v>3.3880171184022855E-3</c:v>
                </c:pt>
                <c:pt idx="58">
                  <c:v>4.1980059471750861E-3</c:v>
                </c:pt>
                <c:pt idx="59">
                  <c:v>4.442925495557081E-3</c:v>
                </c:pt>
                <c:pt idx="60">
                  <c:v>5.0100200400801662E-3</c:v>
                </c:pt>
                <c:pt idx="61">
                  <c:v>5.2753049785690736E-3</c:v>
                </c:pt>
                <c:pt idx="62">
                  <c:v>6.192959582790091E-3</c:v>
                </c:pt>
                <c:pt idx="63">
                  <c:v>5.9880239520958157E-3</c:v>
                </c:pt>
                <c:pt idx="64">
                  <c:v>5.4209183673469335E-3</c:v>
                </c:pt>
                <c:pt idx="65">
                  <c:v>5.6585979251807614E-3</c:v>
                </c:pt>
                <c:pt idx="66">
                  <c:v>6.1595318755774545E-3</c:v>
                </c:pt>
                <c:pt idx="67">
                  <c:v>5.7619408642911336E-3</c:v>
                </c:pt>
                <c:pt idx="68">
                  <c:v>6.6548358473824251E-3</c:v>
                </c:pt>
                <c:pt idx="69">
                  <c:v>6.2718786464410802E-3</c:v>
                </c:pt>
                <c:pt idx="70">
                  <c:v>6.3046281702249674E-3</c:v>
                </c:pt>
                <c:pt idx="71">
                  <c:v>5.8313184468781146E-3</c:v>
                </c:pt>
                <c:pt idx="72">
                  <c:v>5.3815371878018527E-3</c:v>
                </c:pt>
                <c:pt idx="73">
                  <c:v>5.5555555555555549E-3</c:v>
                </c:pt>
                <c:pt idx="74">
                  <c:v>5.4275880328302885E-3</c:v>
                </c:pt>
                <c:pt idx="75">
                  <c:v>5.3991515618974145E-3</c:v>
                </c:pt>
                <c:pt idx="76">
                  <c:v>6.4813660725414534E-3</c:v>
                </c:pt>
                <c:pt idx="77">
                  <c:v>6.6486087170647716E-3</c:v>
                </c:pt>
                <c:pt idx="78">
                  <c:v>6.5391135868249038E-3</c:v>
                </c:pt>
                <c:pt idx="79">
                  <c:v>5.7136055231520096E-3</c:v>
                </c:pt>
                <c:pt idx="80">
                  <c:v>6.1083049453776583E-3</c:v>
                </c:pt>
                <c:pt idx="81">
                  <c:v>5.4900128489662426E-3</c:v>
                </c:pt>
                <c:pt idx="82">
                  <c:v>4.8148572738736682E-3</c:v>
                </c:pt>
                <c:pt idx="83">
                  <c:v>5.4005400540054014E-3</c:v>
                </c:pt>
                <c:pt idx="84">
                  <c:v>4.689203925845156E-3</c:v>
                </c:pt>
                <c:pt idx="85">
                  <c:v>5.4122890799108607E-3</c:v>
                </c:pt>
                <c:pt idx="86">
                  <c:v>4.1727519298977679E-3</c:v>
                </c:pt>
                <c:pt idx="87">
                  <c:v>3.6870135190495749E-3</c:v>
                </c:pt>
                <c:pt idx="88">
                  <c:v>3.6933519664603784E-3</c:v>
                </c:pt>
                <c:pt idx="89">
                  <c:v>3.8329238329238352E-3</c:v>
                </c:pt>
                <c:pt idx="90">
                  <c:v>4.4315992292870924E-3</c:v>
                </c:pt>
                <c:pt idx="91">
                  <c:v>4.1077569736339319E-3</c:v>
                </c:pt>
                <c:pt idx="92">
                  <c:v>4.0573693149650904E-3</c:v>
                </c:pt>
                <c:pt idx="93">
                  <c:v>3.4364261168384879E-3</c:v>
                </c:pt>
                <c:pt idx="94">
                  <c:v>2.7397260273972638E-3</c:v>
                </c:pt>
                <c:pt idx="95">
                  <c:v>8.2004555808656181E-4</c:v>
                </c:pt>
                <c:pt idx="96">
                  <c:v>0</c:v>
                </c:pt>
                <c:pt idx="97">
                  <c:v>4.2833890173905658E-4</c:v>
                </c:pt>
                <c:pt idx="98">
                  <c:v>1.6840687100033705E-4</c:v>
                </c:pt>
                <c:pt idx="99">
                  <c:v>1.4151336052609662E-3</c:v>
                </c:pt>
                <c:pt idx="100">
                  <c:v>1.9323671497584569E-3</c:v>
                </c:pt>
                <c:pt idx="101">
                  <c:v>8.7623220153340668E-3</c:v>
                </c:pt>
                <c:pt idx="102">
                  <c:v>1.9957015658581541E-3</c:v>
                </c:pt>
                <c:pt idx="103">
                  <c:v>1.3049962714392242E-2</c:v>
                </c:pt>
                <c:pt idx="104">
                  <c:v>8.9118873077476089E-3</c:v>
                </c:pt>
                <c:pt idx="105">
                  <c:v>6.7870137139658619E-3</c:v>
                </c:pt>
                <c:pt idx="106">
                  <c:v>5.9971048459364395E-3</c:v>
                </c:pt>
                <c:pt idx="107">
                  <c:v>5.1560198205437297E-3</c:v>
                </c:pt>
                <c:pt idx="108">
                  <c:v>3.5721373288350911E-3</c:v>
                </c:pt>
                <c:pt idx="109">
                  <c:v>2.4506642589965217E-3</c:v>
                </c:pt>
                <c:pt idx="110">
                  <c:v>1.7736111990878569E-3</c:v>
                </c:pt>
                <c:pt idx="111">
                  <c:v>-1.6704819649817531E-3</c:v>
                </c:pt>
                <c:pt idx="112">
                  <c:v>-4.5986878410693493E-3</c:v>
                </c:pt>
                <c:pt idx="113">
                  <c:v>-3.5369582159342971E-3</c:v>
                </c:pt>
                <c:pt idx="114">
                  <c:v>-2.6638869585360252E-3</c:v>
                </c:pt>
                <c:pt idx="115">
                  <c:v>-2.4132899315299152E-3</c:v>
                </c:pt>
                <c:pt idx="116">
                  <c:v>-5.4338966472857738E-5</c:v>
                </c:pt>
                <c:pt idx="117">
                  <c:v>9.6071733561058927E-4</c:v>
                </c:pt>
                <c:pt idx="118">
                  <c:v>1.2057035017823442E-3</c:v>
                </c:pt>
                <c:pt idx="119">
                  <c:v>3.6804171139395822E-3</c:v>
                </c:pt>
                <c:pt idx="120">
                  <c:v>2.6324939154621788E-3</c:v>
                </c:pt>
                <c:pt idx="121">
                  <c:v>3.4600413282714257E-3</c:v>
                </c:pt>
                <c:pt idx="122">
                  <c:v>5.0389586152195295E-3</c:v>
                </c:pt>
                <c:pt idx="123">
                  <c:v>4.7542857142857144E-3</c:v>
                </c:pt>
                <c:pt idx="124">
                  <c:v>5.3344091805630368E-3</c:v>
                </c:pt>
                <c:pt idx="125">
                  <c:v>7.6847959920180071E-3</c:v>
                </c:pt>
                <c:pt idx="126">
                  <c:v>4.4218530457062607E-3</c:v>
                </c:pt>
                <c:pt idx="127">
                  <c:v>5.2257858624541239E-3</c:v>
                </c:pt>
                <c:pt idx="128">
                  <c:v>3.4021586109807601E-3</c:v>
                </c:pt>
                <c:pt idx="129">
                  <c:v>2.9709758512988494E-3</c:v>
                </c:pt>
                <c:pt idx="130">
                  <c:v>3.4361721780897837E-3</c:v>
                </c:pt>
                <c:pt idx="131">
                  <c:v>2.5657704538884093E-3</c:v>
                </c:pt>
                <c:pt idx="132">
                  <c:v>2.434291762215564E-3</c:v>
                </c:pt>
                <c:pt idx="133">
                  <c:v>7.0529322565856764E-4</c:v>
                </c:pt>
                <c:pt idx="134">
                  <c:v>1.4855760925893936E-3</c:v>
                </c:pt>
                <c:pt idx="135">
                  <c:v>2.7795241719334278E-3</c:v>
                </c:pt>
                <c:pt idx="136">
                  <c:v>2.6555386949924159E-3</c:v>
                </c:pt>
                <c:pt idx="137">
                  <c:v>1.4387139148656694E-3</c:v>
                </c:pt>
                <c:pt idx="138">
                  <c:v>1.3054433953671926E-3</c:v>
                </c:pt>
                <c:pt idx="139">
                  <c:v>-2.1076719258099504E-4</c:v>
                </c:pt>
                <c:pt idx="140">
                  <c:v>-1.057465707897758E-3</c:v>
                </c:pt>
                <c:pt idx="141">
                  <c:v>-1.215823498013165E-3</c:v>
                </c:pt>
                <c:pt idx="142">
                  <c:v>-1.6460421504364976E-3</c:v>
                </c:pt>
                <c:pt idx="143">
                  <c:v>-2.0918678636799451E-3</c:v>
                </c:pt>
                <c:pt idx="144">
                  <c:v>-3.0730707944457091E-3</c:v>
                </c:pt>
                <c:pt idx="145">
                  <c:v>-2.209578522896762E-4</c:v>
                </c:pt>
                <c:pt idx="146">
                  <c:v>1.6621538296560459E-3</c:v>
                </c:pt>
                <c:pt idx="147">
                  <c:v>2.711298816413786E-3</c:v>
                </c:pt>
                <c:pt idx="148">
                  <c:v>4.8356878829307814E-3</c:v>
                </c:pt>
                <c:pt idx="149">
                  <c:v>5.848241826033317E-3</c:v>
                </c:pt>
                <c:pt idx="150">
                  <c:v>4.4366863044585161E-3</c:v>
                </c:pt>
                <c:pt idx="151">
                  <c:v>5.4295828549559885E-3</c:v>
                </c:pt>
                <c:pt idx="152">
                  <c:v>5.301804020925705E-3</c:v>
                </c:pt>
                <c:pt idx="153">
                  <c:v>5.0346420323325747E-3</c:v>
                </c:pt>
                <c:pt idx="154">
                  <c:v>4.4146612030517831E-3</c:v>
                </c:pt>
                <c:pt idx="155">
                  <c:v>3.8180722084533484E-3</c:v>
                </c:pt>
                <c:pt idx="156">
                  <c:v>5.6406301641511595E-3</c:v>
                </c:pt>
                <c:pt idx="157">
                  <c:v>4.2444264554663434E-3</c:v>
                </c:pt>
                <c:pt idx="158">
                  <c:v>4.8083142869463965E-3</c:v>
                </c:pt>
                <c:pt idx="159">
                  <c:v>3.0973640363993718E-3</c:v>
                </c:pt>
                <c:pt idx="160">
                  <c:v>1.4945480570875255E-3</c:v>
                </c:pt>
                <c:pt idx="161">
                  <c:v>4.0292586164145834E-3</c:v>
                </c:pt>
                <c:pt idx="162">
                  <c:v>2.3382062907915352E-3</c:v>
                </c:pt>
                <c:pt idx="163">
                  <c:v>2.0228462636839597E-3</c:v>
                </c:pt>
                <c:pt idx="164">
                  <c:v>2.8149190710767082E-3</c:v>
                </c:pt>
                <c:pt idx="165">
                  <c:v>2.5427779370997042E-3</c:v>
                </c:pt>
                <c:pt idx="166">
                  <c:v>3.9852620497781788E-3</c:v>
                </c:pt>
                <c:pt idx="167">
                  <c:v>3.4956028995106157E-3</c:v>
                </c:pt>
                <c:pt idx="168">
                  <c:v>3.3335135232535093E-3</c:v>
                </c:pt>
                <c:pt idx="169">
                  <c:v>2.4070370435921528E-3</c:v>
                </c:pt>
                <c:pt idx="170">
                  <c:v>1.2552520092749188E-3</c:v>
                </c:pt>
                <c:pt idx="171">
                  <c:v>-1.6740878809844348E-3</c:v>
                </c:pt>
                <c:pt idx="172">
                  <c:v>4.2226876562394391E-4</c:v>
                </c:pt>
                <c:pt idx="173">
                  <c:v>-5.6607229076136782E-4</c:v>
                </c:pt>
                <c:pt idx="174">
                  <c:v>-1.3043621834032319E-3</c:v>
                </c:pt>
                <c:pt idx="175">
                  <c:v>-2.7989067799400742E-3</c:v>
                </c:pt>
                <c:pt idx="176">
                  <c:v>-3.4294340613360073E-3</c:v>
                </c:pt>
                <c:pt idx="177">
                  <c:v>-4.0504196234729915E-3</c:v>
                </c:pt>
                <c:pt idx="178">
                  <c:v>-3.6838311844318117E-3</c:v>
                </c:pt>
                <c:pt idx="179">
                  <c:v>-4.9742574257425846E-3</c:v>
                </c:pt>
                <c:pt idx="180">
                  <c:v>-4.8959226631324548E-3</c:v>
                </c:pt>
                <c:pt idx="181">
                  <c:v>-5.5177487585065304E-3</c:v>
                </c:pt>
                <c:pt idx="182">
                  <c:v>-6.5147072160585294E-3</c:v>
                </c:pt>
                <c:pt idx="183">
                  <c:v>-5.8710741836234303E-3</c:v>
                </c:pt>
                <c:pt idx="184">
                  <c:v>-7.0731779198962676E-3</c:v>
                </c:pt>
                <c:pt idx="185">
                  <c:v>-5.9028435673580031E-3</c:v>
                </c:pt>
                <c:pt idx="186">
                  <c:v>-5.6474384832593859E-3</c:v>
                </c:pt>
                <c:pt idx="187">
                  <c:v>-3.0052592036063147E-3</c:v>
                </c:pt>
                <c:pt idx="188">
                  <c:v>-4.1175239025751965E-3</c:v>
                </c:pt>
                <c:pt idx="189">
                  <c:v>-4.0583525282439402E-3</c:v>
                </c:pt>
                <c:pt idx="190">
                  <c:v>-2.7527663267520094E-3</c:v>
                </c:pt>
                <c:pt idx="191">
                  <c:v>-3.7877272302911545E-3</c:v>
                </c:pt>
                <c:pt idx="192">
                  <c:v>-3.8807270423316101E-3</c:v>
                </c:pt>
                <c:pt idx="193">
                  <c:v>-5.7996439044826304E-3</c:v>
                </c:pt>
                <c:pt idx="194">
                  <c:v>-4.1288084698817016E-3</c:v>
                </c:pt>
                <c:pt idx="195">
                  <c:v>-2.6178679062164815E-3</c:v>
                </c:pt>
                <c:pt idx="196">
                  <c:v>-1.9921072207582657E-3</c:v>
                </c:pt>
                <c:pt idx="197">
                  <c:v>-2.0886115059012577E-3</c:v>
                </c:pt>
                <c:pt idx="198">
                  <c:v>-1.2582765276454347E-3</c:v>
                </c:pt>
                <c:pt idx="199">
                  <c:v>-8.1736663701709362E-4</c:v>
                </c:pt>
                <c:pt idx="200">
                  <c:v>-5.6966532162354628E-4</c:v>
                </c:pt>
                <c:pt idx="201">
                  <c:v>-3.0291026865810795E-4</c:v>
                </c:pt>
                <c:pt idx="202">
                  <c:v>7.457891596677229E-4</c:v>
                </c:pt>
                <c:pt idx="203">
                  <c:v>8.744534665833854E-4</c:v>
                </c:pt>
                <c:pt idx="204">
                  <c:v>1.5590125506118309E-3</c:v>
                </c:pt>
                <c:pt idx="205">
                  <c:v>1.2197691309699379E-3</c:v>
                </c:pt>
                <c:pt idx="206">
                  <c:v>1.5507431554347005E-3</c:v>
                </c:pt>
                <c:pt idx="207">
                  <c:v>2.4093289215843766E-3</c:v>
                </c:pt>
                <c:pt idx="208">
                  <c:v>1.2883876145820153E-3</c:v>
                </c:pt>
                <c:pt idx="209">
                  <c:v>4.0691123074996892E-4</c:v>
                </c:pt>
                <c:pt idx="210">
                  <c:v>8.9351737737244257E-4</c:v>
                </c:pt>
                <c:pt idx="211">
                  <c:v>1.2147862578559519E-3</c:v>
                </c:pt>
                <c:pt idx="212">
                  <c:v>2.1864875072054755E-3</c:v>
                </c:pt>
                <c:pt idx="213">
                  <c:v>2.1527898993425262E-3</c:v>
                </c:pt>
                <c:pt idx="214">
                  <c:v>6.2580030230968524E-4</c:v>
                </c:pt>
                <c:pt idx="215">
                  <c:v>-1.0639914880680944E-3</c:v>
                </c:pt>
                <c:pt idx="216">
                  <c:v>-2.3415429535672979E-3</c:v>
                </c:pt>
                <c:pt idx="217">
                  <c:v>-5.0055669389320878E-3</c:v>
                </c:pt>
                <c:pt idx="218">
                  <c:v>-7.1721215416779959E-3</c:v>
                </c:pt>
                <c:pt idx="219">
                  <c:v>-9.8596117314553259E-3</c:v>
                </c:pt>
                <c:pt idx="220">
                  <c:v>-1.0775703681928421E-2</c:v>
                </c:pt>
                <c:pt idx="221">
                  <c:v>-1.1242511830623775E-2</c:v>
                </c:pt>
                <c:pt idx="222">
                  <c:v>-1.0474652423785848E-2</c:v>
                </c:pt>
                <c:pt idx="223">
                  <c:v>-1.1363127591178147E-2</c:v>
                </c:pt>
                <c:pt idx="224">
                  <c:v>-1.3732026027907317E-2</c:v>
                </c:pt>
                <c:pt idx="225">
                  <c:v>-1.1955048318684687E-2</c:v>
                </c:pt>
                <c:pt idx="226">
                  <c:v>-9.1538270696631986E-3</c:v>
                </c:pt>
                <c:pt idx="227">
                  <c:v>-7.3063809059912424E-3</c:v>
                </c:pt>
                <c:pt idx="228">
                  <c:v>-9.5227860762319063E-3</c:v>
                </c:pt>
                <c:pt idx="229">
                  <c:v>-9.9956788663954511E-3</c:v>
                </c:pt>
                <c:pt idx="230">
                  <c:v>-8.7543330337655663E-3</c:v>
                </c:pt>
                <c:pt idx="231">
                  <c:v>-6.8560390145037771E-3</c:v>
                </c:pt>
                <c:pt idx="232">
                  <c:v>-5.1561556446742974E-3</c:v>
                </c:pt>
                <c:pt idx="233">
                  <c:v>-5.4110731834254439E-3</c:v>
                </c:pt>
                <c:pt idx="234">
                  <c:v>-5.2525586498143994E-3</c:v>
                </c:pt>
                <c:pt idx="235">
                  <c:v>-4.4073162936922664E-3</c:v>
                </c:pt>
                <c:pt idx="236">
                  <c:v>-1.9308817207435017E-3</c:v>
                </c:pt>
                <c:pt idx="237">
                  <c:v>-1.5356663926980138E-3</c:v>
                </c:pt>
                <c:pt idx="238">
                  <c:v>-3.5587443432434003E-3</c:v>
                </c:pt>
                <c:pt idx="239">
                  <c:v>-4.2521880018961504E-3</c:v>
                </c:pt>
                <c:pt idx="240">
                  <c:v>-4.6147714639313709E-3</c:v>
                </c:pt>
                <c:pt idx="241">
                  <c:v>-3.8172935801941755E-3</c:v>
                </c:pt>
                <c:pt idx="242">
                  <c:v>-5.0890758129611829E-3</c:v>
                </c:pt>
                <c:pt idx="243">
                  <c:v>-6.35739870835938E-3</c:v>
                </c:pt>
                <c:pt idx="244">
                  <c:v>-7.8996814535952729E-3</c:v>
                </c:pt>
                <c:pt idx="245">
                  <c:v>-8.0613435572595548E-3</c:v>
                </c:pt>
                <c:pt idx="246">
                  <c:v>-1.217664105495439E-2</c:v>
                </c:pt>
                <c:pt idx="247">
                  <c:v>-1.6283825233453782E-2</c:v>
                </c:pt>
                <c:pt idx="248">
                  <c:v>-1.8405077072552269E-2</c:v>
                </c:pt>
                <c:pt idx="249">
                  <c:v>-1.8437480556650142E-2</c:v>
                </c:pt>
                <c:pt idx="250">
                  <c:v>-1.9610535856519017E-2</c:v>
                </c:pt>
                <c:pt idx="251">
                  <c:v>-1.8204517542966883E-2</c:v>
                </c:pt>
                <c:pt idx="252">
                  <c:v>-1.7487755883558304E-2</c:v>
                </c:pt>
                <c:pt idx="253">
                  <c:v>-1.7417632288540402E-2</c:v>
                </c:pt>
                <c:pt idx="254">
                  <c:v>-1.4524099781089837E-2</c:v>
                </c:pt>
                <c:pt idx="255">
                  <c:v>-1.3233713597575979E-2</c:v>
                </c:pt>
                <c:pt idx="256">
                  <c:v>-1.3907477451265658E-2</c:v>
                </c:pt>
                <c:pt idx="257">
                  <c:v>-1.2777211317868981E-2</c:v>
                </c:pt>
                <c:pt idx="258">
                  <c:v>-1.4322144092510083E-2</c:v>
                </c:pt>
                <c:pt idx="259">
                  <c:v>-1.3775837479993273E-2</c:v>
                </c:pt>
                <c:pt idx="260">
                  <c:v>-1.3848913103771314E-2</c:v>
                </c:pt>
                <c:pt idx="261">
                  <c:v>-1.4088899488176701E-2</c:v>
                </c:pt>
                <c:pt idx="262">
                  <c:v>-1.3501366535074399E-2</c:v>
                </c:pt>
                <c:pt idx="263">
                  <c:v>-1.2439496611810263E-2</c:v>
                </c:pt>
                <c:pt idx="264">
                  <c:v>-1.0827226513501024E-2</c:v>
                </c:pt>
                <c:pt idx="265">
                  <c:v>-1.0253964468820794E-2</c:v>
                </c:pt>
                <c:pt idx="266">
                  <c:v>-1.1652953847240367E-2</c:v>
                </c:pt>
                <c:pt idx="267">
                  <c:v>-1.1487847494325741E-2</c:v>
                </c:pt>
                <c:pt idx="268">
                  <c:v>-1.0978304365224355E-2</c:v>
                </c:pt>
                <c:pt idx="269">
                  <c:v>-9.1458891995207514E-3</c:v>
                </c:pt>
                <c:pt idx="270">
                  <c:v>-9.328987299089599E-3</c:v>
                </c:pt>
                <c:pt idx="271">
                  <c:v>-8.6797982170620791E-3</c:v>
                </c:pt>
                <c:pt idx="272">
                  <c:v>-8.4131388167904778E-3</c:v>
                </c:pt>
                <c:pt idx="273">
                  <c:v>-8.5150708486962986E-3</c:v>
                </c:pt>
                <c:pt idx="274">
                  <c:v>-8.4648320721865261E-3</c:v>
                </c:pt>
                <c:pt idx="275">
                  <c:v>-4.4722865313904393E-3</c:v>
                </c:pt>
              </c:numCache>
            </c:numRef>
          </c:val>
        </c:ser>
        <c:ser>
          <c:idx val="7"/>
          <c:order val="3"/>
          <c:tx>
            <c:strRef>
              <c:f>'Shares of GNP'!$B$19</c:f>
              <c:strCache>
                <c:ptCount val="1"/>
                <c:pt idx="0">
                  <c:v>        Federal</c:v>
                </c:pt>
              </c:strCache>
            </c:strRef>
          </c:tx>
          <c:spPr>
            <a:ln w="34925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'Shares of GNP'!$C$2:$JR$2</c:f>
              <c:strCache>
                <c:ptCount val="273"/>
                <c:pt idx="0">
                  <c:v>1947</c:v>
                </c:pt>
                <c:pt idx="4">
                  <c:v>1948</c:v>
                </c:pt>
                <c:pt idx="8">
                  <c:v>1949</c:v>
                </c:pt>
                <c:pt idx="12">
                  <c:v>1950</c:v>
                </c:pt>
                <c:pt idx="16">
                  <c:v>1951</c:v>
                </c:pt>
                <c:pt idx="20">
                  <c:v>1952</c:v>
                </c:pt>
                <c:pt idx="24">
                  <c:v>1953</c:v>
                </c:pt>
                <c:pt idx="28">
                  <c:v>1954</c:v>
                </c:pt>
                <c:pt idx="32">
                  <c:v>1955</c:v>
                </c:pt>
                <c:pt idx="36">
                  <c:v>1956</c:v>
                </c:pt>
                <c:pt idx="40">
                  <c:v>1957</c:v>
                </c:pt>
                <c:pt idx="44">
                  <c:v>1958</c:v>
                </c:pt>
                <c:pt idx="48">
                  <c:v>1959</c:v>
                </c:pt>
                <c:pt idx="52">
                  <c:v>1960</c:v>
                </c:pt>
                <c:pt idx="56">
                  <c:v>1961</c:v>
                </c:pt>
                <c:pt idx="60">
                  <c:v>1962</c:v>
                </c:pt>
                <c:pt idx="64">
                  <c:v>1963</c:v>
                </c:pt>
                <c:pt idx="68">
                  <c:v>1964</c:v>
                </c:pt>
                <c:pt idx="72">
                  <c:v>1965</c:v>
                </c:pt>
                <c:pt idx="76">
                  <c:v>1966</c:v>
                </c:pt>
                <c:pt idx="80">
                  <c:v>1967</c:v>
                </c:pt>
                <c:pt idx="84">
                  <c:v>1968</c:v>
                </c:pt>
                <c:pt idx="88">
                  <c:v>1969</c:v>
                </c:pt>
                <c:pt idx="92">
                  <c:v>1970</c:v>
                </c:pt>
                <c:pt idx="96">
                  <c:v>1971</c:v>
                </c:pt>
                <c:pt idx="100">
                  <c:v>1972</c:v>
                </c:pt>
                <c:pt idx="104">
                  <c:v>1973</c:v>
                </c:pt>
                <c:pt idx="108">
                  <c:v>1974</c:v>
                </c:pt>
                <c:pt idx="112">
                  <c:v>1975</c:v>
                </c:pt>
                <c:pt idx="116">
                  <c:v>1976</c:v>
                </c:pt>
                <c:pt idx="120">
                  <c:v>1977</c:v>
                </c:pt>
                <c:pt idx="124">
                  <c:v>1978</c:v>
                </c:pt>
                <c:pt idx="128">
                  <c:v>1979</c:v>
                </c:pt>
                <c:pt idx="132">
                  <c:v>1980</c:v>
                </c:pt>
                <c:pt idx="136">
                  <c:v>1981</c:v>
                </c:pt>
                <c:pt idx="140">
                  <c:v>1982</c:v>
                </c:pt>
                <c:pt idx="144">
                  <c:v>1983</c:v>
                </c:pt>
                <c:pt idx="148">
                  <c:v>1984</c:v>
                </c:pt>
                <c:pt idx="152">
                  <c:v>1985</c:v>
                </c:pt>
                <c:pt idx="156">
                  <c:v>1986</c:v>
                </c:pt>
                <c:pt idx="160">
                  <c:v>1987</c:v>
                </c:pt>
                <c:pt idx="164">
                  <c:v>1988</c:v>
                </c:pt>
                <c:pt idx="168">
                  <c:v>1989</c:v>
                </c:pt>
                <c:pt idx="172">
                  <c:v>1990</c:v>
                </c:pt>
                <c:pt idx="176">
                  <c:v>1991</c:v>
                </c:pt>
                <c:pt idx="180">
                  <c:v>1992</c:v>
                </c:pt>
                <c:pt idx="184">
                  <c:v>1993</c:v>
                </c:pt>
                <c:pt idx="188">
                  <c:v>1994</c:v>
                </c:pt>
                <c:pt idx="192">
                  <c:v>1995</c:v>
                </c:pt>
                <c:pt idx="196">
                  <c:v>1996</c:v>
                </c:pt>
                <c:pt idx="200">
                  <c:v>1997</c:v>
                </c:pt>
                <c:pt idx="204">
                  <c:v>1998</c:v>
                </c:pt>
                <c:pt idx="208">
                  <c:v>1999</c:v>
                </c:pt>
                <c:pt idx="212">
                  <c:v>2000</c:v>
                </c:pt>
                <c:pt idx="216">
                  <c:v>2001</c:v>
                </c:pt>
                <c:pt idx="220">
                  <c:v>2002</c:v>
                </c:pt>
                <c:pt idx="224">
                  <c:v>2003</c:v>
                </c:pt>
                <c:pt idx="228">
                  <c:v>2004</c:v>
                </c:pt>
                <c:pt idx="232">
                  <c:v>2005</c:v>
                </c:pt>
                <c:pt idx="236">
                  <c:v>2006</c:v>
                </c:pt>
                <c:pt idx="240">
                  <c:v>2007</c:v>
                </c:pt>
                <c:pt idx="244">
                  <c:v>2008</c:v>
                </c:pt>
                <c:pt idx="248">
                  <c:v>2009</c:v>
                </c:pt>
                <c:pt idx="252">
                  <c:v>2010</c:v>
                </c:pt>
                <c:pt idx="254">
                  <c:v>2010</c:v>
                </c:pt>
                <c:pt idx="256">
                  <c:v>2011</c:v>
                </c:pt>
                <c:pt idx="260">
                  <c:v>2012</c:v>
                </c:pt>
                <c:pt idx="264">
                  <c:v>2013</c:v>
                </c:pt>
                <c:pt idx="268">
                  <c:v>2014</c:v>
                </c:pt>
                <c:pt idx="272">
                  <c:v>2015</c:v>
                </c:pt>
              </c:strCache>
            </c:strRef>
          </c:cat>
          <c:val>
            <c:numRef>
              <c:f>'Shares of GNP'!$C$19:$JR$19</c:f>
              <c:numCache>
                <c:formatCode>0.0%</c:formatCode>
                <c:ptCount val="276"/>
                <c:pt idx="0">
                  <c:v>1.1470708725932007E-2</c:v>
                </c:pt>
                <c:pt idx="1">
                  <c:v>8.4882780921584477E-3</c:v>
                </c:pt>
                <c:pt idx="2">
                  <c:v>-2.7866242038216606E-3</c:v>
                </c:pt>
                <c:pt idx="3">
                  <c:v>2.0267686424474209E-2</c:v>
                </c:pt>
                <c:pt idx="4">
                  <c:v>1.8684603886397609E-2</c:v>
                </c:pt>
                <c:pt idx="5">
                  <c:v>9.1107871720116709E-3</c:v>
                </c:pt>
                <c:pt idx="6">
                  <c:v>-3.9145907473309696E-3</c:v>
                </c:pt>
                <c:pt idx="7">
                  <c:v>-9.5710740872031203E-3</c:v>
                </c:pt>
                <c:pt idx="8">
                  <c:v>-2.1676300578034723E-2</c:v>
                </c:pt>
                <c:pt idx="9">
                  <c:v>-3.3699633699633698E-2</c:v>
                </c:pt>
                <c:pt idx="10">
                  <c:v>-3.4608378870674007E-2</c:v>
                </c:pt>
                <c:pt idx="11">
                  <c:v>-3.491363469312754E-2</c:v>
                </c:pt>
                <c:pt idx="12">
                  <c:v>-4.1076487252124719E-2</c:v>
                </c:pt>
                <c:pt idx="13">
                  <c:v>-2.0540910647038682E-3</c:v>
                </c:pt>
                <c:pt idx="14">
                  <c:v>3.0957755562721727E-2</c:v>
                </c:pt>
                <c:pt idx="15">
                  <c:v>3.1065548306927641E-2</c:v>
                </c:pt>
                <c:pt idx="16">
                  <c:v>3.7585084344480608E-2</c:v>
                </c:pt>
                <c:pt idx="17">
                  <c:v>1.4438348252959858E-2</c:v>
                </c:pt>
                <c:pt idx="18">
                  <c:v>-1.6958733747880184E-3</c:v>
                </c:pt>
                <c:pt idx="19">
                  <c:v>1.9514914970727637E-3</c:v>
                </c:pt>
                <c:pt idx="20">
                  <c:v>3.3130866924351208E-3</c:v>
                </c:pt>
                <c:pt idx="21">
                  <c:v>-6.6042927903137124E-3</c:v>
                </c:pt>
                <c:pt idx="22">
                  <c:v>-1.2969467711429343E-2</c:v>
                </c:pt>
                <c:pt idx="23">
                  <c:v>-6.5240083507306914E-3</c:v>
                </c:pt>
                <c:pt idx="24">
                  <c:v>-3.8422131147540992E-3</c:v>
                </c:pt>
                <c:pt idx="25">
                  <c:v>-8.3692619832614751E-3</c:v>
                </c:pt>
                <c:pt idx="26">
                  <c:v>-6.6073697585768811E-3</c:v>
                </c:pt>
                <c:pt idx="27">
                  <c:v>-2.3950553695596167E-2</c:v>
                </c:pt>
                <c:pt idx="28">
                  <c:v>-2.5264243361691172E-2</c:v>
                </c:pt>
                <c:pt idx="29">
                  <c:v>-2.1610496526884491E-2</c:v>
                </c:pt>
                <c:pt idx="30">
                  <c:v>-1.9308943089430895E-2</c:v>
                </c:pt>
                <c:pt idx="31">
                  <c:v>-1.5644400297988609E-2</c:v>
                </c:pt>
                <c:pt idx="32">
                  <c:v>-6.9678039404132688E-3</c:v>
                </c:pt>
                <c:pt idx="33">
                  <c:v>-1.4130946773433808E-3</c:v>
                </c:pt>
                <c:pt idx="34">
                  <c:v>-1.6151361329026315E-3</c:v>
                </c:pt>
                <c:pt idx="35">
                  <c:v>4.3152396093572559E-3</c:v>
                </c:pt>
                <c:pt idx="36">
                  <c:v>5.1883600270697088E-3</c:v>
                </c:pt>
                <c:pt idx="37">
                  <c:v>1.5569395017793605E-3</c:v>
                </c:pt>
                <c:pt idx="38">
                  <c:v>2.6379424049241588E-3</c:v>
                </c:pt>
                <c:pt idx="39">
                  <c:v>3.0185424752048277E-3</c:v>
                </c:pt>
                <c:pt idx="40">
                  <c:v>8.4441629723453707E-4</c:v>
                </c:pt>
                <c:pt idx="41">
                  <c:v>-3.1499370012599815E-3</c:v>
                </c:pt>
                <c:pt idx="42">
                  <c:v>-3.3092037228541885E-3</c:v>
                </c:pt>
                <c:pt idx="43">
                  <c:v>-1.6102049351735693E-2</c:v>
                </c:pt>
                <c:pt idx="44">
                  <c:v>-2.1656050955414011E-2</c:v>
                </c:pt>
                <c:pt idx="45">
                  <c:v>-3.1545741324921169E-2</c:v>
                </c:pt>
                <c:pt idx="46">
                  <c:v>-2.5546699366441831E-2</c:v>
                </c:pt>
                <c:pt idx="47">
                  <c:v>-2.1073558648111359E-2</c:v>
                </c:pt>
                <c:pt idx="48">
                  <c:v>-8.7616822429906621E-3</c:v>
                </c:pt>
                <c:pt idx="49">
                  <c:v>-3.4168564920273375E-3</c:v>
                </c:pt>
                <c:pt idx="50">
                  <c:v>-7.9545454545454572E-3</c:v>
                </c:pt>
                <c:pt idx="51">
                  <c:v>-9.2036063110443461E-3</c:v>
                </c:pt>
                <c:pt idx="52">
                  <c:v>8.6033315028372706E-3</c:v>
                </c:pt>
                <c:pt idx="53">
                  <c:v>2.3822613157412497E-3</c:v>
                </c:pt>
                <c:pt idx="54">
                  <c:v>-7.2833211944646969E-4</c:v>
                </c:pt>
                <c:pt idx="55">
                  <c:v>-9.0007347538574711E-3</c:v>
                </c:pt>
                <c:pt idx="56">
                  <c:v>-8.5532302092811794E-3</c:v>
                </c:pt>
                <c:pt idx="57">
                  <c:v>-1.1412268188302427E-2</c:v>
                </c:pt>
                <c:pt idx="58">
                  <c:v>-8.5709288088158166E-3</c:v>
                </c:pt>
                <c:pt idx="59">
                  <c:v>-4.9555707450444327E-3</c:v>
                </c:pt>
                <c:pt idx="60">
                  <c:v>-9.0180360721443063E-3</c:v>
                </c:pt>
                <c:pt idx="61">
                  <c:v>-9.2317837124958699E-3</c:v>
                </c:pt>
                <c:pt idx="62">
                  <c:v>-7.9856584093872321E-3</c:v>
                </c:pt>
                <c:pt idx="63">
                  <c:v>-8.901116685547824E-3</c:v>
                </c:pt>
                <c:pt idx="64">
                  <c:v>-5.4209183673469335E-3</c:v>
                </c:pt>
                <c:pt idx="65">
                  <c:v>-1.729016032694122E-3</c:v>
                </c:pt>
                <c:pt idx="66">
                  <c:v>-2.463812750230986E-3</c:v>
                </c:pt>
                <c:pt idx="67">
                  <c:v>-3.4874905231235803E-3</c:v>
                </c:pt>
                <c:pt idx="68">
                  <c:v>-8.133688257911869E-3</c:v>
                </c:pt>
                <c:pt idx="69">
                  <c:v>-1.4877479579929982E-2</c:v>
                </c:pt>
                <c:pt idx="70">
                  <c:v>-9.6002292592062052E-3</c:v>
                </c:pt>
                <c:pt idx="71">
                  <c:v>-7.2535912387996053E-3</c:v>
                </c:pt>
                <c:pt idx="72">
                  <c:v>-1.2418931971850409E-3</c:v>
                </c:pt>
                <c:pt idx="73">
                  <c:v>-2.7100271002710053E-3</c:v>
                </c:pt>
                <c:pt idx="74">
                  <c:v>-1.2443738416732873E-2</c:v>
                </c:pt>
                <c:pt idx="75">
                  <c:v>-1.2340917855765523E-2</c:v>
                </c:pt>
                <c:pt idx="76">
                  <c:v>-5.1103078648884453E-3</c:v>
                </c:pt>
                <c:pt idx="77">
                  <c:v>-6.8948534843634654E-3</c:v>
                </c:pt>
                <c:pt idx="78">
                  <c:v>-9.4453862920804241E-3</c:v>
                </c:pt>
                <c:pt idx="79">
                  <c:v>-1.2260445185097021E-2</c:v>
                </c:pt>
                <c:pt idx="80">
                  <c:v>-2.2671208739574834E-2</c:v>
                </c:pt>
                <c:pt idx="81">
                  <c:v>-2.3945800724214487E-2</c:v>
                </c:pt>
                <c:pt idx="82">
                  <c:v>-2.1552218273529797E-2</c:v>
                </c:pt>
                <c:pt idx="83">
                  <c:v>-2.1827182718271852E-2</c:v>
                </c:pt>
                <c:pt idx="84">
                  <c:v>-1.8429661941112323E-2</c:v>
                </c:pt>
                <c:pt idx="85">
                  <c:v>-1.9738936644380783E-2</c:v>
                </c:pt>
                <c:pt idx="86">
                  <c:v>-1.0536198622991858E-2</c:v>
                </c:pt>
                <c:pt idx="87">
                  <c:v>-9.5247849242113894E-3</c:v>
                </c:pt>
                <c:pt idx="88">
                  <c:v>2.1960471151926536E-3</c:v>
                </c:pt>
                <c:pt idx="89">
                  <c:v>-1.4742014742014752E-3</c:v>
                </c:pt>
                <c:pt idx="90">
                  <c:v>-8.285163776493255E-3</c:v>
                </c:pt>
                <c:pt idx="91">
                  <c:v>-1.1941153993121905E-2</c:v>
                </c:pt>
                <c:pt idx="92">
                  <c:v>-2.0947348556331409E-2</c:v>
                </c:pt>
                <c:pt idx="93">
                  <c:v>-3.0277700380793211E-2</c:v>
                </c:pt>
                <c:pt idx="94">
                  <c:v>-3.6073059360730596E-2</c:v>
                </c:pt>
                <c:pt idx="95">
                  <c:v>-4.0728929384965827E-2</c:v>
                </c:pt>
                <c:pt idx="96">
                  <c:v>-3.9731051344743272E-2</c:v>
                </c:pt>
                <c:pt idx="97">
                  <c:v>-4.4889916902253114E-2</c:v>
                </c:pt>
                <c:pt idx="98">
                  <c:v>-4.3533176153587073E-2</c:v>
                </c:pt>
                <c:pt idx="99">
                  <c:v>-4.4701573295596507E-2</c:v>
                </c:pt>
                <c:pt idx="100">
                  <c:v>-3.6795491143317233E-2</c:v>
                </c:pt>
                <c:pt idx="101">
                  <c:v>-4.0212799248943908E-2</c:v>
                </c:pt>
                <c:pt idx="102">
                  <c:v>-3.1240405280933407E-2</c:v>
                </c:pt>
                <c:pt idx="103">
                  <c:v>-4.3102162565249763E-2</c:v>
                </c:pt>
                <c:pt idx="104">
                  <c:v>-2.8748023573379359E-2</c:v>
                </c:pt>
                <c:pt idx="105">
                  <c:v>-2.8547439126784209E-2</c:v>
                </c:pt>
                <c:pt idx="106">
                  <c:v>-2.5229199696698144E-2</c:v>
                </c:pt>
                <c:pt idx="107">
                  <c:v>-2.2365072987813088E-2</c:v>
                </c:pt>
                <c:pt idx="108">
                  <c:v>-2.3351194019977511E-2</c:v>
                </c:pt>
                <c:pt idx="109">
                  <c:v>-2.4442151425254778E-2</c:v>
                </c:pt>
                <c:pt idx="110">
                  <c:v>-2.293025907392161E-2</c:v>
                </c:pt>
                <c:pt idx="111">
                  <c:v>-3.2976551382787843E-2</c:v>
                </c:pt>
                <c:pt idx="112">
                  <c:v>-4.6048194248574398E-2</c:v>
                </c:pt>
                <c:pt idx="113">
                  <c:v>-7.9371740303339142E-2</c:v>
                </c:pt>
                <c:pt idx="114">
                  <c:v>-5.1945795691452322E-2</c:v>
                </c:pt>
                <c:pt idx="115">
                  <c:v>-5.0903580648782136E-2</c:v>
                </c:pt>
                <c:pt idx="116">
                  <c:v>-4.3905884910069005E-2</c:v>
                </c:pt>
                <c:pt idx="117">
                  <c:v>-4.06703672075149E-2</c:v>
                </c:pt>
                <c:pt idx="118">
                  <c:v>-4.167540364856364E-2</c:v>
                </c:pt>
                <c:pt idx="119">
                  <c:v>-4.2427030619025766E-2</c:v>
                </c:pt>
                <c:pt idx="120">
                  <c:v>-3.5861520886107404E-2</c:v>
                </c:pt>
                <c:pt idx="121">
                  <c:v>-3.1861213897832676E-2</c:v>
                </c:pt>
                <c:pt idx="122">
                  <c:v>-3.4106284701161754E-2</c:v>
                </c:pt>
                <c:pt idx="123">
                  <c:v>-3.4742857142857145E-2</c:v>
                </c:pt>
                <c:pt idx="124">
                  <c:v>-3.5054688900842748E-2</c:v>
                </c:pt>
                <c:pt idx="125">
                  <c:v>-2.5007430051373535E-2</c:v>
                </c:pt>
                <c:pt idx="126">
                  <c:v>-2.194396231093481E-2</c:v>
                </c:pt>
                <c:pt idx="127">
                  <c:v>-1.9626615605552917E-2</c:v>
                </c:pt>
                <c:pt idx="128">
                  <c:v>-1.5485687470671044E-2</c:v>
                </c:pt>
                <c:pt idx="129">
                  <c:v>-1.493105812447627E-2</c:v>
                </c:pt>
                <c:pt idx="130">
                  <c:v>-1.6552743395529281E-2</c:v>
                </c:pt>
                <c:pt idx="131">
                  <c:v>-1.965886094246894E-2</c:v>
                </c:pt>
                <c:pt idx="132">
                  <c:v>-2.2402540130534485E-2</c:v>
                </c:pt>
                <c:pt idx="133">
                  <c:v>-3.0821313961279458E-2</c:v>
                </c:pt>
                <c:pt idx="134">
                  <c:v>-3.4651926066678211E-2</c:v>
                </c:pt>
                <c:pt idx="135">
                  <c:v>-3.1004930346447836E-2</c:v>
                </c:pt>
                <c:pt idx="136">
                  <c:v>-2.269853313100658E-2</c:v>
                </c:pt>
                <c:pt idx="137">
                  <c:v>-2.3644950426922752E-2</c:v>
                </c:pt>
                <c:pt idx="138">
                  <c:v>-2.5076656850541907E-2</c:v>
                </c:pt>
                <c:pt idx="139">
                  <c:v>-3.4114175599181021E-2</c:v>
                </c:pt>
                <c:pt idx="140">
                  <c:v>-4.0244123511994655E-2</c:v>
                </c:pt>
                <c:pt idx="141">
                  <c:v>-4.1308344700788806E-2</c:v>
                </c:pt>
                <c:pt idx="142">
                  <c:v>-5.1673966079774258E-2</c:v>
                </c:pt>
                <c:pt idx="143">
                  <c:v>-6.1070920131322814E-2</c:v>
                </c:pt>
                <c:pt idx="144">
                  <c:v>-5.8900523560209396E-2</c:v>
                </c:pt>
                <c:pt idx="145">
                  <c:v>-5.546042092470875E-2</c:v>
                </c:pt>
                <c:pt idx="146">
                  <c:v>-5.8255810836170617E-2</c:v>
                </c:pt>
                <c:pt idx="147">
                  <c:v>-5.0810782626831495E-2</c:v>
                </c:pt>
                <c:pt idx="148">
                  <c:v>-4.5521292217327473E-2</c:v>
                </c:pt>
                <c:pt idx="149">
                  <c:v>-4.6637877853177072E-2</c:v>
                </c:pt>
                <c:pt idx="150">
                  <c:v>-4.737314228913618E-2</c:v>
                </c:pt>
                <c:pt idx="151">
                  <c:v>-4.9081515499425944E-2</c:v>
                </c:pt>
                <c:pt idx="152">
                  <c:v>-3.9364721889882007E-2</c:v>
                </c:pt>
                <c:pt idx="153">
                  <c:v>-5.0138568129330284E-2</c:v>
                </c:pt>
                <c:pt idx="154">
                  <c:v>-4.4395644200946438E-2</c:v>
                </c:pt>
                <c:pt idx="155">
                  <c:v>-4.4990733918324588E-2</c:v>
                </c:pt>
                <c:pt idx="156">
                  <c:v>-4.4397928831111738E-2</c:v>
                </c:pt>
                <c:pt idx="157">
                  <c:v>-4.9051567593585234E-2</c:v>
                </c:pt>
                <c:pt idx="158">
                  <c:v>-4.9570917245245684E-2</c:v>
                </c:pt>
                <c:pt idx="159">
                  <c:v>-4.1675567138035635E-2</c:v>
                </c:pt>
                <c:pt idx="160">
                  <c:v>-4.0984296720414294E-2</c:v>
                </c:pt>
                <c:pt idx="161">
                  <c:v>-2.9258616414579757E-2</c:v>
                </c:pt>
                <c:pt idx="162">
                  <c:v>-3.116930646768195E-2</c:v>
                </c:pt>
                <c:pt idx="163">
                  <c:v>-3.2345708392828812E-2</c:v>
                </c:pt>
                <c:pt idx="164">
                  <c:v>-3.2019704433497546E-2</c:v>
                </c:pt>
                <c:pt idx="165">
                  <c:v>-2.9786827263167972E-2</c:v>
                </c:pt>
                <c:pt idx="166">
                  <c:v>-2.8423189713512289E-2</c:v>
                </c:pt>
                <c:pt idx="167">
                  <c:v>-2.9179085255914942E-2</c:v>
                </c:pt>
                <c:pt idx="168">
                  <c:v>-2.4559886119970453E-2</c:v>
                </c:pt>
                <c:pt idx="169">
                  <c:v>-2.799950443354985E-2</c:v>
                </c:pt>
                <c:pt idx="170">
                  <c:v>-2.8504681043951218E-2</c:v>
                </c:pt>
                <c:pt idx="171">
                  <c:v>-2.9080804942873916E-2</c:v>
                </c:pt>
                <c:pt idx="172">
                  <c:v>-3.2987635970542571E-2</c:v>
                </c:pt>
                <c:pt idx="173">
                  <c:v>-3.3581406190166987E-2</c:v>
                </c:pt>
                <c:pt idx="174">
                  <c:v>-3.2476967275369077E-2</c:v>
                </c:pt>
                <c:pt idx="175">
                  <c:v>-3.4558266653495338E-2</c:v>
                </c:pt>
                <c:pt idx="176">
                  <c:v>-3.0208555535500385E-2</c:v>
                </c:pt>
                <c:pt idx="177">
                  <c:v>-3.9548297203590294E-2</c:v>
                </c:pt>
                <c:pt idx="178">
                  <c:v>-4.3132858172499365E-2</c:v>
                </c:pt>
                <c:pt idx="179">
                  <c:v>-4.5528712871287097E-2</c:v>
                </c:pt>
                <c:pt idx="180">
                  <c:v>-5.0627582443283699E-2</c:v>
                </c:pt>
                <c:pt idx="181">
                  <c:v>-5.0793942738029563E-2</c:v>
                </c:pt>
                <c:pt idx="182">
                  <c:v>-5.1981619758759326E-2</c:v>
                </c:pt>
                <c:pt idx="183">
                  <c:v>-4.91386613950862E-2</c:v>
                </c:pt>
                <c:pt idx="184">
                  <c:v>-5.0190091656597297E-2</c:v>
                </c:pt>
                <c:pt idx="185">
                  <c:v>-4.4599262508927137E-2</c:v>
                </c:pt>
                <c:pt idx="186">
                  <c:v>-4.5698150175762058E-2</c:v>
                </c:pt>
                <c:pt idx="187">
                  <c:v>-4.0174078221793787E-2</c:v>
                </c:pt>
                <c:pt idx="188">
                  <c:v>-3.7197292204620036E-2</c:v>
                </c:pt>
                <c:pt idx="189">
                  <c:v>-3.246682022595155E-2</c:v>
                </c:pt>
                <c:pt idx="190">
                  <c:v>-3.452484269906704E-2</c:v>
                </c:pt>
                <c:pt idx="191">
                  <c:v>-3.4262926952880135E-2</c:v>
                </c:pt>
                <c:pt idx="192">
                  <c:v>-3.3540569437294582E-2</c:v>
                </c:pt>
                <c:pt idx="193">
                  <c:v>-3.1655844155844194E-2</c:v>
                </c:pt>
                <c:pt idx="194">
                  <c:v>-3.1736170433071892E-2</c:v>
                </c:pt>
                <c:pt idx="195">
                  <c:v>-2.8387904173264575E-2</c:v>
                </c:pt>
                <c:pt idx="196">
                  <c:v>-2.812905828804859E-2</c:v>
                </c:pt>
                <c:pt idx="197">
                  <c:v>-2.2233207687079128E-2</c:v>
                </c:pt>
                <c:pt idx="198">
                  <c:v>-2.0718805736763681E-2</c:v>
                </c:pt>
                <c:pt idx="199">
                  <c:v>-1.6996418010914265E-2</c:v>
                </c:pt>
                <c:pt idx="200">
                  <c:v>-1.4324709233325433E-2</c:v>
                </c:pt>
                <c:pt idx="201">
                  <c:v>-1.1941654822098481E-2</c:v>
                </c:pt>
                <c:pt idx="202">
                  <c:v>-7.8824177337188522E-3</c:v>
                </c:pt>
                <c:pt idx="203">
                  <c:v>-8.2675600476974608E-3</c:v>
                </c:pt>
                <c:pt idx="204">
                  <c:v>-2.5347973844480091E-3</c:v>
                </c:pt>
                <c:pt idx="205">
                  <c:v>-9.7581530477595056E-4</c:v>
                </c:pt>
                <c:pt idx="206">
                  <c:v>2.3697976389389455E-3</c:v>
                </c:pt>
                <c:pt idx="207">
                  <c:v>2.2058744793172495E-3</c:v>
                </c:pt>
                <c:pt idx="208">
                  <c:v>5.0162632534955492E-3</c:v>
                </c:pt>
                <c:pt idx="209">
                  <c:v>6.5523141772046286E-3</c:v>
                </c:pt>
                <c:pt idx="210">
                  <c:v>7.3432749979459424E-3</c:v>
                </c:pt>
                <c:pt idx="211">
                  <c:v>8.5135433608417247E-3</c:v>
                </c:pt>
                <c:pt idx="212">
                  <c:v>1.7511777216800199E-2</c:v>
                </c:pt>
                <c:pt idx="213">
                  <c:v>1.4196776633502071E-2</c:v>
                </c:pt>
                <c:pt idx="214">
                  <c:v>1.4797770225384383E-2</c:v>
                </c:pt>
                <c:pt idx="215">
                  <c:v>1.4230886152910779E-2</c:v>
                </c:pt>
                <c:pt idx="216">
                  <c:v>1.2323910281933147E-2</c:v>
                </c:pt>
                <c:pt idx="217">
                  <c:v>8.682553494072846E-3</c:v>
                </c:pt>
                <c:pt idx="218">
                  <c:v>-1.2206669604267664E-2</c:v>
                </c:pt>
                <c:pt idx="219">
                  <c:v>-3.2154936755780014E-3</c:v>
                </c:pt>
                <c:pt idx="220">
                  <c:v>-2.0945101785845556E-2</c:v>
                </c:pt>
                <c:pt idx="221">
                  <c:v>-2.4299508539020569E-2</c:v>
                </c:pt>
                <c:pt idx="222">
                  <c:v>-2.4982181362155909E-2</c:v>
                </c:pt>
                <c:pt idx="223">
                  <c:v>-2.7812351692828436E-2</c:v>
                </c:pt>
                <c:pt idx="224">
                  <c:v>-2.9556213542313099E-2</c:v>
                </c:pt>
                <c:pt idx="225">
                  <c:v>-3.5139271502907882E-2</c:v>
                </c:pt>
                <c:pt idx="226">
                  <c:v>-4.0422273742204314E-2</c:v>
                </c:pt>
                <c:pt idx="227">
                  <c:v>-3.3911685170566204E-2</c:v>
                </c:pt>
                <c:pt idx="228">
                  <c:v>-3.6454415448075227E-2</c:v>
                </c:pt>
                <c:pt idx="229">
                  <c:v>-3.279169690101346E-2</c:v>
                </c:pt>
                <c:pt idx="230">
                  <c:v>-2.9938053665425606E-2</c:v>
                </c:pt>
                <c:pt idx="231">
                  <c:v>-3.0123820381278102E-2</c:v>
                </c:pt>
                <c:pt idx="232">
                  <c:v>-2.4224641159438218E-2</c:v>
                </c:pt>
                <c:pt idx="233">
                  <c:v>-2.3726063463392979E-2</c:v>
                </c:pt>
                <c:pt idx="234">
                  <c:v>-2.3136806985377002E-2</c:v>
                </c:pt>
                <c:pt idx="235">
                  <c:v>-2.1412273595493123E-2</c:v>
                </c:pt>
                <c:pt idx="236">
                  <c:v>-1.7669389331332039E-2</c:v>
                </c:pt>
                <c:pt idx="237">
                  <c:v>-1.7613300457095069E-2</c:v>
                </c:pt>
                <c:pt idx="238">
                  <c:v>-1.6755456263962906E-2</c:v>
                </c:pt>
                <c:pt idx="239">
                  <c:v>-1.3251827167306983E-2</c:v>
                </c:pt>
                <c:pt idx="240">
                  <c:v>-1.4949062711947365E-2</c:v>
                </c:pt>
                <c:pt idx="241">
                  <c:v>-1.735697207312115E-2</c:v>
                </c:pt>
                <c:pt idx="242">
                  <c:v>-1.9493402546576263E-2</c:v>
                </c:pt>
                <c:pt idx="243">
                  <c:v>-2.082619302030201E-2</c:v>
                </c:pt>
                <c:pt idx="244">
                  <c:v>-2.7544498845016741E-2</c:v>
                </c:pt>
                <c:pt idx="245">
                  <c:v>-5.2042007001166908E-2</c:v>
                </c:pt>
                <c:pt idx="246">
                  <c:v>-4.4107090633557562E-2</c:v>
                </c:pt>
                <c:pt idx="247">
                  <c:v>-4.6540794765182962E-2</c:v>
                </c:pt>
                <c:pt idx="248">
                  <c:v>-7.1670238349537979E-2</c:v>
                </c:pt>
                <c:pt idx="249">
                  <c:v>-9.227036107596906E-2</c:v>
                </c:pt>
                <c:pt idx="250">
                  <c:v>-9.2072015161086568E-2</c:v>
                </c:pt>
                <c:pt idx="251">
                  <c:v>-8.6822589071861356E-2</c:v>
                </c:pt>
                <c:pt idx="252">
                  <c:v>-9.082480668068571E-2</c:v>
                </c:pt>
                <c:pt idx="253">
                  <c:v>-8.8671582559842255E-2</c:v>
                </c:pt>
                <c:pt idx="254">
                  <c:v>-8.6462962234718901E-2</c:v>
                </c:pt>
                <c:pt idx="255">
                  <c:v>-8.4510598624833455E-2</c:v>
                </c:pt>
                <c:pt idx="256">
                  <c:v>-7.9940516600394404E-2</c:v>
                </c:pt>
                <c:pt idx="257">
                  <c:v>-8.3685954626561324E-2</c:v>
                </c:pt>
                <c:pt idx="258">
                  <c:v>-7.7714516556625923E-2</c:v>
                </c:pt>
                <c:pt idx="259">
                  <c:v>-7.4471729017070332E-2</c:v>
                </c:pt>
                <c:pt idx="260">
                  <c:v>-6.8233785924277812E-2</c:v>
                </c:pt>
                <c:pt idx="261">
                  <c:v>-6.7387010572789591E-2</c:v>
                </c:pt>
                <c:pt idx="262">
                  <c:v>-6.556331612511393E-2</c:v>
                </c:pt>
                <c:pt idx="263">
                  <c:v>-6.4835430784123932E-2</c:v>
                </c:pt>
                <c:pt idx="264">
                  <c:v>-4.7450140141762243E-2</c:v>
                </c:pt>
                <c:pt idx="265">
                  <c:v>-3.1352092524144545E-2</c:v>
                </c:pt>
                <c:pt idx="266">
                  <c:v>-4.16504820085455E-2</c:v>
                </c:pt>
                <c:pt idx="267">
                  <c:v>-3.1323105143699681E-2</c:v>
                </c:pt>
                <c:pt idx="268">
                  <c:v>-3.591001618038521E-2</c:v>
                </c:pt>
                <c:pt idx="269">
                  <c:v>-3.5944542705540032E-2</c:v>
                </c:pt>
                <c:pt idx="270">
                  <c:v>-3.6534787006856251E-2</c:v>
                </c:pt>
                <c:pt idx="271">
                  <c:v>-3.5049159424180402E-2</c:v>
                </c:pt>
                <c:pt idx="272">
                  <c:v>-3.2405128434619235E-2</c:v>
                </c:pt>
                <c:pt idx="273">
                  <c:v>-3.1646302144475183E-2</c:v>
                </c:pt>
                <c:pt idx="274">
                  <c:v>-3.3492482396872504E-2</c:v>
                </c:pt>
                <c:pt idx="275">
                  <c:v>-3.2776794225793285E-2</c:v>
                </c:pt>
              </c:numCache>
            </c:numRef>
          </c:val>
        </c:ser>
        <c:marker val="1"/>
        <c:axId val="133284992"/>
        <c:axId val="133286528"/>
      </c:lineChart>
      <c:catAx>
        <c:axId val="133284992"/>
        <c:scaling>
          <c:orientation val="minMax"/>
        </c:scaling>
        <c:axPos val="b"/>
        <c:majorGridlines/>
        <c:minorGridlines>
          <c:spPr>
            <a:ln>
              <a:noFill/>
            </a:ln>
          </c:spPr>
        </c:minorGridlines>
        <c:numFmt formatCode="General" sourceLinked="0"/>
        <c:majorTickMark val="none"/>
        <c:tickLblPos val="low"/>
        <c:spPr>
          <a:ln w="25400">
            <a:solidFill>
              <a:schemeClr val="accent1"/>
            </a:solidFill>
          </a:ln>
        </c:spPr>
        <c:crossAx val="133286528"/>
        <c:crosses val="autoZero"/>
        <c:auto val="1"/>
        <c:lblAlgn val="ctr"/>
        <c:lblOffset val="100"/>
        <c:tickLblSkip val="40"/>
        <c:tickMarkSkip val="40"/>
      </c:catAx>
      <c:valAx>
        <c:axId val="133286528"/>
        <c:scaling>
          <c:orientation val="minMax"/>
          <c:min val="-0.1"/>
        </c:scaling>
        <c:axPos val="l"/>
        <c:majorGridlines/>
        <c:numFmt formatCode="0%" sourceLinked="0"/>
        <c:majorTickMark val="none"/>
        <c:tickLblPos val="nextTo"/>
        <c:crossAx val="133284992"/>
        <c:crosses val="autoZero"/>
        <c:crossBetween val="between"/>
      </c:valAx>
    </c:plotArea>
    <c:plotVisOnly val="1"/>
    <c:dispBlanksAs val="gap"/>
  </c:chart>
  <c:spPr>
    <a:solidFill>
      <a:sysClr val="window" lastClr="FFFFFF"/>
    </a:solidFill>
  </c:spPr>
  <c:externalData r:id="rId2"/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0.09063</cdr:x>
      <cdr:y>0.70053</cdr:y>
    </cdr:from>
    <cdr:to>
      <cdr:x>0.89017</cdr:x>
      <cdr:y>0.8963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785979" y="4409476"/>
          <a:ext cx="6933934" cy="123225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0.08839</cdr:x>
      <cdr:y>0.51111</cdr:y>
    </cdr:from>
    <cdr:to>
      <cdr:x>0.88255</cdr:x>
      <cdr:y>0.8963</cdr:y>
    </cdr:to>
    <cdr:cxnSp macro="">
      <cdr:nvCxnSpPr>
        <cdr:cNvPr id="4" name="Straight Connector 3"/>
        <cdr:cNvCxnSpPr/>
      </cdr:nvCxnSpPr>
      <cdr:spPr>
        <a:xfrm xmlns:a="http://schemas.openxmlformats.org/drawingml/2006/main" flipV="1">
          <a:off x="766375" y="3217761"/>
          <a:ext cx="6885653" cy="242501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0.09063</cdr:x>
      <cdr:y>0.1291</cdr:y>
    </cdr:from>
    <cdr:to>
      <cdr:x>0.8871</cdr:x>
      <cdr:y>0.89524</cdr:y>
    </cdr:to>
    <cdr:cxnSp macro="">
      <cdr:nvCxnSpPr>
        <cdr:cNvPr id="7" name="Straight Connector 6"/>
        <cdr:cNvCxnSpPr/>
      </cdr:nvCxnSpPr>
      <cdr:spPr>
        <a:xfrm xmlns:a="http://schemas.openxmlformats.org/drawingml/2006/main" flipV="1">
          <a:off x="785979" y="812622"/>
          <a:ext cx="6907290" cy="482244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0.80722</cdr:x>
      <cdr:y>0.72698</cdr:y>
    </cdr:from>
    <cdr:to>
      <cdr:x>0.87327</cdr:x>
      <cdr:y>0.75556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7000542" y="4575997"/>
          <a:ext cx="572832" cy="1798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/>
            <a:t>1/4</a:t>
          </a:r>
        </a:p>
      </cdr:txBody>
    </cdr:sp>
  </cdr:relSizeAnchor>
  <cdr:relSizeAnchor xmlns:cdr="http://schemas.openxmlformats.org/drawingml/2006/chartDrawing">
    <cdr:from>
      <cdr:x>0.78236</cdr:x>
      <cdr:y>0.56786</cdr:y>
    </cdr:from>
    <cdr:to>
      <cdr:x>0.84841</cdr:x>
      <cdr:y>0.60423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6784908" y="3574383"/>
          <a:ext cx="572832" cy="2289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1/2</a:t>
          </a:r>
        </a:p>
      </cdr:txBody>
    </cdr:sp>
  </cdr:relSizeAnchor>
  <cdr:relSizeAnchor xmlns:cdr="http://schemas.openxmlformats.org/drawingml/2006/chartDrawing">
    <cdr:from>
      <cdr:x>0.83277</cdr:x>
      <cdr:y>0.11175</cdr:y>
    </cdr:from>
    <cdr:to>
      <cdr:x>0.89882</cdr:x>
      <cdr:y>0.14032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7221015" y="703490"/>
          <a:ext cx="572722" cy="1798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1/1</a:t>
          </a:r>
        </a:p>
      </cdr:txBody>
    </cdr:sp>
  </cdr:relSizeAnchor>
  <cdr:relSizeAnchor xmlns:cdr="http://schemas.openxmlformats.org/drawingml/2006/chartDrawing">
    <cdr:from>
      <cdr:x>0.09063</cdr:x>
      <cdr:y>0.13122</cdr:y>
    </cdr:from>
    <cdr:to>
      <cdr:x>0.47696</cdr:x>
      <cdr:y>0.89524</cdr:y>
    </cdr:to>
    <cdr:cxnSp macro="">
      <cdr:nvCxnSpPr>
        <cdr:cNvPr id="19" name="Straight Connector 18"/>
        <cdr:cNvCxnSpPr/>
      </cdr:nvCxnSpPr>
      <cdr:spPr>
        <a:xfrm xmlns:a="http://schemas.openxmlformats.org/drawingml/2006/main" flipV="1">
          <a:off x="785979" y="825944"/>
          <a:ext cx="3350402" cy="480912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0.44962</cdr:x>
      <cdr:y>0.19215</cdr:y>
    </cdr:from>
    <cdr:to>
      <cdr:x>0.51567</cdr:x>
      <cdr:y>0.22072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3898696" y="1209612"/>
          <a:ext cx="572722" cy="1798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2/1</a:t>
          </a:r>
        </a:p>
      </cdr:txBody>
    </cdr:sp>
  </cdr:relSizeAnchor>
  <cdr:relSizeAnchor xmlns:cdr="http://schemas.openxmlformats.org/drawingml/2006/chartDrawing">
    <cdr:from>
      <cdr:x>0.48539</cdr:x>
      <cdr:y>0.12372</cdr:y>
    </cdr:from>
    <cdr:to>
      <cdr:x>0.64437</cdr:x>
      <cdr:y>0.1981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208837" y="778862"/>
          <a:ext cx="1378510" cy="468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/>
            <a:t>Lines of Constant Productivity</a:t>
          </a:r>
        </a:p>
      </cdr:txBody>
    </cdr:sp>
  </cdr:relSizeAnchor>
  <cdr:relSizeAnchor xmlns:cdr="http://schemas.openxmlformats.org/drawingml/2006/chartDrawing">
    <cdr:from>
      <cdr:x>0.1377</cdr:x>
      <cdr:y>0.28896</cdr:y>
    </cdr:from>
    <cdr:to>
      <cdr:x>0.28709</cdr:x>
      <cdr:y>0.48263</cdr:y>
    </cdr:to>
    <cdr:sp macro="" textlink="">
      <cdr:nvSpPr>
        <cdr:cNvPr id="12" name="Curved Right Arrow 11"/>
        <cdr:cNvSpPr/>
      </cdr:nvSpPr>
      <cdr:spPr>
        <a:xfrm xmlns:a="http://schemas.openxmlformats.org/drawingml/2006/main" rot="20534430" flipV="1">
          <a:off x="1192908" y="1813035"/>
          <a:ext cx="1294197" cy="1215164"/>
        </a:xfrm>
        <a:prstGeom xmlns:a="http://schemas.openxmlformats.org/drawingml/2006/main" prst="curvedRight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0.12377</cdr:x>
      <cdr:y>0.17723</cdr:y>
    </cdr:from>
    <cdr:to>
      <cdr:x>0.47709</cdr:x>
      <cdr:y>0.2911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072281" y="1112026"/>
          <a:ext cx="3060887" cy="714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/>
            <a:t>Shape of Recession Cost Cutting</a:t>
          </a:r>
        </a:p>
        <a:p xmlns:a="http://schemas.openxmlformats.org/drawingml/2006/main">
          <a:endParaRPr lang="en-US" sz="1100"/>
        </a:p>
        <a:p xmlns:a="http://schemas.openxmlformats.org/drawingml/2006/main">
          <a:endParaRPr lang="en-US" sz="1100"/>
        </a:p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0.78555</cdr:x>
      <cdr:y>0.36373</cdr:y>
    </cdr:from>
    <cdr:to>
      <cdr:x>0.85403</cdr:x>
      <cdr:y>0.39482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11026" y="2289914"/>
          <a:ext cx="593681" cy="195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/>
            <a:t>+17%</a:t>
          </a:r>
        </a:p>
      </cdr:txBody>
    </cdr:sp>
  </cdr:relSizeAnchor>
  <cdr:relSizeAnchor xmlns:cdr="http://schemas.openxmlformats.org/drawingml/2006/chartDrawing">
    <cdr:from>
      <cdr:x>0.80119</cdr:x>
      <cdr:y>0.27128</cdr:y>
    </cdr:from>
    <cdr:to>
      <cdr:x>0.86967</cdr:x>
      <cdr:y>0.30237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6946639" y="1707889"/>
          <a:ext cx="593681" cy="195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+10%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0.45078</cdr:x>
      <cdr:y>0.80791</cdr:y>
    </cdr:from>
    <cdr:to>
      <cdr:x>0.69393</cdr:x>
      <cdr:y>0.85501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19508" y="3821364"/>
          <a:ext cx="1628692" cy="222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Federal</a:t>
          </a:r>
          <a:r>
            <a:rPr lang="en-US" sz="1100" baseline="0" dirty="0"/>
            <a:t> Government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0.45637</cdr:x>
      <cdr:y>0.61687</cdr:y>
    </cdr:from>
    <cdr:to>
      <cdr:x>0.67117</cdr:x>
      <cdr:y>0.6778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56952" y="2917757"/>
          <a:ext cx="1438848" cy="2881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State</a:t>
          </a:r>
          <a:r>
            <a:rPr lang="en-US" sz="1100" baseline="0" dirty="0"/>
            <a:t> and Local </a:t>
          </a:r>
          <a:r>
            <a:rPr lang="en-US" sz="1100" baseline="0" dirty="0" err="1"/>
            <a:t>Gov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0.48517</cdr:x>
      <cdr:y>0.25904</cdr:y>
    </cdr:from>
    <cdr:to>
      <cdr:x>0.62827</cdr:x>
      <cdr:y>0.30361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203095" y="1625297"/>
          <a:ext cx="1239762" cy="2797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/>
            <a:t>Households</a:t>
          </a:r>
        </a:p>
      </cdr:txBody>
    </cdr:sp>
  </cdr:relSizeAnchor>
  <cdr:relSizeAnchor xmlns:cdr="http://schemas.openxmlformats.org/drawingml/2006/chartDrawing">
    <cdr:from>
      <cdr:x>0.49825</cdr:x>
      <cdr:y>0.43373</cdr:y>
    </cdr:from>
    <cdr:to>
      <cdr:x>0.62567</cdr:x>
      <cdr:y>0.50059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37481" y="2051516"/>
          <a:ext cx="853519" cy="3162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Business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4" tIns="48322" rIns="96644" bIns="48322" numCol="1" anchor="t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defTabSz="966788">
              <a:defRPr sz="1200"/>
            </a:lvl1pPr>
          </a:lstStyle>
          <a:p>
            <a:pPr>
              <a:defRPr/>
            </a:pPr>
            <a:r>
              <a:rPr lang="en-US"/>
              <a:t>Leamer Slides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4" tIns="48322" rIns="96644" bIns="4832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/>
            </a:lvl1pPr>
          </a:lstStyle>
          <a:p>
            <a:pPr>
              <a:defRPr/>
            </a:pPr>
            <a:fld id="{750B12F2-E3DC-4369-A56D-4C075E71DA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62C52-0963-4450-BE62-0ECB07011387}" type="datetimeFigureOut">
              <a:rPr lang="en-US" smtClean="0"/>
              <a:pPr/>
              <a:t>6/23/2016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4671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924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65" tIns="47533" rIns="95065" bIns="47533" numCol="1" anchor="t" anchorCtr="0" compatLnSpc="1">
            <a:prstTxWarp prst="textNoShape">
              <a:avLst/>
            </a:prstTxWarp>
          </a:bodyPr>
          <a:lstStyle>
            <a:lvl1pPr defTabSz="95091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9725" y="0"/>
            <a:ext cx="31924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65" tIns="47533" rIns="95065" bIns="47533" numCol="1" anchor="t" anchorCtr="0" compatLnSpc="1">
            <a:prstTxWarp prst="textNoShape">
              <a:avLst/>
            </a:prstTxWarp>
          </a:bodyPr>
          <a:lstStyle>
            <a:lvl1pPr algn="r" defTabSz="950913">
              <a:defRPr sz="1200"/>
            </a:lvl1pPr>
          </a:lstStyle>
          <a:p>
            <a:pPr>
              <a:defRPr/>
            </a:pPr>
            <a:fld id="{B53F45C1-C9C8-4E9B-AB70-99D58D689A9A}" type="datetimeFigureOut">
              <a:rPr lang="en-US"/>
              <a:pPr>
                <a:defRPr/>
              </a:pPr>
              <a:t>6/23/2016</a:t>
            </a:fld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2850" y="709613"/>
            <a:ext cx="4832350" cy="3624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7263" y="4570413"/>
            <a:ext cx="5346700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65" tIns="47533" rIns="95065" bIns="475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0825"/>
            <a:ext cx="31924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65" tIns="47533" rIns="95065" bIns="47533" numCol="1" anchor="b" anchorCtr="0" compatLnSpc="1">
            <a:prstTxWarp prst="textNoShape">
              <a:avLst/>
            </a:prstTxWarp>
          </a:bodyPr>
          <a:lstStyle>
            <a:lvl1pPr defTabSz="950913">
              <a:defRPr sz="1200"/>
            </a:lvl1pPr>
          </a:lstStyle>
          <a:p>
            <a:pPr>
              <a:defRPr/>
            </a:pPr>
            <a:r>
              <a:rPr lang="en-US"/>
              <a:t>Leamer Slides</a:t>
            </a:r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9725" y="9140825"/>
            <a:ext cx="31924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65" tIns="47533" rIns="95065" bIns="47533" numCol="1" anchor="b" anchorCtr="0" compatLnSpc="1">
            <a:prstTxWarp prst="textNoShape">
              <a:avLst/>
            </a:prstTxWarp>
          </a:bodyPr>
          <a:lstStyle>
            <a:lvl1pPr algn="r" defTabSz="950913">
              <a:defRPr sz="1200"/>
            </a:lvl1pPr>
          </a:lstStyle>
          <a:p>
            <a:pPr>
              <a:defRPr/>
            </a:pPr>
            <a:fld id="{CA1290C4-7A15-4438-9124-9E6F84E803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9230049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gradFill>
            <a:gsLst>
              <a:gs pos="0">
                <a:schemeClr val="tx2">
                  <a:lumMod val="50000"/>
                </a:schemeClr>
              </a:gs>
              <a:gs pos="100000">
                <a:schemeClr val="tx1">
                  <a:lumMod val="90000"/>
                  <a:lumOff val="1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0" dirty="0"/>
          </a:p>
        </p:txBody>
      </p:sp>
      <p:sp>
        <p:nvSpPr>
          <p:cNvPr id="13" name="Parallelogram 12"/>
          <p:cNvSpPr/>
          <p:nvPr/>
        </p:nvSpPr>
        <p:spPr>
          <a:xfrm>
            <a:off x="6629400" y="0"/>
            <a:ext cx="1447800" cy="1218945"/>
          </a:xfrm>
          <a:prstGeom prst="parallelogram">
            <a:avLst>
              <a:gd name="adj" fmla="val 27894"/>
            </a:avLst>
          </a:prstGeom>
          <a:gradFill flip="none" rotWithShape="1">
            <a:gsLst>
              <a:gs pos="45000">
                <a:schemeClr val="tx1">
                  <a:lumMod val="90000"/>
                  <a:lumOff val="10000"/>
                  <a:alpha val="0"/>
                </a:schemeClr>
              </a:gs>
              <a:gs pos="100000">
                <a:schemeClr val="accent5">
                  <a:lumMod val="20000"/>
                  <a:lumOff val="80000"/>
                  <a:alpha val="28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/>
          <p:cNvSpPr/>
          <p:nvPr/>
        </p:nvSpPr>
        <p:spPr>
          <a:xfrm>
            <a:off x="7467600" y="0"/>
            <a:ext cx="1600200" cy="1218945"/>
          </a:xfrm>
          <a:prstGeom prst="parallelogram">
            <a:avLst>
              <a:gd name="adj" fmla="val 27894"/>
            </a:avLst>
          </a:prstGeom>
          <a:gradFill flip="none" rotWithShape="1">
            <a:gsLst>
              <a:gs pos="35000">
                <a:schemeClr val="tx1">
                  <a:lumMod val="90000"/>
                  <a:lumOff val="10000"/>
                  <a:alpha val="0"/>
                </a:schemeClr>
              </a:gs>
              <a:gs pos="100000">
                <a:schemeClr val="accent5">
                  <a:lumMod val="20000"/>
                  <a:lumOff val="80000"/>
                  <a:alpha val="28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arallelogram 14"/>
          <p:cNvSpPr/>
          <p:nvPr/>
        </p:nvSpPr>
        <p:spPr>
          <a:xfrm>
            <a:off x="7620000" y="0"/>
            <a:ext cx="1524000" cy="1218945"/>
          </a:xfrm>
          <a:prstGeom prst="parallelogram">
            <a:avLst>
              <a:gd name="adj" fmla="val 27894"/>
            </a:avLst>
          </a:prstGeom>
          <a:gradFill flip="none" rotWithShape="1">
            <a:gsLst>
              <a:gs pos="25000">
                <a:schemeClr val="tx1">
                  <a:lumMod val="90000"/>
                  <a:lumOff val="10000"/>
                  <a:alpha val="0"/>
                </a:schemeClr>
              </a:gs>
              <a:gs pos="100000">
                <a:schemeClr val="tx1">
                  <a:lumMod val="10000"/>
                  <a:lumOff val="90000"/>
                  <a:alpha val="28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TextBox 7"/>
          <p:cNvSpPr txBox="1"/>
          <p:nvPr/>
        </p:nvSpPr>
        <p:spPr>
          <a:xfrm>
            <a:off x="6477000" y="512802"/>
            <a:ext cx="2590800" cy="553998"/>
          </a:xfrm>
          <a:prstGeom prst="rect">
            <a:avLst/>
          </a:prstGeom>
          <a:effectLst/>
        </p:spPr>
        <p:txBody>
          <a:bodyPr wrap="square" lIns="0" tIns="0" rIns="0" bIns="0" anchor="b">
            <a:spAutoFit/>
          </a:bodyPr>
          <a:lstStyle/>
          <a:p>
            <a:pPr algn="r">
              <a:defRPr/>
            </a:pPr>
            <a:r>
              <a:rPr lang="en-US" sz="3600" b="0" i="0" spc="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elvetica Light"/>
                <a:cs typeface="Helvetica Light"/>
              </a:rPr>
              <a:t>2016</a:t>
            </a:r>
            <a:endParaRPr lang="en-US" sz="3600" b="0" i="0" spc="0" dirty="0">
              <a:solidFill>
                <a:schemeClr val="accent5">
                  <a:lumMod val="60000"/>
                  <a:lumOff val="40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390165"/>
            <a:ext cx="70866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13865"/>
            <a:ext cx="6400800" cy="69320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4"/>
          </p:nvPr>
        </p:nvSpPr>
        <p:spPr>
          <a:xfrm>
            <a:off x="2057400" y="4329090"/>
            <a:ext cx="6400800" cy="1529456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6200" y="152400"/>
            <a:ext cx="228599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817224" y="381000"/>
            <a:ext cx="2326776" cy="169277"/>
          </a:xfrm>
          <a:prstGeom prst="rect">
            <a:avLst/>
          </a:prstGeom>
        </p:spPr>
        <p:txBody>
          <a:bodyPr wrap="none" bIns="0" anchor="ctr">
            <a:spAutoFit/>
          </a:bodyPr>
          <a:lstStyle/>
          <a:p>
            <a:pPr algn="r">
              <a:defRPr/>
            </a:pPr>
            <a:r>
              <a:rPr lang="en-US" sz="800" b="0" i="0" dirty="0">
                <a:solidFill>
                  <a:schemeClr val="bg1"/>
                </a:solidFill>
                <a:latin typeface="Helvetica Light"/>
                <a:cs typeface="Helvetica Light"/>
              </a:rPr>
              <a:t>a unique approach. critical answers. </a:t>
            </a:r>
            <a:r>
              <a:rPr lang="en-US" sz="800" b="0" i="0" dirty="0">
                <a:solidFill>
                  <a:schemeClr val="accent4"/>
                </a:solidFill>
                <a:latin typeface="Helvetica Light"/>
                <a:cs typeface="Helvetica Light"/>
              </a:rPr>
              <a:t>Accurate.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5939"/>
            <a:ext cx="8229600" cy="3915261"/>
          </a:xfrm>
        </p:spPr>
        <p:txBody>
          <a:bodyPr/>
          <a:lstStyle>
            <a:lvl1pPr>
              <a:buClr>
                <a:schemeClr val="accent2"/>
              </a:buClr>
              <a:buFont typeface="Arial"/>
              <a:buChar char="•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200" y="5943600"/>
            <a:ext cx="8229600" cy="304800"/>
          </a:xfrm>
        </p:spPr>
        <p:txBody>
          <a:bodyPr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48517"/>
            <a:ext cx="4040188" cy="526358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48517"/>
            <a:ext cx="4041775" cy="526358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390165"/>
            <a:ext cx="70866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13865"/>
            <a:ext cx="6400800" cy="69320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4"/>
          </p:nvPr>
        </p:nvSpPr>
        <p:spPr>
          <a:xfrm>
            <a:off x="2057400" y="4329090"/>
            <a:ext cx="6400800" cy="1529456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6600"/>
            <a:ext cx="8229600" cy="911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6425"/>
            <a:ext cx="8229600" cy="42497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73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Symbol" panose="05050102010706020507" pitchFamily="18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7353" name="Rectangle 9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7354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7355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13413F-1150-4ACD-841B-3CC134B23C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982056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5939"/>
            <a:ext cx="8229600" cy="3915261"/>
          </a:xfrm>
        </p:spPr>
        <p:txBody>
          <a:bodyPr/>
          <a:lstStyle>
            <a:lvl1pPr>
              <a:buClr>
                <a:schemeClr val="accent2"/>
              </a:buClr>
              <a:buFont typeface="Arial"/>
              <a:buChar char="•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200" y="5943600"/>
            <a:ext cx="8229600" cy="304800"/>
          </a:xfrm>
        </p:spPr>
        <p:txBody>
          <a:bodyPr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982290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5939"/>
            <a:ext cx="8229600" cy="3915261"/>
          </a:xfrm>
        </p:spPr>
        <p:txBody>
          <a:bodyPr/>
          <a:lstStyle>
            <a:lvl1pPr>
              <a:buClr>
                <a:schemeClr val="accent2"/>
              </a:buClr>
              <a:buFont typeface="Arial"/>
              <a:buChar char="•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200" y="5943600"/>
            <a:ext cx="8229600" cy="304800"/>
          </a:xfrm>
        </p:spPr>
        <p:txBody>
          <a:bodyPr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900403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5939"/>
            <a:ext cx="8229600" cy="3915261"/>
          </a:xfrm>
        </p:spPr>
        <p:txBody>
          <a:bodyPr/>
          <a:lstStyle>
            <a:lvl1pPr>
              <a:buClr>
                <a:schemeClr val="accent2"/>
              </a:buClr>
              <a:buFont typeface="Arial"/>
              <a:buChar char="•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200" y="5943600"/>
            <a:ext cx="8229600" cy="304800"/>
          </a:xfrm>
        </p:spPr>
        <p:txBody>
          <a:bodyPr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2889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Helvetica"/>
              <a:cs typeface="Helvetica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gradFill>
            <a:gsLst>
              <a:gs pos="0">
                <a:schemeClr val="tx2">
                  <a:lumMod val="50000"/>
                </a:schemeClr>
              </a:gs>
              <a:gs pos="100000">
                <a:schemeClr val="tx1">
                  <a:lumMod val="90000"/>
                  <a:lumOff val="1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0" dirty="0"/>
          </a:p>
        </p:txBody>
      </p:sp>
      <p:sp>
        <p:nvSpPr>
          <p:cNvPr id="24" name="Parallelogram 23"/>
          <p:cNvSpPr/>
          <p:nvPr/>
        </p:nvSpPr>
        <p:spPr>
          <a:xfrm>
            <a:off x="6629400" y="0"/>
            <a:ext cx="1447800" cy="1218945"/>
          </a:xfrm>
          <a:prstGeom prst="parallelogram">
            <a:avLst>
              <a:gd name="adj" fmla="val 27894"/>
            </a:avLst>
          </a:prstGeom>
          <a:gradFill flip="none" rotWithShape="1">
            <a:gsLst>
              <a:gs pos="45000">
                <a:schemeClr val="tx1">
                  <a:lumMod val="90000"/>
                  <a:lumOff val="10000"/>
                  <a:alpha val="0"/>
                </a:schemeClr>
              </a:gs>
              <a:gs pos="100000">
                <a:schemeClr val="accent5">
                  <a:lumMod val="20000"/>
                  <a:lumOff val="80000"/>
                  <a:alpha val="28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/>
          <p:cNvSpPr/>
          <p:nvPr/>
        </p:nvSpPr>
        <p:spPr>
          <a:xfrm>
            <a:off x="7467600" y="0"/>
            <a:ext cx="1600200" cy="1218945"/>
          </a:xfrm>
          <a:prstGeom prst="parallelogram">
            <a:avLst>
              <a:gd name="adj" fmla="val 27894"/>
            </a:avLst>
          </a:prstGeom>
          <a:gradFill flip="none" rotWithShape="1">
            <a:gsLst>
              <a:gs pos="35000">
                <a:schemeClr val="tx1">
                  <a:lumMod val="90000"/>
                  <a:lumOff val="10000"/>
                  <a:alpha val="0"/>
                </a:schemeClr>
              </a:gs>
              <a:gs pos="100000">
                <a:schemeClr val="accent5">
                  <a:lumMod val="20000"/>
                  <a:lumOff val="80000"/>
                  <a:alpha val="28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/>
          <p:cNvSpPr/>
          <p:nvPr/>
        </p:nvSpPr>
        <p:spPr>
          <a:xfrm>
            <a:off x="7620000" y="0"/>
            <a:ext cx="1524000" cy="1218945"/>
          </a:xfrm>
          <a:prstGeom prst="parallelogram">
            <a:avLst>
              <a:gd name="adj" fmla="val 27894"/>
            </a:avLst>
          </a:prstGeom>
          <a:gradFill flip="none" rotWithShape="1">
            <a:gsLst>
              <a:gs pos="25000">
                <a:schemeClr val="tx1">
                  <a:lumMod val="90000"/>
                  <a:lumOff val="10000"/>
                  <a:alpha val="0"/>
                </a:schemeClr>
              </a:gs>
              <a:gs pos="100000">
                <a:schemeClr val="tx1">
                  <a:lumMod val="10000"/>
                  <a:lumOff val="90000"/>
                  <a:alpha val="28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2" name="Picture 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6200" y="90624"/>
            <a:ext cx="1229146" cy="518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36600"/>
            <a:ext cx="82296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229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76425"/>
            <a:ext cx="8229600" cy="424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3"/>
          <p:cNvSpPr txBox="1">
            <a:spLocks/>
          </p:cNvSpPr>
          <p:nvPr/>
        </p:nvSpPr>
        <p:spPr>
          <a:xfrm>
            <a:off x="4572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11397561-C03F-1F4D-9DFD-9AF753D4D976}" type="datetime6">
              <a:rPr lang="en-US" sz="800" b="0" i="0">
                <a:solidFill>
                  <a:schemeClr val="bg2"/>
                </a:solidFill>
                <a:latin typeface="Helvetica Light"/>
                <a:cs typeface="Helvetica Light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June 16</a:t>
            </a:fld>
            <a:endParaRPr lang="en-US" sz="800" b="0" i="0" dirty="0">
              <a:solidFill>
                <a:schemeClr val="bg2"/>
              </a:solidFill>
              <a:latin typeface="Helvetica Light"/>
              <a:cs typeface="Helvetica Ligh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17224" y="364123"/>
            <a:ext cx="2326776" cy="169277"/>
          </a:xfrm>
          <a:prstGeom prst="rect">
            <a:avLst/>
          </a:prstGeom>
        </p:spPr>
        <p:txBody>
          <a:bodyPr wrap="none" bIns="0" anchor="ctr">
            <a:spAutoFit/>
          </a:bodyPr>
          <a:lstStyle/>
          <a:p>
            <a:pPr algn="r">
              <a:defRPr/>
            </a:pPr>
            <a:r>
              <a:rPr lang="en-US" sz="800" b="0" i="0" dirty="0">
                <a:solidFill>
                  <a:schemeClr val="bg1"/>
                </a:solidFill>
                <a:latin typeface="Helvetica Light"/>
                <a:cs typeface="Helvetica Light"/>
              </a:rPr>
              <a:t>a unique approach. critical answers. </a:t>
            </a:r>
            <a:r>
              <a:rPr lang="en-US" sz="800" b="0" i="0" dirty="0">
                <a:solidFill>
                  <a:schemeClr val="accent4"/>
                </a:solidFill>
                <a:latin typeface="Helvetica Light"/>
                <a:cs typeface="Helvetica Light"/>
              </a:rPr>
              <a:t>Accurate.</a:t>
            </a:r>
          </a:p>
        </p:txBody>
      </p:sp>
      <p:sp>
        <p:nvSpPr>
          <p:cNvPr id="15" name="Slide Number Placeholder 4"/>
          <p:cNvSpPr txBox="1">
            <a:spLocks/>
          </p:cNvSpPr>
          <p:nvPr/>
        </p:nvSpPr>
        <p:spPr>
          <a:xfrm>
            <a:off x="3962400" y="6569075"/>
            <a:ext cx="1066800" cy="288925"/>
          </a:xfrm>
          <a:prstGeom prst="rect">
            <a:avLst/>
          </a:prstGeom>
        </p:spPr>
        <p:txBody>
          <a:bodyPr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fld id="{5D40F2D2-636D-4D4E-828E-D5C31F93BCB2}" type="slidenum">
              <a:rPr lang="en-US" sz="1000" b="0" i="0">
                <a:solidFill>
                  <a:schemeClr val="bg2"/>
                </a:solidFill>
                <a:latin typeface="Helvetica Light"/>
                <a:cs typeface="Helvetica Light"/>
              </a:rPr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0" i="0" dirty="0">
              <a:solidFill>
                <a:schemeClr val="bg2"/>
              </a:solidFill>
              <a:latin typeface="Helvetica Light"/>
              <a:cs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0" y="6477000"/>
            <a:ext cx="1365285" cy="262944"/>
          </a:xfrm>
          <a:prstGeom prst="rect">
            <a:avLst/>
          </a:prstGeom>
        </p:spPr>
      </p:pic>
      <p:sp>
        <p:nvSpPr>
          <p:cNvPr id="20" name="Footer Placeholder 5"/>
          <p:cNvSpPr txBox="1">
            <a:spLocks/>
          </p:cNvSpPr>
          <p:nvPr/>
        </p:nvSpPr>
        <p:spPr>
          <a:xfrm>
            <a:off x="3048000" y="6477000"/>
            <a:ext cx="2895600" cy="151959"/>
          </a:xfrm>
          <a:prstGeom prst="rect">
            <a:avLst/>
          </a:prstGeom>
        </p:spPr>
        <p:txBody>
          <a:bodyPr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" b="0" i="0" dirty="0">
                <a:solidFill>
                  <a:schemeClr val="bg2"/>
                </a:solidFill>
                <a:latin typeface="Helvetica Light"/>
                <a:cs typeface="Helvetica Light"/>
              </a:rPr>
              <a:t>© </a:t>
            </a:r>
            <a:r>
              <a:rPr lang="en-US" sz="500" b="0" i="0" dirty="0" smtClean="0">
                <a:solidFill>
                  <a:schemeClr val="bg2"/>
                </a:solidFill>
                <a:latin typeface="Helvetica Light"/>
                <a:cs typeface="Helvetica Light"/>
              </a:rPr>
              <a:t>2013 </a:t>
            </a:r>
            <a:r>
              <a:rPr lang="en-US" sz="500" b="0" i="0" dirty="0">
                <a:solidFill>
                  <a:schemeClr val="bg2"/>
                </a:solidFill>
                <a:latin typeface="Helvetica Light"/>
                <a:cs typeface="Helvetica Light"/>
              </a:rPr>
              <a:t>UCLA Anderson Forecast. All rights Reserved.   </a:t>
            </a:r>
          </a:p>
        </p:txBody>
      </p:sp>
      <p:cxnSp>
        <p:nvCxnSpPr>
          <p:cNvPr id="7" name="Straight Connector 6"/>
          <p:cNvCxnSpPr>
            <a:stCxn id="23" idx="1"/>
          </p:cNvCxnSpPr>
          <p:nvPr/>
        </p:nvCxnSpPr>
        <p:spPr>
          <a:xfrm>
            <a:off x="0" y="685800"/>
            <a:ext cx="9144000" cy="0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9" r:id="rId15"/>
    <p:sldLayoutId id="2147483860" r:id="rId16"/>
    <p:sldLayoutId id="2147483861" r:id="rId17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Helvetica"/>
          <a:ea typeface="+mj-ea"/>
          <a:cs typeface="Helvetica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pitchFamily="34" charset="0"/>
          <a:cs typeface="Helvetica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pitchFamily="34" charset="0"/>
          <a:cs typeface="Helvetica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pitchFamily="34" charset="0"/>
          <a:cs typeface="Helvetica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pitchFamily="34" charset="0"/>
          <a:cs typeface="Helvetica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pitchFamily="34" charset="0"/>
          <a:cs typeface="Helvetica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pitchFamily="34" charset="0"/>
          <a:cs typeface="Helvetica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pitchFamily="34" charset="0"/>
          <a:cs typeface="Helvetica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pitchFamily="34" charset="0"/>
          <a:cs typeface="Helvetica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27.jpeg"/><Relationship Id="rId4" Type="http://schemas.openxmlformats.org/officeDocument/2006/relationships/image" Target="../media/image2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wmf"/><Relationship Id="rId5" Type="http://schemas.openxmlformats.org/officeDocument/2006/relationships/image" Target="../media/image43.wmf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7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sz="24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It’s Not 9.8 Meters per Second Squared, Anymore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3657600" y="4724400"/>
            <a:ext cx="4800600" cy="1529456"/>
          </a:xfrm>
        </p:spPr>
        <p:txBody>
          <a:bodyPr/>
          <a:lstStyle/>
          <a:p>
            <a:r>
              <a:rPr lang="en-US" dirty="0" smtClean="0"/>
              <a:t>Ed Leamer</a:t>
            </a:r>
          </a:p>
          <a:p>
            <a:r>
              <a:rPr lang="en-US" dirty="0" smtClean="0"/>
              <a:t>June 2016</a:t>
            </a:r>
            <a:endParaRPr lang="en-US" dirty="0"/>
          </a:p>
        </p:txBody>
      </p:sp>
      <p:pic>
        <p:nvPicPr>
          <p:cNvPr id="16388" name="Picture 4" descr="https://engineering.purdue.edu/AAE/academics/undergraduate/undergraduate-research/documents/otherteamfloa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90800"/>
            <a:ext cx="3886200" cy="206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0467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3% per Year </a:t>
            </a:r>
            <a:br>
              <a:rPr lang="en-US" dirty="0" smtClean="0"/>
            </a:br>
            <a:r>
              <a:rPr lang="en-US" u="sng" dirty="0" smtClean="0"/>
              <a:t>Was</a:t>
            </a:r>
            <a:r>
              <a:rPr lang="en-US" dirty="0" smtClean="0"/>
              <a:t> the Economic Equivalent of </a:t>
            </a:r>
            <a:br>
              <a:rPr lang="en-US" dirty="0" smtClean="0"/>
            </a:br>
            <a:r>
              <a:rPr lang="en-US" dirty="0" smtClean="0"/>
              <a:t>9.8 meters per second squared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64742795"/>
              </p:ext>
            </p:extLst>
          </p:nvPr>
        </p:nvGraphicFramePr>
        <p:xfrm>
          <a:off x="1600200" y="1981200"/>
          <a:ext cx="5029200" cy="3878652"/>
        </p:xfrm>
        <a:graphic>
          <a:graphicData uri="http://schemas.openxmlformats.org/presentationml/2006/ole">
            <p:oleObj spid="_x0000_s2074" name="EViews" r:id="rId3" imgW="6588000" imgH="5092560" progId="EViews.Workfile.2">
              <p:embed/>
            </p:oleObj>
          </a:graphicData>
        </a:graphic>
      </p:graphicFrame>
      <p:sp>
        <p:nvSpPr>
          <p:cNvPr id="7" name="Oval 6"/>
          <p:cNvSpPr/>
          <p:nvPr/>
        </p:nvSpPr>
        <p:spPr>
          <a:xfrm>
            <a:off x="3505200" y="3505200"/>
            <a:ext cx="2438400" cy="685800"/>
          </a:xfrm>
          <a:prstGeom prst="ellipse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638800" y="2971800"/>
            <a:ext cx="838201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28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The US Labor Market is also Troubled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8560418"/>
              </p:ext>
            </p:extLst>
          </p:nvPr>
        </p:nvGraphicFramePr>
        <p:xfrm>
          <a:off x="1828800" y="1981200"/>
          <a:ext cx="5105400" cy="3504554"/>
        </p:xfrm>
        <a:graphic>
          <a:graphicData uri="http://schemas.openxmlformats.org/presentationml/2006/ole">
            <p:oleObj spid="_x0000_s9242" name="EViews" r:id="rId3" imgW="7819200" imgH="5346720" progId="EViews.Workfile.2">
              <p:embed/>
            </p:oleObj>
          </a:graphicData>
        </a:graphic>
      </p:graphicFrame>
      <p:sp>
        <p:nvSpPr>
          <p:cNvPr id="7" name="Oval 6"/>
          <p:cNvSpPr/>
          <p:nvPr/>
        </p:nvSpPr>
        <p:spPr>
          <a:xfrm>
            <a:off x="5181600" y="3124200"/>
            <a:ext cx="533401" cy="426318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600700" y="2971800"/>
            <a:ext cx="1028700" cy="426318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23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global economy is struggling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000998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In the advanced economies unemployment is persistently high</a:t>
            </a:r>
          </a:p>
          <a:p>
            <a:r>
              <a:rPr lang="en-US" sz="2400" dirty="0" smtClean="0"/>
              <a:t>Both advanced and emerging economies GDP growth have converged to the same low level.</a:t>
            </a:r>
          </a:p>
          <a:p>
            <a:r>
              <a:rPr lang="en-US" sz="2400" dirty="0" smtClean="0"/>
              <a:t>And growth of retail sales is, alarmingly, negative.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752600"/>
            <a:ext cx="4299962" cy="415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6096000"/>
            <a:ext cx="2438400" cy="61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4495800" y="3352800"/>
            <a:ext cx="8382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086600" y="3429000"/>
            <a:ext cx="8382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086600" y="1981200"/>
            <a:ext cx="8382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339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Equity Markets Are Frowning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371724"/>
            <a:ext cx="59912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C:\Users\eleamer\AppData\Local\Microsoft\Windows\Temporary Internet Files\Content.IE5\MQQEKV9B\4715483811_worried_man_pacing_xlargejpeg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5999"/>
            <a:ext cx="2025532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7467600" y="3657600"/>
            <a:ext cx="8382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02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is critical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Government revenues</a:t>
            </a:r>
          </a:p>
          <a:p>
            <a:r>
              <a:rPr lang="en-US" dirty="0" smtClean="0"/>
              <a:t>Retirement liabilities</a:t>
            </a:r>
          </a:p>
          <a:p>
            <a:r>
              <a:rPr lang="en-US" dirty="0" smtClean="0"/>
              <a:t>Equity Prices</a:t>
            </a:r>
          </a:p>
          <a:p>
            <a:r>
              <a:rPr lang="en-US" dirty="0" smtClean="0"/>
              <a:t>Unemployed and/or discouraged workers</a:t>
            </a:r>
          </a:p>
          <a:p>
            <a:r>
              <a:rPr lang="en-US" dirty="0" smtClean="0"/>
              <a:t>Our democracy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698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Have Been There Before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Notice how little wiggling has been going on after 2010!</a:t>
            </a:r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47770044"/>
              </p:ext>
            </p:extLst>
          </p:nvPr>
        </p:nvGraphicFramePr>
        <p:xfrm>
          <a:off x="1905000" y="2133600"/>
          <a:ext cx="4953000" cy="3578429"/>
        </p:xfrm>
        <a:graphic>
          <a:graphicData uri="http://schemas.openxmlformats.org/presentationml/2006/ole">
            <p:oleObj spid="_x0000_s4122" name="EViews" r:id="rId3" imgW="7197480" imgH="5207040" progId="EViews.Workfile.2">
              <p:embed/>
            </p:oleObj>
          </a:graphicData>
        </a:graphic>
      </p:graphicFrame>
      <p:sp>
        <p:nvSpPr>
          <p:cNvPr id="7" name="Oval 6"/>
          <p:cNvSpPr/>
          <p:nvPr/>
        </p:nvSpPr>
        <p:spPr>
          <a:xfrm>
            <a:off x="5762625" y="2971800"/>
            <a:ext cx="1095375" cy="6858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25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take on: “What’s the Matter?”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07061"/>
            <a:ext cx="6629400" cy="3915261"/>
          </a:xfrm>
        </p:spPr>
        <p:txBody>
          <a:bodyPr/>
          <a:lstStyle/>
          <a:p>
            <a:r>
              <a:rPr lang="en-US" sz="2400" dirty="0" smtClean="0"/>
              <a:t>Transition from Industrial to Post-industrial Economies, amplified by the microprocessor</a:t>
            </a:r>
          </a:p>
          <a:p>
            <a:pPr lvl="1"/>
            <a:r>
              <a:rPr lang="en-US" sz="2000" dirty="0" smtClean="0"/>
              <a:t>Manufacturing was the solution, now it’s the problem.</a:t>
            </a:r>
          </a:p>
          <a:p>
            <a:pPr lvl="1"/>
            <a:r>
              <a:rPr lang="en-US" sz="2000" dirty="0" smtClean="0"/>
              <a:t>Training was the solution; now it takes education</a:t>
            </a:r>
          </a:p>
          <a:p>
            <a:r>
              <a:rPr lang="en-US" sz="2400" dirty="0" smtClean="0"/>
              <a:t>Aging of the advanced developed countries</a:t>
            </a:r>
          </a:p>
          <a:p>
            <a:pPr lvl="1"/>
            <a:r>
              <a:rPr lang="en-US" sz="2000" dirty="0" smtClean="0"/>
              <a:t>Lower growth of working-age populations</a:t>
            </a:r>
          </a:p>
          <a:p>
            <a:pPr lvl="1"/>
            <a:r>
              <a:rPr lang="en-US" sz="2000" dirty="0" smtClean="0"/>
              <a:t>Large increases in the ratio of non-workers to workers (the dependency ratio)</a:t>
            </a:r>
          </a:p>
          <a:p>
            <a:pPr lvl="1"/>
            <a:r>
              <a:rPr lang="en-US" sz="2000" dirty="0" smtClean="0"/>
              <a:t>Caring for the elderly is an “off-shore” (Enron-style) liability of most governments, which are already too indebted.</a:t>
            </a:r>
          </a:p>
          <a:p>
            <a:pPr lvl="1"/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C:\Users\eleamer\AppData\Local\Microsoft\Windows\Temporary Internet Files\Content.IE5\CO4PATA2\31325-Clipart-Illustration-Of-A-Male-Senior-Caucasian-Doctor-In-A-Lab-Coat-Wearing-A-Stethoscope-Holding-A-Clip-Board-And-Looking-At-A-Thermometer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8467" y="2438400"/>
            <a:ext cx="1629258" cy="245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609845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Structural Changes</a:t>
            </a:r>
            <a:br>
              <a:rPr lang="en-US" dirty="0" smtClean="0"/>
            </a:br>
            <a:endParaRPr lang="en-US" sz="22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343400" cy="1981200"/>
          </a:xfrm>
        </p:spPr>
        <p:txBody>
          <a:bodyPr/>
          <a:lstStyle/>
          <a:p>
            <a:r>
              <a:rPr lang="en-US" dirty="0" smtClean="0"/>
              <a:t>20</a:t>
            </a:r>
            <a:r>
              <a:rPr lang="en-US" baseline="30000" dirty="0" smtClean="0"/>
              <a:t>th</a:t>
            </a:r>
            <a:r>
              <a:rPr lang="en-US" dirty="0" smtClean="0"/>
              <a:t> Century: Moving Workers off the Farms onto the factory floors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2778" y="3733800"/>
            <a:ext cx="4526422" cy="1981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21st Century: Moving workers off the factory floors into intellectual services. (a selected few)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800600" y="1904947"/>
            <a:ext cx="3872201" cy="1241552"/>
            <a:chOff x="4800600" y="1904947"/>
            <a:chExt cx="3872201" cy="1241552"/>
          </a:xfrm>
        </p:grpSpPr>
        <p:pic>
          <p:nvPicPr>
            <p:cNvPr id="1026" name="Picture 2" descr="C:\Users\eleamer\AppData\Local\Microsoft\Windows\Temporary Internet Files\Content.IE5\VQMSI0PZ\3cd24424-cf64-42a7-ac95-901eabba0433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1904947"/>
              <a:ext cx="1454944" cy="1241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eleamer\AppData\Local\Microsoft\Windows\Temporary Internet Files\Content.IE5\1024BVJL\0511-1012-2713-0003_Industrial_Factory_with_Smokestacks_clipart_image[1]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5001" y="2057399"/>
              <a:ext cx="1447800" cy="7694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eleamer\AppData\Local\Microsoft\Windows\Temporary Internet Files\Content.IE5\CO4PATA2\running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0140" y="2125740"/>
              <a:ext cx="799966" cy="7999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6"/>
          <p:cNvGrpSpPr/>
          <p:nvPr/>
        </p:nvGrpSpPr>
        <p:grpSpPr>
          <a:xfrm>
            <a:off x="5651032" y="3849312"/>
            <a:ext cx="2278182" cy="1629505"/>
            <a:chOff x="5422162" y="3733800"/>
            <a:chExt cx="2811582" cy="1858105"/>
          </a:xfrm>
        </p:grpSpPr>
        <p:pic>
          <p:nvPicPr>
            <p:cNvPr id="1032" name="Picture 8" descr="C:\Users\eleamer\AppData\Local\Microsoft\Windows\Temporary Internet Files\Content.IE5\CO4PATA2\2mvrxszq-1390966623[1]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2162" y="3860008"/>
              <a:ext cx="1367961" cy="673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C:\Users\eleamer\AppData\Local\Microsoft\Windows\Temporary Internet Files\Content.IE5\CO4PATA2\Mcdonalds_logo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6944" y="3733800"/>
              <a:ext cx="1066800" cy="1066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C:\Users\eleamer\AppData\Local\Microsoft\Windows\Temporary Internet Files\Content.IE5\8QYVSBC3\goldman-sachs-cartoon[1]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8072" y="4719415"/>
              <a:ext cx="1261431" cy="872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79672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Technological Change</a:t>
            </a:r>
            <a:br>
              <a:rPr lang="en-US" dirty="0" smtClean="0"/>
            </a:br>
            <a:r>
              <a:rPr lang="en-US" sz="2700" i="1" dirty="0" smtClean="0"/>
              <a:t>A Force That Drives the Economy</a:t>
            </a:r>
            <a:endParaRPr lang="en-US" i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974791" y="1981199"/>
            <a:ext cx="3892609" cy="12953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20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Century: Equipment That Makes Us All More Productive At Physical Tasks</a:t>
            </a:r>
          </a:p>
        </p:txBody>
      </p:sp>
      <p:pic>
        <p:nvPicPr>
          <p:cNvPr id="2059" name="Picture 11" descr="C:\Users\eleamer\AppData\Local\Microsoft\Windows\Temporary Internet Files\Content.IE5\VC0EY9WT\Forklift-Truck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7454" y="1982943"/>
            <a:ext cx="1406045" cy="123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eleamer\AppData\Local\Microsoft\Windows\Temporary Internet Files\Content.IE5\MQQEKV9B\processador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692" y="4215136"/>
            <a:ext cx="967655" cy="96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eleamer\AppData\Local\Microsoft\Windows\Temporary Internet Files\Content.IE5\MQQEKV9B\homer-brain-largecopycopy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179" y="1932352"/>
            <a:ext cx="914400" cy="121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4"/>
          <p:cNvSpPr txBox="1">
            <a:spLocks/>
          </p:cNvSpPr>
          <p:nvPr/>
        </p:nvSpPr>
        <p:spPr>
          <a:xfrm>
            <a:off x="2057400" y="3124200"/>
            <a:ext cx="3657600" cy="195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</a:rPr>
              <a:t>21</a:t>
            </a:r>
            <a:r>
              <a:rPr lang="en-US" sz="2000" baseline="30000" dirty="0" smtClean="0">
                <a:solidFill>
                  <a:schemeClr val="bg1"/>
                </a:solidFill>
              </a:rPr>
              <a:t>st</a:t>
            </a:r>
            <a:r>
              <a:rPr lang="en-US" sz="2000" dirty="0" smtClean="0">
                <a:solidFill>
                  <a:schemeClr val="bg1"/>
                </a:solidFill>
              </a:rPr>
              <a:t> Century:  Equipment Makes the Naturally Talented More Productive at Intellectual Tasks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5362" name="Picture 2" descr="C:\Users\eleamer\AppData\Local\Microsoft\Windows\Temporary Internet Files\Content.IE5\KLVVKBZN\microphone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7454" y="3429000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eleamer\AppData\Local\Microsoft\Windows\Temporary Internet Files\Content.IE5\KLVVKBZN\tFQrMmW2qdToA3qfGEfvoQXOJop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3654" y="4731082"/>
            <a:ext cx="9906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4"/>
          <p:cNvSpPr txBox="1">
            <a:spLocks/>
          </p:cNvSpPr>
          <p:nvPr/>
        </p:nvSpPr>
        <p:spPr>
          <a:xfrm>
            <a:off x="2057400" y="4572000"/>
            <a:ext cx="36576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</a:rPr>
              <a:t>21</a:t>
            </a:r>
            <a:r>
              <a:rPr lang="en-US" sz="2000" baseline="30000" dirty="0" smtClean="0">
                <a:solidFill>
                  <a:schemeClr val="bg1"/>
                </a:solidFill>
              </a:rPr>
              <a:t>st</a:t>
            </a:r>
            <a:r>
              <a:rPr lang="en-US" sz="2000" dirty="0" smtClean="0">
                <a:solidFill>
                  <a:schemeClr val="bg1"/>
                </a:solidFill>
              </a:rPr>
              <a:t> Century:  Equipment Does the Mundane, Repetitive, </a:t>
            </a:r>
            <a:r>
              <a:rPr lang="en-US" sz="2000" dirty="0" err="1" smtClean="0">
                <a:solidFill>
                  <a:schemeClr val="bg1"/>
                </a:solidFill>
              </a:rPr>
              <a:t>Codifiable</a:t>
            </a:r>
            <a:r>
              <a:rPr lang="en-US" sz="2000" dirty="0" smtClean="0">
                <a:solidFill>
                  <a:schemeClr val="bg1"/>
                </a:solidFill>
              </a:rPr>
              <a:t> Manual and Intellectual Tasks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43000" y="5992832"/>
            <a:ext cx="50574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From Manufacturing to </a:t>
            </a:r>
            <a:r>
              <a:rPr lang="en-US" i="1" dirty="0" err="1">
                <a:solidFill>
                  <a:schemeClr val="bg1"/>
                </a:solidFill>
              </a:rPr>
              <a:t>Neurofacturing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744174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/>
      <p:bldP spid="16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Demographic Transitions</a:t>
            </a:r>
            <a:br>
              <a:rPr lang="en-US" sz="3600" dirty="0" smtClean="0"/>
            </a:br>
            <a:r>
              <a:rPr lang="en-US" sz="2400" i="1" dirty="0" smtClean="0"/>
              <a:t>A Force That Drives the Economy</a:t>
            </a:r>
            <a:endParaRPr lang="en-US" sz="4000" i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8002" y="1712894"/>
            <a:ext cx="3330990" cy="232370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1960s: High School Grads Rushing Off to Work in the factories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3962400" y="4336511"/>
            <a:ext cx="4136610" cy="1467496"/>
            <a:chOff x="3788190" y="4159707"/>
            <a:chExt cx="4547164" cy="1828707"/>
          </a:xfrm>
        </p:grpSpPr>
        <p:pic>
          <p:nvPicPr>
            <p:cNvPr id="1030" name="Picture 6" descr="C:\Users\eleamer\AppData\Local\Microsoft\Windows\Temporary Internet Files\Content.IE5\1912MSZY\5858-Hospital-Patient-In-A-Bed-A-Fish-In-His-IV-Container-Clipart-Illustration[1]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8325" y="4159707"/>
              <a:ext cx="1467029" cy="1828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C:\Users\eleamer\AppData\Local\Microsoft\Windows\Temporary Internet Files\Content.IE5\WI5KP2XH\vector-elderly-couple_small[1]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8190" y="4191000"/>
              <a:ext cx="1567617" cy="1567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eleamer\AppData\Local\Microsoft\Windows\Temporary Internet Files\Content.IE5\WI5KP2XH\aarp_card[1].g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2035" y="4520918"/>
              <a:ext cx="1027365" cy="8110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1"/>
          <p:cNvGrpSpPr/>
          <p:nvPr/>
        </p:nvGrpSpPr>
        <p:grpSpPr>
          <a:xfrm>
            <a:off x="4084499" y="1974485"/>
            <a:ext cx="4234476" cy="1479558"/>
            <a:chOff x="4100878" y="1805016"/>
            <a:chExt cx="4605862" cy="1623984"/>
          </a:xfrm>
        </p:grpSpPr>
        <p:pic>
          <p:nvPicPr>
            <p:cNvPr id="1026" name="Picture 2" descr="C:\Users\eleamer\AppData\Local\Microsoft\Windows\Temporary Internet Files\Content.IE5\VC0EY9WT\Graduation7[1]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0878" y="1805016"/>
              <a:ext cx="942243" cy="1623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eleamer\AppData\Local\Microsoft\Windows\Temporary Internet Files\Content.IE5\1024BVJL\0511-1012-2713-0003_Industrial_Factory_with_Smokestacks_clipart_image[1]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940" y="1949442"/>
              <a:ext cx="2209800" cy="1174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3" name="Picture 9" descr="C:\Users\eleamer\AppData\Local\Microsoft\Windows\Temporary Internet Files\Content.IE5\KLVVKBZN\3101811175_8c99648e21[1]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2122185"/>
              <a:ext cx="990600" cy="10016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Content Placeholder 4"/>
          <p:cNvSpPr txBox="1">
            <a:spLocks/>
          </p:cNvSpPr>
          <p:nvPr/>
        </p:nvSpPr>
        <p:spPr>
          <a:xfrm>
            <a:off x="304800" y="4036596"/>
            <a:ext cx="3200400" cy="2211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bg1"/>
                </a:solidFill>
              </a:rPr>
              <a:t>2016: </a:t>
            </a:r>
            <a:r>
              <a:rPr lang="en-US" sz="2800" dirty="0">
                <a:solidFill>
                  <a:schemeClr val="bg1"/>
                </a:solidFill>
              </a:rPr>
              <a:t>Retirees toddling warily into whatever lies ahead. </a:t>
            </a:r>
          </a:p>
        </p:txBody>
      </p:sp>
    </p:spTree>
    <p:extLst>
      <p:ext uri="{BB962C8B-B14F-4D97-AF65-F5344CB8AC3E}">
        <p14:creationId xmlns:p14="http://schemas.microsoft.com/office/powerpoint/2010/main" xmlns="" val="311855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hint of the politics to come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7400"/>
            <a:ext cx="2971800" cy="377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913132"/>
            <a:ext cx="3810000" cy="2061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8886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Maybe Part of The Problem is that </a:t>
            </a:r>
            <a:br>
              <a:rPr lang="en-US" dirty="0" smtClean="0"/>
            </a:br>
            <a:r>
              <a:rPr lang="en-US" dirty="0" smtClean="0"/>
              <a:t>Bad Debt Lingers 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5939"/>
            <a:ext cx="5486400" cy="3915261"/>
          </a:xfrm>
        </p:spPr>
        <p:txBody>
          <a:bodyPr/>
          <a:lstStyle/>
          <a:p>
            <a:r>
              <a:rPr lang="en-US" dirty="0" smtClean="0"/>
              <a:t>Losses on equities are quickly transferred to private balance sheets.</a:t>
            </a:r>
          </a:p>
          <a:p>
            <a:r>
              <a:rPr lang="en-US" dirty="0" smtClean="0"/>
              <a:t>Losses on leveraged homes take a long time to locate the losers: home owner, banks or taxpayers.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14400" y="5867400"/>
            <a:ext cx="5715000" cy="381000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US" sz="1800" dirty="0" smtClean="0"/>
              <a:t>How long are we going to cling to this view??  </a:t>
            </a:r>
            <a:endParaRPr lang="en-US" sz="1800" dirty="0"/>
          </a:p>
        </p:txBody>
      </p:sp>
      <p:pic>
        <p:nvPicPr>
          <p:cNvPr id="8195" name="Picture 3" descr="C:\Users\eleamer\AppData\Local\Microsoft\Windows\Temporary Internet Files\Content.IE5\VNR1859D\7219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057400"/>
            <a:ext cx="1861100" cy="134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eleamer\AppData\Local\Microsoft\Windows\Temporary Internet Files\Content.IE5\KLVVKBZN\Secured_Loans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0700" y="3810000"/>
            <a:ext cx="1828800" cy="162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27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Just a Measurement Problem?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Manufacturing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Intellectual Services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Free Information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eleamer\AppData\Local\Microsoft\Windows\Temporary Internet Files\Content.IE5\KGFR4LF9\ford_model_t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0295" y="1676400"/>
            <a:ext cx="1981975" cy="1322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eleamer\AppData\Local\Microsoft\Windows\Temporary Internet Files\Content.IE5\VQMSI0PZ\movies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0839" y="3352800"/>
            <a:ext cx="1151361" cy="115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029200"/>
            <a:ext cx="1000922" cy="1068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7619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Demographics Surely Matter</a:t>
            </a:r>
            <a:br>
              <a:rPr lang="en-US" dirty="0" smtClean="0"/>
            </a:br>
            <a:r>
              <a:rPr lang="en-US" sz="2000" dirty="0" smtClean="0"/>
              <a:t>In the 1960s, the largest population groups were the kids (1-15) and the young adults(16-24).   Now it’s 65+.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03950698"/>
              </p:ext>
            </p:extLst>
          </p:nvPr>
        </p:nvGraphicFramePr>
        <p:xfrm>
          <a:off x="1524000" y="2362200"/>
          <a:ext cx="5372554" cy="3505200"/>
        </p:xfrm>
        <a:graphic>
          <a:graphicData uri="http://schemas.openxmlformats.org/presentationml/2006/ole">
            <p:oleObj spid="_x0000_s12316" name="EViews" r:id="rId3" imgW="7639560" imgH="4987080" progId="EViews.Workfile.2">
              <p:embed/>
            </p:oleObj>
          </a:graphicData>
        </a:graphic>
      </p:graphicFrame>
      <p:sp>
        <p:nvSpPr>
          <p:cNvPr id="7" name="Oval 6"/>
          <p:cNvSpPr/>
          <p:nvPr/>
        </p:nvSpPr>
        <p:spPr>
          <a:xfrm>
            <a:off x="2971800" y="3200400"/>
            <a:ext cx="6096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10000" y="3189611"/>
            <a:ext cx="6096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429000" y="4648200"/>
            <a:ext cx="6096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72200" y="2895600"/>
            <a:ext cx="6096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859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65+ is Really Going to Grow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83651033"/>
              </p:ext>
            </p:extLst>
          </p:nvPr>
        </p:nvGraphicFramePr>
        <p:xfrm>
          <a:off x="914400" y="2209800"/>
          <a:ext cx="4572000" cy="3039190"/>
        </p:xfrm>
        <a:graphic>
          <a:graphicData uri="http://schemas.openxmlformats.org/presentationml/2006/ole">
            <p:oleObj spid="_x0000_s11291" name="EViews" r:id="rId3" imgW="7819200" imgH="5207040" progId="EViews.Workfile.2">
              <p:embed/>
            </p:oleObj>
          </a:graphicData>
        </a:graphic>
      </p:graphicFrame>
      <p:pic>
        <p:nvPicPr>
          <p:cNvPr id="11268" name="Picture 4" descr="C:\Users\eleamer\AppData\Local\Microsoft\Windows\Temporary Internet Files\Content.IE5\KLVVKBZN\homeless-and-addiction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743199"/>
            <a:ext cx="2438400" cy="191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4038600" y="3200400"/>
            <a:ext cx="6096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295400" y="3200400"/>
            <a:ext cx="6096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322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One Reason This Matters is that Wages Rise Sharply During the first 20 years of Work Experience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981200"/>
            <a:ext cx="4872126" cy="391477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2286000" y="4038600"/>
            <a:ext cx="609600" cy="1295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5033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/>
              <a:t>Another Reason Why Demographics Matter is that the Employment to Population Ratio is low for the Young and the Elderly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05000"/>
            <a:ext cx="6324600" cy="3962400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6172200" y="2286000"/>
            <a:ext cx="1095375" cy="6858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10200" y="4114800"/>
            <a:ext cx="1095375" cy="6858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518876" y="4856768"/>
            <a:ext cx="1095375" cy="6858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767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Recession</a:t>
            </a:r>
            <a:br>
              <a:rPr lang="en-US" dirty="0" smtClean="0"/>
            </a:br>
            <a:r>
              <a:rPr lang="en-US" sz="2000" i="1" dirty="0" smtClean="0"/>
              <a:t>Temporary Layoffs Followed by Recalls</a:t>
            </a:r>
            <a:endParaRPr lang="en-US" i="1" dirty="0"/>
          </a:p>
        </p:txBody>
      </p:sp>
      <p:pic>
        <p:nvPicPr>
          <p:cNvPr id="1026" name="Picture 2" descr="C:\Users\eleamer\AppData\Local\Microsoft\Windows\Temporary Internet Files\Content.IE5\8QYVSBC3\MC90043251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1971873" cy="148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eleamer\AppData\Local\Microsoft\Windows\Temporary Internet Files\Content.IE5\CO4PATA2\MC90038920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735083"/>
            <a:ext cx="1905000" cy="120053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2" descr="C:\Users\eleamer\AppData\Local\Microsoft\Windows\Temporary Internet Files\Content.IE5\8QYVSBC3\MC90043251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626434"/>
            <a:ext cx="1971873" cy="148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0" y="1884348"/>
            <a:ext cx="1167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Work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24200" y="1894895"/>
            <a:ext cx="2524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Temporary Layoff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2129" y="1894895"/>
            <a:ext cx="1274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Recall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eleamer\AppData\Local\Microsoft\Windows\Temporary Internet Files\Content.IE5\VQMSI0PZ\MC90043694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0773" y="4648200"/>
            <a:ext cx="16383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eleamer\AppData\Local\Microsoft\Windows\Temporary Internet Files\Content.IE5\VQMSI0PZ\MC90043694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0014" y="4572000"/>
            <a:ext cx="16383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752890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Secular Adjustment</a:t>
            </a:r>
            <a:br>
              <a:rPr lang="en-US" dirty="0" smtClean="0"/>
            </a:br>
            <a:r>
              <a:rPr lang="en-US" sz="2400" i="1" dirty="0" smtClean="0"/>
              <a:t>Adios, Buddy</a:t>
            </a:r>
            <a:endParaRPr lang="en-US" sz="2400" i="1" dirty="0"/>
          </a:p>
        </p:txBody>
      </p:sp>
      <p:pic>
        <p:nvPicPr>
          <p:cNvPr id="1026" name="Picture 2" descr="C:\Users\eleamer\AppData\Local\Microsoft\Windows\Temporary Internet Files\Content.IE5\8QYVSBC3\MC90043251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1971873" cy="148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leamer\AppData\Local\Microsoft\Windows\Temporary Internet Files\Content.IE5\8QYVSBC3\MC90043597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2129" y="2629290"/>
            <a:ext cx="1359014" cy="146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0" y="1884348"/>
            <a:ext cx="1167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Work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93273" y="1907906"/>
            <a:ext cx="3755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Long Unemployment Spell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8401" y="1894895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Reluctant acceptance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eleamer\AppData\Local\Microsoft\Windows\Temporary Internet Files\Content.IE5\VQMSI0PZ\MP900423044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5758" y="2802055"/>
            <a:ext cx="1066592" cy="106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eleamer\AppData\Local\Microsoft\Windows\Temporary Internet Files\Content.IE5\VQMSI0PZ\MC900436946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2904" y="4724400"/>
            <a:ext cx="1160463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eleamer\AppData\Local\Microsoft\Windows\Temporary Internet Files\Content.IE5\1024BVJL\MC900156901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461815"/>
            <a:ext cx="1820570" cy="182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644502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for secular changes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875939"/>
            <a:ext cx="6477000" cy="3915261"/>
          </a:xfrm>
        </p:spPr>
        <p:txBody>
          <a:bodyPr/>
          <a:lstStyle/>
          <a:p>
            <a:r>
              <a:rPr lang="en-US" dirty="0" smtClean="0"/>
              <a:t>Negative trend in manufacturing.  </a:t>
            </a:r>
          </a:p>
          <a:p>
            <a:r>
              <a:rPr lang="en-US" dirty="0" smtClean="0"/>
              <a:t>Excess capacity in residential construction.</a:t>
            </a:r>
          </a:p>
          <a:p>
            <a:r>
              <a:rPr lang="en-US" dirty="0" smtClean="0"/>
              <a:t>Computerization of routine, repetitive intellectual tasks.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 descr="C:\Users\eleamer\AppData\Local\Microsoft\Windows\Temporary Internet Files\Content.IE5\VQMSI0PZ\MC90005361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629400" y="2743200"/>
            <a:ext cx="1303934" cy="1785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298046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05738679"/>
              </p:ext>
            </p:extLst>
          </p:nvPr>
        </p:nvGraphicFramePr>
        <p:xfrm>
          <a:off x="1309525" y="1724553"/>
          <a:ext cx="6095999" cy="4388215"/>
        </p:xfrm>
        <a:graphic>
          <a:graphicData uri="http://schemas.openxmlformats.org/presentationml/2006/ole">
            <p:oleObj spid="_x0000_s106498" name="EViews" r:id="rId3" imgW="6029640" imgH="5029200" progId="EViews.Workfile.2">
              <p:embed/>
            </p:oleObj>
          </a:graphicData>
        </a:graphic>
      </p:graphicFrame>
      <p:sp>
        <p:nvSpPr>
          <p:cNvPr id="14028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Different?  </a:t>
            </a:r>
            <a:br>
              <a:rPr lang="en-US" dirty="0" smtClean="0"/>
            </a:br>
            <a:r>
              <a:rPr lang="en-US" sz="1800" dirty="0" smtClean="0"/>
              <a:t>Permanent Displacements in Manufacturing!</a:t>
            </a:r>
          </a:p>
        </p:txBody>
      </p:sp>
      <p:sp>
        <p:nvSpPr>
          <p:cNvPr id="270341" name="Oval 5"/>
          <p:cNvSpPr>
            <a:spLocks noChangeArrowheads="1"/>
          </p:cNvSpPr>
          <p:nvPr/>
        </p:nvSpPr>
        <p:spPr bwMode="auto">
          <a:xfrm>
            <a:off x="2511517" y="3461461"/>
            <a:ext cx="2286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0342" name="Oval 6"/>
          <p:cNvSpPr>
            <a:spLocks noChangeArrowheads="1"/>
          </p:cNvSpPr>
          <p:nvPr/>
        </p:nvSpPr>
        <p:spPr bwMode="auto">
          <a:xfrm>
            <a:off x="2743200" y="3613861"/>
            <a:ext cx="2286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0343" name="Oval 7"/>
          <p:cNvSpPr>
            <a:spLocks noChangeArrowheads="1"/>
          </p:cNvSpPr>
          <p:nvPr/>
        </p:nvSpPr>
        <p:spPr bwMode="auto">
          <a:xfrm>
            <a:off x="4128925" y="2722104"/>
            <a:ext cx="2286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0344" name="Oval 8"/>
          <p:cNvSpPr>
            <a:spLocks noChangeArrowheads="1"/>
          </p:cNvSpPr>
          <p:nvPr/>
        </p:nvSpPr>
        <p:spPr bwMode="auto">
          <a:xfrm>
            <a:off x="4724400" y="2569704"/>
            <a:ext cx="2286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0345" name="Oval 9"/>
          <p:cNvSpPr>
            <a:spLocks noChangeArrowheads="1"/>
          </p:cNvSpPr>
          <p:nvPr/>
        </p:nvSpPr>
        <p:spPr bwMode="auto">
          <a:xfrm>
            <a:off x="5420686" y="2971800"/>
            <a:ext cx="2286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0346" name="Oval 10"/>
          <p:cNvSpPr>
            <a:spLocks noChangeArrowheads="1"/>
          </p:cNvSpPr>
          <p:nvPr/>
        </p:nvSpPr>
        <p:spPr bwMode="auto">
          <a:xfrm>
            <a:off x="6102369" y="3461461"/>
            <a:ext cx="2286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0347" name="Line 11"/>
          <p:cNvSpPr>
            <a:spLocks noChangeShapeType="1"/>
          </p:cNvSpPr>
          <p:nvPr/>
        </p:nvSpPr>
        <p:spPr bwMode="auto">
          <a:xfrm flipV="1">
            <a:off x="1925138" y="3026904"/>
            <a:ext cx="2895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0348" name="Line 12"/>
          <p:cNvSpPr>
            <a:spLocks noChangeShapeType="1"/>
          </p:cNvSpPr>
          <p:nvPr/>
        </p:nvSpPr>
        <p:spPr bwMode="auto">
          <a:xfrm>
            <a:off x="4988552" y="3013518"/>
            <a:ext cx="1739781" cy="16346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6614033" y="4246685"/>
            <a:ext cx="2286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605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0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0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41" grpId="0" animBg="1"/>
      <p:bldP spid="270342" grpId="0" animBg="1"/>
      <p:bldP spid="270343" grpId="0" animBg="1"/>
      <p:bldP spid="270344" grpId="0" animBg="1"/>
      <p:bldP spid="270345" grpId="0" animBg="1"/>
      <p:bldP spid="270346" grpId="0" animBg="1"/>
      <p:bldP spid="270347" grpId="0" animBg="1"/>
      <p:bldP spid="270348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Negative Trend Turns V into 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1363" name="Line 3"/>
          <p:cNvSpPr>
            <a:spLocks noChangeShapeType="1"/>
          </p:cNvSpPr>
          <p:nvPr/>
        </p:nvSpPr>
        <p:spPr bwMode="auto">
          <a:xfrm>
            <a:off x="990600" y="2438400"/>
            <a:ext cx="685800" cy="9906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1364" name="Line 4"/>
          <p:cNvSpPr>
            <a:spLocks noChangeShapeType="1"/>
          </p:cNvSpPr>
          <p:nvPr/>
        </p:nvSpPr>
        <p:spPr bwMode="auto">
          <a:xfrm flipV="1">
            <a:off x="1676400" y="3200400"/>
            <a:ext cx="609600" cy="2286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1365" name="Line 5"/>
          <p:cNvSpPr>
            <a:spLocks noChangeShapeType="1"/>
          </p:cNvSpPr>
          <p:nvPr/>
        </p:nvSpPr>
        <p:spPr bwMode="auto">
          <a:xfrm flipV="1">
            <a:off x="3962400" y="2590800"/>
            <a:ext cx="685800" cy="6096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1366" name="Line 6"/>
          <p:cNvSpPr>
            <a:spLocks noChangeShapeType="1"/>
          </p:cNvSpPr>
          <p:nvPr/>
        </p:nvSpPr>
        <p:spPr bwMode="auto">
          <a:xfrm>
            <a:off x="6553200" y="2514600"/>
            <a:ext cx="533400" cy="914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1367" name="Line 7"/>
          <p:cNvSpPr>
            <a:spLocks noChangeShapeType="1"/>
          </p:cNvSpPr>
          <p:nvPr/>
        </p:nvSpPr>
        <p:spPr bwMode="auto">
          <a:xfrm flipV="1">
            <a:off x="7086600" y="2590800"/>
            <a:ext cx="533400" cy="838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1368" name="Text Box 8"/>
          <p:cNvSpPr txBox="1">
            <a:spLocks noChangeArrowheads="1"/>
          </p:cNvSpPr>
          <p:nvPr/>
        </p:nvSpPr>
        <p:spPr bwMode="auto">
          <a:xfrm>
            <a:off x="2819400" y="2743200"/>
            <a:ext cx="68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271369" name="Text Box 9"/>
          <p:cNvSpPr txBox="1">
            <a:spLocks noChangeArrowheads="1"/>
          </p:cNvSpPr>
          <p:nvPr/>
        </p:nvSpPr>
        <p:spPr bwMode="auto">
          <a:xfrm>
            <a:off x="5181600" y="2743200"/>
            <a:ext cx="68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271370" name="Line 10"/>
          <p:cNvSpPr>
            <a:spLocks noChangeShapeType="1"/>
          </p:cNvSpPr>
          <p:nvPr/>
        </p:nvSpPr>
        <p:spPr bwMode="auto">
          <a:xfrm>
            <a:off x="914400" y="4191000"/>
            <a:ext cx="685800" cy="9906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1371" name="Line 11"/>
          <p:cNvSpPr>
            <a:spLocks noChangeShapeType="1"/>
          </p:cNvSpPr>
          <p:nvPr/>
        </p:nvSpPr>
        <p:spPr bwMode="auto">
          <a:xfrm flipV="1">
            <a:off x="1600200" y="4953000"/>
            <a:ext cx="609600" cy="2286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1372" name="Line 12"/>
          <p:cNvSpPr>
            <a:spLocks noChangeShapeType="1"/>
          </p:cNvSpPr>
          <p:nvPr/>
        </p:nvSpPr>
        <p:spPr bwMode="auto">
          <a:xfrm>
            <a:off x="3810000" y="4191000"/>
            <a:ext cx="609600" cy="838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1373" name="Line 13"/>
          <p:cNvSpPr>
            <a:spLocks noChangeShapeType="1"/>
          </p:cNvSpPr>
          <p:nvPr/>
        </p:nvSpPr>
        <p:spPr bwMode="auto">
          <a:xfrm>
            <a:off x="6477000" y="4267200"/>
            <a:ext cx="533400" cy="914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1374" name="Line 14"/>
          <p:cNvSpPr>
            <a:spLocks noChangeShapeType="1"/>
          </p:cNvSpPr>
          <p:nvPr/>
        </p:nvSpPr>
        <p:spPr bwMode="auto">
          <a:xfrm>
            <a:off x="7010400" y="5181600"/>
            <a:ext cx="838200" cy="152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1375" name="Text Box 15"/>
          <p:cNvSpPr txBox="1">
            <a:spLocks noChangeArrowheads="1"/>
          </p:cNvSpPr>
          <p:nvPr/>
        </p:nvSpPr>
        <p:spPr bwMode="auto">
          <a:xfrm>
            <a:off x="2743200" y="4495800"/>
            <a:ext cx="68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271376" name="Text Box 16"/>
          <p:cNvSpPr txBox="1">
            <a:spLocks noChangeArrowheads="1"/>
          </p:cNvSpPr>
          <p:nvPr/>
        </p:nvSpPr>
        <p:spPr bwMode="auto">
          <a:xfrm>
            <a:off x="5181600" y="4495800"/>
            <a:ext cx="68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141328" name="Text Box 17"/>
          <p:cNvSpPr txBox="1">
            <a:spLocks noChangeArrowheads="1"/>
          </p:cNvSpPr>
          <p:nvPr/>
        </p:nvSpPr>
        <p:spPr bwMode="auto">
          <a:xfrm>
            <a:off x="723900" y="1582179"/>
            <a:ext cx="739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chemeClr val="bg1"/>
                </a:solidFill>
              </a:rPr>
              <a:t>Cost-Cutting         </a:t>
            </a:r>
            <a:r>
              <a:rPr lang="en-US" dirty="0">
                <a:solidFill>
                  <a:schemeClr val="bg1"/>
                </a:solidFill>
              </a:rPr>
              <a:t>+       </a:t>
            </a:r>
            <a:r>
              <a:rPr lang="en-US" dirty="0" smtClean="0">
                <a:solidFill>
                  <a:schemeClr val="bg1"/>
                </a:solidFill>
              </a:rPr>
              <a:t>   </a:t>
            </a:r>
            <a:r>
              <a:rPr lang="en-US" dirty="0">
                <a:solidFill>
                  <a:schemeClr val="bg1"/>
                </a:solidFill>
              </a:rPr>
              <a:t>Trend      </a:t>
            </a:r>
            <a:r>
              <a:rPr lang="en-US" dirty="0" smtClean="0">
                <a:solidFill>
                  <a:schemeClr val="bg1"/>
                </a:solidFill>
              </a:rPr>
              <a:t> =                  </a:t>
            </a:r>
            <a:r>
              <a:rPr lang="en-US" dirty="0">
                <a:solidFill>
                  <a:schemeClr val="bg1"/>
                </a:solidFill>
              </a:rPr>
              <a:t>Cycle</a:t>
            </a:r>
          </a:p>
        </p:txBody>
      </p:sp>
    </p:spTree>
    <p:extLst>
      <p:ext uri="{BB962C8B-B14F-4D97-AF65-F5344CB8AC3E}">
        <p14:creationId xmlns:p14="http://schemas.microsoft.com/office/powerpoint/2010/main" xmlns="" val="112190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1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7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7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7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71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7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3" grpId="0" animBg="1"/>
      <p:bldP spid="271364" grpId="0" animBg="1"/>
      <p:bldP spid="271365" grpId="0" animBg="1"/>
      <p:bldP spid="271366" grpId="0" animBg="1"/>
      <p:bldP spid="271367" grpId="0" animBg="1"/>
      <p:bldP spid="271368" grpId="0"/>
      <p:bldP spid="271369" grpId="0"/>
      <p:bldP spid="271370" grpId="0" animBg="1"/>
      <p:bldP spid="271371" grpId="0" animBg="1"/>
      <p:bldP spid="271372" grpId="0" animBg="1"/>
      <p:bldP spid="271373" grpId="0" animBg="1"/>
      <p:bldP spid="271374" grpId="0" animBg="1"/>
      <p:bldP spid="271375" grpId="0"/>
      <p:bldP spid="27137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911225"/>
          </a:xfrm>
        </p:spPr>
        <p:txBody>
          <a:bodyPr/>
          <a:lstStyle/>
          <a:p>
            <a:r>
              <a:rPr lang="en-US" sz="2400" dirty="0" smtClean="0"/>
              <a:t>ALERT:  Aliens are taking the jobs of Americans!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6425"/>
            <a:ext cx="5334000" cy="2238375"/>
          </a:xfrm>
        </p:spPr>
        <p:txBody>
          <a:bodyPr/>
          <a:lstStyle/>
          <a:p>
            <a:r>
              <a:rPr lang="en-US" sz="2000" dirty="0" smtClean="0"/>
              <a:t>They work long hours without complaint.</a:t>
            </a:r>
          </a:p>
          <a:p>
            <a:r>
              <a:rPr lang="en-US" sz="2000" dirty="0" smtClean="0"/>
              <a:t>They are happy with low pay.</a:t>
            </a:r>
          </a:p>
          <a:p>
            <a:r>
              <a:rPr lang="en-US" sz="2000" dirty="0" smtClean="0"/>
              <a:t>They don’t care about working conditions.</a:t>
            </a:r>
          </a:p>
          <a:p>
            <a:r>
              <a:rPr lang="en-US" sz="2000" dirty="0" smtClean="0"/>
              <a:t>They aren’t interested in joining unions.</a:t>
            </a:r>
          </a:p>
          <a:p>
            <a:r>
              <a:rPr lang="en-US" sz="2000" dirty="0" smtClean="0"/>
              <a:t>They don’t fall in love.</a:t>
            </a:r>
          </a:p>
          <a:p>
            <a:r>
              <a:rPr lang="en-US" sz="2000" dirty="0" smtClean="0"/>
              <a:t>Walls won’t keep them out.</a:t>
            </a:r>
          </a:p>
          <a:p>
            <a:r>
              <a:rPr lang="en-US" sz="2000" dirty="0" smtClean="0"/>
              <a:t>They’re beautiful.</a:t>
            </a:r>
          </a:p>
          <a:p>
            <a:r>
              <a:rPr lang="en-US" sz="2000" dirty="0" smtClean="0"/>
              <a:t>Who are they?</a:t>
            </a:r>
            <a:endParaRPr lang="en-US" sz="2000" dirty="0"/>
          </a:p>
        </p:txBody>
      </p:sp>
      <p:grpSp>
        <p:nvGrpSpPr>
          <p:cNvPr id="4" name="Group 3"/>
          <p:cNvGrpSpPr/>
          <p:nvPr/>
        </p:nvGrpSpPr>
        <p:grpSpPr>
          <a:xfrm>
            <a:off x="5911591" y="1905000"/>
            <a:ext cx="3030748" cy="2895600"/>
            <a:chOff x="5911591" y="1905000"/>
            <a:chExt cx="3030748" cy="2895600"/>
          </a:xfrm>
        </p:grpSpPr>
        <p:pic>
          <p:nvPicPr>
            <p:cNvPr id="2051" name="Picture 3" descr="C:\Users\eleamer\AppData\Local\Microsoft\Windows\Temporary Internet Files\Content.IE5\WI5KP2XH\MC900044963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1591" y="1905000"/>
              <a:ext cx="3030748" cy="2895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http://upload.wikimedia.org/wikipedia/en/e/e5/Intel_PentiumDC_2009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3730" y="4400739"/>
              <a:ext cx="466469" cy="3498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412" name="Picture 4" descr="http://i1.irishmirror.ie/incoming/article7013085.ece/ALTERNATES/s615b/Donald-Trum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766101"/>
            <a:ext cx="2404160" cy="160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754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Complements or Substitutes? </a:t>
            </a:r>
            <a:endParaRPr lang="en-US" dirty="0"/>
          </a:p>
        </p:txBody>
      </p:sp>
      <p:sp>
        <p:nvSpPr>
          <p:cNvPr id="2333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76425"/>
            <a:ext cx="6477000" cy="4249738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The forklift </a:t>
            </a:r>
            <a:r>
              <a:rPr lang="en-US" dirty="0" smtClean="0">
                <a:solidFill>
                  <a:srgbClr val="FFFF00"/>
                </a:solidFill>
              </a:rPr>
              <a:t>eliminates </a:t>
            </a:r>
            <a:r>
              <a:rPr lang="en-US" dirty="0" err="1" smtClean="0">
                <a:solidFill>
                  <a:srgbClr val="FFFF00"/>
                </a:solidFill>
              </a:rPr>
              <a:t>god-given</a:t>
            </a:r>
            <a:r>
              <a:rPr lang="en-US" dirty="0" smtClean="0">
                <a:solidFill>
                  <a:srgbClr val="FFFF00"/>
                </a:solidFill>
              </a:rPr>
              <a:t> strength </a:t>
            </a:r>
            <a:r>
              <a:rPr lang="en-US" dirty="0">
                <a:solidFill>
                  <a:srgbClr val="FFFF00"/>
                </a:solidFill>
              </a:rPr>
              <a:t>as a determinant of </a:t>
            </a:r>
            <a:r>
              <a:rPr lang="en-US" dirty="0" smtClean="0">
                <a:solidFill>
                  <a:srgbClr val="FFFF00"/>
                </a:solidFill>
              </a:rPr>
              <a:t>productivity.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The microphone makes </a:t>
            </a:r>
            <a:r>
              <a:rPr lang="en-US" dirty="0" err="1" smtClean="0">
                <a:solidFill>
                  <a:srgbClr val="FFFF00"/>
                </a:solidFill>
              </a:rPr>
              <a:t>god-given</a:t>
            </a:r>
            <a:r>
              <a:rPr lang="en-US" dirty="0" smtClean="0">
                <a:solidFill>
                  <a:srgbClr val="FFFF00"/>
                </a:solidFill>
              </a:rPr>
              <a:t> talent a critical requirement. 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Effort </a:t>
            </a:r>
            <a:r>
              <a:rPr lang="en-US" dirty="0">
                <a:solidFill>
                  <a:srgbClr val="FFFF00"/>
                </a:solidFill>
              </a:rPr>
              <a:t>and </a:t>
            </a:r>
            <a:r>
              <a:rPr lang="en-US" dirty="0" smtClean="0">
                <a:solidFill>
                  <a:srgbClr val="FFFF00"/>
                </a:solidFill>
              </a:rPr>
              <a:t>education </a:t>
            </a:r>
            <a:r>
              <a:rPr lang="en-US" dirty="0">
                <a:solidFill>
                  <a:srgbClr val="FFFF00"/>
                </a:solidFill>
              </a:rPr>
              <a:t>are not </a:t>
            </a:r>
            <a:r>
              <a:rPr lang="en-US" dirty="0" smtClean="0">
                <a:solidFill>
                  <a:srgbClr val="FFFF00"/>
                </a:solidFill>
              </a:rPr>
              <a:t>substitutes for talent.</a:t>
            </a:r>
            <a:endParaRPr lang="en-US" dirty="0"/>
          </a:p>
        </p:txBody>
      </p:sp>
      <p:pic>
        <p:nvPicPr>
          <p:cNvPr id="2333700" name="Picture 4" descr="C:\WINNT\Profiles\eleamer\Application Data\Microsoft\Media Catalog\Downloaded Clips\cl75\j029423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8453" y="3886200"/>
            <a:ext cx="1147763" cy="13652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33701" name="Picture 5" descr="C:\WINNT\Profiles\eleamer\Application Data\Microsoft\Media Catalog\Downloaded Clips\cl0\IN01090_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831626"/>
            <a:ext cx="1614488" cy="150971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xmlns="" val="203944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3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33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3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33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3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33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3699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Mundane Tasks are the Computer’s Job</a:t>
            </a:r>
            <a:endParaRPr lang="en-US" altLang="en-US" sz="28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 this fast-changing world, the decision-making of a year ago is either programmed or out of date.</a:t>
            </a:r>
          </a:p>
          <a:p>
            <a:r>
              <a:rPr lang="en-US" altLang="en-US" dirty="0" smtClean="0"/>
              <a:t>There is a difference between artificial intelligence and real intelligence.</a:t>
            </a:r>
          </a:p>
        </p:txBody>
      </p:sp>
    </p:spTree>
    <p:extLst>
      <p:ext uri="{BB962C8B-B14F-4D97-AF65-F5344CB8AC3E}">
        <p14:creationId xmlns:p14="http://schemas.microsoft.com/office/powerpoint/2010/main" xmlns="" val="129858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92831538"/>
              </p:ext>
            </p:extLst>
          </p:nvPr>
        </p:nvGraphicFramePr>
        <p:xfrm>
          <a:off x="457200" y="762000"/>
          <a:ext cx="7917606" cy="5661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3459637" y="3429000"/>
            <a:ext cx="3352800" cy="220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781800" y="1524000"/>
            <a:ext cx="0" cy="1905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0410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261" y="628650"/>
            <a:ext cx="7553325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447800" y="990600"/>
            <a:ext cx="6172200" cy="381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447800" y="3505200"/>
            <a:ext cx="1828800" cy="381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66800" y="5562600"/>
            <a:ext cx="1828800" cy="381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097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Dilbert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7400"/>
            <a:ext cx="7086600" cy="3337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990600" y="2971800"/>
            <a:ext cx="2133600" cy="1295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276600" y="2895600"/>
            <a:ext cx="2133600" cy="1295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86400" y="2971800"/>
            <a:ext cx="2133600" cy="1295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50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Long-Term Forecast Remains Troubled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eleamer\AppData\Local\Microsoft\Windows\Temporary Internet Files\Content.IE5\8QYVSBC3\MP90041403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4512" y="1868424"/>
            <a:ext cx="2474976" cy="31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8332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54762192"/>
              </p:ext>
            </p:extLst>
          </p:nvPr>
        </p:nvGraphicFramePr>
        <p:xfrm>
          <a:off x="1371600" y="2133600"/>
          <a:ext cx="5410200" cy="3792718"/>
        </p:xfrm>
        <a:graphic>
          <a:graphicData uri="http://schemas.openxmlformats.org/presentationml/2006/ole">
            <p:oleObj spid="_x0000_s38914" name="EViews" r:id="rId3" imgW="6156360" imgH="4317840" progId="EViews.Workfile.2">
              <p:embed/>
            </p:oleObj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Slower Growth Ahead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590800" y="32766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602907" y="3716708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621423" y="42672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800600" y="4800600"/>
            <a:ext cx="6096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21293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457200" y="1752600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i="1" u="sng" dirty="0" smtClean="0"/>
              <a:t>What Bernie Sanders Isn’t Talking About</a:t>
            </a:r>
            <a:br>
              <a:rPr lang="en-US" i="1" u="sng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Debt and Aging and Health Care</a:t>
            </a:r>
            <a:br>
              <a:rPr lang="en-US" dirty="0" smtClean="0"/>
            </a:br>
            <a:r>
              <a:rPr lang="en-US" dirty="0" smtClean="0"/>
              <a:t>Ready or Not, Here We Come</a:t>
            </a:r>
            <a:endParaRPr lang="en-US" sz="4000" dirty="0" smtClean="0"/>
          </a:p>
        </p:txBody>
      </p:sp>
      <p:pic>
        <p:nvPicPr>
          <p:cNvPr id="12291" name="Picture 4" descr="ed smile cropp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1839" y="4191000"/>
            <a:ext cx="1344203" cy="165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eleamer\AppData\Local\Microsoft\Windows\Temporary Internet Files\Content.IE5\BYLD0F1P\MC90023303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84776"/>
            <a:ext cx="2464986" cy="247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3048000" y="4639338"/>
            <a:ext cx="1066800" cy="5577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 descr="http://dailypnut.com/wp-content/uploads/2015/11/bernie-sander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8600"/>
            <a:ext cx="2472733" cy="139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0588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911225"/>
          </a:xfrm>
        </p:spPr>
        <p:txBody>
          <a:bodyPr>
            <a:noAutofit/>
          </a:bodyPr>
          <a:lstStyle/>
          <a:p>
            <a:pPr>
              <a:lnSpc>
                <a:spcPct val="50000"/>
              </a:lnSpc>
            </a:pPr>
            <a:r>
              <a:rPr lang="en-US" sz="2400" dirty="0" smtClean="0"/>
              <a:t>US consumption Per Capita by Age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1960</a:t>
            </a:r>
            <a:r>
              <a:rPr lang="en-US" sz="2400" dirty="0"/>
              <a:t>, 1981 and </a:t>
            </a:r>
            <a:r>
              <a:rPr lang="en-US" sz="2400" dirty="0" smtClean="0"/>
              <a:t>2007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600" dirty="0" smtClean="0"/>
              <a:t>(</a:t>
            </a:r>
            <a:r>
              <a:rPr lang="en-US" sz="1600" dirty="0"/>
              <a:t>Ratio to average labor income ages 30-49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445" y="2057400"/>
            <a:ext cx="8899549" cy="3216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447800" y="6019800"/>
            <a:ext cx="5791200" cy="365125"/>
          </a:xfrm>
          <a:prstGeom prst="rect">
            <a:avLst/>
          </a:prstGeom>
        </p:spPr>
        <p:txBody>
          <a:bodyPr/>
          <a:lstStyle/>
          <a:p>
            <a:r>
              <a:rPr lang="en-US" sz="1200" dirty="0" smtClean="0">
                <a:solidFill>
                  <a:schemeClr val="bg1"/>
                </a:solidFill>
              </a:rPr>
              <a:t>Ronald Lee, UC Berkeley, March 31, 2011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609E1A-E8E4-4D5C-837A-3CCF1C926E87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5800" y="57150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Source: US National Transfer Accounts, Lee and </a:t>
            </a:r>
            <a:r>
              <a:rPr lang="en-US" sz="2000" dirty="0" err="1" smtClean="0">
                <a:solidFill>
                  <a:schemeClr val="bg1"/>
                </a:solidFill>
              </a:rPr>
              <a:t>Donehower</a:t>
            </a:r>
            <a:r>
              <a:rPr lang="en-US" sz="2000" dirty="0" smtClean="0">
                <a:solidFill>
                  <a:schemeClr val="bg1"/>
                </a:solidFill>
              </a:rPr>
              <a:t>, 2011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676400" y="3200400"/>
            <a:ext cx="5334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458200" y="2209800"/>
            <a:ext cx="533400" cy="609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7338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Aren’t Saving Much Any More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6705600" y="4114800"/>
            <a:ext cx="838200" cy="990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07825" y="1741934"/>
            <a:ext cx="6235975" cy="451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625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9574055"/>
              </p:ext>
            </p:extLst>
          </p:nvPr>
        </p:nvGraphicFramePr>
        <p:xfrm>
          <a:off x="685800" y="1752600"/>
          <a:ext cx="6698407" cy="4729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is Saving, and Who Isn’t?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546007" y="4800600"/>
            <a:ext cx="838200" cy="9906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6458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Chart bld="series"/>
        </p:bldSub>
      </p:bldGraphic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4383"/>
            <a:ext cx="8229600" cy="911225"/>
          </a:xfrm>
        </p:spPr>
        <p:txBody>
          <a:bodyPr/>
          <a:lstStyle/>
          <a:p>
            <a:r>
              <a:rPr lang="en-US" dirty="0" smtClean="0"/>
              <a:t>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97" y="1231991"/>
            <a:ext cx="8229600" cy="242560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 need much higher national savings rates to prepare for our retirees because of </a:t>
            </a:r>
          </a:p>
          <a:p>
            <a:pPr lvl="1"/>
            <a:r>
              <a:rPr lang="en-US" sz="2400" dirty="0" smtClean="0"/>
              <a:t>Lower income growth rates</a:t>
            </a:r>
          </a:p>
          <a:p>
            <a:pPr lvl="1"/>
            <a:r>
              <a:rPr lang="en-US" sz="2400" dirty="0" smtClean="0"/>
              <a:t>Lower rates of return on investment</a:t>
            </a:r>
          </a:p>
          <a:p>
            <a:pPr lvl="1"/>
            <a:r>
              <a:rPr lang="en-US" sz="2400" dirty="0" smtClean="0"/>
              <a:t>More spending opportunities late in life. (health care)</a:t>
            </a:r>
          </a:p>
        </p:txBody>
      </p:sp>
    </p:spTree>
    <p:extLst>
      <p:ext uri="{BB962C8B-B14F-4D97-AF65-F5344CB8AC3E}">
        <p14:creationId xmlns:p14="http://schemas.microsoft.com/office/powerpoint/2010/main" xmlns="" val="429186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Who is well treated and who is not?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5000" y="1524000"/>
            <a:ext cx="4917402" cy="4249738"/>
          </a:xfrm>
          <a:ln w="31750">
            <a:solidFill>
              <a:schemeClr val="accent1"/>
            </a:solidFill>
          </a:ln>
        </p:spPr>
      </p:pic>
      <p:sp>
        <p:nvSpPr>
          <p:cNvPr id="3" name="Oval 2"/>
          <p:cNvSpPr/>
          <p:nvPr/>
        </p:nvSpPr>
        <p:spPr>
          <a:xfrm>
            <a:off x="1905000" y="2057400"/>
            <a:ext cx="2514600" cy="381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828800" y="4800600"/>
            <a:ext cx="685800" cy="6858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076700" y="4724400"/>
            <a:ext cx="1104900" cy="6858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562600" y="2514600"/>
            <a:ext cx="457200" cy="381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791200" y="4824813"/>
            <a:ext cx="1143000" cy="6858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4923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summary, we desperately need: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workforce development</a:t>
            </a:r>
          </a:p>
          <a:p>
            <a:r>
              <a:rPr lang="en-US" dirty="0" smtClean="0"/>
              <a:t>Much greater savings</a:t>
            </a:r>
          </a:p>
          <a:p>
            <a:r>
              <a:rPr lang="en-US" dirty="0" smtClean="0"/>
              <a:t>More public spending on the young and less on the old.</a:t>
            </a:r>
          </a:p>
          <a:p>
            <a:pPr lvl="1"/>
            <a:r>
              <a:rPr lang="en-US" dirty="0" smtClean="0"/>
              <a:t>Infrastructure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582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Bye for Now</a:t>
            </a:r>
            <a:br>
              <a:rPr lang="en-US" dirty="0" smtClean="0"/>
            </a:br>
            <a:r>
              <a:rPr lang="en-US" dirty="0" smtClean="0"/>
              <a:t>I am going to walk my new dog.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http://www.ohmidog.com/wp-content/uploads/2015/06/aibo_robot_do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819400"/>
            <a:ext cx="3238500" cy="249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655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recast2013_2">
  <a:themeElements>
    <a:clrScheme name="Anderson_2013">
      <a:dk1>
        <a:srgbClr val="152038"/>
      </a:dk1>
      <a:lt1>
        <a:sysClr val="window" lastClr="FFFFFF"/>
      </a:lt1>
      <a:dk2>
        <a:srgbClr val="343852"/>
      </a:dk2>
      <a:lt2>
        <a:srgbClr val="BFD6D6"/>
      </a:lt2>
      <a:accent1>
        <a:srgbClr val="525B5C"/>
      </a:accent1>
      <a:accent2>
        <a:srgbClr val="7F9D86"/>
      </a:accent2>
      <a:accent3>
        <a:srgbClr val="BFD6D6"/>
      </a:accent3>
      <a:accent4>
        <a:srgbClr val="DDB823"/>
      </a:accent4>
      <a:accent5>
        <a:srgbClr val="4380C3"/>
      </a:accent5>
      <a:accent6>
        <a:srgbClr val="CE6529"/>
      </a:accent6>
      <a:hlink>
        <a:srgbClr val="DA874F"/>
      </a:hlink>
      <a:folHlink>
        <a:srgbClr val="88BEE0"/>
      </a:folHlink>
    </a:clrScheme>
    <a:fontScheme name="Anderson">
      <a:majorFont>
        <a:latin typeface="Helvetic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forecast2013_2.thmx</Template>
  <TotalTime>12517</TotalTime>
  <Words>785</Words>
  <Application>Microsoft Office PowerPoint</Application>
  <PresentationFormat>On-screen Show (4:3)</PresentationFormat>
  <Paragraphs>132</Paragraphs>
  <Slides>39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forecast2013_2</vt:lpstr>
      <vt:lpstr>EViews</vt:lpstr>
      <vt:lpstr>Slide 1</vt:lpstr>
      <vt:lpstr>3% per Year  Was the Economic Equivalent of  9.8 meters per second squared</vt:lpstr>
      <vt:lpstr>The US Labor Market is also Troubled</vt:lpstr>
      <vt:lpstr>The global economy is struggling</vt:lpstr>
      <vt:lpstr>And Equity Markets Are Frowning</vt:lpstr>
      <vt:lpstr>Growth is critical</vt:lpstr>
      <vt:lpstr>We Have Been There Before</vt:lpstr>
      <vt:lpstr>My take on: “What’s the Matter?”</vt:lpstr>
      <vt:lpstr>Structural Changes </vt:lpstr>
      <vt:lpstr>Technological Change A Force That Drives the Economy</vt:lpstr>
      <vt:lpstr>Demographic Transitions A Force That Drives the Economy</vt:lpstr>
      <vt:lpstr>The first hint of the politics to come</vt:lpstr>
      <vt:lpstr>Maybe Part of The Problem is that  Bad Debt Lingers On</vt:lpstr>
      <vt:lpstr>Is It Just a Measurement Problem?</vt:lpstr>
      <vt:lpstr>Demographics Surely Matter In the 1960s, the largest population groups were the kids (1-15) and the young adults(16-24).   Now it’s 65+.</vt:lpstr>
      <vt:lpstr>The 65+ is Really Going to Grow</vt:lpstr>
      <vt:lpstr>One Reason This Matters is that Wages Rise Sharply During the first 20 years of Work Experience</vt:lpstr>
      <vt:lpstr>Another Reason Why Demographics Matter is that the Employment to Population Ratio is low for the Young and the Elderly</vt:lpstr>
      <vt:lpstr>Normal Recession Temporary Layoffs Followed by Recalls</vt:lpstr>
      <vt:lpstr>Secular Adjustment Adios, Buddy</vt:lpstr>
      <vt:lpstr>Looking for secular changes</vt:lpstr>
      <vt:lpstr>What’s Different?   Permanent Displacements in Manufacturing!</vt:lpstr>
      <vt:lpstr>Negative Trend Turns V into L</vt:lpstr>
      <vt:lpstr>ALERT:  Aliens are taking the jobs of Americans!</vt:lpstr>
      <vt:lpstr>Complements or Substitutes? </vt:lpstr>
      <vt:lpstr>Mundane Tasks are the Computer’s Job</vt:lpstr>
      <vt:lpstr>Slide 27</vt:lpstr>
      <vt:lpstr>Slide 28</vt:lpstr>
      <vt:lpstr>Dilbert</vt:lpstr>
      <vt:lpstr>The Long-Term Forecast Remains Troubled</vt:lpstr>
      <vt:lpstr>Slower Growth Ahead</vt:lpstr>
      <vt:lpstr>What Bernie Sanders Isn’t Talking About  Debt and Aging and Health Care Ready or Not, Here We Come</vt:lpstr>
      <vt:lpstr>US consumption Per Capita by Age  1960, 1981 and 2007  (Ratio to average labor income ages 30-49)</vt:lpstr>
      <vt:lpstr>We Aren’t Saving Much Any More</vt:lpstr>
      <vt:lpstr>Who is Saving, and Who Isn’t?</vt:lpstr>
      <vt:lpstr>Messages</vt:lpstr>
      <vt:lpstr>Who is well treated and who is not?</vt:lpstr>
      <vt:lpstr>In summary, we desperately need:</vt:lpstr>
      <vt:lpstr>Bye for Now I am going to walk my new dog.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UCLA Anderson Forecast</dc:creator>
  <cp:lastModifiedBy>eleamer</cp:lastModifiedBy>
  <cp:revision>709</cp:revision>
  <cp:lastPrinted>2012-05-06T15:54:04Z</cp:lastPrinted>
  <dcterms:created xsi:type="dcterms:W3CDTF">2004-06-17T23:49:19Z</dcterms:created>
  <dcterms:modified xsi:type="dcterms:W3CDTF">2016-06-23T13:44:11Z</dcterms:modified>
</cp:coreProperties>
</file>