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7" r:id="rId10"/>
    <p:sldId id="268" r:id="rId11"/>
    <p:sldId id="266" r:id="rId12"/>
    <p:sldId id="269" r:id="rId13"/>
    <p:sldId id="265" r:id="rId14"/>
    <p:sldId id="270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84" autoAdjust="0"/>
  </p:normalViewPr>
  <p:slideViewPr>
    <p:cSldViewPr>
      <p:cViewPr varScale="1">
        <p:scale>
          <a:sx n="104" d="100"/>
          <a:sy n="104" d="100"/>
        </p:scale>
        <p:origin x="-96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F35C6-1582-40BD-8110-1CA71932C13E}" type="datetimeFigureOut">
              <a:rPr lang="es-ES" smtClean="0"/>
              <a:t>28/04/2014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5B1-058B-4DDF-93B3-D208575E47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9463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F35C6-1582-40BD-8110-1CA71932C13E}" type="datetimeFigureOut">
              <a:rPr lang="es-ES" smtClean="0"/>
              <a:t>28/04/2014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5B1-058B-4DDF-93B3-D208575E47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7299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F35C6-1582-40BD-8110-1CA71932C13E}" type="datetimeFigureOut">
              <a:rPr lang="es-ES" smtClean="0"/>
              <a:t>28/04/2014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5B1-058B-4DDF-93B3-D208575E47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463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F35C6-1582-40BD-8110-1CA71932C13E}" type="datetimeFigureOut">
              <a:rPr lang="es-ES" smtClean="0"/>
              <a:t>28/04/2014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5B1-058B-4DDF-93B3-D208575E47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2441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F35C6-1582-40BD-8110-1CA71932C13E}" type="datetimeFigureOut">
              <a:rPr lang="es-ES" smtClean="0"/>
              <a:t>28/04/2014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5B1-058B-4DDF-93B3-D208575E47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7149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F35C6-1582-40BD-8110-1CA71932C13E}" type="datetimeFigureOut">
              <a:rPr lang="es-ES" smtClean="0"/>
              <a:t>28/04/2014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5B1-058B-4DDF-93B3-D208575E47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0761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F35C6-1582-40BD-8110-1CA71932C13E}" type="datetimeFigureOut">
              <a:rPr lang="es-ES" smtClean="0"/>
              <a:t>28/04/2014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5B1-058B-4DDF-93B3-D208575E47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7273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F35C6-1582-40BD-8110-1CA71932C13E}" type="datetimeFigureOut">
              <a:rPr lang="es-ES" smtClean="0"/>
              <a:t>28/04/2014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5B1-058B-4DDF-93B3-D208575E47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318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F35C6-1582-40BD-8110-1CA71932C13E}" type="datetimeFigureOut">
              <a:rPr lang="es-ES" smtClean="0"/>
              <a:t>28/04/2014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5B1-058B-4DDF-93B3-D208575E47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5052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F35C6-1582-40BD-8110-1CA71932C13E}" type="datetimeFigureOut">
              <a:rPr lang="es-ES" smtClean="0"/>
              <a:t>28/04/2014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5B1-058B-4DDF-93B3-D208575E47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0374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F35C6-1582-40BD-8110-1CA71932C13E}" type="datetimeFigureOut">
              <a:rPr lang="es-ES" smtClean="0"/>
              <a:t>28/04/2014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B5B1-058B-4DDF-93B3-D208575E47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7708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F35C6-1582-40BD-8110-1CA71932C13E}" type="datetimeFigureOut">
              <a:rPr lang="es-ES" smtClean="0"/>
              <a:t>28/04/2014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7B5B1-058B-4DDF-93B3-D208575E47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389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99592" y="548680"/>
            <a:ext cx="7776864" cy="1584176"/>
          </a:xfrm>
        </p:spPr>
        <p:txBody>
          <a:bodyPr>
            <a:normAutofit/>
          </a:bodyPr>
          <a:lstStyle/>
          <a:p>
            <a:pPr marL="1884363" indent="4927600" algn="r"/>
            <a:r>
              <a:rPr lang="es-ES" sz="1400" dirty="0" smtClean="0"/>
              <a:t/>
            </a:r>
            <a:br>
              <a:rPr lang="es-ES" sz="1400" dirty="0" smtClean="0"/>
            </a:br>
            <a:r>
              <a:rPr lang="es-ES" sz="1400" dirty="0" smtClean="0"/>
              <a:t/>
            </a:r>
            <a:br>
              <a:rPr lang="es-ES" sz="1400" dirty="0" smtClean="0"/>
            </a:br>
            <a:r>
              <a:rPr lang="es-ES" sz="1400" dirty="0" smtClean="0"/>
              <a:t/>
            </a:r>
            <a:br>
              <a:rPr lang="es-ES" sz="1400" dirty="0" smtClean="0"/>
            </a:br>
            <a:r>
              <a:rPr lang="es-E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Elisa </a:t>
            </a:r>
            <a:r>
              <a:rPr lang="es-ES" sz="1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Chuliá</a:t>
            </a:r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708920"/>
            <a:ext cx="6742392" cy="3578051"/>
          </a:xfrm>
        </p:spPr>
        <p:txBody>
          <a:bodyPr>
            <a:normAutofit/>
          </a:bodyPr>
          <a:lstStyle/>
          <a:p>
            <a:r>
              <a:rPr lang="es-ES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consecuencias sociales y políticas </a:t>
            </a:r>
          </a:p>
          <a:p>
            <a:r>
              <a:rPr lang="es-ES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envejecimiento de la población</a:t>
            </a:r>
            <a:br>
              <a:rPr lang="es-ES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ES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s-ES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1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 de abril de 2014</a:t>
            </a:r>
            <a:endParaRPr lang="es-ES" sz="1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146" name="Picture 2" descr="C:\Users\Elisa\Desktop\Logo UN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692696"/>
            <a:ext cx="864096" cy="85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Elisa\Desktop\fundación ramón arec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74803"/>
            <a:ext cx="126492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Elisa\Desktop\Logo_CEEnve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480" y="5229200"/>
            <a:ext cx="1021712" cy="93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40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endParaRPr lang="es-ES" sz="1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669979"/>
          </a:xfrm>
        </p:spPr>
        <p:txBody>
          <a:bodyPr>
            <a:normAutofit/>
          </a:bodyPr>
          <a:lstStyle/>
          <a:p>
            <a:pPr marL="447675" lvl="0" indent="-447675">
              <a:buAutoNum type="arabicParenBoth"/>
            </a:pPr>
            <a:endParaRPr lang="es-ES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5113" lvl="0" indent="-265113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I. El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 demográfico en España: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envejecimiento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 de la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longevidad</a:t>
            </a:r>
          </a:p>
          <a:p>
            <a:pPr marL="447675" lvl="0" indent="-447675">
              <a:buNone/>
            </a:pP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Efectos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edad, periodo y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cohorte</a:t>
            </a: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endParaRPr lang="es-ES" sz="2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9750" lvl="0" indent="-539750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Las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implicaciones sociales: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trabajo y familia</a:t>
            </a: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endParaRPr lang="es-ES" sz="2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IV. Las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implicaciones políticas: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Bienestar y voto (en las urnas y “con los pies”.</a:t>
            </a: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91282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España 1950</a:t>
            </a:r>
            <a:br>
              <a:rPr lang="es-E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(Fuente: </a:t>
            </a:r>
            <a:r>
              <a:rPr lang="en-US" sz="14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 </a:t>
            </a:r>
            <a:r>
              <a:rPr lang="en-US" sz="14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Population Prospects: The 2012 </a:t>
            </a:r>
            <a:r>
              <a:rPr lang="en-US" sz="14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Revision</a:t>
            </a:r>
            <a: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b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</a:t>
            </a:r>
            <a:r>
              <a:rPr lang="en-US" sz="11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verde</a:t>
            </a:r>
            <a:r>
              <a:rPr lang="en-U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hombres; </a:t>
            </a:r>
            <a:r>
              <a:rPr lang="en-US" sz="11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rojo</a:t>
            </a:r>
            <a:r>
              <a:rPr lang="en-U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11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mujeres</a:t>
            </a:r>
            <a:r>
              <a:rPr lang="en-U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]</a:t>
            </a:r>
            <a:endParaRPr lang="es-E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549" y="1600200"/>
            <a:ext cx="693890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64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España 1975</a:t>
            </a:r>
            <a:br>
              <a:rPr lang="es-E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4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 Population Prospects: The 2012 Revision)</a:t>
            </a:r>
            <a:endParaRPr lang="es-E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63" y="1600200"/>
            <a:ext cx="694587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700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España 2000</a:t>
            </a:r>
            <a:br>
              <a:rPr lang="es-E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4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 Population Prospects: The 2012 Revision)</a:t>
            </a:r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63" y="1600200"/>
            <a:ext cx="694587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0769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 smtClean="0"/>
              <a:t>España 2025</a:t>
            </a:r>
            <a:r>
              <a:rPr lang="es-ES" sz="4000" b="1" dirty="0" smtClean="0"/>
              <a:t/>
            </a:r>
            <a:br>
              <a:rPr lang="es-ES" sz="4000" b="1" dirty="0" smtClean="0"/>
            </a:br>
            <a:r>
              <a:rPr lang="es-ES" sz="1400" dirty="0" smtClean="0"/>
              <a:t>(</a:t>
            </a:r>
            <a:r>
              <a:rPr lang="en-US" sz="1400" i="1" dirty="0" smtClean="0"/>
              <a:t>World Population Prospects: The 2012 Revision)</a:t>
            </a:r>
            <a:endParaRPr lang="es-ES" sz="1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63" y="1600200"/>
            <a:ext cx="694587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8423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España 2050</a:t>
            </a:r>
            <a:br>
              <a:rPr lang="es-E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4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 Population Prospects: The 2012 Revision)</a:t>
            </a:r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63" y="1600200"/>
            <a:ext cx="694587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1385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Edad mediana de la población (1950-2050)</a:t>
            </a:r>
            <a:br>
              <a:rPr lang="es-E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 Population Prospects: The 2012 Revision)</a:t>
            </a:r>
            <a:endParaRPr lang="es-E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97" y="1600200"/>
            <a:ext cx="681020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4138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endParaRPr lang="es-ES" sz="1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669979"/>
          </a:xfrm>
        </p:spPr>
        <p:txBody>
          <a:bodyPr>
            <a:normAutofit/>
          </a:bodyPr>
          <a:lstStyle/>
          <a:p>
            <a:pPr marL="447675" lvl="0" indent="-447675">
              <a:buAutoNum type="arabicParenBoth"/>
            </a:pPr>
            <a:endParaRPr lang="es-ES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5113" lvl="0" indent="-265113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I. El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 demográfico en España: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envejecimiento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 de la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longevidad</a:t>
            </a:r>
          </a:p>
          <a:p>
            <a:pPr marL="447675" lvl="0" indent="-447675">
              <a:buNone/>
            </a:pP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Efectos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edad, periodo y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cohorte</a:t>
            </a: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endParaRPr lang="es-ES" sz="2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9750" lvl="0" indent="-539750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Las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implicaciones sociales: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trabajo y familia</a:t>
            </a: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endParaRPr lang="es-ES" sz="2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IV. Las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implicaciones políticas: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Bienestar y voto (en las urnas y “con los pies”.</a:t>
            </a: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03886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24936" cy="579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0375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784975" cy="5865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999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endParaRPr lang="es-ES" sz="1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669979"/>
          </a:xfrm>
        </p:spPr>
        <p:txBody>
          <a:bodyPr>
            <a:normAutofit/>
          </a:bodyPr>
          <a:lstStyle/>
          <a:p>
            <a:pPr marL="447675" lvl="0" indent="-447675">
              <a:buAutoNum type="arabicParenBoth"/>
            </a:pPr>
            <a:endParaRPr lang="es-ES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5113" lvl="0" indent="-265113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I. El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 demográfico en España: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envejecimiento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 de la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longevidad</a:t>
            </a:r>
          </a:p>
          <a:p>
            <a:pPr marL="447675" lvl="0" indent="-447675">
              <a:buNone/>
            </a:pP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Efectos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edad, periodo y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cohorte</a:t>
            </a: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endParaRPr lang="es-ES" sz="2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9750" lvl="0" indent="-539750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Las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implicaciones sociales: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trabajo y familia</a:t>
            </a: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endParaRPr lang="es-ES" sz="2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IV. Las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implicaciones políticas: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Bienestar y voto (en las urnas y “con los pies”.</a:t>
            </a: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64020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1000"/>
            </a:pPr>
            <a:r>
              <a:rPr lang="es-ES" sz="1400" b="1" dirty="0">
                <a:solidFill>
                  <a:srgbClr val="000000"/>
                </a:solidFill>
                <a:latin typeface="Tahoma" panose="020B0604030504040204" pitchFamily="34" charset="0"/>
                <a:cs typeface="Arial"/>
              </a:rPr>
              <a:t>Número de PERSONAS DEPENDIENTES POR CADA OCUPADO</a:t>
            </a:r>
            <a:br>
              <a:rPr lang="es-ES" sz="1400" b="1" dirty="0">
                <a:solidFill>
                  <a:srgbClr val="000000"/>
                </a:solidFill>
                <a:latin typeface="Tahoma" panose="020B0604030504040204" pitchFamily="34" charset="0"/>
                <a:cs typeface="Arial"/>
              </a:rPr>
            </a:br>
            <a:r>
              <a:rPr lang="es-ES" sz="1400" b="1" dirty="0">
                <a:solidFill>
                  <a:srgbClr val="000000"/>
                </a:solidFill>
                <a:latin typeface="Tahoma" panose="020B0604030504040204" pitchFamily="34" charset="0"/>
                <a:cs typeface="Arial"/>
              </a:rPr>
              <a:t>por grandes grupos de edad  </a:t>
            </a:r>
            <a:r>
              <a:rPr lang="es-ES" sz="1400" b="1" dirty="0" smtClean="0">
                <a:solidFill>
                  <a:srgbClr val="000000"/>
                </a:solidFill>
                <a:latin typeface="Tahoma" panose="020B0604030504040204" pitchFamily="34" charset="0"/>
                <a:cs typeface="Arial"/>
              </a:rPr>
              <a:t/>
            </a:r>
            <a:br>
              <a:rPr lang="es-ES" sz="1400" b="1" dirty="0" smtClean="0">
                <a:solidFill>
                  <a:srgbClr val="000000"/>
                </a:solidFill>
                <a:latin typeface="Tahoma" panose="020B0604030504040204" pitchFamily="34" charset="0"/>
                <a:cs typeface="Arial"/>
              </a:rPr>
            </a:br>
            <a:r>
              <a:rPr lang="es-ES" sz="1400" dirty="0" smtClean="0">
                <a:solidFill>
                  <a:srgbClr val="000000"/>
                </a:solidFill>
                <a:latin typeface="Tahoma" panose="020B0604030504040204" pitchFamily="34" charset="0"/>
                <a:cs typeface="Arial"/>
              </a:rPr>
              <a:t>(EPA 1976-2013)</a:t>
            </a:r>
            <a:endParaRPr lang="es-ES" sz="1400" dirty="0">
              <a:solidFill>
                <a:srgbClr val="000000"/>
              </a:solidFill>
              <a:latin typeface="Tahoma" panose="020B0604030504040204" pitchFamily="34" charset="0"/>
              <a:cs typeface="Arial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453" y="1600200"/>
            <a:ext cx="632309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8149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endParaRPr lang="es-ES" sz="1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669979"/>
          </a:xfrm>
        </p:spPr>
        <p:txBody>
          <a:bodyPr>
            <a:normAutofit/>
          </a:bodyPr>
          <a:lstStyle/>
          <a:p>
            <a:pPr marL="447675" lvl="0" indent="-447675">
              <a:buAutoNum type="arabicParenBoth"/>
            </a:pPr>
            <a:endParaRPr lang="es-ES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5113" lvl="0" indent="-265113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I. El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cambio demográfico en España: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envejecimiento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 de la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longevidad</a:t>
            </a:r>
          </a:p>
          <a:p>
            <a:pPr marL="447675" lvl="0" indent="-447675">
              <a:buNone/>
            </a:pP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II.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Efectos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edad, periodo y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cohorte</a:t>
            </a: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endParaRPr lang="es-ES" sz="2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9750" lvl="0" indent="-539750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III. Las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implicaciones sociales: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trabajo y familia</a:t>
            </a: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endParaRPr lang="es-ES" sz="2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7675" lvl="0" indent="-447675">
              <a:buNone/>
            </a:pP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IV. Las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implicaciones políticas: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 </a:t>
            </a:r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Bienestar y voto (en las urnas y “con los pies”.</a:t>
            </a:r>
            <a:endParaRPr lang="es-E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80276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247</Words>
  <Application>Microsoft Office PowerPoint</Application>
  <PresentationFormat>Presentación en pantalla (4:3)</PresentationFormat>
  <Paragraphs>44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   Elisa Chuliá</vt:lpstr>
      <vt:lpstr>Presentación de PowerPoint</vt:lpstr>
      <vt:lpstr>España 1950 (Fuente: World Population Prospects: The 2012 Revision) [verde: hombres; rojo: mujeres]</vt:lpstr>
      <vt:lpstr>España 1975 (World Population Prospects: The 2012 Revision)</vt:lpstr>
      <vt:lpstr>España 2000 (World Population Prospects: The 2012 Revision)</vt:lpstr>
      <vt:lpstr>España 2025 (World Population Prospects: The 2012 Revision)</vt:lpstr>
      <vt:lpstr>España 2050 (World Population Prospects: The 2012 Revision)</vt:lpstr>
      <vt:lpstr>Edad mediana de la población (1950-2050) (World Population Prospects: The 2012 Revision)</vt:lpstr>
      <vt:lpstr>Presentación de PowerPoint</vt:lpstr>
      <vt:lpstr>Presentación de PowerPoint</vt:lpstr>
      <vt:lpstr>Presentación de PowerPoint</vt:lpstr>
      <vt:lpstr>Presentación de PowerPoint</vt:lpstr>
      <vt:lpstr>Número de PERSONAS DEPENDIENTES POR CADA OCUPADO por grandes grupos de edad   (EPA 1976-2013)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Elisa</dc:creator>
  <cp:lastModifiedBy>Elisa</cp:lastModifiedBy>
  <cp:revision>19</cp:revision>
  <dcterms:created xsi:type="dcterms:W3CDTF">2014-04-25T18:40:38Z</dcterms:created>
  <dcterms:modified xsi:type="dcterms:W3CDTF">2014-04-28T16:51:02Z</dcterms:modified>
</cp:coreProperties>
</file>