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handoutMasterIdLst>
    <p:handoutMasterId r:id="rId19"/>
  </p:handoutMasterIdLst>
  <p:sldIdLst>
    <p:sldId id="256" r:id="rId2"/>
    <p:sldId id="269" r:id="rId3"/>
    <p:sldId id="270" r:id="rId4"/>
    <p:sldId id="258" r:id="rId5"/>
    <p:sldId id="264" r:id="rId6"/>
    <p:sldId id="259" r:id="rId7"/>
    <p:sldId id="277" r:id="rId8"/>
    <p:sldId id="278" r:id="rId9"/>
    <p:sldId id="279" r:id="rId10"/>
    <p:sldId id="271" r:id="rId11"/>
    <p:sldId id="272" r:id="rId12"/>
    <p:sldId id="274" r:id="rId13"/>
    <p:sldId id="276" r:id="rId14"/>
    <p:sldId id="260" r:id="rId15"/>
    <p:sldId id="261" r:id="rId16"/>
    <p:sldId id="262" r:id="rId17"/>
    <p:sldId id="263" r:id="rId18"/>
  </p:sldIdLst>
  <p:sldSz cx="9144000" cy="6858000" type="screen4x3"/>
  <p:notesSz cx="6797675" cy="9928225"/>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3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1" i="0" u="none" strike="noStrike" baseline="0">
                <a:solidFill>
                  <a:srgbClr val="000000"/>
                </a:solidFill>
                <a:latin typeface="Arial"/>
                <a:ea typeface="Arial"/>
                <a:cs typeface="Arial"/>
              </a:defRPr>
            </a:pPr>
            <a:r>
              <a:rPr lang="es-ES" sz="1600" b="1" i="0" u="none" strike="noStrike" baseline="0" dirty="0" err="1">
                <a:solidFill>
                  <a:srgbClr val="000000"/>
                </a:solidFill>
                <a:latin typeface="Arial"/>
                <a:cs typeface="Arial"/>
              </a:rPr>
              <a:t>Weight</a:t>
            </a:r>
            <a:r>
              <a:rPr lang="es-ES" sz="1600" b="1" i="0" u="none" strike="noStrike" baseline="0" dirty="0">
                <a:solidFill>
                  <a:srgbClr val="000000"/>
                </a:solidFill>
                <a:latin typeface="Arial"/>
                <a:cs typeface="Arial"/>
              </a:rPr>
              <a:t> of </a:t>
            </a:r>
            <a:r>
              <a:rPr lang="es-ES" sz="1600" b="1" i="0" u="none" strike="noStrike" baseline="0" dirty="0" err="1">
                <a:solidFill>
                  <a:srgbClr val="000000"/>
                </a:solidFill>
                <a:latin typeface="Arial"/>
                <a:cs typeface="Arial"/>
              </a:rPr>
              <a:t>types</a:t>
            </a:r>
            <a:r>
              <a:rPr lang="es-ES" sz="1600" b="1" i="0" u="none" strike="noStrike" baseline="0" dirty="0">
                <a:solidFill>
                  <a:srgbClr val="000000"/>
                </a:solidFill>
                <a:latin typeface="Arial"/>
                <a:cs typeface="Arial"/>
              </a:rPr>
              <a:t> of </a:t>
            </a:r>
            <a:r>
              <a:rPr lang="es-ES" sz="1600" b="1" i="0" u="none" strike="noStrike" baseline="0" dirty="0" err="1">
                <a:solidFill>
                  <a:srgbClr val="000000"/>
                </a:solidFill>
                <a:latin typeface="Arial"/>
                <a:cs typeface="Arial"/>
              </a:rPr>
              <a:t>sectors</a:t>
            </a:r>
            <a:r>
              <a:rPr lang="es-ES" sz="1600" b="1" i="0" u="none" strike="noStrike" baseline="0" dirty="0">
                <a:solidFill>
                  <a:srgbClr val="000000"/>
                </a:solidFill>
                <a:latin typeface="Arial"/>
                <a:cs typeface="Arial"/>
              </a:rPr>
              <a:t> </a:t>
            </a:r>
            <a:r>
              <a:rPr lang="es-ES" sz="1600" b="1" i="0" u="none" strike="noStrike" baseline="0" dirty="0" err="1">
                <a:solidFill>
                  <a:srgbClr val="000000"/>
                </a:solidFill>
                <a:latin typeface="Arial"/>
                <a:cs typeface="Arial"/>
              </a:rPr>
              <a:t>according</a:t>
            </a:r>
            <a:r>
              <a:rPr lang="es-ES" sz="1600" b="1" i="0" u="none" strike="noStrike" baseline="0" dirty="0">
                <a:solidFill>
                  <a:srgbClr val="000000"/>
                </a:solidFill>
                <a:latin typeface="Arial"/>
                <a:cs typeface="Arial"/>
              </a:rPr>
              <a:t> to </a:t>
            </a:r>
            <a:r>
              <a:rPr lang="es-ES" sz="1600" b="1" i="0" u="none" strike="noStrike" baseline="0" dirty="0" err="1">
                <a:solidFill>
                  <a:srgbClr val="000000"/>
                </a:solidFill>
                <a:latin typeface="Arial"/>
                <a:cs typeface="Arial"/>
              </a:rPr>
              <a:t>technological</a:t>
            </a:r>
            <a:r>
              <a:rPr lang="es-ES" sz="1600" b="1" i="0" u="none" strike="noStrike" baseline="0" dirty="0">
                <a:solidFill>
                  <a:srgbClr val="000000"/>
                </a:solidFill>
                <a:latin typeface="Arial"/>
                <a:cs typeface="Arial"/>
              </a:rPr>
              <a:t> </a:t>
            </a:r>
            <a:r>
              <a:rPr lang="es-ES" sz="1600" b="1" i="0" u="none" strike="noStrike" baseline="0" dirty="0" err="1">
                <a:solidFill>
                  <a:srgbClr val="000000"/>
                </a:solidFill>
                <a:latin typeface="Arial"/>
                <a:cs typeface="Arial"/>
              </a:rPr>
              <a:t>intensity</a:t>
            </a:r>
            <a:endParaRPr lang="es-ES" sz="1600" b="1" i="0" u="none" strike="noStrike" baseline="0" dirty="0">
              <a:solidFill>
                <a:srgbClr val="000000"/>
              </a:solidFill>
              <a:latin typeface="Arial"/>
              <a:cs typeface="Arial"/>
            </a:endParaRPr>
          </a:p>
          <a:p>
            <a:pPr>
              <a:defRPr sz="1200" b="1" i="0" u="none" strike="noStrike" baseline="0">
                <a:solidFill>
                  <a:srgbClr val="000000"/>
                </a:solidFill>
                <a:latin typeface="Arial"/>
                <a:ea typeface="Arial"/>
                <a:cs typeface="Arial"/>
              </a:defRPr>
            </a:pPr>
            <a:r>
              <a:rPr lang="es-ES" sz="1600" b="1" i="0" u="none" strike="noStrike" baseline="0" dirty="0" err="1">
                <a:solidFill>
                  <a:srgbClr val="000000"/>
                </a:solidFill>
                <a:latin typeface="Arial"/>
                <a:cs typeface="Arial"/>
              </a:rPr>
              <a:t>Spain</a:t>
            </a:r>
            <a:r>
              <a:rPr lang="es-ES" sz="1600" b="1" i="0" u="none" strike="noStrike" baseline="0" dirty="0">
                <a:solidFill>
                  <a:srgbClr val="000000"/>
                </a:solidFill>
                <a:latin typeface="Arial"/>
                <a:cs typeface="Arial"/>
              </a:rPr>
              <a:t> (%)</a:t>
            </a:r>
          </a:p>
        </c:rich>
      </c:tx>
      <c:layout>
        <c:manualLayout>
          <c:xMode val="edge"/>
          <c:yMode val="edge"/>
          <c:x val="0.15055736382085272"/>
          <c:y val="1.3825745470187332E-2"/>
        </c:manualLayout>
      </c:layout>
      <c:overlay val="0"/>
      <c:spPr>
        <a:noFill/>
        <a:ln w="25400">
          <a:noFill/>
        </a:ln>
      </c:spPr>
    </c:title>
    <c:autoTitleDeleted val="0"/>
    <c:view3D>
      <c:rotX val="15"/>
      <c:hPercent val="43"/>
      <c:rotY val="20"/>
      <c:depthPercent val="100"/>
      <c:rAngAx val="1"/>
    </c:view3D>
    <c:floor>
      <c:thickness val="0"/>
      <c:spPr>
        <a:noFill/>
        <a:ln w="9525">
          <a:noFill/>
        </a:ln>
      </c:spPr>
    </c:floor>
    <c:sideWall>
      <c:thickness val="0"/>
      <c:spPr>
        <a:noFill/>
        <a:ln w="25400">
          <a:noFill/>
        </a:ln>
      </c:spPr>
    </c:sideWall>
    <c:backWall>
      <c:thickness val="0"/>
      <c:spPr>
        <a:noFill/>
        <a:ln w="25400">
          <a:noFill/>
        </a:ln>
      </c:spPr>
    </c:backWall>
    <c:plotArea>
      <c:layout>
        <c:manualLayout>
          <c:layoutTarget val="inner"/>
          <c:xMode val="edge"/>
          <c:yMode val="edge"/>
          <c:x val="0.10298514968017555"/>
          <c:y val="0.17210707429275185"/>
          <c:w val="0.89701557909834062"/>
          <c:h val="0.63204839352338171"/>
        </c:manualLayout>
      </c:layout>
      <c:area3DChart>
        <c:grouping val="percentStacked"/>
        <c:varyColors val="0"/>
        <c:ser>
          <c:idx val="0"/>
          <c:order val="0"/>
          <c:tx>
            <c:strRef>
              <c:f>Hoja1!$A$5</c:f>
              <c:strCache>
                <c:ptCount val="1"/>
                <c:pt idx="0">
                  <c:v>Hight technology</c:v>
                </c:pt>
              </c:strCache>
            </c:strRef>
          </c:tx>
          <c:spPr>
            <a:solidFill>
              <a:srgbClr val="3366FF"/>
            </a:solidFill>
            <a:ln w="12700">
              <a:solidFill>
                <a:srgbClr val="000000"/>
              </a:solidFill>
              <a:prstDash val="solid"/>
            </a:ln>
          </c:spPr>
          <c:cat>
            <c:strRef>
              <c:f>Hoja1!$B$4:$L$4</c:f>
              <c:strCache>
                <c:ptCount val="11"/>
                <c:pt idx="0">
                  <c:v>2000</c:v>
                </c:pt>
                <c:pt idx="1">
                  <c:v>2001</c:v>
                </c:pt>
                <c:pt idx="2">
                  <c:v>2002</c:v>
                </c:pt>
                <c:pt idx="3">
                  <c:v>2003</c:v>
                </c:pt>
                <c:pt idx="4">
                  <c:v>2004</c:v>
                </c:pt>
                <c:pt idx="5">
                  <c:v>2005</c:v>
                </c:pt>
                <c:pt idx="6">
                  <c:v>2006</c:v>
                </c:pt>
                <c:pt idx="7">
                  <c:v>2007</c:v>
                </c:pt>
                <c:pt idx="8">
                  <c:v>2008</c:v>
                </c:pt>
                <c:pt idx="9">
                  <c:v>2009</c:v>
                </c:pt>
                <c:pt idx="10">
                  <c:v>2010</c:v>
                </c:pt>
              </c:strCache>
            </c:strRef>
          </c:cat>
          <c:val>
            <c:numRef>
              <c:f>Hoja1!$B$5:$L$5</c:f>
              <c:numCache>
                <c:formatCode>0.00</c:formatCode>
                <c:ptCount val="11"/>
                <c:pt idx="0">
                  <c:v>5.9993926153785866</c:v>
                </c:pt>
                <c:pt idx="1">
                  <c:v>5.9785181815649979</c:v>
                </c:pt>
                <c:pt idx="2">
                  <c:v>5.3507267310643671</c:v>
                </c:pt>
                <c:pt idx="3">
                  <c:v>5.1167546404726112</c:v>
                </c:pt>
                <c:pt idx="4">
                  <c:v>4.9684688472210548</c:v>
                </c:pt>
                <c:pt idx="5">
                  <c:v>5.0117929274634339</c:v>
                </c:pt>
                <c:pt idx="6">
                  <c:v>4.9310192046201093</c:v>
                </c:pt>
                <c:pt idx="7">
                  <c:v>5.1208518085489692</c:v>
                </c:pt>
                <c:pt idx="8">
                  <c:v>5.3016027763024827</c:v>
                </c:pt>
                <c:pt idx="9">
                  <c:v>5.4947556574820409</c:v>
                </c:pt>
                <c:pt idx="10">
                  <c:v>5.4820019823202815</c:v>
                </c:pt>
              </c:numCache>
            </c:numRef>
          </c:val>
        </c:ser>
        <c:ser>
          <c:idx val="1"/>
          <c:order val="1"/>
          <c:tx>
            <c:strRef>
              <c:f>Hoja1!$A$6</c:f>
              <c:strCache>
                <c:ptCount val="1"/>
                <c:pt idx="0">
                  <c:v>Medium-Hignt tecnology</c:v>
                </c:pt>
              </c:strCache>
            </c:strRef>
          </c:tx>
          <c:spPr>
            <a:solidFill>
              <a:srgbClr val="FFFF00"/>
            </a:solidFill>
            <a:ln w="12700">
              <a:solidFill>
                <a:srgbClr val="000000"/>
              </a:solidFill>
              <a:prstDash val="solid"/>
            </a:ln>
          </c:spPr>
          <c:cat>
            <c:strRef>
              <c:f>Hoja1!$B$4:$L$4</c:f>
              <c:strCache>
                <c:ptCount val="11"/>
                <c:pt idx="0">
                  <c:v>2000</c:v>
                </c:pt>
                <c:pt idx="1">
                  <c:v>2001</c:v>
                </c:pt>
                <c:pt idx="2">
                  <c:v>2002</c:v>
                </c:pt>
                <c:pt idx="3">
                  <c:v>2003</c:v>
                </c:pt>
                <c:pt idx="4">
                  <c:v>2004</c:v>
                </c:pt>
                <c:pt idx="5">
                  <c:v>2005</c:v>
                </c:pt>
                <c:pt idx="6">
                  <c:v>2006</c:v>
                </c:pt>
                <c:pt idx="7">
                  <c:v>2007</c:v>
                </c:pt>
                <c:pt idx="8">
                  <c:v>2008</c:v>
                </c:pt>
                <c:pt idx="9">
                  <c:v>2009</c:v>
                </c:pt>
                <c:pt idx="10">
                  <c:v>2010</c:v>
                </c:pt>
              </c:strCache>
            </c:strRef>
          </c:cat>
          <c:val>
            <c:numRef>
              <c:f>Hoja1!$B$6:$L$6</c:f>
              <c:numCache>
                <c:formatCode>0.00</c:formatCode>
                <c:ptCount val="11"/>
                <c:pt idx="0">
                  <c:v>26.668103490502265</c:v>
                </c:pt>
                <c:pt idx="1">
                  <c:v>26.681458238565153</c:v>
                </c:pt>
                <c:pt idx="2">
                  <c:v>27.108422858174595</c:v>
                </c:pt>
                <c:pt idx="3">
                  <c:v>26.85531513265984</c:v>
                </c:pt>
                <c:pt idx="4">
                  <c:v>26.753552509879764</c:v>
                </c:pt>
                <c:pt idx="5">
                  <c:v>25.504117462387406</c:v>
                </c:pt>
                <c:pt idx="6">
                  <c:v>26.040823186103008</c:v>
                </c:pt>
                <c:pt idx="7">
                  <c:v>25.715294169552845</c:v>
                </c:pt>
                <c:pt idx="8">
                  <c:v>25.555660645039254</c:v>
                </c:pt>
                <c:pt idx="9">
                  <c:v>26.006711409395972</c:v>
                </c:pt>
                <c:pt idx="10">
                  <c:v>27.261738801099138</c:v>
                </c:pt>
              </c:numCache>
            </c:numRef>
          </c:val>
        </c:ser>
        <c:ser>
          <c:idx val="2"/>
          <c:order val="2"/>
          <c:tx>
            <c:strRef>
              <c:f>Hoja1!$A$7</c:f>
              <c:strCache>
                <c:ptCount val="1"/>
                <c:pt idx="0">
                  <c:v>Medium-Low tecnology</c:v>
                </c:pt>
              </c:strCache>
            </c:strRef>
          </c:tx>
          <c:spPr>
            <a:solidFill>
              <a:srgbClr val="FF0000"/>
            </a:solidFill>
            <a:ln w="12700">
              <a:solidFill>
                <a:srgbClr val="000000"/>
              </a:solidFill>
              <a:prstDash val="solid"/>
            </a:ln>
          </c:spPr>
          <c:cat>
            <c:strRef>
              <c:f>Hoja1!$B$4:$L$4</c:f>
              <c:strCache>
                <c:ptCount val="11"/>
                <c:pt idx="0">
                  <c:v>2000</c:v>
                </c:pt>
                <c:pt idx="1">
                  <c:v>2001</c:v>
                </c:pt>
                <c:pt idx="2">
                  <c:v>2002</c:v>
                </c:pt>
                <c:pt idx="3">
                  <c:v>2003</c:v>
                </c:pt>
                <c:pt idx="4">
                  <c:v>2004</c:v>
                </c:pt>
                <c:pt idx="5">
                  <c:v>2005</c:v>
                </c:pt>
                <c:pt idx="6">
                  <c:v>2006</c:v>
                </c:pt>
                <c:pt idx="7">
                  <c:v>2007</c:v>
                </c:pt>
                <c:pt idx="8">
                  <c:v>2008</c:v>
                </c:pt>
                <c:pt idx="9">
                  <c:v>2009</c:v>
                </c:pt>
                <c:pt idx="10">
                  <c:v>2010</c:v>
                </c:pt>
              </c:strCache>
            </c:strRef>
          </c:cat>
          <c:val>
            <c:numRef>
              <c:f>Hoja1!$B$7:$L$7</c:f>
              <c:numCache>
                <c:formatCode>0.00</c:formatCode>
                <c:ptCount val="11"/>
                <c:pt idx="0">
                  <c:v>30.800278221342715</c:v>
                </c:pt>
                <c:pt idx="1">
                  <c:v>31.230330768016785</c:v>
                </c:pt>
                <c:pt idx="2">
                  <c:v>31.248532996298639</c:v>
                </c:pt>
                <c:pt idx="3">
                  <c:v>31.239731534239873</c:v>
                </c:pt>
                <c:pt idx="4">
                  <c:v>31.480702934499284</c:v>
                </c:pt>
                <c:pt idx="5">
                  <c:v>31.914962125785863</c:v>
                </c:pt>
                <c:pt idx="6">
                  <c:v>31.838876751256628</c:v>
                </c:pt>
                <c:pt idx="7">
                  <c:v>31.367055657276477</c:v>
                </c:pt>
                <c:pt idx="8">
                  <c:v>30.799787557566805</c:v>
                </c:pt>
                <c:pt idx="9">
                  <c:v>27.599406428113721</c:v>
                </c:pt>
                <c:pt idx="10">
                  <c:v>28.04338541624697</c:v>
                </c:pt>
              </c:numCache>
            </c:numRef>
          </c:val>
        </c:ser>
        <c:ser>
          <c:idx val="3"/>
          <c:order val="3"/>
          <c:tx>
            <c:strRef>
              <c:f>Hoja1!$A$8</c:f>
              <c:strCache>
                <c:ptCount val="1"/>
                <c:pt idx="0">
                  <c:v>Low Technology</c:v>
                </c:pt>
              </c:strCache>
            </c:strRef>
          </c:tx>
          <c:spPr>
            <a:solidFill>
              <a:srgbClr val="99CC00"/>
            </a:solidFill>
            <a:ln w="12700">
              <a:solidFill>
                <a:srgbClr val="000000"/>
              </a:solidFill>
              <a:prstDash val="solid"/>
            </a:ln>
          </c:spPr>
          <c:cat>
            <c:strRef>
              <c:f>Hoja1!$B$4:$L$4</c:f>
              <c:strCache>
                <c:ptCount val="11"/>
                <c:pt idx="0">
                  <c:v>2000</c:v>
                </c:pt>
                <c:pt idx="1">
                  <c:v>2001</c:v>
                </c:pt>
                <c:pt idx="2">
                  <c:v>2002</c:v>
                </c:pt>
                <c:pt idx="3">
                  <c:v>2003</c:v>
                </c:pt>
                <c:pt idx="4">
                  <c:v>2004</c:v>
                </c:pt>
                <c:pt idx="5">
                  <c:v>2005</c:v>
                </c:pt>
                <c:pt idx="6">
                  <c:v>2006</c:v>
                </c:pt>
                <c:pt idx="7">
                  <c:v>2007</c:v>
                </c:pt>
                <c:pt idx="8">
                  <c:v>2008</c:v>
                </c:pt>
                <c:pt idx="9">
                  <c:v>2009</c:v>
                </c:pt>
                <c:pt idx="10">
                  <c:v>2010</c:v>
                </c:pt>
              </c:strCache>
            </c:strRef>
          </c:cat>
          <c:val>
            <c:numRef>
              <c:f>Hoja1!$B$8:$L$8</c:f>
              <c:numCache>
                <c:formatCode>0.00</c:formatCode>
                <c:ptCount val="11"/>
                <c:pt idx="0">
                  <c:v>36.532225672776434</c:v>
                </c:pt>
                <c:pt idx="1">
                  <c:v>36.109692811853058</c:v>
                </c:pt>
                <c:pt idx="2">
                  <c:v>36.292317414462403</c:v>
                </c:pt>
                <c:pt idx="3">
                  <c:v>36.788198692627674</c:v>
                </c:pt>
                <c:pt idx="4">
                  <c:v>36.797275708399901</c:v>
                </c:pt>
                <c:pt idx="5">
                  <c:v>37.5691274843633</c:v>
                </c:pt>
                <c:pt idx="6">
                  <c:v>37.189280858020254</c:v>
                </c:pt>
                <c:pt idx="7">
                  <c:v>37.796798364621708</c:v>
                </c:pt>
                <c:pt idx="8">
                  <c:v>38.342949021091464</c:v>
                </c:pt>
                <c:pt idx="9">
                  <c:v>40.899126505008269</c:v>
                </c:pt>
                <c:pt idx="10">
                  <c:v>39.212873800333611</c:v>
                </c:pt>
              </c:numCache>
            </c:numRef>
          </c:val>
        </c:ser>
        <c:dLbls>
          <c:showLegendKey val="0"/>
          <c:showVal val="0"/>
          <c:showCatName val="0"/>
          <c:showSerName val="0"/>
          <c:showPercent val="0"/>
          <c:showBubbleSize val="0"/>
        </c:dLbls>
        <c:axId val="510538736"/>
        <c:axId val="510523504"/>
        <c:axId val="0"/>
      </c:area3DChart>
      <c:catAx>
        <c:axId val="510538736"/>
        <c:scaling>
          <c:orientation val="minMax"/>
        </c:scaling>
        <c:delete val="0"/>
        <c:axPos val="b"/>
        <c:numFmt formatCode="General" sourceLinked="1"/>
        <c:majorTickMark val="out"/>
        <c:minorTickMark val="none"/>
        <c:tickLblPos val="low"/>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es-ES"/>
          </a:p>
        </c:txPr>
        <c:crossAx val="510523504"/>
        <c:crosses val="autoZero"/>
        <c:auto val="1"/>
        <c:lblAlgn val="ctr"/>
        <c:lblOffset val="100"/>
        <c:tickLblSkip val="1"/>
        <c:tickMarkSkip val="1"/>
        <c:noMultiLvlLbl val="0"/>
      </c:catAx>
      <c:valAx>
        <c:axId val="510523504"/>
        <c:scaling>
          <c:orientation val="minMax"/>
        </c:scaling>
        <c:delete val="0"/>
        <c:axPos val="l"/>
        <c:majorGridlines>
          <c:spPr>
            <a:ln w="3175">
              <a:solidFill>
                <a:srgbClr val="000000"/>
              </a:solidFill>
              <a:prstDash val="solid"/>
            </a:ln>
          </c:spPr>
        </c:majorGridlines>
        <c:numFmt formatCode="0%" sourceLinked="1"/>
        <c:majorTickMark val="out"/>
        <c:minorTickMark val="none"/>
        <c:tickLblPos val="nextTo"/>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es-ES"/>
          </a:p>
        </c:txPr>
        <c:crossAx val="510538736"/>
        <c:crosses val="autoZero"/>
        <c:crossBetween val="midCat"/>
      </c:valAx>
      <c:spPr>
        <a:noFill/>
        <a:ln w="25400">
          <a:noFill/>
        </a:ln>
      </c:spPr>
    </c:plotArea>
    <c:legend>
      <c:legendPos val="b"/>
      <c:layout>
        <c:manualLayout>
          <c:xMode val="edge"/>
          <c:yMode val="edge"/>
          <c:x val="0.23283599058126644"/>
          <c:y val="0.90504582171188463"/>
          <c:w val="0.53582128601714529"/>
          <c:h val="8.3086173796500892E-2"/>
        </c:manualLayout>
      </c:layout>
      <c:overlay val="0"/>
      <c:spPr>
        <a:noFill/>
        <a:ln w="25400">
          <a:noFill/>
        </a:ln>
      </c:spPr>
      <c:txPr>
        <a:bodyPr/>
        <a:lstStyle/>
        <a:p>
          <a:pPr>
            <a:defRPr sz="1200" b="0" i="0" u="none" strike="noStrike" baseline="0">
              <a:solidFill>
                <a:srgbClr val="000000"/>
              </a:solidFill>
              <a:latin typeface="Arial"/>
              <a:ea typeface="Arial"/>
              <a:cs typeface="Arial"/>
            </a:defRPr>
          </a:pPr>
          <a:endParaRPr lang="es-ES"/>
        </a:p>
      </c:txPr>
    </c:legend>
    <c:plotVisOnly val="1"/>
    <c:dispBlanksAs val="zero"/>
    <c:showDLblsOverMax val="0"/>
  </c:chart>
  <c:spPr>
    <a:solidFill>
      <a:srgbClr val="FFFFFF"/>
    </a:solidFill>
    <a:ln w="3175">
      <a:solidFill>
        <a:srgbClr val="000000"/>
      </a:solidFill>
      <a:prstDash val="solid"/>
    </a:ln>
  </c:spPr>
  <c:txPr>
    <a:bodyPr/>
    <a:lstStyle/>
    <a:p>
      <a:pPr>
        <a:defRPr sz="1200" b="0" i="0" u="none" strike="noStrike" baseline="0">
          <a:solidFill>
            <a:srgbClr val="000000"/>
          </a:solidFill>
          <a:latin typeface="Arial"/>
          <a:ea typeface="Arial"/>
          <a:cs typeface="Arial"/>
        </a:defRPr>
      </a:pPr>
      <a:endParaRPr lang="es-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2918981859913011E-2"/>
          <c:y val="3.3720736005165737E-2"/>
          <c:w val="0.86641407663340797"/>
          <c:h val="0.63759566413288182"/>
        </c:manualLayout>
      </c:layout>
      <c:barChart>
        <c:barDir val="col"/>
        <c:grouping val="clustered"/>
        <c:varyColors val="0"/>
        <c:ser>
          <c:idx val="0"/>
          <c:order val="0"/>
          <c:invertIfNegative val="0"/>
          <c:cat>
            <c:strRef>
              <c:f>[inn_cis9_type.xls]Data!$A$14:$A$46</c:f>
              <c:strCache>
                <c:ptCount val="33"/>
                <c:pt idx="0">
                  <c:v>Switzerland</c:v>
                </c:pt>
                <c:pt idx="1">
                  <c:v>Germany (until 1990 former territory of the FRG)</c:v>
                </c:pt>
                <c:pt idx="2">
                  <c:v>Luxembourg</c:v>
                </c:pt>
                <c:pt idx="3">
                  <c:v>Belgium</c:v>
                </c:pt>
                <c:pt idx="4">
                  <c:v>Ireland</c:v>
                </c:pt>
                <c:pt idx="5">
                  <c:v>United Kingdom</c:v>
                </c:pt>
                <c:pt idx="6">
                  <c:v>Austria</c:v>
                </c:pt>
                <c:pt idx="7">
                  <c:v>Iceland</c:v>
                </c:pt>
                <c:pt idx="8">
                  <c:v>Norway</c:v>
                </c:pt>
                <c:pt idx="9">
                  <c:v>France</c:v>
                </c:pt>
                <c:pt idx="10">
                  <c:v>European Union (15 countries)</c:v>
                </c:pt>
                <c:pt idx="11">
                  <c:v>Netherlands</c:v>
                </c:pt>
                <c:pt idx="12">
                  <c:v>Finland</c:v>
                </c:pt>
                <c:pt idx="13">
                  <c:v>Sweden</c:v>
                </c:pt>
                <c:pt idx="14">
                  <c:v>Portugal</c:v>
                </c:pt>
                <c:pt idx="15">
                  <c:v>Greece</c:v>
                </c:pt>
                <c:pt idx="16">
                  <c:v>Denmark</c:v>
                </c:pt>
                <c:pt idx="17">
                  <c:v>European Union (28 countries)</c:v>
                </c:pt>
                <c:pt idx="18">
                  <c:v>Italy</c:v>
                </c:pt>
                <c:pt idx="19">
                  <c:v>Slovenia</c:v>
                </c:pt>
                <c:pt idx="20">
                  <c:v>Lithuania</c:v>
                </c:pt>
                <c:pt idx="21">
                  <c:v>Czech Republic</c:v>
                </c:pt>
                <c:pt idx="22">
                  <c:v>Cyprus</c:v>
                </c:pt>
                <c:pt idx="23">
                  <c:v>Malta</c:v>
                </c:pt>
                <c:pt idx="24">
                  <c:v>Croatia</c:v>
                </c:pt>
                <c:pt idx="25">
                  <c:v>Spain</c:v>
                </c:pt>
                <c:pt idx="26">
                  <c:v>Slovakia</c:v>
                </c:pt>
                <c:pt idx="27">
                  <c:v>Estonia</c:v>
                </c:pt>
                <c:pt idx="28">
                  <c:v>Bulgaria</c:v>
                </c:pt>
                <c:pt idx="29">
                  <c:v>Hungary</c:v>
                </c:pt>
                <c:pt idx="30">
                  <c:v>Latvia</c:v>
                </c:pt>
                <c:pt idx="31">
                  <c:v>Poland</c:v>
                </c:pt>
                <c:pt idx="32">
                  <c:v>Romania</c:v>
                </c:pt>
              </c:strCache>
            </c:strRef>
          </c:cat>
          <c:val>
            <c:numRef>
              <c:f>[inn_cis9_type.xls]Data!$B$14:$B$46</c:f>
              <c:numCache>
                <c:formatCode>#,##0.0</c:formatCode>
                <c:ptCount val="33"/>
                <c:pt idx="0">
                  <c:v>75.3</c:v>
                </c:pt>
                <c:pt idx="1">
                  <c:v>67</c:v>
                </c:pt>
                <c:pt idx="2">
                  <c:v>65.099999999999994</c:v>
                </c:pt>
                <c:pt idx="3">
                  <c:v>64.2</c:v>
                </c:pt>
                <c:pt idx="4">
                  <c:v>61</c:v>
                </c:pt>
                <c:pt idx="5">
                  <c:v>60.2</c:v>
                </c:pt>
                <c:pt idx="6">
                  <c:v>59.5</c:v>
                </c:pt>
                <c:pt idx="7">
                  <c:v>59.2</c:v>
                </c:pt>
                <c:pt idx="8">
                  <c:v>57.6</c:v>
                </c:pt>
                <c:pt idx="9">
                  <c:v>56.4</c:v>
                </c:pt>
                <c:pt idx="10">
                  <c:v>55.7</c:v>
                </c:pt>
                <c:pt idx="11">
                  <c:v>55.3</c:v>
                </c:pt>
                <c:pt idx="12">
                  <c:v>55.3</c:v>
                </c:pt>
                <c:pt idx="13">
                  <c:v>54.2</c:v>
                </c:pt>
                <c:pt idx="14">
                  <c:v>54</c:v>
                </c:pt>
                <c:pt idx="15">
                  <c:v>51</c:v>
                </c:pt>
                <c:pt idx="16">
                  <c:v>49.5</c:v>
                </c:pt>
                <c:pt idx="17">
                  <c:v>49.1</c:v>
                </c:pt>
                <c:pt idx="18">
                  <c:v>48.7</c:v>
                </c:pt>
                <c:pt idx="19">
                  <c:v>45.9</c:v>
                </c:pt>
                <c:pt idx="20">
                  <c:v>43.3</c:v>
                </c:pt>
                <c:pt idx="21">
                  <c:v>42</c:v>
                </c:pt>
                <c:pt idx="22">
                  <c:v>41.8</c:v>
                </c:pt>
                <c:pt idx="23">
                  <c:v>41.2</c:v>
                </c:pt>
                <c:pt idx="24">
                  <c:v>39.700000000000003</c:v>
                </c:pt>
                <c:pt idx="25">
                  <c:v>36.4</c:v>
                </c:pt>
                <c:pt idx="26">
                  <c:v>31.8</c:v>
                </c:pt>
                <c:pt idx="27">
                  <c:v>26.5</c:v>
                </c:pt>
                <c:pt idx="28">
                  <c:v>26.1</c:v>
                </c:pt>
                <c:pt idx="29">
                  <c:v>25.6</c:v>
                </c:pt>
                <c:pt idx="30">
                  <c:v>25.5</c:v>
                </c:pt>
                <c:pt idx="31">
                  <c:v>21</c:v>
                </c:pt>
                <c:pt idx="32">
                  <c:v>12.8</c:v>
                </c:pt>
              </c:numCache>
            </c:numRef>
          </c:val>
        </c:ser>
        <c:dLbls>
          <c:showLegendKey val="0"/>
          <c:showVal val="0"/>
          <c:showCatName val="0"/>
          <c:showSerName val="0"/>
          <c:showPercent val="0"/>
          <c:showBubbleSize val="0"/>
        </c:dLbls>
        <c:gapWidth val="150"/>
        <c:axId val="519374480"/>
        <c:axId val="519387536"/>
      </c:barChart>
      <c:catAx>
        <c:axId val="519374480"/>
        <c:scaling>
          <c:orientation val="minMax"/>
        </c:scaling>
        <c:delete val="0"/>
        <c:axPos val="b"/>
        <c:numFmt formatCode="General" sourceLinked="0"/>
        <c:majorTickMark val="out"/>
        <c:minorTickMark val="none"/>
        <c:tickLblPos val="nextTo"/>
        <c:crossAx val="519387536"/>
        <c:crosses val="autoZero"/>
        <c:auto val="1"/>
        <c:lblAlgn val="ctr"/>
        <c:lblOffset val="100"/>
        <c:noMultiLvlLbl val="0"/>
      </c:catAx>
      <c:valAx>
        <c:axId val="519387536"/>
        <c:scaling>
          <c:orientation val="minMax"/>
        </c:scaling>
        <c:delete val="0"/>
        <c:axPos val="l"/>
        <c:majorGridlines/>
        <c:numFmt formatCode="#,##0.0" sourceLinked="1"/>
        <c:majorTickMark val="out"/>
        <c:minorTickMark val="none"/>
        <c:tickLblPos val="nextTo"/>
        <c:crossAx val="519374480"/>
        <c:crosses val="autoZero"/>
        <c:crossBetween val="between"/>
      </c:valAx>
    </c:plotArea>
    <c:legend>
      <c:legendPos val="r"/>
      <c:overlay val="0"/>
    </c:legend>
    <c:plotVisOnly val="1"/>
    <c:dispBlanksAs val="gap"/>
    <c:showDLblsOverMax val="0"/>
  </c:chart>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0E5B78-431F-411F-9676-C16D9A942427}"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s-ES"/>
        </a:p>
      </dgm:t>
    </dgm:pt>
    <dgm:pt modelId="{D29EB251-38B7-4335-B55C-13BA76230821}">
      <dgm:prSet phldrT="[Texto]" custT="1"/>
      <dgm:spPr/>
      <dgm:t>
        <a:bodyPr/>
        <a:lstStyle/>
        <a:p>
          <a:r>
            <a:rPr lang="en-US" sz="1100" noProof="0" dirty="0" smtClean="0"/>
            <a:t>Basic-structural conditions</a:t>
          </a:r>
          <a:endParaRPr lang="en-US" sz="1100" noProof="0" dirty="0"/>
        </a:p>
      </dgm:t>
    </dgm:pt>
    <dgm:pt modelId="{45172C4A-1FA7-4AE5-9AEC-FE1A2BECD554}" type="parTrans" cxnId="{79A7A44E-0E6E-4D4A-8898-1A90CB6BC9F3}">
      <dgm:prSet/>
      <dgm:spPr/>
      <dgm:t>
        <a:bodyPr/>
        <a:lstStyle/>
        <a:p>
          <a:endParaRPr lang="es-ES"/>
        </a:p>
      </dgm:t>
    </dgm:pt>
    <dgm:pt modelId="{D9EDD174-54F0-4E81-BB31-6569740FAA8F}" type="sibTrans" cxnId="{79A7A44E-0E6E-4D4A-8898-1A90CB6BC9F3}">
      <dgm:prSet/>
      <dgm:spPr/>
      <dgm:t>
        <a:bodyPr/>
        <a:lstStyle/>
        <a:p>
          <a:endParaRPr lang="es-ES"/>
        </a:p>
      </dgm:t>
    </dgm:pt>
    <dgm:pt modelId="{0EE9E196-032A-4D69-B9A4-D502F3F852CF}">
      <dgm:prSet phldrT="[Texto]" custT="1"/>
      <dgm:spPr/>
      <dgm:t>
        <a:bodyPr/>
        <a:lstStyle/>
        <a:p>
          <a:r>
            <a:rPr lang="en-US" sz="1100" noProof="0" dirty="0" smtClean="0"/>
            <a:t>Technological capabilities</a:t>
          </a:r>
          <a:endParaRPr lang="en-US" sz="1100" noProof="0" dirty="0"/>
        </a:p>
      </dgm:t>
    </dgm:pt>
    <dgm:pt modelId="{94303BD8-11B1-4C28-9AED-9461BF07902E}" type="parTrans" cxnId="{C33BDB23-A21A-4CDB-8A40-69A50AE743D1}">
      <dgm:prSet/>
      <dgm:spPr/>
      <dgm:t>
        <a:bodyPr/>
        <a:lstStyle/>
        <a:p>
          <a:endParaRPr lang="es-ES"/>
        </a:p>
      </dgm:t>
    </dgm:pt>
    <dgm:pt modelId="{AFF0456F-F69D-4B98-BD02-84D107C8B88C}" type="sibTrans" cxnId="{C33BDB23-A21A-4CDB-8A40-69A50AE743D1}">
      <dgm:prSet/>
      <dgm:spPr/>
      <dgm:t>
        <a:bodyPr/>
        <a:lstStyle/>
        <a:p>
          <a:endParaRPr lang="es-ES"/>
        </a:p>
      </dgm:t>
    </dgm:pt>
    <dgm:pt modelId="{AB83446D-68A8-4F8D-AC22-258BD1EB9475}">
      <dgm:prSet phldrT="[Texto]" custT="1"/>
      <dgm:spPr/>
      <dgm:t>
        <a:bodyPr/>
        <a:lstStyle/>
        <a:p>
          <a:r>
            <a:rPr lang="en-GB" sz="1100" noProof="0" dirty="0" smtClean="0"/>
            <a:t>Complementary Assets</a:t>
          </a:r>
          <a:endParaRPr lang="en-GB" sz="1100" noProof="0" dirty="0"/>
        </a:p>
      </dgm:t>
    </dgm:pt>
    <dgm:pt modelId="{748ABC1A-9B13-4CD4-AFF3-16B1DD2A173D}" type="parTrans" cxnId="{9ECF3394-47E0-40C6-AB81-64C450FEB2D2}">
      <dgm:prSet/>
      <dgm:spPr/>
      <dgm:t>
        <a:bodyPr/>
        <a:lstStyle/>
        <a:p>
          <a:endParaRPr lang="es-ES"/>
        </a:p>
      </dgm:t>
    </dgm:pt>
    <dgm:pt modelId="{0175413C-B8CD-4807-9C64-DFAC5F240E08}" type="sibTrans" cxnId="{9ECF3394-47E0-40C6-AB81-64C450FEB2D2}">
      <dgm:prSet/>
      <dgm:spPr/>
      <dgm:t>
        <a:bodyPr/>
        <a:lstStyle/>
        <a:p>
          <a:endParaRPr lang="es-ES"/>
        </a:p>
      </dgm:t>
    </dgm:pt>
    <dgm:pt modelId="{4239319E-B14A-4917-B09E-5E9EF255C4D0}">
      <dgm:prSet phldrT="[Texto]" custT="1"/>
      <dgm:spPr/>
      <dgm:t>
        <a:bodyPr/>
        <a:lstStyle/>
        <a:p>
          <a:r>
            <a:rPr lang="en-US" sz="1100" noProof="0" dirty="0" smtClean="0"/>
            <a:t>Institutions and Policies</a:t>
          </a:r>
          <a:endParaRPr lang="en-US" sz="1100" noProof="0" dirty="0"/>
        </a:p>
      </dgm:t>
    </dgm:pt>
    <dgm:pt modelId="{4E7B3D5A-99BF-4D6C-B2B4-D194DEC96E79}" type="parTrans" cxnId="{21AFF481-196A-4C2E-8028-67C78E94237A}">
      <dgm:prSet/>
      <dgm:spPr/>
      <dgm:t>
        <a:bodyPr/>
        <a:lstStyle/>
        <a:p>
          <a:endParaRPr lang="es-ES"/>
        </a:p>
      </dgm:t>
    </dgm:pt>
    <dgm:pt modelId="{B213E24A-C6EB-449C-8DA1-63EC1B5DAF29}" type="sibTrans" cxnId="{21AFF481-196A-4C2E-8028-67C78E94237A}">
      <dgm:prSet/>
      <dgm:spPr/>
      <dgm:t>
        <a:bodyPr/>
        <a:lstStyle/>
        <a:p>
          <a:endParaRPr lang="es-ES"/>
        </a:p>
      </dgm:t>
    </dgm:pt>
    <dgm:pt modelId="{B7804E92-E359-42E8-BF6A-49D5A444E77B}" type="pres">
      <dgm:prSet presAssocID="{960E5B78-431F-411F-9676-C16D9A942427}" presName="cycle" presStyleCnt="0">
        <dgm:presLayoutVars>
          <dgm:dir/>
          <dgm:resizeHandles val="exact"/>
        </dgm:presLayoutVars>
      </dgm:prSet>
      <dgm:spPr/>
      <dgm:t>
        <a:bodyPr/>
        <a:lstStyle/>
        <a:p>
          <a:endParaRPr lang="es-ES"/>
        </a:p>
      </dgm:t>
    </dgm:pt>
    <dgm:pt modelId="{6D177C4A-1F89-4889-B4B0-E73FC53F5C49}" type="pres">
      <dgm:prSet presAssocID="{D29EB251-38B7-4335-B55C-13BA76230821}" presName="node" presStyleLbl="node1" presStyleIdx="0" presStyleCnt="4" custScaleX="112449">
        <dgm:presLayoutVars>
          <dgm:bulletEnabled val="1"/>
        </dgm:presLayoutVars>
      </dgm:prSet>
      <dgm:spPr/>
      <dgm:t>
        <a:bodyPr/>
        <a:lstStyle/>
        <a:p>
          <a:endParaRPr lang="es-ES"/>
        </a:p>
      </dgm:t>
    </dgm:pt>
    <dgm:pt modelId="{C3608519-F191-48B4-83AE-391E2995DABF}" type="pres">
      <dgm:prSet presAssocID="{D9EDD174-54F0-4E81-BB31-6569740FAA8F}" presName="sibTrans" presStyleLbl="sibTrans2D1" presStyleIdx="0" presStyleCnt="4"/>
      <dgm:spPr/>
      <dgm:t>
        <a:bodyPr/>
        <a:lstStyle/>
        <a:p>
          <a:endParaRPr lang="es-ES"/>
        </a:p>
      </dgm:t>
    </dgm:pt>
    <dgm:pt modelId="{257A2943-DC72-408E-8CAA-7F7593FFF0EC}" type="pres">
      <dgm:prSet presAssocID="{D9EDD174-54F0-4E81-BB31-6569740FAA8F}" presName="connectorText" presStyleLbl="sibTrans2D1" presStyleIdx="0" presStyleCnt="4"/>
      <dgm:spPr/>
      <dgm:t>
        <a:bodyPr/>
        <a:lstStyle/>
        <a:p>
          <a:endParaRPr lang="es-ES"/>
        </a:p>
      </dgm:t>
    </dgm:pt>
    <dgm:pt modelId="{658BFD99-E39D-456C-B868-DCD2C058FAA4}" type="pres">
      <dgm:prSet presAssocID="{0EE9E196-032A-4D69-B9A4-D502F3F852CF}" presName="node" presStyleLbl="node1" presStyleIdx="1" presStyleCnt="4" custScaleX="111655" custRadScaleRad="98235" custRadScaleInc="-2308">
        <dgm:presLayoutVars>
          <dgm:bulletEnabled val="1"/>
        </dgm:presLayoutVars>
      </dgm:prSet>
      <dgm:spPr/>
      <dgm:t>
        <a:bodyPr/>
        <a:lstStyle/>
        <a:p>
          <a:endParaRPr lang="es-ES"/>
        </a:p>
      </dgm:t>
    </dgm:pt>
    <dgm:pt modelId="{FB98CD0E-4FC5-4222-BD39-8C17A51C99E2}" type="pres">
      <dgm:prSet presAssocID="{AFF0456F-F69D-4B98-BD02-84D107C8B88C}" presName="sibTrans" presStyleLbl="sibTrans2D1" presStyleIdx="1" presStyleCnt="4"/>
      <dgm:spPr/>
      <dgm:t>
        <a:bodyPr/>
        <a:lstStyle/>
        <a:p>
          <a:endParaRPr lang="es-ES"/>
        </a:p>
      </dgm:t>
    </dgm:pt>
    <dgm:pt modelId="{DBA66FE9-8523-45E6-A72C-D9C6998B1137}" type="pres">
      <dgm:prSet presAssocID="{AFF0456F-F69D-4B98-BD02-84D107C8B88C}" presName="connectorText" presStyleLbl="sibTrans2D1" presStyleIdx="1" presStyleCnt="4"/>
      <dgm:spPr/>
      <dgm:t>
        <a:bodyPr/>
        <a:lstStyle/>
        <a:p>
          <a:endParaRPr lang="es-ES"/>
        </a:p>
      </dgm:t>
    </dgm:pt>
    <dgm:pt modelId="{C3002A16-15E6-491F-A725-FA91F28AD273}" type="pres">
      <dgm:prSet presAssocID="{AB83446D-68A8-4F8D-AC22-258BD1EB9475}" presName="node" presStyleLbl="node1" presStyleIdx="2" presStyleCnt="4" custScaleX="161525" custRadScaleRad="101647" custRadScaleInc="4438">
        <dgm:presLayoutVars>
          <dgm:bulletEnabled val="1"/>
        </dgm:presLayoutVars>
      </dgm:prSet>
      <dgm:spPr/>
      <dgm:t>
        <a:bodyPr/>
        <a:lstStyle/>
        <a:p>
          <a:endParaRPr lang="es-ES"/>
        </a:p>
      </dgm:t>
    </dgm:pt>
    <dgm:pt modelId="{1635612C-2831-4D06-95AC-AC020DA694E4}" type="pres">
      <dgm:prSet presAssocID="{0175413C-B8CD-4807-9C64-DFAC5F240E08}" presName="sibTrans" presStyleLbl="sibTrans2D1" presStyleIdx="2" presStyleCnt="4"/>
      <dgm:spPr/>
      <dgm:t>
        <a:bodyPr/>
        <a:lstStyle/>
        <a:p>
          <a:endParaRPr lang="es-ES"/>
        </a:p>
      </dgm:t>
    </dgm:pt>
    <dgm:pt modelId="{3A3B3318-098A-443F-BB2D-2C3078084352}" type="pres">
      <dgm:prSet presAssocID="{0175413C-B8CD-4807-9C64-DFAC5F240E08}" presName="connectorText" presStyleLbl="sibTrans2D1" presStyleIdx="2" presStyleCnt="4"/>
      <dgm:spPr/>
      <dgm:t>
        <a:bodyPr/>
        <a:lstStyle/>
        <a:p>
          <a:endParaRPr lang="es-ES"/>
        </a:p>
      </dgm:t>
    </dgm:pt>
    <dgm:pt modelId="{20831ED8-1C21-42D5-9671-06C205A81056}" type="pres">
      <dgm:prSet presAssocID="{4239319E-B14A-4917-B09E-5E9EF255C4D0}" presName="node" presStyleLbl="node1" presStyleIdx="3" presStyleCnt="4" custScaleX="111723">
        <dgm:presLayoutVars>
          <dgm:bulletEnabled val="1"/>
        </dgm:presLayoutVars>
      </dgm:prSet>
      <dgm:spPr/>
      <dgm:t>
        <a:bodyPr/>
        <a:lstStyle/>
        <a:p>
          <a:endParaRPr lang="es-ES"/>
        </a:p>
      </dgm:t>
    </dgm:pt>
    <dgm:pt modelId="{3BBC1356-F284-464F-92E2-E7DE60DEC094}" type="pres">
      <dgm:prSet presAssocID="{B213E24A-C6EB-449C-8DA1-63EC1B5DAF29}" presName="sibTrans" presStyleLbl="sibTrans2D1" presStyleIdx="3" presStyleCnt="4"/>
      <dgm:spPr/>
      <dgm:t>
        <a:bodyPr/>
        <a:lstStyle/>
        <a:p>
          <a:endParaRPr lang="es-ES"/>
        </a:p>
      </dgm:t>
    </dgm:pt>
    <dgm:pt modelId="{0F703FFD-B511-44E6-A9F0-E5CF3CF918CB}" type="pres">
      <dgm:prSet presAssocID="{B213E24A-C6EB-449C-8DA1-63EC1B5DAF29}" presName="connectorText" presStyleLbl="sibTrans2D1" presStyleIdx="3" presStyleCnt="4"/>
      <dgm:spPr/>
      <dgm:t>
        <a:bodyPr/>
        <a:lstStyle/>
        <a:p>
          <a:endParaRPr lang="es-ES"/>
        </a:p>
      </dgm:t>
    </dgm:pt>
  </dgm:ptLst>
  <dgm:cxnLst>
    <dgm:cxn modelId="{8D3205FD-0950-404E-AC60-67AF1F74685A}" type="presOf" srcId="{0175413C-B8CD-4807-9C64-DFAC5F240E08}" destId="{1635612C-2831-4D06-95AC-AC020DA694E4}" srcOrd="0" destOrd="0" presId="urn:microsoft.com/office/officeart/2005/8/layout/cycle2"/>
    <dgm:cxn modelId="{04AB791C-7B46-4679-90A3-A83032799C6D}" type="presOf" srcId="{D9EDD174-54F0-4E81-BB31-6569740FAA8F}" destId="{257A2943-DC72-408E-8CAA-7F7593FFF0EC}" srcOrd="1" destOrd="0" presId="urn:microsoft.com/office/officeart/2005/8/layout/cycle2"/>
    <dgm:cxn modelId="{79A7A44E-0E6E-4D4A-8898-1A90CB6BC9F3}" srcId="{960E5B78-431F-411F-9676-C16D9A942427}" destId="{D29EB251-38B7-4335-B55C-13BA76230821}" srcOrd="0" destOrd="0" parTransId="{45172C4A-1FA7-4AE5-9AEC-FE1A2BECD554}" sibTransId="{D9EDD174-54F0-4E81-BB31-6569740FAA8F}"/>
    <dgm:cxn modelId="{6AF6DEBD-CCC2-44DB-9C41-32305C2ADED9}" type="presOf" srcId="{AFF0456F-F69D-4B98-BD02-84D107C8B88C}" destId="{FB98CD0E-4FC5-4222-BD39-8C17A51C99E2}" srcOrd="0" destOrd="0" presId="urn:microsoft.com/office/officeart/2005/8/layout/cycle2"/>
    <dgm:cxn modelId="{2539281D-E962-4E42-93D3-19FFF76C4069}" type="presOf" srcId="{D9EDD174-54F0-4E81-BB31-6569740FAA8F}" destId="{C3608519-F191-48B4-83AE-391E2995DABF}" srcOrd="0" destOrd="0" presId="urn:microsoft.com/office/officeart/2005/8/layout/cycle2"/>
    <dgm:cxn modelId="{FE3A5A0D-3047-48FB-91AB-9F3091CC7CF3}" type="presOf" srcId="{0EE9E196-032A-4D69-B9A4-D502F3F852CF}" destId="{658BFD99-E39D-456C-B868-DCD2C058FAA4}" srcOrd="0" destOrd="0" presId="urn:microsoft.com/office/officeart/2005/8/layout/cycle2"/>
    <dgm:cxn modelId="{8BF3CFB3-67F0-4BE8-B3DD-21047A45226A}" type="presOf" srcId="{AFF0456F-F69D-4B98-BD02-84D107C8B88C}" destId="{DBA66FE9-8523-45E6-A72C-D9C6998B1137}" srcOrd="1" destOrd="0" presId="urn:microsoft.com/office/officeart/2005/8/layout/cycle2"/>
    <dgm:cxn modelId="{3A79633F-B583-422A-B342-CD8708ADB78D}" type="presOf" srcId="{0175413C-B8CD-4807-9C64-DFAC5F240E08}" destId="{3A3B3318-098A-443F-BB2D-2C3078084352}" srcOrd="1" destOrd="0" presId="urn:microsoft.com/office/officeart/2005/8/layout/cycle2"/>
    <dgm:cxn modelId="{03C9EB5D-BB51-4A70-8B04-ACE2AE9A4798}" type="presOf" srcId="{B213E24A-C6EB-449C-8DA1-63EC1B5DAF29}" destId="{3BBC1356-F284-464F-92E2-E7DE60DEC094}" srcOrd="0" destOrd="0" presId="urn:microsoft.com/office/officeart/2005/8/layout/cycle2"/>
    <dgm:cxn modelId="{45B14B35-2DB8-4B8A-8824-1BF37DCD213D}" type="presOf" srcId="{AB83446D-68A8-4F8D-AC22-258BD1EB9475}" destId="{C3002A16-15E6-491F-A725-FA91F28AD273}" srcOrd="0" destOrd="0" presId="urn:microsoft.com/office/officeart/2005/8/layout/cycle2"/>
    <dgm:cxn modelId="{21AFF481-196A-4C2E-8028-67C78E94237A}" srcId="{960E5B78-431F-411F-9676-C16D9A942427}" destId="{4239319E-B14A-4917-B09E-5E9EF255C4D0}" srcOrd="3" destOrd="0" parTransId="{4E7B3D5A-99BF-4D6C-B2B4-D194DEC96E79}" sibTransId="{B213E24A-C6EB-449C-8DA1-63EC1B5DAF29}"/>
    <dgm:cxn modelId="{A445A874-1CDC-4089-A161-F69C24812990}" type="presOf" srcId="{D29EB251-38B7-4335-B55C-13BA76230821}" destId="{6D177C4A-1F89-4889-B4B0-E73FC53F5C49}" srcOrd="0" destOrd="0" presId="urn:microsoft.com/office/officeart/2005/8/layout/cycle2"/>
    <dgm:cxn modelId="{C33BDB23-A21A-4CDB-8A40-69A50AE743D1}" srcId="{960E5B78-431F-411F-9676-C16D9A942427}" destId="{0EE9E196-032A-4D69-B9A4-D502F3F852CF}" srcOrd="1" destOrd="0" parTransId="{94303BD8-11B1-4C28-9AED-9461BF07902E}" sibTransId="{AFF0456F-F69D-4B98-BD02-84D107C8B88C}"/>
    <dgm:cxn modelId="{09371F7E-E812-4BBF-8399-451B31F6021C}" type="presOf" srcId="{960E5B78-431F-411F-9676-C16D9A942427}" destId="{B7804E92-E359-42E8-BF6A-49D5A444E77B}" srcOrd="0" destOrd="0" presId="urn:microsoft.com/office/officeart/2005/8/layout/cycle2"/>
    <dgm:cxn modelId="{607D1964-00B3-4C0C-9A88-6BBDE2B3EB0C}" type="presOf" srcId="{B213E24A-C6EB-449C-8DA1-63EC1B5DAF29}" destId="{0F703FFD-B511-44E6-A9F0-E5CF3CF918CB}" srcOrd="1" destOrd="0" presId="urn:microsoft.com/office/officeart/2005/8/layout/cycle2"/>
    <dgm:cxn modelId="{9ECF3394-47E0-40C6-AB81-64C450FEB2D2}" srcId="{960E5B78-431F-411F-9676-C16D9A942427}" destId="{AB83446D-68A8-4F8D-AC22-258BD1EB9475}" srcOrd="2" destOrd="0" parTransId="{748ABC1A-9B13-4CD4-AFF3-16B1DD2A173D}" sibTransId="{0175413C-B8CD-4807-9C64-DFAC5F240E08}"/>
    <dgm:cxn modelId="{79E3F4CA-77D3-408B-B8CE-D52C028A6CC7}" type="presOf" srcId="{4239319E-B14A-4917-B09E-5E9EF255C4D0}" destId="{20831ED8-1C21-42D5-9671-06C205A81056}" srcOrd="0" destOrd="0" presId="urn:microsoft.com/office/officeart/2005/8/layout/cycle2"/>
    <dgm:cxn modelId="{D630741D-7436-42D7-99CB-BD07E9CA6C54}" type="presParOf" srcId="{B7804E92-E359-42E8-BF6A-49D5A444E77B}" destId="{6D177C4A-1F89-4889-B4B0-E73FC53F5C49}" srcOrd="0" destOrd="0" presId="urn:microsoft.com/office/officeart/2005/8/layout/cycle2"/>
    <dgm:cxn modelId="{E85EF166-B7E8-487C-9978-26A8F127CA96}" type="presParOf" srcId="{B7804E92-E359-42E8-BF6A-49D5A444E77B}" destId="{C3608519-F191-48B4-83AE-391E2995DABF}" srcOrd="1" destOrd="0" presId="urn:microsoft.com/office/officeart/2005/8/layout/cycle2"/>
    <dgm:cxn modelId="{45EE22B7-1442-42B7-98CC-4F8190B70D23}" type="presParOf" srcId="{C3608519-F191-48B4-83AE-391E2995DABF}" destId="{257A2943-DC72-408E-8CAA-7F7593FFF0EC}" srcOrd="0" destOrd="0" presId="urn:microsoft.com/office/officeart/2005/8/layout/cycle2"/>
    <dgm:cxn modelId="{F5BDC91E-B326-4687-9A5A-E026302B9558}" type="presParOf" srcId="{B7804E92-E359-42E8-BF6A-49D5A444E77B}" destId="{658BFD99-E39D-456C-B868-DCD2C058FAA4}" srcOrd="2" destOrd="0" presId="urn:microsoft.com/office/officeart/2005/8/layout/cycle2"/>
    <dgm:cxn modelId="{2917FA14-37E6-4AC6-B30F-AC79CDC6BA35}" type="presParOf" srcId="{B7804E92-E359-42E8-BF6A-49D5A444E77B}" destId="{FB98CD0E-4FC5-4222-BD39-8C17A51C99E2}" srcOrd="3" destOrd="0" presId="urn:microsoft.com/office/officeart/2005/8/layout/cycle2"/>
    <dgm:cxn modelId="{7A73B96F-D148-4CDA-90B9-BE0437067A36}" type="presParOf" srcId="{FB98CD0E-4FC5-4222-BD39-8C17A51C99E2}" destId="{DBA66FE9-8523-45E6-A72C-D9C6998B1137}" srcOrd="0" destOrd="0" presId="urn:microsoft.com/office/officeart/2005/8/layout/cycle2"/>
    <dgm:cxn modelId="{082A67AC-34F4-4752-B2F8-600B3F6E5517}" type="presParOf" srcId="{B7804E92-E359-42E8-BF6A-49D5A444E77B}" destId="{C3002A16-15E6-491F-A725-FA91F28AD273}" srcOrd="4" destOrd="0" presId="urn:microsoft.com/office/officeart/2005/8/layout/cycle2"/>
    <dgm:cxn modelId="{9F3D5637-A0B7-40EC-886B-7A984E5BFE7E}" type="presParOf" srcId="{B7804E92-E359-42E8-BF6A-49D5A444E77B}" destId="{1635612C-2831-4D06-95AC-AC020DA694E4}" srcOrd="5" destOrd="0" presId="urn:microsoft.com/office/officeart/2005/8/layout/cycle2"/>
    <dgm:cxn modelId="{81EE6719-7F3B-48B7-B4C0-A8E48D61718B}" type="presParOf" srcId="{1635612C-2831-4D06-95AC-AC020DA694E4}" destId="{3A3B3318-098A-443F-BB2D-2C3078084352}" srcOrd="0" destOrd="0" presId="urn:microsoft.com/office/officeart/2005/8/layout/cycle2"/>
    <dgm:cxn modelId="{EA273FE4-137E-408B-A5E6-DEA79F82128A}" type="presParOf" srcId="{B7804E92-E359-42E8-BF6A-49D5A444E77B}" destId="{20831ED8-1C21-42D5-9671-06C205A81056}" srcOrd="6" destOrd="0" presId="urn:microsoft.com/office/officeart/2005/8/layout/cycle2"/>
    <dgm:cxn modelId="{680ED5C6-4528-4C7C-8507-5FDAA560005C}" type="presParOf" srcId="{B7804E92-E359-42E8-BF6A-49D5A444E77B}" destId="{3BBC1356-F284-464F-92E2-E7DE60DEC094}" srcOrd="7" destOrd="0" presId="urn:microsoft.com/office/officeart/2005/8/layout/cycle2"/>
    <dgm:cxn modelId="{E163F173-8598-4A11-B58D-73E4522A480E}" type="presParOf" srcId="{3BBC1356-F284-464F-92E2-E7DE60DEC094}" destId="{0F703FFD-B511-44E6-A9F0-E5CF3CF918CB}"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0.71346</cdr:x>
      <cdr:y>0.14896</cdr:y>
    </cdr:from>
    <cdr:to>
      <cdr:x>0.73266</cdr:x>
      <cdr:y>0.30952</cdr:y>
    </cdr:to>
    <cdr:cxnSp macro="">
      <cdr:nvCxnSpPr>
        <cdr:cNvPr id="5" name="4 Conector recto de flecha"/>
        <cdr:cNvCxnSpPr/>
      </cdr:nvCxnSpPr>
      <cdr:spPr>
        <a:xfrm xmlns:a="http://schemas.openxmlformats.org/drawingml/2006/main" flipH="1">
          <a:off x="6624736" y="901010"/>
          <a:ext cx="178307" cy="971197"/>
        </a:xfrm>
        <a:prstGeom xmlns:a="http://schemas.openxmlformats.org/drawingml/2006/main" prst="straightConnector1">
          <a:avLst/>
        </a:prstGeom>
        <a:ln xmlns:a="http://schemas.openxmlformats.org/drawingml/2006/main" w="76200">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0.33756</cdr:x>
      <cdr:y>0.05052</cdr:y>
    </cdr:from>
    <cdr:to>
      <cdr:x>0.93232</cdr:x>
      <cdr:y>0.12435</cdr:y>
    </cdr:to>
    <cdr:sp macro="" textlink="">
      <cdr:nvSpPr>
        <cdr:cNvPr id="6" name="5 CuadroTexto"/>
        <cdr:cNvSpPr txBox="1"/>
      </cdr:nvSpPr>
      <cdr:spPr>
        <a:xfrm xmlns:a="http://schemas.openxmlformats.org/drawingml/2006/main">
          <a:off x="3134414" y="306371"/>
          <a:ext cx="5522534" cy="44777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dirty="0" smtClean="0">
              <a:solidFill>
                <a:srgbClr val="FF0000"/>
              </a:solidFill>
            </a:rPr>
            <a:t>Percentage of innovatory firms (2014)</a:t>
          </a:r>
          <a:endParaRPr lang="en-US" sz="2000" dirty="0">
            <a:solidFill>
              <a:srgbClr val="FF0000"/>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655"/>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50443" y="0"/>
            <a:ext cx="2945659" cy="496655"/>
          </a:xfrm>
          <a:prstGeom prst="rect">
            <a:avLst/>
          </a:prstGeom>
        </p:spPr>
        <p:txBody>
          <a:bodyPr vert="horz" lIns="91440" tIns="45720" rIns="91440" bIns="45720" rtlCol="0"/>
          <a:lstStyle>
            <a:lvl1pPr algn="r">
              <a:defRPr sz="1200"/>
            </a:lvl1pPr>
          </a:lstStyle>
          <a:p>
            <a:fld id="{F8E42EEB-5E5C-424D-A8A8-D47D249FE201}" type="datetimeFigureOut">
              <a:rPr lang="es-ES" smtClean="0"/>
              <a:t>14/03/2017</a:t>
            </a:fld>
            <a:endParaRPr lang="es-ES"/>
          </a:p>
        </p:txBody>
      </p:sp>
      <p:sp>
        <p:nvSpPr>
          <p:cNvPr id="4" name="3 Marcador de pie de página"/>
          <p:cNvSpPr>
            <a:spLocks noGrp="1"/>
          </p:cNvSpPr>
          <p:nvPr>
            <p:ph type="ftr" sz="quarter" idx="2"/>
          </p:nvPr>
        </p:nvSpPr>
        <p:spPr>
          <a:xfrm>
            <a:off x="0" y="9429948"/>
            <a:ext cx="2945659" cy="496655"/>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50443" y="9429948"/>
            <a:ext cx="2945659" cy="496655"/>
          </a:xfrm>
          <a:prstGeom prst="rect">
            <a:avLst/>
          </a:prstGeom>
        </p:spPr>
        <p:txBody>
          <a:bodyPr vert="horz" lIns="91440" tIns="45720" rIns="91440" bIns="45720" rtlCol="0" anchor="b"/>
          <a:lstStyle>
            <a:lvl1pPr algn="r">
              <a:defRPr sz="1200"/>
            </a:lvl1pPr>
          </a:lstStyle>
          <a:p>
            <a:fld id="{1C9C85C6-79E2-4532-86DB-2DA64EBF91FB}" type="slidenum">
              <a:rPr lang="es-ES" smtClean="0"/>
              <a:t>‹Nº›</a:t>
            </a:fld>
            <a:endParaRPr lang="es-ES"/>
          </a:p>
        </p:txBody>
      </p:sp>
    </p:spTree>
    <p:extLst>
      <p:ext uri="{BB962C8B-B14F-4D97-AF65-F5344CB8AC3E}">
        <p14:creationId xmlns:p14="http://schemas.microsoft.com/office/powerpoint/2010/main" val="248871669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9 Triángulo rectángulo"/>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Título"/>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grpSp>
        <p:nvGrpSpPr>
          <p:cNvPr id="2" name="1 Grupo"/>
          <p:cNvGrpSpPr/>
          <p:nvPr/>
        </p:nvGrpSpPr>
        <p:grpSpPr>
          <a:xfrm>
            <a:off x="-3765" y="4953000"/>
            <a:ext cx="9147765" cy="1912088"/>
            <a:chOff x="-3765" y="4832896"/>
            <a:chExt cx="9147765" cy="2032192"/>
          </a:xfrm>
        </p:grpSpPr>
        <p:sp>
          <p:nvSpPr>
            <p:cNvPr id="7" name="6 Forma libre"/>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7 Forma libre"/>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Marcador de fecha"/>
          <p:cNvSpPr>
            <a:spLocks noGrp="1"/>
          </p:cNvSpPr>
          <p:nvPr>
            <p:ph type="dt" sz="half" idx="10"/>
          </p:nvPr>
        </p:nvSpPr>
        <p:spPr/>
        <p:txBody>
          <a:bodyPr/>
          <a:lstStyle>
            <a:lvl1pPr>
              <a:defRPr>
                <a:solidFill>
                  <a:srgbClr val="FFFFFF"/>
                </a:solidFill>
              </a:defRPr>
            </a:lvl1pPr>
            <a:extLst/>
          </a:lstStyle>
          <a:p>
            <a:fld id="{0CB9DAE4-228B-4C13-A2B3-1D93E59F4316}" type="datetimeFigureOut">
              <a:rPr lang="es-ES" smtClean="0"/>
              <a:t>14/03/2017</a:t>
            </a:fld>
            <a:endParaRPr lang="es-ES"/>
          </a:p>
        </p:txBody>
      </p:sp>
      <p:sp>
        <p:nvSpPr>
          <p:cNvPr id="19" name="18 Marcador de pie de página"/>
          <p:cNvSpPr>
            <a:spLocks noGrp="1"/>
          </p:cNvSpPr>
          <p:nvPr>
            <p:ph type="ftr" sz="quarter" idx="11"/>
          </p:nvPr>
        </p:nvSpPr>
        <p:spPr/>
        <p:txBody>
          <a:bodyPr/>
          <a:lstStyle>
            <a:lvl1pPr>
              <a:defRPr>
                <a:solidFill>
                  <a:schemeClr val="accent1">
                    <a:tint val="20000"/>
                  </a:schemeClr>
                </a:solidFill>
              </a:defRPr>
            </a:lvl1pPr>
            <a:extLst/>
          </a:lstStyle>
          <a:p>
            <a:endParaRPr lang="es-ES"/>
          </a:p>
        </p:txBody>
      </p:sp>
      <p:sp>
        <p:nvSpPr>
          <p:cNvPr id="27" name="26 Marcador de número de diapositiva"/>
          <p:cNvSpPr>
            <a:spLocks noGrp="1"/>
          </p:cNvSpPr>
          <p:nvPr>
            <p:ph type="sldNum" sz="quarter" idx="12"/>
          </p:nvPr>
        </p:nvSpPr>
        <p:spPr/>
        <p:txBody>
          <a:bodyPr/>
          <a:lstStyle>
            <a:lvl1pPr>
              <a:defRPr>
                <a:solidFill>
                  <a:srgbClr val="FFFFFF"/>
                </a:solidFill>
              </a:defRPr>
            </a:lvl1pPr>
            <a:extLst/>
          </a:lstStyle>
          <a:p>
            <a:fld id="{21B30029-A27B-43BA-9630-99A7122E67DB}"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0CB9DAE4-228B-4C13-A2B3-1D93E59F4316}" type="datetimeFigureOut">
              <a:rPr lang="es-ES" smtClean="0"/>
              <a:t>14/03/2017</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21B30029-A27B-43BA-9630-99A7122E67DB}" type="slidenum">
              <a:rPr lang="es-ES" smtClean="0"/>
              <a:t>‹Nº›</a:t>
            </a:fld>
            <a:endParaRPr lang="es-ES"/>
          </a:p>
        </p:txBody>
      </p:sp>
      <p:sp>
        <p:nvSpPr>
          <p:cNvPr id="7" name="6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0CB9DAE4-228B-4C13-A2B3-1D93E59F4316}" type="datetimeFigureOut">
              <a:rPr lang="es-ES" smtClean="0"/>
              <a:t>14/03/2017</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21B30029-A27B-43BA-9630-99A7122E67DB}" type="slidenum">
              <a:rPr lang="es-ES" smtClean="0"/>
              <a:t>‹Nº›</a:t>
            </a:fld>
            <a:endParaRPr lang="es-ES"/>
          </a:p>
        </p:txBody>
      </p:sp>
      <p:sp>
        <p:nvSpPr>
          <p:cNvPr id="7" name="6 Cheurón"/>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7 Cheurón"/>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Ref idx="1002">
        <a:schemeClr val="bg1"/>
      </p:bgRef>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0CB9DAE4-228B-4C13-A2B3-1D93E59F4316}" type="datetimeFigureOut">
              <a:rPr lang="es-ES" smtClean="0"/>
              <a:t>14/03/2017</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21B30029-A27B-43BA-9630-99A7122E67DB}" type="slidenum">
              <a:rPr lang="es-ES" smtClean="0"/>
              <a:t>‹Nº›</a:t>
            </a:fld>
            <a:endParaRPr lang="es-ES"/>
          </a:p>
        </p:txBody>
      </p:sp>
      <p:sp>
        <p:nvSpPr>
          <p:cNvPr id="8" name="7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0CB9DAE4-228B-4C13-A2B3-1D93E59F4316}" type="datetimeFigureOut">
              <a:rPr lang="es-ES" smtClean="0"/>
              <a:t>14/03/2017</a:t>
            </a:fld>
            <a:endParaRPr lang="es-ES"/>
          </a:p>
        </p:txBody>
      </p:sp>
      <p:sp>
        <p:nvSpPr>
          <p:cNvPr id="8" name="7 Marcador de pie de página"/>
          <p:cNvSpPr>
            <a:spLocks noGrp="1"/>
          </p:cNvSpPr>
          <p:nvPr>
            <p:ph type="ftr" sz="quarter" idx="11"/>
          </p:nvPr>
        </p:nvSpPr>
        <p:spPr/>
        <p:txBody>
          <a:bodyPr/>
          <a:lstStyle>
            <a:extLst/>
          </a:lstStyle>
          <a:p>
            <a:endParaRPr lang="es-ES"/>
          </a:p>
        </p:txBody>
      </p:sp>
      <p:sp>
        <p:nvSpPr>
          <p:cNvPr id="9" name="8 Marcador de número de diapositiva"/>
          <p:cNvSpPr>
            <a:spLocks noGrp="1"/>
          </p:cNvSpPr>
          <p:nvPr>
            <p:ph type="sldNum" sz="quarter" idx="12"/>
          </p:nvPr>
        </p:nvSpPr>
        <p:spPr/>
        <p:txBody>
          <a:bodyPr/>
          <a:lstStyle>
            <a:extLst/>
          </a:lstStyle>
          <a:p>
            <a:fld id="{21B30029-A27B-43BA-9630-99A7122E67DB}" type="slidenum">
              <a:rPr lang="es-ES" smtClean="0"/>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bg>
      <p:bgRef idx="1002">
        <a:schemeClr val="bg1"/>
      </p:bgRef>
    </p:bg>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extLst/>
          </a:lstStyle>
          <a:p>
            <a:fld id="{0CB9DAE4-228B-4C13-A2B3-1D93E59F4316}" type="datetimeFigureOut">
              <a:rPr lang="es-ES" smtClean="0"/>
              <a:t>14/03/2017</a:t>
            </a:fld>
            <a:endParaRPr lang="es-ES"/>
          </a:p>
        </p:txBody>
      </p:sp>
      <p:sp>
        <p:nvSpPr>
          <p:cNvPr id="4" name="3 Marcador de pie de página"/>
          <p:cNvSpPr>
            <a:spLocks noGrp="1"/>
          </p:cNvSpPr>
          <p:nvPr>
            <p:ph type="ftr" sz="quarter" idx="11"/>
          </p:nvPr>
        </p:nvSpPr>
        <p:spPr/>
        <p:txBody>
          <a:bodyPr/>
          <a:lstStyle>
            <a:extLst/>
          </a:lstStyle>
          <a:p>
            <a:endParaRPr lang="es-ES"/>
          </a:p>
        </p:txBody>
      </p:sp>
      <p:sp>
        <p:nvSpPr>
          <p:cNvPr id="5" name="4 Marcador de número de diapositiva"/>
          <p:cNvSpPr>
            <a:spLocks noGrp="1"/>
          </p:cNvSpPr>
          <p:nvPr>
            <p:ph type="sldNum" sz="quarter" idx="12"/>
          </p:nvPr>
        </p:nvSpPr>
        <p:spPr/>
        <p:txBody>
          <a:bodyPr/>
          <a:lstStyle>
            <a:extLst/>
          </a:lstStyle>
          <a:p>
            <a:fld id="{21B30029-A27B-43BA-9630-99A7122E67DB}" type="slidenum">
              <a:rPr lang="es-ES" smtClean="0"/>
              <a:t>‹Nº›</a:t>
            </a:fld>
            <a:endParaRPr lang="es-ES"/>
          </a:p>
        </p:txBody>
      </p:sp>
      <p:sp>
        <p:nvSpPr>
          <p:cNvPr id="6" name="5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extLst/>
          </a:lstStyle>
          <a:p>
            <a:fld id="{0CB9DAE4-228B-4C13-A2B3-1D93E59F4316}" type="datetimeFigureOut">
              <a:rPr lang="es-ES" smtClean="0"/>
              <a:t>14/03/2017</a:t>
            </a:fld>
            <a:endParaRPr lang="es-ES"/>
          </a:p>
        </p:txBody>
      </p:sp>
      <p:sp>
        <p:nvSpPr>
          <p:cNvPr id="3" name="2 Marcador de pie de página"/>
          <p:cNvSpPr>
            <a:spLocks noGrp="1"/>
          </p:cNvSpPr>
          <p:nvPr>
            <p:ph type="ftr" sz="quarter" idx="11"/>
          </p:nvPr>
        </p:nvSpPr>
        <p:spPr/>
        <p:txBody>
          <a:bodyPr/>
          <a:lstStyle>
            <a:extLst/>
          </a:lstStyle>
          <a:p>
            <a:endParaRPr lang="es-ES"/>
          </a:p>
        </p:txBody>
      </p:sp>
      <p:sp>
        <p:nvSpPr>
          <p:cNvPr id="4" name="3 Marcador de número de diapositiva"/>
          <p:cNvSpPr>
            <a:spLocks noGrp="1"/>
          </p:cNvSpPr>
          <p:nvPr>
            <p:ph type="sldNum" sz="quarter" idx="12"/>
          </p:nvPr>
        </p:nvSpPr>
        <p:spPr/>
        <p:txBody>
          <a:bodyPr/>
          <a:lstStyle>
            <a:extLst/>
          </a:lstStyle>
          <a:p>
            <a:fld id="{21B30029-A27B-43BA-9630-99A7122E67DB}"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727032" y="6407944"/>
            <a:ext cx="1920240" cy="365760"/>
          </a:xfrm>
        </p:spPr>
        <p:txBody>
          <a:bodyPr/>
          <a:lstStyle>
            <a:extLst/>
          </a:lstStyle>
          <a:p>
            <a:fld id="{0CB9DAE4-228B-4C13-A2B3-1D93E59F4316}" type="datetimeFigureOut">
              <a:rPr lang="es-ES" smtClean="0"/>
              <a:t>14/03/2017</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21B30029-A27B-43BA-9630-99A7122E67DB}" type="slidenum">
              <a:rPr lang="es-ES" smtClean="0"/>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
        <p:nvSpPr>
          <p:cNvPr id="3" name="2 Marcador de posición de imagen"/>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s-ES" smtClean="0"/>
              <a:t>Haga clic en el icono para agregar una imagen</a:t>
            </a:r>
            <a:endParaRPr kumimoji="0" lang="en-US" dirty="0"/>
          </a:p>
        </p:txBody>
      </p:sp>
      <p:sp>
        <p:nvSpPr>
          <p:cNvPr id="5" name="4 Marcador de fecha"/>
          <p:cNvSpPr>
            <a:spLocks noGrp="1"/>
          </p:cNvSpPr>
          <p:nvPr>
            <p:ph type="dt" sz="half" idx="10"/>
          </p:nvPr>
        </p:nvSpPr>
        <p:spPr/>
        <p:txBody>
          <a:bodyPr/>
          <a:lstStyle>
            <a:lvl1pPr>
              <a:defRPr>
                <a:solidFill>
                  <a:schemeClr val="tx1"/>
                </a:solidFill>
              </a:defRPr>
            </a:lvl1pPr>
            <a:extLst/>
          </a:lstStyle>
          <a:p>
            <a:fld id="{0CB9DAE4-228B-4C13-A2B3-1D93E59F4316}" type="datetimeFigureOut">
              <a:rPr lang="es-ES" smtClean="0"/>
              <a:t>14/03/2017</a:t>
            </a:fld>
            <a:endParaRPr lang="es-ES"/>
          </a:p>
        </p:txBody>
      </p:sp>
      <p:sp>
        <p:nvSpPr>
          <p:cNvPr id="6" name="5 Marcador de pie de página"/>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s-ES"/>
          </a:p>
        </p:txBody>
      </p:sp>
      <p:sp>
        <p:nvSpPr>
          <p:cNvPr id="7" name="6 Marcador de número de diapositiva"/>
          <p:cNvSpPr>
            <a:spLocks noGrp="1"/>
          </p:cNvSpPr>
          <p:nvPr>
            <p:ph type="sldNum" sz="quarter" idx="12"/>
          </p:nvPr>
        </p:nvSpPr>
        <p:spPr/>
        <p:txBody>
          <a:bodyPr/>
          <a:lstStyle>
            <a:lvl1pPr>
              <a:defRPr>
                <a:solidFill>
                  <a:schemeClr val="tx1"/>
                </a:solidFill>
              </a:defRPr>
            </a:lvl1pPr>
            <a:extLst/>
          </a:lstStyle>
          <a:p>
            <a:fld id="{21B30029-A27B-43BA-9630-99A7122E67DB}" type="slidenum">
              <a:rPr lang="es-ES" smtClean="0"/>
              <a:t>‹Nº›</a:t>
            </a:fld>
            <a:endParaRPr lang="es-ES"/>
          </a:p>
        </p:txBody>
      </p:sp>
      <p:sp>
        <p:nvSpPr>
          <p:cNvPr id="2" name="1 Título"/>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s-ES" smtClean="0"/>
              <a:t>Haga clic para modificar el estilo de título del patrón</a:t>
            </a:r>
            <a:endParaRPr kumimoji="0" lang="en-US"/>
          </a:p>
        </p:txBody>
      </p:sp>
      <p:sp>
        <p:nvSpPr>
          <p:cNvPr id="8" name="7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8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9 Triángulo rectángulo"/>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10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Cheurón"/>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12 Cheurón"/>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1481329"/>
            <a:ext cx="8229600" cy="438607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0CB9DAE4-228B-4C13-A2B3-1D93E59F4316}" type="datetimeFigureOut">
              <a:rPr lang="es-ES" smtClean="0"/>
              <a:t>14/03/2017</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21B30029-A27B-43BA-9630-99A7122E67DB}"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44013" y="274640"/>
            <a:ext cx="1777470" cy="5592761"/>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1"/>
            <a:ext cx="6324600" cy="5592760"/>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0CB9DAE4-228B-4C13-A2B3-1D93E59F4316}" type="datetimeFigureOut">
              <a:rPr lang="es-ES" smtClean="0"/>
              <a:t>14/03/2017</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21B30029-A27B-43BA-9630-99A7122E67DB}"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13 Triángulo rectángulo"/>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14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CB9DAE4-228B-4C13-A2B3-1D93E59F4316}" type="datetimeFigureOut">
              <a:rPr lang="es-ES" smtClean="0"/>
              <a:t>14/03/2017</a:t>
            </a:fld>
            <a:endParaRPr lang="es-ES"/>
          </a:p>
        </p:txBody>
      </p:sp>
      <p:sp>
        <p:nvSpPr>
          <p:cNvPr id="22" name="21 Marcador de pie de página"/>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s-ES"/>
          </a:p>
        </p:txBody>
      </p:sp>
      <p:sp>
        <p:nvSpPr>
          <p:cNvPr id="18" name="17 Marcador de número de diapositiva"/>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1B30029-A27B-43BA-9630-99A7122E67DB}"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fontScale="90000"/>
          </a:bodyPr>
          <a:lstStyle/>
          <a:p>
            <a:r>
              <a:rPr lang="es-ES" dirty="0" smtClean="0">
                <a:solidFill>
                  <a:srgbClr val="FF0000"/>
                </a:solidFill>
              </a:rPr>
              <a:t>REFLECTIONS </a:t>
            </a:r>
            <a:r>
              <a:rPr lang="es-ES" dirty="0" smtClean="0">
                <a:solidFill>
                  <a:srgbClr val="FF0000"/>
                </a:solidFill>
              </a:rPr>
              <a:t>ABOUT A </a:t>
            </a:r>
            <a:r>
              <a:rPr lang="es-ES" dirty="0" smtClean="0">
                <a:solidFill>
                  <a:srgbClr val="FF0000"/>
                </a:solidFill>
              </a:rPr>
              <a:t>POLICY FOR INDUSTRY 4.0 IN SPAIN</a:t>
            </a:r>
            <a:endParaRPr lang="es-ES" dirty="0">
              <a:solidFill>
                <a:srgbClr val="FF0000"/>
              </a:solidFill>
            </a:endParaRPr>
          </a:p>
        </p:txBody>
      </p:sp>
      <p:sp>
        <p:nvSpPr>
          <p:cNvPr id="3" name="2 Subtítulo"/>
          <p:cNvSpPr>
            <a:spLocks noGrp="1"/>
          </p:cNvSpPr>
          <p:nvPr>
            <p:ph type="subTitle" idx="1"/>
          </p:nvPr>
        </p:nvSpPr>
        <p:spPr/>
        <p:txBody>
          <a:bodyPr>
            <a:normAutofit fontScale="85000" lnSpcReduction="10000"/>
          </a:bodyPr>
          <a:lstStyle/>
          <a:p>
            <a:r>
              <a:rPr lang="es-ES" dirty="0" smtClean="0"/>
              <a:t>José Molero</a:t>
            </a:r>
          </a:p>
          <a:p>
            <a:r>
              <a:rPr lang="es-ES" dirty="0" smtClean="0"/>
              <a:t>Instituto Complutense de Estudios Internacionales</a:t>
            </a:r>
          </a:p>
          <a:p>
            <a:r>
              <a:rPr lang="es-ES" dirty="0" smtClean="0"/>
              <a:t>Universidad Complutense de Madrid</a:t>
            </a:r>
          </a:p>
        </p:txBody>
      </p:sp>
    </p:spTree>
    <p:extLst>
      <p:ext uri="{BB962C8B-B14F-4D97-AF65-F5344CB8AC3E}">
        <p14:creationId xmlns:p14="http://schemas.microsoft.com/office/powerpoint/2010/main" val="1317121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57200" y="980728"/>
            <a:ext cx="8229600" cy="5026563"/>
          </a:xfrm>
        </p:spPr>
        <p:txBody>
          <a:bodyPr>
            <a:normAutofit lnSpcReduction="10000"/>
          </a:bodyPr>
          <a:lstStyle/>
          <a:p>
            <a:r>
              <a:rPr lang="en-US" sz="2400" dirty="0" smtClean="0"/>
              <a:t>We shall not address </a:t>
            </a:r>
            <a:r>
              <a:rPr lang="en-US" sz="2400" dirty="0" err="1" smtClean="0"/>
              <a:t>digitalisation</a:t>
            </a:r>
            <a:r>
              <a:rPr lang="en-US" sz="2400" dirty="0" smtClean="0"/>
              <a:t> as a whole, but </a:t>
            </a:r>
            <a:r>
              <a:rPr lang="en-US" sz="2400" dirty="0" smtClean="0">
                <a:solidFill>
                  <a:srgbClr val="FF0000"/>
                </a:solidFill>
              </a:rPr>
              <a:t>industry </a:t>
            </a:r>
          </a:p>
          <a:p>
            <a:r>
              <a:rPr lang="en-US" sz="2400" dirty="0" smtClean="0"/>
              <a:t>It is not a technological analysis but a reflection from the </a:t>
            </a:r>
            <a:r>
              <a:rPr lang="en-US" sz="2400" dirty="0" smtClean="0">
                <a:solidFill>
                  <a:srgbClr val="FF0000"/>
                </a:solidFill>
              </a:rPr>
              <a:t>Political Economy perspective</a:t>
            </a:r>
          </a:p>
          <a:p>
            <a:r>
              <a:rPr lang="en-US" sz="2400" dirty="0" smtClean="0"/>
              <a:t>My basic question is: </a:t>
            </a:r>
            <a:r>
              <a:rPr lang="en-US" sz="2400" dirty="0" smtClean="0">
                <a:solidFill>
                  <a:srgbClr val="FF0000"/>
                </a:solidFill>
              </a:rPr>
              <a:t>How to take advantage of this window of opportunity in an intermediate country?</a:t>
            </a:r>
          </a:p>
          <a:p>
            <a:r>
              <a:rPr lang="en-US" sz="2400" dirty="0" smtClean="0"/>
              <a:t>Suddenly the issue of </a:t>
            </a:r>
            <a:r>
              <a:rPr lang="en-US" sz="2400" dirty="0" smtClean="0">
                <a:solidFill>
                  <a:srgbClr val="FF0000"/>
                </a:solidFill>
              </a:rPr>
              <a:t>the System arises</a:t>
            </a:r>
            <a:r>
              <a:rPr lang="en-US" sz="2400" dirty="0" smtClean="0"/>
              <a:t>, mainly interactions between actors and institutions</a:t>
            </a:r>
          </a:p>
          <a:p>
            <a:r>
              <a:rPr lang="en-US" sz="2400" dirty="0" smtClean="0"/>
              <a:t>I wonder whether there is an amount of uncritical optimism  </a:t>
            </a:r>
          </a:p>
          <a:p>
            <a:r>
              <a:rPr lang="en-US" sz="2400" dirty="0" smtClean="0"/>
              <a:t>An old learning: a key factor is the combination of new technologies and institutions with already existing ones</a:t>
            </a:r>
            <a:endParaRPr lang="en-US" sz="2400" dirty="0"/>
          </a:p>
        </p:txBody>
      </p:sp>
      <p:sp>
        <p:nvSpPr>
          <p:cNvPr id="3" name="Título 2"/>
          <p:cNvSpPr>
            <a:spLocks noGrp="1"/>
          </p:cNvSpPr>
          <p:nvPr>
            <p:ph type="title"/>
          </p:nvPr>
        </p:nvSpPr>
        <p:spPr>
          <a:xfrm>
            <a:off x="457200" y="188640"/>
            <a:ext cx="8229600" cy="720080"/>
          </a:xfrm>
        </p:spPr>
        <p:txBody>
          <a:bodyPr>
            <a:normAutofit/>
          </a:bodyPr>
          <a:lstStyle/>
          <a:p>
            <a:pPr algn="ctr"/>
            <a:r>
              <a:rPr lang="en-US" sz="2800" dirty="0" smtClean="0">
                <a:solidFill>
                  <a:srgbClr val="FF0000"/>
                </a:solidFill>
              </a:rPr>
              <a:t>Contextual elements for the presentation</a:t>
            </a:r>
            <a:endParaRPr lang="en-US" sz="2800" dirty="0">
              <a:solidFill>
                <a:srgbClr val="FF0000"/>
              </a:solidFill>
            </a:endParaRPr>
          </a:p>
        </p:txBody>
      </p:sp>
    </p:spTree>
    <p:extLst>
      <p:ext uri="{BB962C8B-B14F-4D97-AF65-F5344CB8AC3E}">
        <p14:creationId xmlns:p14="http://schemas.microsoft.com/office/powerpoint/2010/main" val="2947017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483572331"/>
              </p:ext>
            </p:extLst>
          </p:nvPr>
        </p:nvGraphicFramePr>
        <p:xfrm>
          <a:off x="1428750" y="1968102"/>
          <a:ext cx="6229350" cy="39811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1 Título"/>
          <p:cNvSpPr>
            <a:spLocks noGrp="1"/>
          </p:cNvSpPr>
          <p:nvPr>
            <p:ph type="title"/>
          </p:nvPr>
        </p:nvSpPr>
        <p:spPr>
          <a:xfrm>
            <a:off x="142875" y="299348"/>
            <a:ext cx="3371850" cy="681380"/>
          </a:xfrm>
        </p:spPr>
        <p:txBody>
          <a:bodyPr>
            <a:normAutofit fontScale="90000"/>
          </a:bodyPr>
          <a:lstStyle/>
          <a:p>
            <a:r>
              <a:rPr lang="en-GB" sz="2100" dirty="0">
                <a:solidFill>
                  <a:srgbClr val="FF0000"/>
                </a:solidFill>
              </a:rPr>
              <a:t>Circular causation perspective</a:t>
            </a:r>
          </a:p>
        </p:txBody>
      </p:sp>
      <p:sp>
        <p:nvSpPr>
          <p:cNvPr id="7" name="CuadroTexto 6"/>
          <p:cNvSpPr txBox="1"/>
          <p:nvPr/>
        </p:nvSpPr>
        <p:spPr>
          <a:xfrm>
            <a:off x="1038225" y="2364582"/>
            <a:ext cx="5286375" cy="4385816"/>
          </a:xfrm>
          <a:prstGeom prst="rect">
            <a:avLst/>
          </a:prstGeom>
          <a:noFill/>
        </p:spPr>
        <p:txBody>
          <a:bodyPr wrap="square" rtlCol="0">
            <a:spAutoFit/>
          </a:bodyPr>
          <a:lstStyle/>
          <a:p>
            <a:r>
              <a:rPr lang="es-ES" sz="2100" dirty="0">
                <a:solidFill>
                  <a:srgbClr val="00B050"/>
                </a:solidFill>
              </a:rPr>
              <a:t>   </a:t>
            </a:r>
            <a:r>
              <a:rPr lang="en-US" sz="2100" dirty="0" smtClean="0">
                <a:solidFill>
                  <a:srgbClr val="00B050"/>
                </a:solidFill>
              </a:rPr>
              <a:t>Foreign</a:t>
            </a:r>
            <a:endParaRPr lang="en-US" sz="2100" dirty="0">
              <a:solidFill>
                <a:srgbClr val="00B050"/>
              </a:solidFill>
            </a:endParaRPr>
          </a:p>
          <a:p>
            <a:r>
              <a:rPr lang="en-US" sz="2100" dirty="0">
                <a:solidFill>
                  <a:srgbClr val="00B050"/>
                </a:solidFill>
              </a:rPr>
              <a:t> </a:t>
            </a:r>
            <a:r>
              <a:rPr lang="en-US" sz="2100" dirty="0" smtClean="0">
                <a:solidFill>
                  <a:srgbClr val="00B050"/>
                </a:solidFill>
              </a:rPr>
              <a:t>International </a:t>
            </a:r>
            <a:endParaRPr lang="en-US" sz="2100" dirty="0">
              <a:solidFill>
                <a:srgbClr val="00B050"/>
              </a:solidFill>
            </a:endParaRPr>
          </a:p>
          <a:p>
            <a:r>
              <a:rPr lang="en-US" sz="2100" dirty="0">
                <a:solidFill>
                  <a:srgbClr val="00B050"/>
                </a:solidFill>
              </a:rPr>
              <a:t> </a:t>
            </a:r>
            <a:r>
              <a:rPr lang="en-US" sz="2100" dirty="0" smtClean="0">
                <a:solidFill>
                  <a:srgbClr val="00B050"/>
                </a:solidFill>
              </a:rPr>
              <a:t>  Context</a:t>
            </a:r>
            <a:endParaRPr lang="en-US" sz="2100" dirty="0">
              <a:solidFill>
                <a:srgbClr val="00B050"/>
              </a:solidFill>
            </a:endParaRPr>
          </a:p>
          <a:p>
            <a:endParaRPr lang="es-ES" sz="1350" dirty="0"/>
          </a:p>
          <a:p>
            <a:endParaRPr lang="es-ES" sz="1350" dirty="0"/>
          </a:p>
          <a:p>
            <a:endParaRPr lang="es-ES" sz="1350" dirty="0"/>
          </a:p>
          <a:p>
            <a:endParaRPr lang="es-ES" sz="1350" dirty="0"/>
          </a:p>
          <a:p>
            <a:endParaRPr lang="es-ES" sz="1350" dirty="0"/>
          </a:p>
          <a:p>
            <a:endParaRPr lang="es-ES" sz="1350" dirty="0"/>
          </a:p>
          <a:p>
            <a:endParaRPr lang="es-ES" sz="1350" dirty="0"/>
          </a:p>
          <a:p>
            <a:endParaRPr lang="es-ES" sz="1350" dirty="0"/>
          </a:p>
          <a:p>
            <a:endParaRPr lang="es-ES" sz="1350" dirty="0"/>
          </a:p>
          <a:p>
            <a:endParaRPr lang="es-ES" sz="1350" dirty="0"/>
          </a:p>
          <a:p>
            <a:endParaRPr lang="es-ES" sz="1350" dirty="0"/>
          </a:p>
          <a:p>
            <a:endParaRPr lang="es-ES" sz="1350" dirty="0"/>
          </a:p>
          <a:p>
            <a:endParaRPr lang="es-ES" sz="1350" dirty="0"/>
          </a:p>
          <a:p>
            <a:endParaRPr lang="es-ES" sz="1350" dirty="0"/>
          </a:p>
          <a:p>
            <a:endParaRPr lang="es-ES" sz="1350" dirty="0"/>
          </a:p>
          <a:p>
            <a:endParaRPr lang="es-ES" sz="1350" dirty="0"/>
          </a:p>
        </p:txBody>
      </p:sp>
      <p:sp>
        <p:nvSpPr>
          <p:cNvPr id="11" name="Elipse 10"/>
          <p:cNvSpPr/>
          <p:nvPr/>
        </p:nvSpPr>
        <p:spPr>
          <a:xfrm>
            <a:off x="755577" y="1052736"/>
            <a:ext cx="7200800" cy="5184576"/>
          </a:xfrm>
          <a:prstGeom prst="ellipse">
            <a:avLst/>
          </a:prstGeom>
          <a:noFill/>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ES" sz="1350"/>
          </a:p>
        </p:txBody>
      </p:sp>
    </p:spTree>
    <p:extLst>
      <p:ext uri="{BB962C8B-B14F-4D97-AF65-F5344CB8AC3E}">
        <p14:creationId xmlns:p14="http://schemas.microsoft.com/office/powerpoint/2010/main" val="1718741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14400" y="1052736"/>
            <a:ext cx="7772400" cy="4967064"/>
          </a:xfrm>
        </p:spPr>
        <p:txBody>
          <a:bodyPr>
            <a:normAutofit/>
          </a:bodyPr>
          <a:lstStyle/>
          <a:p>
            <a:r>
              <a:rPr lang="en-US" sz="3200" dirty="0" smtClean="0"/>
              <a:t>Industrial decrease</a:t>
            </a:r>
          </a:p>
          <a:p>
            <a:r>
              <a:rPr lang="en-US" sz="3200" dirty="0" smtClean="0"/>
              <a:t>Little weight of technology intensive sectors</a:t>
            </a:r>
          </a:p>
          <a:p>
            <a:r>
              <a:rPr lang="en-US" sz="3200" dirty="0" smtClean="0"/>
              <a:t>Small size of firms</a:t>
            </a:r>
          </a:p>
          <a:p>
            <a:r>
              <a:rPr lang="en-US" sz="3200" dirty="0" smtClean="0"/>
              <a:t>Critical presence of foreign capital in determinant sectors</a:t>
            </a:r>
          </a:p>
          <a:p>
            <a:r>
              <a:rPr lang="en-US" sz="3200" dirty="0" smtClean="0"/>
              <a:t>Heritage of oligopolies linked to State policies</a:t>
            </a:r>
          </a:p>
          <a:p>
            <a:r>
              <a:rPr lang="en-US" sz="3200" dirty="0" smtClean="0"/>
              <a:t>Less use of ICTs technologies</a:t>
            </a:r>
            <a:endParaRPr lang="en-US" sz="3200" dirty="0"/>
          </a:p>
        </p:txBody>
      </p:sp>
      <p:sp>
        <p:nvSpPr>
          <p:cNvPr id="2" name="1 Título"/>
          <p:cNvSpPr>
            <a:spLocks noGrp="1"/>
          </p:cNvSpPr>
          <p:nvPr>
            <p:ph type="title"/>
          </p:nvPr>
        </p:nvSpPr>
        <p:spPr>
          <a:xfrm>
            <a:off x="914400" y="274638"/>
            <a:ext cx="7772400" cy="634082"/>
          </a:xfrm>
        </p:spPr>
        <p:txBody>
          <a:bodyPr>
            <a:normAutofit fontScale="90000"/>
          </a:bodyPr>
          <a:lstStyle/>
          <a:p>
            <a:pPr algn="ctr"/>
            <a:r>
              <a:rPr lang="en-US" dirty="0" smtClean="0">
                <a:solidFill>
                  <a:srgbClr val="FF0000"/>
                </a:solidFill>
              </a:rPr>
              <a:t>Basic-Structural conditions</a:t>
            </a:r>
            <a:endParaRPr lang="en-US" dirty="0">
              <a:solidFill>
                <a:srgbClr val="FF0000"/>
              </a:solidFill>
            </a:endParaRPr>
          </a:p>
        </p:txBody>
      </p:sp>
    </p:spTree>
    <p:extLst>
      <p:ext uri="{BB962C8B-B14F-4D97-AF65-F5344CB8AC3E}">
        <p14:creationId xmlns:p14="http://schemas.microsoft.com/office/powerpoint/2010/main" val="104197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4" name="Chart 2"/>
          <p:cNvGraphicFramePr>
            <a:graphicFrameLocks/>
          </p:cNvGraphicFramePr>
          <p:nvPr>
            <p:extLst>
              <p:ext uri="{D42A27DB-BD31-4B8C-83A1-F6EECF244321}">
                <p14:modId xmlns:p14="http://schemas.microsoft.com/office/powerpoint/2010/main" val="2586764698"/>
              </p:ext>
            </p:extLst>
          </p:nvPr>
        </p:nvGraphicFramePr>
        <p:xfrm>
          <a:off x="539552" y="404664"/>
          <a:ext cx="8208911" cy="561662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96763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12776"/>
            <a:ext cx="8229600" cy="4594515"/>
          </a:xfrm>
        </p:spPr>
        <p:txBody>
          <a:bodyPr>
            <a:normAutofit/>
          </a:bodyPr>
          <a:lstStyle/>
          <a:p>
            <a:r>
              <a:rPr lang="en-US" sz="2400" dirty="0" smtClean="0"/>
              <a:t>Innovative enterprises in Industry</a:t>
            </a:r>
          </a:p>
          <a:p>
            <a:r>
              <a:rPr lang="en-US" sz="2400" dirty="0" smtClean="0"/>
              <a:t>Investment in technology by innovatory firms</a:t>
            </a:r>
          </a:p>
          <a:p>
            <a:r>
              <a:rPr lang="en-US" sz="2400" dirty="0" smtClean="0"/>
              <a:t>International comparison</a:t>
            </a:r>
          </a:p>
          <a:p>
            <a:r>
              <a:rPr lang="en-US" sz="2400" dirty="0" smtClean="0"/>
              <a:t>Technological advantages and disadvantages </a:t>
            </a:r>
          </a:p>
          <a:p>
            <a:r>
              <a:rPr lang="en-US" sz="2400" dirty="0" smtClean="0"/>
              <a:t>How to evaluate emerging technologies and give priorities</a:t>
            </a:r>
          </a:p>
          <a:p>
            <a:r>
              <a:rPr lang="en-US" sz="2400" dirty="0" smtClean="0"/>
              <a:t>The technological cycle and differences for policies</a:t>
            </a:r>
            <a:endParaRPr lang="en-US" sz="2400" dirty="0"/>
          </a:p>
        </p:txBody>
      </p:sp>
      <p:sp>
        <p:nvSpPr>
          <p:cNvPr id="3" name="2 Título"/>
          <p:cNvSpPr>
            <a:spLocks noGrp="1"/>
          </p:cNvSpPr>
          <p:nvPr>
            <p:ph type="title"/>
          </p:nvPr>
        </p:nvSpPr>
        <p:spPr>
          <a:xfrm>
            <a:off x="457200" y="274638"/>
            <a:ext cx="8229600" cy="850106"/>
          </a:xfrm>
        </p:spPr>
        <p:txBody>
          <a:bodyPr>
            <a:noAutofit/>
          </a:bodyPr>
          <a:lstStyle/>
          <a:p>
            <a:pPr algn="ctr"/>
            <a:r>
              <a:rPr lang="en-US" sz="2800" dirty="0" smtClean="0">
                <a:solidFill>
                  <a:srgbClr val="FF0000"/>
                </a:solidFill>
              </a:rPr>
              <a:t>Technological capabilities: Agents and resources</a:t>
            </a:r>
            <a:endParaRPr lang="en-US" sz="2800" dirty="0">
              <a:solidFill>
                <a:srgbClr val="FF0000"/>
              </a:solidFill>
            </a:endParaRPr>
          </a:p>
        </p:txBody>
      </p:sp>
    </p:spTree>
    <p:extLst>
      <p:ext uri="{BB962C8B-B14F-4D97-AF65-F5344CB8AC3E}">
        <p14:creationId xmlns:p14="http://schemas.microsoft.com/office/powerpoint/2010/main" val="125396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Gráfico"/>
          <p:cNvGraphicFramePr>
            <a:graphicFrameLocks noGrp="1"/>
          </p:cNvGraphicFramePr>
          <p:nvPr>
            <p:extLst/>
          </p:nvPr>
        </p:nvGraphicFramePr>
        <p:xfrm>
          <a:off x="251520" y="404664"/>
          <a:ext cx="8784976" cy="55446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29597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nvPr>
        </p:nvGraphicFramePr>
        <p:xfrm>
          <a:off x="827586" y="404664"/>
          <a:ext cx="7488829" cy="4115915"/>
        </p:xfrm>
        <a:graphic>
          <a:graphicData uri="http://schemas.openxmlformats.org/drawingml/2006/table">
            <a:tbl>
              <a:tblPr>
                <a:tableStyleId>{5C22544A-7EE6-4342-B048-85BDC9FD1C3A}</a:tableStyleId>
              </a:tblPr>
              <a:tblGrid>
                <a:gridCol w="1659022"/>
                <a:gridCol w="1943269"/>
                <a:gridCol w="1943269"/>
                <a:gridCol w="1943269"/>
              </a:tblGrid>
              <a:tr h="1387738">
                <a:tc>
                  <a:txBody>
                    <a:bodyPr/>
                    <a:lstStyle/>
                    <a:p>
                      <a:pPr algn="l" fontAlgn="b"/>
                      <a:r>
                        <a:rPr lang="en-US" sz="2400" u="none" strike="noStrike" noProof="0" dirty="0" smtClean="0">
                          <a:effectLst/>
                        </a:rPr>
                        <a:t> </a:t>
                      </a:r>
                      <a:endParaRPr lang="en-US" sz="2400" b="0" i="0" u="none" strike="noStrike" noProof="0" dirty="0">
                        <a:effectLst/>
                        <a:latin typeface="Arial"/>
                      </a:endParaRPr>
                    </a:p>
                  </a:txBody>
                  <a:tcPr marL="7620" marR="7620" marT="7620" marB="0" anchor="b"/>
                </a:tc>
                <a:tc>
                  <a:txBody>
                    <a:bodyPr/>
                    <a:lstStyle/>
                    <a:p>
                      <a:pPr algn="l" fontAlgn="b"/>
                      <a:r>
                        <a:rPr lang="en-US" sz="2400" u="none" strike="noStrike" noProof="0" dirty="0" smtClean="0">
                          <a:effectLst/>
                        </a:rPr>
                        <a:t>Innovatory firms. Total</a:t>
                      </a:r>
                      <a:endParaRPr lang="en-US" sz="2400" b="1" i="0" u="none" strike="noStrike" noProof="0" dirty="0">
                        <a:solidFill>
                          <a:srgbClr val="333333"/>
                        </a:solidFill>
                        <a:effectLst/>
                        <a:latin typeface="Arial"/>
                      </a:endParaRPr>
                    </a:p>
                  </a:txBody>
                  <a:tcPr marL="7620" marR="7620" marT="7620" marB="0" anchor="b"/>
                </a:tc>
                <a:tc>
                  <a:txBody>
                    <a:bodyPr/>
                    <a:lstStyle/>
                    <a:p>
                      <a:pPr algn="l" fontAlgn="b"/>
                      <a:r>
                        <a:rPr lang="en-US" sz="2400" u="none" strike="noStrike" noProof="0" dirty="0" smtClean="0">
                          <a:effectLst/>
                        </a:rPr>
                        <a:t>% of innovatory firms</a:t>
                      </a:r>
                      <a:endParaRPr lang="en-US" sz="2400" b="1" i="0" u="none" strike="noStrike" noProof="0" dirty="0">
                        <a:solidFill>
                          <a:srgbClr val="333333"/>
                        </a:solidFill>
                        <a:effectLst/>
                        <a:latin typeface="Arial"/>
                      </a:endParaRPr>
                    </a:p>
                  </a:txBody>
                  <a:tcPr marL="7620" marR="7620" marT="7620" marB="0" anchor="b"/>
                </a:tc>
                <a:tc>
                  <a:txBody>
                    <a:bodyPr/>
                    <a:lstStyle/>
                    <a:p>
                      <a:pPr algn="l" fontAlgn="b"/>
                      <a:r>
                        <a:rPr lang="en-US" sz="2400" u="none" strike="noStrike" noProof="0" dirty="0" smtClean="0">
                          <a:effectLst/>
                        </a:rPr>
                        <a:t>Innovation intensity (%</a:t>
                      </a:r>
                      <a:r>
                        <a:rPr lang="en-US" sz="2400" u="none" strike="noStrike" baseline="0" noProof="0" dirty="0" smtClean="0">
                          <a:effectLst/>
                        </a:rPr>
                        <a:t> sales)</a:t>
                      </a:r>
                      <a:endParaRPr lang="en-US" sz="2400" b="1" i="0" u="none" strike="noStrike" noProof="0" dirty="0">
                        <a:solidFill>
                          <a:srgbClr val="333333"/>
                        </a:solidFill>
                        <a:effectLst/>
                        <a:latin typeface="Arial"/>
                      </a:endParaRPr>
                    </a:p>
                  </a:txBody>
                  <a:tcPr marL="7620" marR="7620" marT="7620" marB="0" anchor="b"/>
                </a:tc>
              </a:tr>
              <a:tr h="928349">
                <a:tc>
                  <a:txBody>
                    <a:bodyPr/>
                    <a:lstStyle/>
                    <a:p>
                      <a:pPr algn="l" fontAlgn="b"/>
                      <a:r>
                        <a:rPr lang="en-US" sz="2400" u="none" strike="noStrike" noProof="0" dirty="0" smtClean="0">
                          <a:effectLst/>
                        </a:rPr>
                        <a:t>Overall industry</a:t>
                      </a:r>
                      <a:endParaRPr lang="en-US" sz="2400" b="1" i="0" u="none" strike="noStrike" noProof="0" dirty="0">
                        <a:solidFill>
                          <a:srgbClr val="333333"/>
                        </a:solidFill>
                        <a:effectLst/>
                        <a:latin typeface="Arial"/>
                      </a:endParaRPr>
                    </a:p>
                  </a:txBody>
                  <a:tcPr marL="7620" marR="7620" marT="7620" marB="0" anchor="b"/>
                </a:tc>
                <a:tc>
                  <a:txBody>
                    <a:bodyPr/>
                    <a:lstStyle/>
                    <a:p>
                      <a:pPr algn="r" fontAlgn="b"/>
                      <a:r>
                        <a:rPr lang="en-US" sz="2400" u="none" strike="noStrike" noProof="0" dirty="0" smtClean="0">
                          <a:effectLst/>
                        </a:rPr>
                        <a:t>7,061</a:t>
                      </a:r>
                      <a:endParaRPr lang="en-US" sz="2400" b="0" i="0" u="none" strike="noStrike" noProof="0" dirty="0">
                        <a:solidFill>
                          <a:srgbClr val="333333"/>
                        </a:solidFill>
                        <a:effectLst/>
                        <a:latin typeface="Arial"/>
                      </a:endParaRPr>
                    </a:p>
                  </a:txBody>
                  <a:tcPr marL="7620" marR="7620" marT="7620" marB="0" anchor="b"/>
                </a:tc>
                <a:tc>
                  <a:txBody>
                    <a:bodyPr/>
                    <a:lstStyle/>
                    <a:p>
                      <a:pPr algn="r" fontAlgn="b"/>
                      <a:r>
                        <a:rPr lang="en-US" sz="2400" u="none" strike="noStrike" noProof="0" dirty="0" smtClean="0">
                          <a:effectLst/>
                        </a:rPr>
                        <a:t>23.18</a:t>
                      </a:r>
                      <a:endParaRPr lang="en-US" sz="2400" b="0" i="0" u="none" strike="noStrike" noProof="0" dirty="0">
                        <a:solidFill>
                          <a:srgbClr val="333333"/>
                        </a:solidFill>
                        <a:effectLst/>
                        <a:latin typeface="Arial"/>
                      </a:endParaRPr>
                    </a:p>
                  </a:txBody>
                  <a:tcPr marL="7620" marR="7620" marT="7620" marB="0" anchor="b"/>
                </a:tc>
                <a:tc>
                  <a:txBody>
                    <a:bodyPr/>
                    <a:lstStyle/>
                    <a:p>
                      <a:pPr algn="r" fontAlgn="b"/>
                      <a:r>
                        <a:rPr lang="en-US" sz="2400" u="none" strike="noStrike" noProof="0" dirty="0" smtClean="0">
                          <a:effectLst/>
                        </a:rPr>
                        <a:t>1.14</a:t>
                      </a:r>
                      <a:endParaRPr lang="en-US" sz="2400" b="0" i="0" u="none" strike="noStrike" noProof="0" dirty="0">
                        <a:solidFill>
                          <a:srgbClr val="333333"/>
                        </a:solidFill>
                        <a:effectLst/>
                        <a:latin typeface="Arial"/>
                      </a:endParaRPr>
                    </a:p>
                  </a:txBody>
                  <a:tcPr marL="7620" marR="7620" marT="7620" marB="0" anchor="b"/>
                </a:tc>
              </a:tr>
              <a:tr h="477063">
                <a:tc>
                  <a:txBody>
                    <a:bodyPr/>
                    <a:lstStyle/>
                    <a:p>
                      <a:pPr algn="l" fontAlgn="b"/>
                      <a:endParaRPr lang="en-US" sz="2400" b="0" i="0" u="none" strike="noStrike" noProof="0" dirty="0">
                        <a:effectLst/>
                        <a:latin typeface="Arial"/>
                      </a:endParaRPr>
                    </a:p>
                  </a:txBody>
                  <a:tcPr marL="7620" marR="7620" marT="7620" marB="0" anchor="b"/>
                </a:tc>
                <a:tc>
                  <a:txBody>
                    <a:bodyPr/>
                    <a:lstStyle/>
                    <a:p>
                      <a:pPr algn="l" fontAlgn="b"/>
                      <a:endParaRPr lang="en-US" sz="2400" b="0" i="0" u="none" strike="noStrike" noProof="0" dirty="0">
                        <a:effectLst/>
                        <a:latin typeface="Arial"/>
                      </a:endParaRPr>
                    </a:p>
                  </a:txBody>
                  <a:tcPr marL="7620" marR="7620" marT="7620" marB="0" anchor="b"/>
                </a:tc>
                <a:tc>
                  <a:txBody>
                    <a:bodyPr/>
                    <a:lstStyle/>
                    <a:p>
                      <a:pPr algn="l" fontAlgn="b"/>
                      <a:endParaRPr lang="en-US" sz="2400" b="0" i="0" u="none" strike="noStrike" noProof="0" dirty="0">
                        <a:effectLst/>
                        <a:latin typeface="Arial"/>
                      </a:endParaRPr>
                    </a:p>
                  </a:txBody>
                  <a:tcPr marL="7620" marR="7620" marT="7620" marB="0" anchor="b"/>
                </a:tc>
                <a:tc>
                  <a:txBody>
                    <a:bodyPr/>
                    <a:lstStyle/>
                    <a:p>
                      <a:pPr algn="l" fontAlgn="b"/>
                      <a:endParaRPr lang="en-US" sz="2400" b="0" i="0" u="none" strike="noStrike" noProof="0" dirty="0">
                        <a:effectLst/>
                        <a:latin typeface="Arial"/>
                      </a:endParaRPr>
                    </a:p>
                  </a:txBody>
                  <a:tcPr marL="7620" marR="7620" marT="7620" marB="0" anchor="b"/>
                </a:tc>
              </a:tr>
              <a:tr h="1322765">
                <a:tc>
                  <a:txBody>
                    <a:bodyPr/>
                    <a:lstStyle/>
                    <a:p>
                      <a:pPr algn="l" fontAlgn="b"/>
                      <a:r>
                        <a:rPr lang="en-US" sz="1600" u="none" strike="noStrike" noProof="0" dirty="0" smtClean="0">
                          <a:effectLst/>
                        </a:rPr>
                        <a:t>Spanish</a:t>
                      </a:r>
                      <a:r>
                        <a:rPr lang="en-US" sz="1600" u="none" strike="noStrike" baseline="0" noProof="0" dirty="0" smtClean="0">
                          <a:effectLst/>
                        </a:rPr>
                        <a:t> Innovation Survey</a:t>
                      </a:r>
                      <a:r>
                        <a:rPr lang="en-US" sz="1600" u="none" strike="noStrike" noProof="0" dirty="0" smtClean="0">
                          <a:effectLst/>
                        </a:rPr>
                        <a:t> 2015</a:t>
                      </a:r>
                      <a:endParaRPr lang="en-US" sz="1600" b="1" i="0" u="none" strike="noStrike" noProof="0" dirty="0">
                        <a:solidFill>
                          <a:srgbClr val="333333"/>
                        </a:solidFill>
                        <a:effectLst/>
                        <a:latin typeface="Arial"/>
                      </a:endParaRPr>
                    </a:p>
                  </a:txBody>
                  <a:tcPr marL="7620" marR="7620" marT="7620" marB="0" anchor="b"/>
                </a:tc>
                <a:tc>
                  <a:txBody>
                    <a:bodyPr/>
                    <a:lstStyle/>
                    <a:p>
                      <a:pPr algn="l" fontAlgn="b"/>
                      <a:endParaRPr lang="en-US" sz="1000" b="0" i="0" u="none" strike="noStrike" noProof="0" dirty="0">
                        <a:effectLst/>
                        <a:latin typeface="Arial"/>
                      </a:endParaRPr>
                    </a:p>
                  </a:txBody>
                  <a:tcPr marL="7620" marR="7620" marT="7620" marB="0" anchor="b"/>
                </a:tc>
                <a:tc>
                  <a:txBody>
                    <a:bodyPr/>
                    <a:lstStyle/>
                    <a:p>
                      <a:pPr algn="l" fontAlgn="b"/>
                      <a:endParaRPr lang="en-US" sz="1000" b="0" i="0" u="none" strike="noStrike" noProof="0" dirty="0">
                        <a:effectLst/>
                        <a:latin typeface="Arial"/>
                      </a:endParaRPr>
                    </a:p>
                  </a:txBody>
                  <a:tcPr marL="7620" marR="7620" marT="7620" marB="0" anchor="b"/>
                </a:tc>
                <a:tc>
                  <a:txBody>
                    <a:bodyPr/>
                    <a:lstStyle/>
                    <a:p>
                      <a:pPr algn="l" fontAlgn="b"/>
                      <a:endParaRPr lang="en-US" sz="1000" b="0" i="0" u="none" strike="noStrike" noProof="0" dirty="0">
                        <a:effectLst/>
                        <a:latin typeface="Arial"/>
                      </a:endParaRPr>
                    </a:p>
                  </a:txBody>
                  <a:tcPr marL="7620" marR="7620" marT="7620" marB="0" anchor="b"/>
                </a:tc>
              </a:tr>
            </a:tbl>
          </a:graphicData>
        </a:graphic>
      </p:graphicFrame>
    </p:spTree>
    <p:extLst>
      <p:ext uri="{BB962C8B-B14F-4D97-AF65-F5344CB8AC3E}">
        <p14:creationId xmlns:p14="http://schemas.microsoft.com/office/powerpoint/2010/main" val="3271708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Imagen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764703"/>
            <a:ext cx="6727477" cy="4536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Imagen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764703"/>
            <a:ext cx="1885950"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4341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57200" y="980728"/>
            <a:ext cx="8229600" cy="5026563"/>
          </a:xfrm>
        </p:spPr>
        <p:txBody>
          <a:bodyPr>
            <a:normAutofit lnSpcReduction="10000"/>
          </a:bodyPr>
          <a:lstStyle/>
          <a:p>
            <a:r>
              <a:rPr lang="en-US" sz="2400" dirty="0" smtClean="0"/>
              <a:t>The creation of domestic capabilities is not independent from the capacity to incorporate, learn and integrate knowledge coming form overseas in different ways</a:t>
            </a:r>
          </a:p>
          <a:p>
            <a:r>
              <a:rPr lang="en-US" sz="2400" dirty="0" smtClean="0"/>
              <a:t>Spain </a:t>
            </a:r>
            <a:r>
              <a:rPr lang="en-US" sz="2400" dirty="0" smtClean="0">
                <a:solidFill>
                  <a:srgbClr val="FF0000"/>
                </a:solidFill>
              </a:rPr>
              <a:t>growingly integrated in international flows of knowledge</a:t>
            </a:r>
            <a:r>
              <a:rPr lang="en-US" sz="2400" dirty="0" smtClean="0"/>
              <a:t>. In the last two decades particular attention to be pay for: foreign trade (exports) and outwards FDI.</a:t>
            </a:r>
          </a:p>
          <a:p>
            <a:r>
              <a:rPr lang="en-US" sz="2400" dirty="0" smtClean="0"/>
              <a:t>However </a:t>
            </a:r>
            <a:r>
              <a:rPr lang="en-US" sz="2400" dirty="0" smtClean="0">
                <a:solidFill>
                  <a:srgbClr val="FF0000"/>
                </a:solidFill>
              </a:rPr>
              <a:t>some critical aspects </a:t>
            </a:r>
            <a:r>
              <a:rPr lang="en-US" sz="2400" dirty="0" smtClean="0"/>
              <a:t>have to be taking into account. To follow this is useful the “old” distinction between </a:t>
            </a:r>
            <a:r>
              <a:rPr lang="en-US" sz="2400" dirty="0" smtClean="0">
                <a:solidFill>
                  <a:srgbClr val="FF0000"/>
                </a:solidFill>
              </a:rPr>
              <a:t>embodied</a:t>
            </a:r>
            <a:r>
              <a:rPr lang="en-US" sz="2400" dirty="0" smtClean="0"/>
              <a:t> (trade, FDI spontaneous cooperation) and </a:t>
            </a:r>
            <a:r>
              <a:rPr lang="en-US" sz="2400" dirty="0" smtClean="0">
                <a:solidFill>
                  <a:srgbClr val="FF0000"/>
                </a:solidFill>
              </a:rPr>
              <a:t>disembodied technology </a:t>
            </a:r>
            <a:r>
              <a:rPr lang="en-US" sz="2400" dirty="0" smtClean="0"/>
              <a:t>(licenses, patents, technological agreements, formal cooperation)</a:t>
            </a:r>
          </a:p>
        </p:txBody>
      </p:sp>
      <p:sp>
        <p:nvSpPr>
          <p:cNvPr id="3" name="Título 2"/>
          <p:cNvSpPr>
            <a:spLocks noGrp="1"/>
          </p:cNvSpPr>
          <p:nvPr>
            <p:ph type="title"/>
          </p:nvPr>
        </p:nvSpPr>
        <p:spPr>
          <a:xfrm>
            <a:off x="457200" y="116632"/>
            <a:ext cx="8229600" cy="864096"/>
          </a:xfrm>
        </p:spPr>
        <p:txBody>
          <a:bodyPr>
            <a:normAutofit/>
          </a:bodyPr>
          <a:lstStyle/>
          <a:p>
            <a:pPr algn="ctr"/>
            <a:r>
              <a:rPr lang="en-US" sz="2800" dirty="0" smtClean="0">
                <a:solidFill>
                  <a:srgbClr val="FF0000"/>
                </a:solidFill>
              </a:rPr>
              <a:t>Foreign international context (I)</a:t>
            </a:r>
            <a:endParaRPr lang="en-US" sz="2800" dirty="0">
              <a:solidFill>
                <a:srgbClr val="FF0000"/>
              </a:solidFill>
            </a:endParaRPr>
          </a:p>
        </p:txBody>
      </p:sp>
    </p:spTree>
    <p:extLst>
      <p:ext uri="{BB962C8B-B14F-4D97-AF65-F5344CB8AC3E}">
        <p14:creationId xmlns:p14="http://schemas.microsoft.com/office/powerpoint/2010/main" val="803598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57200" y="980728"/>
            <a:ext cx="8229600" cy="5026563"/>
          </a:xfrm>
        </p:spPr>
        <p:txBody>
          <a:bodyPr>
            <a:normAutofit/>
          </a:bodyPr>
          <a:lstStyle/>
          <a:p>
            <a:endParaRPr lang="es-ES" sz="2200" dirty="0" smtClean="0"/>
          </a:p>
          <a:p>
            <a:pPr marL="109728" indent="0" algn="ctr">
              <a:buNone/>
            </a:pPr>
            <a:r>
              <a:rPr lang="en-US" sz="2200" dirty="0" smtClean="0"/>
              <a:t>Foreign trade: </a:t>
            </a:r>
          </a:p>
          <a:p>
            <a:r>
              <a:rPr lang="en-US" sz="2200" dirty="0" smtClean="0"/>
              <a:t>The most challenging data is the deficit in high technology products. According to the last figures (2014), while the Spanish exports cover 90% of the imports, in HT product, the coverture is much lesser: 57%. </a:t>
            </a:r>
          </a:p>
          <a:p>
            <a:r>
              <a:rPr lang="en-US" sz="2200" dirty="0" smtClean="0"/>
              <a:t>Particularly important are those related with ICTs. Office machinery and computers (19.6%); Electronic equipment (26.5%); Scientific instruments (41.7%) and Electric Machinery and Materials (37.8%)</a:t>
            </a:r>
            <a:endParaRPr lang="en-US" sz="2200" dirty="0"/>
          </a:p>
        </p:txBody>
      </p:sp>
      <p:sp>
        <p:nvSpPr>
          <p:cNvPr id="3" name="Título 2"/>
          <p:cNvSpPr>
            <a:spLocks noGrp="1"/>
          </p:cNvSpPr>
          <p:nvPr>
            <p:ph type="title"/>
          </p:nvPr>
        </p:nvSpPr>
        <p:spPr>
          <a:xfrm>
            <a:off x="457200" y="274638"/>
            <a:ext cx="8229600" cy="634082"/>
          </a:xfrm>
        </p:spPr>
        <p:txBody>
          <a:bodyPr>
            <a:normAutofit fontScale="90000"/>
          </a:bodyPr>
          <a:lstStyle/>
          <a:p>
            <a:pPr algn="ctr"/>
            <a:r>
              <a:rPr lang="en-US" sz="2800" dirty="0">
                <a:solidFill>
                  <a:srgbClr val="FF0000"/>
                </a:solidFill>
              </a:rPr>
              <a:t>Foreign international context </a:t>
            </a:r>
            <a:r>
              <a:rPr lang="en-US" sz="2800" dirty="0" smtClean="0">
                <a:solidFill>
                  <a:srgbClr val="FF0000"/>
                </a:solidFill>
              </a:rPr>
              <a:t>(embodied ways I)</a:t>
            </a:r>
            <a:endParaRPr lang="es-ES" sz="2800" dirty="0"/>
          </a:p>
        </p:txBody>
      </p:sp>
    </p:spTree>
    <p:extLst>
      <p:ext uri="{BB962C8B-B14F-4D97-AF65-F5344CB8AC3E}">
        <p14:creationId xmlns:p14="http://schemas.microsoft.com/office/powerpoint/2010/main" val="4078477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57200" y="980728"/>
            <a:ext cx="8229600" cy="5026563"/>
          </a:xfrm>
        </p:spPr>
        <p:txBody>
          <a:bodyPr>
            <a:normAutofit lnSpcReduction="10000"/>
          </a:bodyPr>
          <a:lstStyle/>
          <a:p>
            <a:pPr marL="109728" indent="0" algn="ctr">
              <a:buNone/>
            </a:pPr>
            <a:r>
              <a:rPr lang="es-ES" sz="2400" dirty="0" smtClean="0"/>
              <a:t>FDI:</a:t>
            </a:r>
          </a:p>
          <a:p>
            <a:r>
              <a:rPr lang="en-US" sz="2400" dirty="0" smtClean="0"/>
              <a:t>In the last decades Spain has reached a new position with outward FDI overcoming inward one.</a:t>
            </a:r>
          </a:p>
          <a:p>
            <a:r>
              <a:rPr lang="en-US" sz="2400" dirty="0" smtClean="0"/>
              <a:t>The most challenging aspects are the followings:</a:t>
            </a:r>
          </a:p>
          <a:p>
            <a:pPr lvl="1"/>
            <a:r>
              <a:rPr lang="en-US" sz="2000" dirty="0" smtClean="0"/>
              <a:t>In 2014 MNEs R&amp;D activity in Spain was 37.04 % of total business R&amp;D (in practical terms is higher). But this is in a very asymmetric position because while for Spanish economy this is a great amount (in a country with low business R&amp;D), just </a:t>
            </a:r>
            <a:r>
              <a:rPr lang="en-US" sz="2000" smtClean="0"/>
              <a:t>in few occasions </a:t>
            </a:r>
            <a:r>
              <a:rPr lang="en-US" sz="2000" dirty="0" smtClean="0"/>
              <a:t>that activity is crucial for the global MN group.</a:t>
            </a:r>
          </a:p>
          <a:p>
            <a:pPr lvl="1"/>
            <a:r>
              <a:rPr lang="en-US" sz="2000" dirty="0" smtClean="0"/>
              <a:t>As has been found in recent studies, that foreign presence is also important in HT sectors. However, this has not been enough to upgrade the Spanish international position in those sectors (Molero &amp; </a:t>
            </a:r>
            <a:r>
              <a:rPr lang="en-US" sz="2000" dirty="0" err="1" smtClean="0"/>
              <a:t>García</a:t>
            </a:r>
            <a:r>
              <a:rPr lang="en-US" sz="2000" dirty="0" smtClean="0"/>
              <a:t>, 2008; </a:t>
            </a:r>
            <a:r>
              <a:rPr lang="en-US" sz="2000" dirty="0" err="1" smtClean="0"/>
              <a:t>García</a:t>
            </a:r>
            <a:r>
              <a:rPr lang="en-US" sz="2000" dirty="0" smtClean="0"/>
              <a:t>, Molero and Rama, 2016) </a:t>
            </a:r>
            <a:endParaRPr lang="en-US" sz="2000" dirty="0"/>
          </a:p>
        </p:txBody>
      </p:sp>
      <p:sp>
        <p:nvSpPr>
          <p:cNvPr id="3" name="Título 2"/>
          <p:cNvSpPr>
            <a:spLocks noGrp="1"/>
          </p:cNvSpPr>
          <p:nvPr>
            <p:ph type="title"/>
          </p:nvPr>
        </p:nvSpPr>
        <p:spPr>
          <a:xfrm>
            <a:off x="457200" y="274638"/>
            <a:ext cx="8229600" cy="562074"/>
          </a:xfrm>
        </p:spPr>
        <p:txBody>
          <a:bodyPr>
            <a:normAutofit fontScale="90000"/>
          </a:bodyPr>
          <a:lstStyle/>
          <a:p>
            <a:pPr algn="ctr"/>
            <a:r>
              <a:rPr lang="en-US" sz="2800" dirty="0">
                <a:solidFill>
                  <a:srgbClr val="FF0000"/>
                </a:solidFill>
              </a:rPr>
              <a:t>Foreign international context </a:t>
            </a:r>
            <a:r>
              <a:rPr lang="en-US" sz="2800" dirty="0" smtClean="0">
                <a:solidFill>
                  <a:srgbClr val="FF0000"/>
                </a:solidFill>
              </a:rPr>
              <a:t>(embodied ways II</a:t>
            </a:r>
            <a:r>
              <a:rPr lang="en-US" sz="2800" dirty="0">
                <a:solidFill>
                  <a:srgbClr val="FF0000"/>
                </a:solidFill>
              </a:rPr>
              <a:t>)</a:t>
            </a:r>
            <a:endParaRPr lang="es-ES" sz="2800" dirty="0"/>
          </a:p>
        </p:txBody>
      </p:sp>
    </p:spTree>
    <p:extLst>
      <p:ext uri="{BB962C8B-B14F-4D97-AF65-F5344CB8AC3E}">
        <p14:creationId xmlns:p14="http://schemas.microsoft.com/office/powerpoint/2010/main" val="1590588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457200" y="1556792"/>
            <a:ext cx="8229600" cy="4450499"/>
          </a:xfrm>
        </p:spPr>
        <p:txBody>
          <a:bodyPr>
            <a:normAutofit/>
          </a:bodyPr>
          <a:lstStyle/>
          <a:p>
            <a:r>
              <a:rPr lang="en-US" sz="2400" dirty="0" smtClean="0"/>
              <a:t>Spanish deficit in Royalties. In 2015</a:t>
            </a:r>
          </a:p>
          <a:p>
            <a:pPr lvl="1"/>
            <a:r>
              <a:rPr lang="en-US" sz="2000" dirty="0" smtClean="0"/>
              <a:t>Receipts.1,457 M€; Payments 4,077 M€ (35,7 % coverage). </a:t>
            </a:r>
          </a:p>
          <a:p>
            <a:pPr lvl="1"/>
            <a:r>
              <a:rPr lang="en-US" sz="2000" dirty="0" smtClean="0"/>
              <a:t>Moreover, one of the countries in which the growth of receipts is slowest</a:t>
            </a:r>
          </a:p>
          <a:p>
            <a:r>
              <a:rPr lang="en-US" sz="2400" dirty="0" smtClean="0"/>
              <a:t>The weight of domestic patents versus foreign ones is one of the lowest in OECD area</a:t>
            </a:r>
          </a:p>
          <a:p>
            <a:r>
              <a:rPr lang="en-US" sz="2400" dirty="0" smtClean="0"/>
              <a:t>International collaboration: bigger in scientific co-publications smaller in co-patenting</a:t>
            </a:r>
            <a:endParaRPr lang="en-US" sz="2400" dirty="0"/>
          </a:p>
        </p:txBody>
      </p:sp>
      <p:sp>
        <p:nvSpPr>
          <p:cNvPr id="3" name="Título 2"/>
          <p:cNvSpPr>
            <a:spLocks noGrp="1"/>
          </p:cNvSpPr>
          <p:nvPr>
            <p:ph type="title"/>
          </p:nvPr>
        </p:nvSpPr>
        <p:spPr>
          <a:xfrm>
            <a:off x="457200" y="274638"/>
            <a:ext cx="8229600" cy="634082"/>
          </a:xfrm>
        </p:spPr>
        <p:txBody>
          <a:bodyPr>
            <a:normAutofit fontScale="90000"/>
          </a:bodyPr>
          <a:lstStyle/>
          <a:p>
            <a:pPr algn="ctr"/>
            <a:r>
              <a:rPr lang="en-US" sz="2800" dirty="0">
                <a:solidFill>
                  <a:srgbClr val="FF0000"/>
                </a:solidFill>
              </a:rPr>
              <a:t>Foreign international context </a:t>
            </a:r>
            <a:r>
              <a:rPr lang="en-US" sz="2800" dirty="0" smtClean="0">
                <a:solidFill>
                  <a:srgbClr val="FF0000"/>
                </a:solidFill>
              </a:rPr>
              <a:t>(Disembodied ways)</a:t>
            </a:r>
            <a:endParaRPr lang="es-ES" sz="2800" dirty="0"/>
          </a:p>
        </p:txBody>
      </p:sp>
    </p:spTree>
    <p:extLst>
      <p:ext uri="{BB962C8B-B14F-4D97-AF65-F5344CB8AC3E}">
        <p14:creationId xmlns:p14="http://schemas.microsoft.com/office/powerpoint/2010/main" val="2422204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611560" y="1052736"/>
            <a:ext cx="8229600" cy="4968552"/>
          </a:xfrm>
        </p:spPr>
        <p:txBody>
          <a:bodyPr>
            <a:normAutofit/>
          </a:bodyPr>
          <a:lstStyle/>
          <a:p>
            <a:r>
              <a:rPr lang="en-US" sz="2400" dirty="0" smtClean="0"/>
              <a:t>Education and training: </a:t>
            </a:r>
          </a:p>
          <a:p>
            <a:pPr lvl="1"/>
            <a:r>
              <a:rPr lang="en-US" sz="2000" dirty="0" smtClean="0"/>
              <a:t>Little attention to secondary education</a:t>
            </a:r>
          </a:p>
          <a:p>
            <a:pPr lvl="1"/>
            <a:r>
              <a:rPr lang="en-US" sz="2000" dirty="0" smtClean="0"/>
              <a:t>Necessary radical change in University, including social sciences (Management, impacts, assessment…)</a:t>
            </a:r>
          </a:p>
          <a:p>
            <a:pPr lvl="1"/>
            <a:r>
              <a:rPr lang="en-US" sz="2000" dirty="0" smtClean="0"/>
              <a:t>Deficits in Vocational Training</a:t>
            </a:r>
          </a:p>
          <a:p>
            <a:pPr lvl="1"/>
            <a:r>
              <a:rPr lang="en-US" sz="2000" dirty="0" smtClean="0"/>
              <a:t>Deficits in Long Life Training</a:t>
            </a:r>
          </a:p>
          <a:p>
            <a:r>
              <a:rPr lang="en-US" sz="2400" dirty="0" smtClean="0"/>
              <a:t>Excessive dependence on public resources: the necessity of more and better financial mechanisms</a:t>
            </a:r>
          </a:p>
          <a:p>
            <a:r>
              <a:rPr lang="en-US" sz="2400" dirty="0" smtClean="0"/>
              <a:t>Labour market: </a:t>
            </a:r>
          </a:p>
          <a:p>
            <a:pPr lvl="1"/>
            <a:r>
              <a:rPr lang="en-US" sz="2000" dirty="0" smtClean="0"/>
              <a:t>Lower active population</a:t>
            </a:r>
          </a:p>
          <a:p>
            <a:pPr lvl="1"/>
            <a:r>
              <a:rPr lang="en-US" sz="2000" dirty="0" smtClean="0"/>
              <a:t>Old fashion concept of flexibility. Permanent learning for a new flexibility framework</a:t>
            </a:r>
          </a:p>
          <a:p>
            <a:r>
              <a:rPr lang="en-US" sz="2400" dirty="0" smtClean="0"/>
              <a:t>Regulation: Sustainability and credibility </a:t>
            </a:r>
          </a:p>
          <a:p>
            <a:endParaRPr lang="es-ES" sz="2400" dirty="0"/>
          </a:p>
        </p:txBody>
      </p:sp>
      <p:sp>
        <p:nvSpPr>
          <p:cNvPr id="3" name="2 Título"/>
          <p:cNvSpPr>
            <a:spLocks noGrp="1"/>
          </p:cNvSpPr>
          <p:nvPr>
            <p:ph type="title"/>
          </p:nvPr>
        </p:nvSpPr>
        <p:spPr>
          <a:xfrm>
            <a:off x="457200" y="274638"/>
            <a:ext cx="8229600" cy="562074"/>
          </a:xfrm>
        </p:spPr>
        <p:txBody>
          <a:bodyPr>
            <a:normAutofit/>
          </a:bodyPr>
          <a:lstStyle/>
          <a:p>
            <a:pPr algn="ctr"/>
            <a:r>
              <a:rPr lang="en-US" sz="2800" dirty="0" smtClean="0">
                <a:solidFill>
                  <a:srgbClr val="FF0000"/>
                </a:solidFill>
              </a:rPr>
              <a:t>Complementary assets</a:t>
            </a:r>
            <a:endParaRPr lang="en-US" sz="2800" dirty="0">
              <a:solidFill>
                <a:srgbClr val="FF0000"/>
              </a:solidFill>
            </a:endParaRPr>
          </a:p>
        </p:txBody>
      </p:sp>
    </p:spTree>
    <p:extLst>
      <p:ext uri="{BB962C8B-B14F-4D97-AF65-F5344CB8AC3E}">
        <p14:creationId xmlns:p14="http://schemas.microsoft.com/office/powerpoint/2010/main" val="3343874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268760"/>
            <a:ext cx="8229600" cy="4738531"/>
          </a:xfrm>
        </p:spPr>
        <p:txBody>
          <a:bodyPr/>
          <a:lstStyle/>
          <a:p>
            <a:r>
              <a:rPr lang="en-US" dirty="0" smtClean="0"/>
              <a:t>Advances and stagnation in innovation policies: the necessity of a new State strategy</a:t>
            </a:r>
          </a:p>
          <a:p>
            <a:r>
              <a:rPr lang="en-US" dirty="0" smtClean="0"/>
              <a:t>The particular case of Public Budgets: 2016, 66% with respect to 2009</a:t>
            </a:r>
          </a:p>
          <a:p>
            <a:r>
              <a:rPr lang="en-US" dirty="0" smtClean="0"/>
              <a:t>Inter ministries coordination</a:t>
            </a:r>
          </a:p>
          <a:p>
            <a:r>
              <a:rPr lang="en-US" dirty="0" smtClean="0"/>
              <a:t>Inter territorial coordination (regional governments)</a:t>
            </a:r>
          </a:p>
          <a:p>
            <a:r>
              <a:rPr lang="en-US" dirty="0" smtClean="0"/>
              <a:t>Little impact assessment of policies</a:t>
            </a:r>
          </a:p>
          <a:p>
            <a:r>
              <a:rPr lang="en-US" dirty="0" smtClean="0"/>
              <a:t>Uneven internationalisation: excessive concentration in Europe</a:t>
            </a:r>
          </a:p>
          <a:p>
            <a:endParaRPr lang="es-ES" dirty="0" smtClean="0"/>
          </a:p>
          <a:p>
            <a:endParaRPr lang="es-ES" dirty="0"/>
          </a:p>
        </p:txBody>
      </p:sp>
      <p:sp>
        <p:nvSpPr>
          <p:cNvPr id="3" name="2 Título"/>
          <p:cNvSpPr>
            <a:spLocks noGrp="1"/>
          </p:cNvSpPr>
          <p:nvPr>
            <p:ph type="title"/>
          </p:nvPr>
        </p:nvSpPr>
        <p:spPr>
          <a:xfrm>
            <a:off x="457200" y="274638"/>
            <a:ext cx="8229600" cy="706090"/>
          </a:xfrm>
        </p:spPr>
        <p:txBody>
          <a:bodyPr>
            <a:normAutofit/>
          </a:bodyPr>
          <a:lstStyle/>
          <a:p>
            <a:pPr algn="ctr"/>
            <a:r>
              <a:rPr lang="en-US" sz="2800" dirty="0" smtClean="0">
                <a:solidFill>
                  <a:srgbClr val="FF0000"/>
                </a:solidFill>
              </a:rPr>
              <a:t>Institutions and policies</a:t>
            </a:r>
            <a:endParaRPr lang="en-US" sz="2800" dirty="0">
              <a:solidFill>
                <a:srgbClr val="FF0000"/>
              </a:solidFill>
            </a:endParaRPr>
          </a:p>
        </p:txBody>
      </p:sp>
    </p:spTree>
    <p:extLst>
      <p:ext uri="{BB962C8B-B14F-4D97-AF65-F5344CB8AC3E}">
        <p14:creationId xmlns:p14="http://schemas.microsoft.com/office/powerpoint/2010/main" val="683861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67544" y="1196752"/>
            <a:ext cx="8229600" cy="4525963"/>
          </a:xfrm>
        </p:spPr>
        <p:txBody>
          <a:bodyPr>
            <a:normAutofit fontScale="85000" lnSpcReduction="20000"/>
          </a:bodyPr>
          <a:lstStyle/>
          <a:p>
            <a:r>
              <a:rPr lang="en-US" dirty="0" smtClean="0"/>
              <a:t>The necessity of moving the Wheel from all axes; not just from one (</a:t>
            </a:r>
            <a:r>
              <a:rPr lang="en-US" dirty="0" err="1" smtClean="0"/>
              <a:t>eg</a:t>
            </a:r>
            <a:r>
              <a:rPr lang="en-US" dirty="0" smtClean="0"/>
              <a:t>, size of firms; R&amp;D&amp;I investment, financial resources, education and training and so on)</a:t>
            </a:r>
          </a:p>
          <a:p>
            <a:r>
              <a:rPr lang="en-US" dirty="0" smtClean="0"/>
              <a:t>We need a new way of making policies, more articulated and coordinated</a:t>
            </a:r>
          </a:p>
          <a:p>
            <a:r>
              <a:rPr lang="en-US" dirty="0" smtClean="0"/>
              <a:t>But above all, credible: We need the topic to be in the center of the political agenda. Simple declarations or Power Point presentations are not enough</a:t>
            </a:r>
          </a:p>
          <a:p>
            <a:r>
              <a:rPr lang="en-US" dirty="0" smtClean="0"/>
              <a:t>If we work hard, it is not impossible to recuperate the lost time; nevertheless it is not easy either instantaneous</a:t>
            </a:r>
          </a:p>
          <a:p>
            <a:r>
              <a:rPr lang="en-US" dirty="0" smtClean="0"/>
              <a:t>Examples: size, HT sectors promotion, ICTs use, Innovation investment and policies, Labour market, education</a:t>
            </a:r>
            <a:endParaRPr lang="en-US" dirty="0"/>
          </a:p>
        </p:txBody>
      </p:sp>
      <p:sp>
        <p:nvSpPr>
          <p:cNvPr id="3" name="2 Título"/>
          <p:cNvSpPr>
            <a:spLocks noGrp="1"/>
          </p:cNvSpPr>
          <p:nvPr>
            <p:ph type="title"/>
          </p:nvPr>
        </p:nvSpPr>
        <p:spPr>
          <a:xfrm>
            <a:off x="457200" y="274638"/>
            <a:ext cx="8229600" cy="778098"/>
          </a:xfrm>
        </p:spPr>
        <p:txBody>
          <a:bodyPr>
            <a:normAutofit/>
          </a:bodyPr>
          <a:lstStyle/>
          <a:p>
            <a:pPr algn="ctr"/>
            <a:r>
              <a:rPr lang="en-US" sz="2800" b="0" dirty="0" smtClean="0">
                <a:solidFill>
                  <a:srgbClr val="FF0000"/>
                </a:solidFill>
                <a:effectLst/>
              </a:rPr>
              <a:t>The necessity of a “big push”</a:t>
            </a:r>
            <a:endParaRPr lang="en-US" sz="2800" b="0" dirty="0">
              <a:solidFill>
                <a:srgbClr val="FF0000"/>
              </a:solidFill>
              <a:effectLst/>
            </a:endParaRPr>
          </a:p>
        </p:txBody>
      </p:sp>
    </p:spTree>
    <p:extLst>
      <p:ext uri="{BB962C8B-B14F-4D97-AF65-F5344CB8AC3E}">
        <p14:creationId xmlns:p14="http://schemas.microsoft.com/office/powerpoint/2010/main" val="2381628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a:off x="1403648" y="1628800"/>
            <a:ext cx="6768752" cy="2308324"/>
          </a:xfrm>
          <a:prstGeom prst="rect">
            <a:avLst/>
          </a:prstGeom>
          <a:noFill/>
        </p:spPr>
        <p:txBody>
          <a:bodyPr wrap="square" rtlCol="0">
            <a:spAutoFit/>
          </a:bodyPr>
          <a:lstStyle/>
          <a:p>
            <a:pPr algn="ctr"/>
            <a:r>
              <a:rPr lang="es-ES" sz="3600" dirty="0" smtClean="0">
                <a:solidFill>
                  <a:srgbClr val="FF0000"/>
                </a:solidFill>
              </a:rPr>
              <a:t>THANK YOU!</a:t>
            </a:r>
          </a:p>
          <a:p>
            <a:endParaRPr lang="es-ES" sz="3600" dirty="0"/>
          </a:p>
          <a:p>
            <a:pPr algn="ctr"/>
            <a:r>
              <a:rPr lang="es-ES" sz="3600" dirty="0" smtClean="0"/>
              <a:t>José Molero jmolero@icei.ucm.es</a:t>
            </a:r>
            <a:endParaRPr lang="es-ES" sz="3600" dirty="0"/>
          </a:p>
        </p:txBody>
      </p:sp>
    </p:spTree>
    <p:extLst>
      <p:ext uri="{BB962C8B-B14F-4D97-AF65-F5344CB8AC3E}">
        <p14:creationId xmlns:p14="http://schemas.microsoft.com/office/powerpoint/2010/main" val="7833981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326</TotalTime>
  <Words>906</Words>
  <Application>Microsoft Office PowerPoint</Application>
  <PresentationFormat>Presentación en pantalla (4:3)</PresentationFormat>
  <Paragraphs>107</Paragraphs>
  <Slides>17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17</vt:i4>
      </vt:variant>
    </vt:vector>
  </HeadingPairs>
  <TitlesOfParts>
    <vt:vector size="24" baseType="lpstr">
      <vt:lpstr>Arial</vt:lpstr>
      <vt:lpstr>Calibri</vt:lpstr>
      <vt:lpstr>Lucida Sans Unicode</vt:lpstr>
      <vt:lpstr>Verdana</vt:lpstr>
      <vt:lpstr>Wingdings 2</vt:lpstr>
      <vt:lpstr>Wingdings 3</vt:lpstr>
      <vt:lpstr>Concurrencia</vt:lpstr>
      <vt:lpstr>REFLECTIONS ABOUT A POLICY FOR INDUSTRY 4.0 IN SPAIN</vt:lpstr>
      <vt:lpstr>Contextual elements for the presentation</vt:lpstr>
      <vt:lpstr>Circular causation perspective</vt:lpstr>
      <vt:lpstr>Basic-Structural conditions</vt:lpstr>
      <vt:lpstr>Presentación de PowerPoint</vt:lpstr>
      <vt:lpstr>Technological capabilities: Agents and resources</vt:lpstr>
      <vt:lpstr>Presentación de PowerPoint</vt:lpstr>
      <vt:lpstr>Presentación de PowerPoint</vt:lpstr>
      <vt:lpstr>Presentación de PowerPoint</vt:lpstr>
      <vt:lpstr>Foreign international context (I)</vt:lpstr>
      <vt:lpstr>Foreign international context (embodied ways I)</vt:lpstr>
      <vt:lpstr>Foreign international context (embodied ways II)</vt:lpstr>
      <vt:lpstr>Foreign international context (Disembodied ways)</vt:lpstr>
      <vt:lpstr>Complementary assets</vt:lpstr>
      <vt:lpstr>Institutions and policies</vt:lpstr>
      <vt:lpstr>The necessity of a “big push”</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Notas para una política en favor de la industria 4.0</dc:title>
  <dc:creator>JOSE MOLERO</dc:creator>
  <cp:lastModifiedBy>Jose Molero</cp:lastModifiedBy>
  <cp:revision>51</cp:revision>
  <cp:lastPrinted>2017-03-07T09:19:00Z</cp:lastPrinted>
  <dcterms:created xsi:type="dcterms:W3CDTF">2017-02-01T08:52:19Z</dcterms:created>
  <dcterms:modified xsi:type="dcterms:W3CDTF">2017-03-14T08:19:44Z</dcterms:modified>
</cp:coreProperties>
</file>