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6.xml" ContentType="application/vnd.openxmlformats-officedocument.drawingml.chartshapes+xml"/>
  <Override PartName="/ppt/notesSlides/notesSlide19.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7.xml" ContentType="application/vnd.openxmlformats-officedocument.drawingml.chartshapes+xml"/>
  <Override PartName="/ppt/notesSlides/notesSlide20.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8.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8.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78" y="7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Documents\IOE_Work\PISA_2009\OLS_GRA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n\Documents\IOE_Work\PISA_2009\OLS_GRAPH.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1b28e8d57c04f340/Documents/East_Asia_2/FIGURE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1b28e8d57c04f340/Documents/East_Asia_2/FIGURES.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https://d.docs.live.net/1b28e8d57c04f340/Documents/East_Asia_2/PRESENTATION_GRAPH.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6.xml"/></Relationships>
</file>

<file path=ppt/charts/_rels/chart12.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7.xml"/></Relationships>
</file>

<file path=ppt/charts/_rels/chart13.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8.xml"/></Relationships>
</file>

<file path=ppt/charts/_rels/chart14.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oleObject" Target="https://d.docs.live.net/1b28e8d57c04f340/Documents/Bids/Asia_Book/GRAPHS_PRESENTATION.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1655150281832076E-2"/>
          <c:y val="3.2811327118362273E-2"/>
          <c:w val="0.87741702024568724"/>
          <c:h val="0.80686221977350403"/>
        </c:manualLayout>
      </c:layout>
      <c:barChart>
        <c:barDir val="bar"/>
        <c:grouping val="clustered"/>
        <c:varyColors val="0"/>
        <c:ser>
          <c:idx val="0"/>
          <c:order val="0"/>
          <c:spPr>
            <a:solidFill>
              <a:schemeClr val="bg1">
                <a:lumMod val="65000"/>
              </a:schemeClr>
            </a:solidFill>
          </c:spPr>
          <c:invertIfNegative val="0"/>
          <c:dPt>
            <c:idx val="14"/>
            <c:invertIfNegative val="0"/>
            <c:bubble3D val="0"/>
            <c:spPr>
              <a:solidFill>
                <a:schemeClr val="bg1">
                  <a:lumMod val="85000"/>
                </a:schemeClr>
              </a:solidFill>
            </c:spPr>
          </c:dPt>
          <c:errBars>
            <c:errBarType val="both"/>
            <c:errValType val="cust"/>
            <c:noEndCap val="0"/>
            <c:plus>
              <c:numRef>
                <c:f>Graph_OLS!$D$3:$D$25</c:f>
                <c:numCache>
                  <c:formatCode>General</c:formatCode>
                  <c:ptCount val="23"/>
                  <c:pt idx="0">
                    <c:v>11.5</c:v>
                  </c:pt>
                  <c:pt idx="1">
                    <c:v>8.0566446799999998</c:v>
                  </c:pt>
                  <c:pt idx="2">
                    <c:v>8.0586517200000003</c:v>
                  </c:pt>
                  <c:pt idx="3">
                    <c:v>10.36319228</c:v>
                  </c:pt>
                  <c:pt idx="4">
                    <c:v>8.5981260400000004</c:v>
                  </c:pt>
                  <c:pt idx="5">
                    <c:v>11.015970279999999</c:v>
                  </c:pt>
                  <c:pt idx="6">
                    <c:v>12.90909312</c:v>
                  </c:pt>
                  <c:pt idx="7">
                    <c:v>8.6594897199999998</c:v>
                  </c:pt>
                  <c:pt idx="8">
                    <c:v>13.825304920000001</c:v>
                  </c:pt>
                  <c:pt idx="9">
                    <c:v>8.014089160000001</c:v>
                  </c:pt>
                  <c:pt idx="10">
                    <c:v>13.52629516</c:v>
                  </c:pt>
                  <c:pt idx="11">
                    <c:v>8.7510863999999984</c:v>
                  </c:pt>
                  <c:pt idx="12">
                    <c:v>11.193411040000001</c:v>
                  </c:pt>
                  <c:pt idx="13">
                    <c:v>8.8177342400000001</c:v>
                  </c:pt>
                  <c:pt idx="14">
                    <c:v>10.183268200000001</c:v>
                  </c:pt>
                  <c:pt idx="15">
                    <c:v>13.948436039999999</c:v>
                  </c:pt>
                  <c:pt idx="16">
                    <c:v>11.85975616</c:v>
                  </c:pt>
                  <c:pt idx="17">
                    <c:v>11.16906</c:v>
                  </c:pt>
                  <c:pt idx="18">
                    <c:v>11.63067528</c:v>
                  </c:pt>
                  <c:pt idx="19">
                    <c:v>16.444360799999998</c:v>
                  </c:pt>
                  <c:pt idx="20">
                    <c:v>17.067338960000001</c:v>
                  </c:pt>
                  <c:pt idx="21">
                    <c:v>13.22722856</c:v>
                  </c:pt>
                  <c:pt idx="22">
                    <c:v>14.03286108</c:v>
                  </c:pt>
                </c:numCache>
              </c:numRef>
            </c:plus>
            <c:minus>
              <c:numRef>
                <c:f>Graph_OLS!$D$3:$D$25</c:f>
                <c:numCache>
                  <c:formatCode>General</c:formatCode>
                  <c:ptCount val="23"/>
                  <c:pt idx="0">
                    <c:v>11.5</c:v>
                  </c:pt>
                  <c:pt idx="1">
                    <c:v>8.0566446799999998</c:v>
                  </c:pt>
                  <c:pt idx="2">
                    <c:v>8.0586517200000003</c:v>
                  </c:pt>
                  <c:pt idx="3">
                    <c:v>10.36319228</c:v>
                  </c:pt>
                  <c:pt idx="4">
                    <c:v>8.5981260400000004</c:v>
                  </c:pt>
                  <c:pt idx="5">
                    <c:v>11.015970279999999</c:v>
                  </c:pt>
                  <c:pt idx="6">
                    <c:v>12.90909312</c:v>
                  </c:pt>
                  <c:pt idx="7">
                    <c:v>8.6594897199999998</c:v>
                  </c:pt>
                  <c:pt idx="8">
                    <c:v>13.825304920000001</c:v>
                  </c:pt>
                  <c:pt idx="9">
                    <c:v>8.014089160000001</c:v>
                  </c:pt>
                  <c:pt idx="10">
                    <c:v>13.52629516</c:v>
                  </c:pt>
                  <c:pt idx="11">
                    <c:v>8.7510863999999984</c:v>
                  </c:pt>
                  <c:pt idx="12">
                    <c:v>11.193411040000001</c:v>
                  </c:pt>
                  <c:pt idx="13">
                    <c:v>8.8177342400000001</c:v>
                  </c:pt>
                  <c:pt idx="14">
                    <c:v>10.183268200000001</c:v>
                  </c:pt>
                  <c:pt idx="15">
                    <c:v>13.948436039999999</c:v>
                  </c:pt>
                  <c:pt idx="16">
                    <c:v>11.85975616</c:v>
                  </c:pt>
                  <c:pt idx="17">
                    <c:v>11.16906</c:v>
                  </c:pt>
                  <c:pt idx="18">
                    <c:v>11.63067528</c:v>
                  </c:pt>
                  <c:pt idx="19">
                    <c:v>16.444360799999998</c:v>
                  </c:pt>
                  <c:pt idx="20">
                    <c:v>17.067338960000001</c:v>
                  </c:pt>
                  <c:pt idx="21">
                    <c:v>13.22722856</c:v>
                  </c:pt>
                  <c:pt idx="22">
                    <c:v>14.03286108</c:v>
                  </c:pt>
                </c:numCache>
              </c:numRef>
            </c:minus>
          </c:errBars>
          <c:cat>
            <c:strRef>
              <c:f>Graph_OLS!$A$10</c:f>
              <c:strCache>
                <c:ptCount val="1"/>
                <c:pt idx="0">
                  <c:v>Spain</c:v>
                </c:pt>
              </c:strCache>
            </c:strRef>
          </c:cat>
          <c:val>
            <c:numRef>
              <c:f>Graph_OLS!$B$10</c:f>
              <c:numCache>
                <c:formatCode>0</c:formatCode>
                <c:ptCount val="1"/>
                <c:pt idx="0">
                  <c:v>80.201769999999996</c:v>
                </c:pt>
              </c:numCache>
            </c:numRef>
          </c:val>
        </c:ser>
        <c:dLbls>
          <c:showLegendKey val="0"/>
          <c:showVal val="0"/>
          <c:showCatName val="0"/>
          <c:showSerName val="0"/>
          <c:showPercent val="0"/>
          <c:showBubbleSize val="0"/>
        </c:dLbls>
        <c:gapWidth val="30"/>
        <c:axId val="-400460912"/>
        <c:axId val="-400459824"/>
      </c:barChart>
      <c:catAx>
        <c:axId val="-400460912"/>
        <c:scaling>
          <c:orientation val="minMax"/>
        </c:scaling>
        <c:delete val="0"/>
        <c:axPos val="l"/>
        <c:numFmt formatCode="General" sourceLinked="0"/>
        <c:majorTickMark val="out"/>
        <c:minorTickMark val="none"/>
        <c:tickLblPos val="nextTo"/>
        <c:crossAx val="-400459824"/>
        <c:crosses val="autoZero"/>
        <c:auto val="1"/>
        <c:lblAlgn val="ctr"/>
        <c:lblOffset val="100"/>
        <c:noMultiLvlLbl val="0"/>
      </c:catAx>
      <c:valAx>
        <c:axId val="-400459824"/>
        <c:scaling>
          <c:orientation val="minMax"/>
          <c:max val="140"/>
          <c:min val="40"/>
        </c:scaling>
        <c:delete val="0"/>
        <c:axPos val="b"/>
        <c:title>
          <c:tx>
            <c:rich>
              <a:bodyPr/>
              <a:lstStyle/>
              <a:p>
                <a:pPr>
                  <a:defRPr/>
                </a:pPr>
                <a:r>
                  <a:rPr lang="en-US"/>
                  <a:t>Test point difference between advantaged and disadvantaged groups</a:t>
                </a:r>
              </a:p>
            </c:rich>
          </c:tx>
          <c:layout/>
          <c:overlay val="0"/>
        </c:title>
        <c:numFmt formatCode="0" sourceLinked="1"/>
        <c:majorTickMark val="out"/>
        <c:minorTickMark val="none"/>
        <c:tickLblPos val="nextTo"/>
        <c:crossAx val="-400460912"/>
        <c:crosses val="autoZero"/>
        <c:crossBetween val="between"/>
      </c:valAx>
      <c:spPr>
        <a:noFill/>
        <a:ln w="25400">
          <a:noFill/>
        </a:ln>
      </c:spPr>
    </c:plotArea>
    <c:plotVisOnly val="1"/>
    <c:dispBlanksAs val="gap"/>
    <c:showDLblsOverMax val="0"/>
  </c:chart>
  <c:spPr>
    <a:noFill/>
    <a:ln>
      <a:noFill/>
    </a:ln>
  </c:spPr>
  <c:txPr>
    <a:bodyPr/>
    <a:lstStyle/>
    <a:p>
      <a:pPr>
        <a:defRPr sz="1600">
          <a:latin typeface="Times New Roman" pitchFamily="18" charset="0"/>
          <a:cs typeface="Times New Roman" pitchFamily="18" charset="0"/>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45171278631098"/>
          <c:y val="3.2811327118362273E-2"/>
          <c:w val="0.84362045627731597"/>
          <c:h val="0.85103657488263496"/>
        </c:manualLayout>
      </c:layout>
      <c:barChart>
        <c:barDir val="bar"/>
        <c:grouping val="clustered"/>
        <c:varyColors val="0"/>
        <c:ser>
          <c:idx val="0"/>
          <c:order val="0"/>
          <c:spPr>
            <a:solidFill>
              <a:schemeClr val="bg1">
                <a:lumMod val="65000"/>
              </a:schemeClr>
            </a:solidFill>
          </c:spPr>
          <c:invertIfNegative val="0"/>
          <c:dPt>
            <c:idx val="7"/>
            <c:invertIfNegative val="0"/>
            <c:bubble3D val="0"/>
            <c:spPr>
              <a:solidFill>
                <a:srgbClr val="FFFF00"/>
              </a:solidFill>
            </c:spPr>
          </c:dPt>
          <c:dPt>
            <c:idx val="14"/>
            <c:invertIfNegative val="0"/>
            <c:bubble3D val="0"/>
          </c:dPt>
          <c:errBars>
            <c:errBarType val="both"/>
            <c:errValType val="cust"/>
            <c:noEndCap val="0"/>
            <c:plus>
              <c:numRef>
                <c:f>Graph_OLS!$D$3:$D$25</c:f>
                <c:numCache>
                  <c:formatCode>General</c:formatCode>
                  <c:ptCount val="23"/>
                  <c:pt idx="0">
                    <c:v>11.5</c:v>
                  </c:pt>
                  <c:pt idx="1">
                    <c:v>8.0566446799999998</c:v>
                  </c:pt>
                  <c:pt idx="2">
                    <c:v>8.0586517200000003</c:v>
                  </c:pt>
                  <c:pt idx="3">
                    <c:v>10.36319228</c:v>
                  </c:pt>
                  <c:pt idx="4">
                    <c:v>8.5981260400000004</c:v>
                  </c:pt>
                  <c:pt idx="5">
                    <c:v>11.015970279999999</c:v>
                  </c:pt>
                  <c:pt idx="6">
                    <c:v>12.90909312</c:v>
                  </c:pt>
                  <c:pt idx="7">
                    <c:v>8.6594897199999998</c:v>
                  </c:pt>
                  <c:pt idx="8">
                    <c:v>13.825304920000001</c:v>
                  </c:pt>
                  <c:pt idx="9">
                    <c:v>8.014089160000001</c:v>
                  </c:pt>
                  <c:pt idx="10">
                    <c:v>13.52629516</c:v>
                  </c:pt>
                  <c:pt idx="11">
                    <c:v>8.7510863999999984</c:v>
                  </c:pt>
                  <c:pt idx="12">
                    <c:v>11.193411040000001</c:v>
                  </c:pt>
                  <c:pt idx="13">
                    <c:v>8.8177342400000001</c:v>
                  </c:pt>
                  <c:pt idx="14">
                    <c:v>10.183268200000001</c:v>
                  </c:pt>
                  <c:pt idx="15">
                    <c:v>13.948436039999999</c:v>
                  </c:pt>
                  <c:pt idx="16">
                    <c:v>11.85975616</c:v>
                  </c:pt>
                  <c:pt idx="17">
                    <c:v>11.16906</c:v>
                  </c:pt>
                  <c:pt idx="18">
                    <c:v>11.63067528</c:v>
                  </c:pt>
                  <c:pt idx="19">
                    <c:v>16.444360799999998</c:v>
                  </c:pt>
                  <c:pt idx="20">
                    <c:v>17.067338960000001</c:v>
                  </c:pt>
                  <c:pt idx="21">
                    <c:v>13.22722856</c:v>
                  </c:pt>
                  <c:pt idx="22">
                    <c:v>14.03286108</c:v>
                  </c:pt>
                </c:numCache>
              </c:numRef>
            </c:plus>
            <c:minus>
              <c:numRef>
                <c:f>Graph_OLS!$D$3:$D$25</c:f>
                <c:numCache>
                  <c:formatCode>General</c:formatCode>
                  <c:ptCount val="23"/>
                  <c:pt idx="0">
                    <c:v>11.5</c:v>
                  </c:pt>
                  <c:pt idx="1">
                    <c:v>8.0566446799999998</c:v>
                  </c:pt>
                  <c:pt idx="2">
                    <c:v>8.0586517200000003</c:v>
                  </c:pt>
                  <c:pt idx="3">
                    <c:v>10.36319228</c:v>
                  </c:pt>
                  <c:pt idx="4">
                    <c:v>8.5981260400000004</c:v>
                  </c:pt>
                  <c:pt idx="5">
                    <c:v>11.015970279999999</c:v>
                  </c:pt>
                  <c:pt idx="6">
                    <c:v>12.90909312</c:v>
                  </c:pt>
                  <c:pt idx="7">
                    <c:v>8.6594897199999998</c:v>
                  </c:pt>
                  <c:pt idx="8">
                    <c:v>13.825304920000001</c:v>
                  </c:pt>
                  <c:pt idx="9">
                    <c:v>8.014089160000001</c:v>
                  </c:pt>
                  <c:pt idx="10">
                    <c:v>13.52629516</c:v>
                  </c:pt>
                  <c:pt idx="11">
                    <c:v>8.7510863999999984</c:v>
                  </c:pt>
                  <c:pt idx="12">
                    <c:v>11.193411040000001</c:v>
                  </c:pt>
                  <c:pt idx="13">
                    <c:v>8.8177342400000001</c:v>
                  </c:pt>
                  <c:pt idx="14">
                    <c:v>10.183268200000001</c:v>
                  </c:pt>
                  <c:pt idx="15">
                    <c:v>13.948436039999999</c:v>
                  </c:pt>
                  <c:pt idx="16">
                    <c:v>11.85975616</c:v>
                  </c:pt>
                  <c:pt idx="17">
                    <c:v>11.16906</c:v>
                  </c:pt>
                  <c:pt idx="18">
                    <c:v>11.63067528</c:v>
                  </c:pt>
                  <c:pt idx="19">
                    <c:v>16.444360799999998</c:v>
                  </c:pt>
                  <c:pt idx="20">
                    <c:v>17.067338960000001</c:v>
                  </c:pt>
                  <c:pt idx="21">
                    <c:v>13.22722856</c:v>
                  </c:pt>
                  <c:pt idx="22">
                    <c:v>14.03286108</c:v>
                  </c:pt>
                </c:numCache>
              </c:numRef>
            </c:minus>
          </c:errBars>
          <c:cat>
            <c:strRef>
              <c:f>Graph_OLS!$A$3:$A$25</c:f>
              <c:strCache>
                <c:ptCount val="23"/>
                <c:pt idx="0">
                  <c:v>Iceland</c:v>
                </c:pt>
                <c:pt idx="1">
                  <c:v>Finland</c:v>
                </c:pt>
                <c:pt idx="2">
                  <c:v>Canada</c:v>
                </c:pt>
                <c:pt idx="3">
                  <c:v>Norway</c:v>
                </c:pt>
                <c:pt idx="4">
                  <c:v>Denmark</c:v>
                </c:pt>
                <c:pt idx="5">
                  <c:v>Switzerland</c:v>
                </c:pt>
                <c:pt idx="6">
                  <c:v>Ireland</c:v>
                </c:pt>
                <c:pt idx="7">
                  <c:v>Spain</c:v>
                </c:pt>
                <c:pt idx="8">
                  <c:v>Netherlands</c:v>
                </c:pt>
                <c:pt idx="9">
                  <c:v>Italy</c:v>
                </c:pt>
                <c:pt idx="10">
                  <c:v>Germany</c:v>
                </c:pt>
                <c:pt idx="11">
                  <c:v>Poland</c:v>
                </c:pt>
                <c:pt idx="12">
                  <c:v>Sweden</c:v>
                </c:pt>
                <c:pt idx="13">
                  <c:v>Australia</c:v>
                </c:pt>
                <c:pt idx="14">
                  <c:v>England</c:v>
                </c:pt>
                <c:pt idx="15">
                  <c:v>Austria</c:v>
                </c:pt>
                <c:pt idx="16">
                  <c:v>Portugal</c:v>
                </c:pt>
                <c:pt idx="17">
                  <c:v>Scotland</c:v>
                </c:pt>
                <c:pt idx="18">
                  <c:v>Czech</c:v>
                </c:pt>
                <c:pt idx="19">
                  <c:v>France</c:v>
                </c:pt>
                <c:pt idx="20">
                  <c:v>USA</c:v>
                </c:pt>
                <c:pt idx="21">
                  <c:v>Belguim</c:v>
                </c:pt>
                <c:pt idx="22">
                  <c:v>New Zealand</c:v>
                </c:pt>
              </c:strCache>
            </c:strRef>
          </c:cat>
          <c:val>
            <c:numRef>
              <c:f>Graph_OLS!$B$3:$B$25</c:f>
              <c:numCache>
                <c:formatCode>0</c:formatCode>
                <c:ptCount val="23"/>
                <c:pt idx="0">
                  <c:v>51.617139999999999</c:v>
                </c:pt>
                <c:pt idx="1">
                  <c:v>52.205880000000001</c:v>
                </c:pt>
                <c:pt idx="2">
                  <c:v>66.607669999999999</c:v>
                </c:pt>
                <c:pt idx="3">
                  <c:v>70.572620000000001</c:v>
                </c:pt>
                <c:pt idx="4">
                  <c:v>75.217129999999997</c:v>
                </c:pt>
                <c:pt idx="5">
                  <c:v>79.809049999999999</c:v>
                </c:pt>
                <c:pt idx="6">
                  <c:v>80.130390000000006</c:v>
                </c:pt>
                <c:pt idx="7">
                  <c:v>80.201769999999996</c:v>
                </c:pt>
                <c:pt idx="8">
                  <c:v>80.279730000000001</c:v>
                </c:pt>
                <c:pt idx="9">
                  <c:v>86.405959999999993</c:v>
                </c:pt>
                <c:pt idx="10">
                  <c:v>88.833590000000001</c:v>
                </c:pt>
                <c:pt idx="11">
                  <c:v>89.199650000000005</c:v>
                </c:pt>
                <c:pt idx="12">
                  <c:v>90.607810000000001</c:v>
                </c:pt>
                <c:pt idx="13">
                  <c:v>92.120500000000007</c:v>
                </c:pt>
                <c:pt idx="14">
                  <c:v>93.184920000000005</c:v>
                </c:pt>
                <c:pt idx="15">
                  <c:v>97.757260000000002</c:v>
                </c:pt>
                <c:pt idx="16">
                  <c:v>98.153289999999998</c:v>
                </c:pt>
                <c:pt idx="17">
                  <c:v>98.351290000000006</c:v>
                </c:pt>
                <c:pt idx="18">
                  <c:v>99.017399999999995</c:v>
                </c:pt>
                <c:pt idx="19">
                  <c:v>99.627619999999993</c:v>
                </c:pt>
                <c:pt idx="20">
                  <c:v>106.2876</c:v>
                </c:pt>
                <c:pt idx="21">
                  <c:v>111.5421</c:v>
                </c:pt>
                <c:pt idx="22">
                  <c:v>118.7248</c:v>
                </c:pt>
              </c:numCache>
            </c:numRef>
          </c:val>
        </c:ser>
        <c:dLbls>
          <c:showLegendKey val="0"/>
          <c:showVal val="0"/>
          <c:showCatName val="0"/>
          <c:showSerName val="0"/>
          <c:showPercent val="0"/>
          <c:showBubbleSize val="0"/>
        </c:dLbls>
        <c:gapWidth val="30"/>
        <c:axId val="-400471248"/>
        <c:axId val="-400465808"/>
      </c:barChart>
      <c:catAx>
        <c:axId val="-400471248"/>
        <c:scaling>
          <c:orientation val="minMax"/>
        </c:scaling>
        <c:delete val="0"/>
        <c:axPos val="l"/>
        <c:numFmt formatCode="General" sourceLinked="0"/>
        <c:majorTickMark val="out"/>
        <c:minorTickMark val="none"/>
        <c:tickLblPos val="nextTo"/>
        <c:crossAx val="-400465808"/>
        <c:crosses val="autoZero"/>
        <c:auto val="1"/>
        <c:lblAlgn val="ctr"/>
        <c:lblOffset val="100"/>
        <c:noMultiLvlLbl val="0"/>
      </c:catAx>
      <c:valAx>
        <c:axId val="-400465808"/>
        <c:scaling>
          <c:orientation val="minMax"/>
          <c:max val="140"/>
          <c:min val="40"/>
        </c:scaling>
        <c:delete val="0"/>
        <c:axPos val="b"/>
        <c:title>
          <c:tx>
            <c:rich>
              <a:bodyPr/>
              <a:lstStyle/>
              <a:p>
                <a:pPr>
                  <a:defRPr/>
                </a:pPr>
                <a:r>
                  <a:rPr lang="en-US"/>
                  <a:t>Test point difference between advantaged and disadvantaged groups</a:t>
                </a:r>
              </a:p>
            </c:rich>
          </c:tx>
          <c:overlay val="0"/>
        </c:title>
        <c:numFmt formatCode="0" sourceLinked="1"/>
        <c:majorTickMark val="out"/>
        <c:minorTickMark val="none"/>
        <c:tickLblPos val="nextTo"/>
        <c:crossAx val="-400471248"/>
        <c:crosses val="autoZero"/>
        <c:crossBetween val="between"/>
      </c:valAx>
      <c:spPr>
        <a:noFill/>
        <a:ln w="25400">
          <a:noFill/>
        </a:ln>
      </c:spPr>
    </c:plotArea>
    <c:plotVisOnly val="1"/>
    <c:dispBlanksAs val="gap"/>
    <c:showDLblsOverMax val="0"/>
  </c:chart>
  <c:spPr>
    <a:noFill/>
    <a:ln>
      <a:noFill/>
    </a:ln>
  </c:spPr>
  <c:txPr>
    <a:bodyPr/>
    <a:lstStyle/>
    <a:p>
      <a:pPr>
        <a:defRPr sz="1200">
          <a:latin typeface="Times New Roman" pitchFamily="18" charset="0"/>
          <a:cs typeface="Times New Roman" pitchFamily="18" charset="0"/>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spPr>
            <a:ln w="28575" cap="rnd">
              <a:solidFill>
                <a:schemeClr val="accent1"/>
              </a:solidFill>
              <a:round/>
            </a:ln>
            <a:effectLst/>
          </c:spPr>
          <c:marker>
            <c:symbol val="none"/>
          </c:marker>
          <c:cat>
            <c:strRef>
              <c:f>RDD_Intuition!$A$2:$A$13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RDD_Intuition!$B$2:$B$13</c:f>
              <c:numCache>
                <c:formatCode>General</c:formatCode>
                <c:ptCount val="12"/>
                <c:pt idx="0">
                  <c:v>590</c:v>
                </c:pt>
                <c:pt idx="1">
                  <c:v>588</c:v>
                </c:pt>
                <c:pt idx="2">
                  <c:v>586</c:v>
                </c:pt>
                <c:pt idx="3">
                  <c:v>584</c:v>
                </c:pt>
                <c:pt idx="4">
                  <c:v>582</c:v>
                </c:pt>
                <c:pt idx="5">
                  <c:v>580</c:v>
                </c:pt>
                <c:pt idx="6">
                  <c:v>578</c:v>
                </c:pt>
                <c:pt idx="7">
                  <c:v>576</c:v>
                </c:pt>
                <c:pt idx="8">
                  <c:v>536</c:v>
                </c:pt>
                <c:pt idx="9">
                  <c:v>534</c:v>
                </c:pt>
                <c:pt idx="10">
                  <c:v>532</c:v>
                </c:pt>
                <c:pt idx="11">
                  <c:v>530</c:v>
                </c:pt>
              </c:numCache>
            </c:numRef>
          </c:val>
          <c:smooth val="0"/>
        </c:ser>
        <c:dLbls>
          <c:showLegendKey val="0"/>
          <c:showVal val="0"/>
          <c:showCatName val="0"/>
          <c:showSerName val="0"/>
          <c:showPercent val="0"/>
          <c:showBubbleSize val="0"/>
        </c:dLbls>
        <c:smooth val="0"/>
        <c:axId val="-400473968"/>
        <c:axId val="-400460368"/>
      </c:lineChart>
      <c:catAx>
        <c:axId val="-40047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400460368"/>
        <c:crosses val="autoZero"/>
        <c:auto val="1"/>
        <c:lblAlgn val="ctr"/>
        <c:lblOffset val="100"/>
        <c:noMultiLvlLbl val="0"/>
      </c:catAx>
      <c:valAx>
        <c:axId val="-400460368"/>
        <c:scaling>
          <c:orientation val="minMax"/>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40047396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s-E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tx>
            <c:strRef>
              <c:f>RDD_Shanghai!$B$1</c:f>
              <c:strCache>
                <c:ptCount val="1"/>
                <c:pt idx="0">
                  <c:v>Math</c:v>
                </c:pt>
              </c:strCache>
            </c:strRef>
          </c:tx>
          <c:spPr>
            <a:ln w="28575" cap="rnd">
              <a:solidFill>
                <a:schemeClr val="accent1"/>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RDD_Shanghai!$B$2:$B$13</c:f>
              <c:numCache>
                <c:formatCode>0</c:formatCode>
                <c:ptCount val="12"/>
                <c:pt idx="0">
                  <c:v>626.11879999999996</c:v>
                </c:pt>
                <c:pt idx="1">
                  <c:v>622.57259999999997</c:v>
                </c:pt>
                <c:pt idx="2">
                  <c:v>628.57510000000002</c:v>
                </c:pt>
                <c:pt idx="3">
                  <c:v>628.89009999999996</c:v>
                </c:pt>
                <c:pt idx="4">
                  <c:v>625.84680000000003</c:v>
                </c:pt>
                <c:pt idx="5">
                  <c:v>630.92539999999997</c:v>
                </c:pt>
                <c:pt idx="6">
                  <c:v>631.29200000000003</c:v>
                </c:pt>
                <c:pt idx="7">
                  <c:v>626.85109999999997</c:v>
                </c:pt>
                <c:pt idx="8">
                  <c:v>614.0607</c:v>
                </c:pt>
                <c:pt idx="9">
                  <c:v>614.36670000000004</c:v>
                </c:pt>
                <c:pt idx="10">
                  <c:v>616.48040000000003</c:v>
                </c:pt>
                <c:pt idx="11">
                  <c:v>607.68050000000005</c:v>
                </c:pt>
              </c:numCache>
            </c:numRef>
          </c:val>
          <c:smooth val="0"/>
        </c:ser>
        <c:ser>
          <c:idx val="1"/>
          <c:order val="1"/>
          <c:tx>
            <c:strRef>
              <c:f>RDD_Shanghai!$C$1</c:f>
              <c:strCache>
                <c:ptCount val="1"/>
                <c:pt idx="0">
                  <c:v>Science</c:v>
                </c:pt>
              </c:strCache>
            </c:strRef>
          </c:tx>
          <c:spPr>
            <a:ln w="28575" cap="rnd">
              <a:solidFill>
                <a:schemeClr val="accent2"/>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RDD_Shanghai!$C$2:$C$13</c:f>
              <c:numCache>
                <c:formatCode>0</c:formatCode>
                <c:ptCount val="12"/>
                <c:pt idx="0">
                  <c:v>589.00130000000001</c:v>
                </c:pt>
                <c:pt idx="1">
                  <c:v>588.11099999999999</c:v>
                </c:pt>
                <c:pt idx="2">
                  <c:v>594.72149999999999</c:v>
                </c:pt>
                <c:pt idx="3">
                  <c:v>590.49720000000002</c:v>
                </c:pt>
                <c:pt idx="4">
                  <c:v>587.07249999999999</c:v>
                </c:pt>
                <c:pt idx="5">
                  <c:v>593.45619999999997</c:v>
                </c:pt>
                <c:pt idx="6">
                  <c:v>590.90449999999998</c:v>
                </c:pt>
                <c:pt idx="7">
                  <c:v>587.41700000000003</c:v>
                </c:pt>
                <c:pt idx="8">
                  <c:v>582.11959999999999</c:v>
                </c:pt>
                <c:pt idx="9">
                  <c:v>585.35739999999998</c:v>
                </c:pt>
                <c:pt idx="10">
                  <c:v>585.92840000000001</c:v>
                </c:pt>
                <c:pt idx="11">
                  <c:v>575.42880000000002</c:v>
                </c:pt>
              </c:numCache>
            </c:numRef>
          </c:val>
          <c:smooth val="0"/>
        </c:ser>
        <c:ser>
          <c:idx val="2"/>
          <c:order val="2"/>
          <c:tx>
            <c:strRef>
              <c:f>RDD_Shanghai!$D$1</c:f>
              <c:strCache>
                <c:ptCount val="1"/>
                <c:pt idx="0">
                  <c:v>Reading</c:v>
                </c:pt>
              </c:strCache>
            </c:strRef>
          </c:tx>
          <c:spPr>
            <a:ln w="28575" cap="rnd">
              <a:solidFill>
                <a:schemeClr val="accent3"/>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RDD_Shanghai!$D$2:$D$13</c:f>
              <c:numCache>
                <c:formatCode>0</c:formatCode>
                <c:ptCount val="12"/>
                <c:pt idx="0">
                  <c:v>577.64880000000005</c:v>
                </c:pt>
                <c:pt idx="1">
                  <c:v>576.03189999999995</c:v>
                </c:pt>
                <c:pt idx="2">
                  <c:v>578.70929999999998</c:v>
                </c:pt>
                <c:pt idx="3">
                  <c:v>580.01340000000005</c:v>
                </c:pt>
                <c:pt idx="4">
                  <c:v>579.56200000000001</c:v>
                </c:pt>
                <c:pt idx="5">
                  <c:v>583.30999999999995</c:v>
                </c:pt>
                <c:pt idx="6">
                  <c:v>583.03189999999995</c:v>
                </c:pt>
                <c:pt idx="7">
                  <c:v>579.92560000000003</c:v>
                </c:pt>
                <c:pt idx="8">
                  <c:v>569.89</c:v>
                </c:pt>
                <c:pt idx="9">
                  <c:v>571.98230000000001</c:v>
                </c:pt>
                <c:pt idx="10">
                  <c:v>574.80259999999998</c:v>
                </c:pt>
                <c:pt idx="11">
                  <c:v>567.15459999999996</c:v>
                </c:pt>
              </c:numCache>
            </c:numRef>
          </c:val>
          <c:smooth val="0"/>
        </c:ser>
        <c:dLbls>
          <c:showLegendKey val="0"/>
          <c:showVal val="0"/>
          <c:showCatName val="0"/>
          <c:showSerName val="0"/>
          <c:showPercent val="0"/>
          <c:showBubbleSize val="0"/>
        </c:dLbls>
        <c:smooth val="0"/>
        <c:axId val="-400459280"/>
        <c:axId val="-400474512"/>
      </c:lineChart>
      <c:catAx>
        <c:axId val="-40045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400474512"/>
        <c:crosses val="autoZero"/>
        <c:auto val="1"/>
        <c:lblAlgn val="ctr"/>
        <c:lblOffset val="100"/>
        <c:noMultiLvlLbl val="0"/>
      </c:catAx>
      <c:valAx>
        <c:axId val="-400474512"/>
        <c:scaling>
          <c:orientation val="minMax"/>
          <c:min val="555"/>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400459280"/>
        <c:crosses val="autoZero"/>
        <c:crossBetween val="between"/>
      </c:valAx>
      <c:spPr>
        <a:noFill/>
        <a:ln>
          <a:noFill/>
        </a:ln>
        <a:effectLst/>
      </c:spPr>
    </c:plotArea>
    <c:legend>
      <c:legendPos val="l"/>
      <c:layout>
        <c:manualLayout>
          <c:xMode val="edge"/>
          <c:yMode val="edge"/>
          <c:x val="0.81843234772645734"/>
          <c:y val="2.4293654510314778E-2"/>
          <c:w val="0.15094633170853644"/>
          <c:h val="0.1699834154434345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2000"/>
      </a:pPr>
      <a:endParaRPr lang="es-E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tx>
            <c:strRef>
              <c:f>RDD_Taipei!$B$1</c:f>
              <c:strCache>
                <c:ptCount val="1"/>
                <c:pt idx="0">
                  <c:v>Math</c:v>
                </c:pt>
              </c:strCache>
            </c:strRef>
          </c:tx>
          <c:spPr>
            <a:ln w="28575" cap="rnd">
              <a:solidFill>
                <a:schemeClr val="accent1"/>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RDD_Taipei!$B$2:$B$13</c:f>
              <c:numCache>
                <c:formatCode>0</c:formatCode>
                <c:ptCount val="12"/>
                <c:pt idx="0">
                  <c:v>571.08199999999999</c:v>
                </c:pt>
                <c:pt idx="1">
                  <c:v>571.87890000000004</c:v>
                </c:pt>
                <c:pt idx="2">
                  <c:v>578.64419999999996</c:v>
                </c:pt>
                <c:pt idx="3">
                  <c:v>576.12720000000002</c:v>
                </c:pt>
                <c:pt idx="4">
                  <c:v>564.59379999999999</c:v>
                </c:pt>
                <c:pt idx="5">
                  <c:v>569.79449999999997</c:v>
                </c:pt>
                <c:pt idx="6">
                  <c:v>558.23289999999997</c:v>
                </c:pt>
                <c:pt idx="7">
                  <c:v>559.52729999999997</c:v>
                </c:pt>
                <c:pt idx="8">
                  <c:v>544.57159999999999</c:v>
                </c:pt>
                <c:pt idx="9">
                  <c:v>554.62139999999999</c:v>
                </c:pt>
                <c:pt idx="10">
                  <c:v>543.05280000000005</c:v>
                </c:pt>
                <c:pt idx="11">
                  <c:v>543.91800000000001</c:v>
                </c:pt>
              </c:numCache>
            </c:numRef>
          </c:val>
          <c:smooth val="0"/>
        </c:ser>
        <c:ser>
          <c:idx val="1"/>
          <c:order val="1"/>
          <c:tx>
            <c:strRef>
              <c:f>RDD_Taipei!$C$1</c:f>
              <c:strCache>
                <c:ptCount val="1"/>
                <c:pt idx="0">
                  <c:v>Science</c:v>
                </c:pt>
              </c:strCache>
            </c:strRef>
          </c:tx>
          <c:spPr>
            <a:ln w="28575" cap="rnd">
              <a:solidFill>
                <a:schemeClr val="accent2"/>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RDD_Taipei!$C$2:$C$13</c:f>
              <c:numCache>
                <c:formatCode>0</c:formatCode>
                <c:ptCount val="12"/>
                <c:pt idx="0">
                  <c:v>526.90470000000005</c:v>
                </c:pt>
                <c:pt idx="1">
                  <c:v>529.21619999999996</c:v>
                </c:pt>
                <c:pt idx="2">
                  <c:v>532.81399999999996</c:v>
                </c:pt>
                <c:pt idx="3">
                  <c:v>533.73130000000003</c:v>
                </c:pt>
                <c:pt idx="4">
                  <c:v>527.30430000000001</c:v>
                </c:pt>
                <c:pt idx="5">
                  <c:v>530.69389999999999</c:v>
                </c:pt>
                <c:pt idx="6">
                  <c:v>520.75310000000002</c:v>
                </c:pt>
                <c:pt idx="7">
                  <c:v>523.05780000000004</c:v>
                </c:pt>
                <c:pt idx="8">
                  <c:v>513.8596</c:v>
                </c:pt>
                <c:pt idx="9">
                  <c:v>525.87570000000005</c:v>
                </c:pt>
                <c:pt idx="10">
                  <c:v>516.51480000000004</c:v>
                </c:pt>
                <c:pt idx="11">
                  <c:v>514.68709999999999</c:v>
                </c:pt>
              </c:numCache>
            </c:numRef>
          </c:val>
          <c:smooth val="0"/>
        </c:ser>
        <c:ser>
          <c:idx val="2"/>
          <c:order val="2"/>
          <c:tx>
            <c:strRef>
              <c:f>RDD_Taipei!$D$1</c:f>
              <c:strCache>
                <c:ptCount val="1"/>
                <c:pt idx="0">
                  <c:v>Reading</c:v>
                </c:pt>
              </c:strCache>
            </c:strRef>
          </c:tx>
          <c:spPr>
            <a:ln w="28575" cap="rnd">
              <a:solidFill>
                <a:schemeClr val="accent3"/>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RDD_Taipei!$D$2:$D$13</c:f>
              <c:numCache>
                <c:formatCode>0</c:formatCode>
                <c:ptCount val="12"/>
                <c:pt idx="0">
                  <c:v>526.76149999999996</c:v>
                </c:pt>
                <c:pt idx="1">
                  <c:v>530.14099999999996</c:v>
                </c:pt>
                <c:pt idx="2">
                  <c:v>531.64200000000005</c:v>
                </c:pt>
                <c:pt idx="3">
                  <c:v>535.39160000000004</c:v>
                </c:pt>
                <c:pt idx="4">
                  <c:v>528.45640000000003</c:v>
                </c:pt>
                <c:pt idx="5">
                  <c:v>533.1825</c:v>
                </c:pt>
                <c:pt idx="6">
                  <c:v>522.73360000000002</c:v>
                </c:pt>
                <c:pt idx="7">
                  <c:v>523.35839999999996</c:v>
                </c:pt>
                <c:pt idx="8">
                  <c:v>515.06920000000002</c:v>
                </c:pt>
                <c:pt idx="9">
                  <c:v>524.32929999999999</c:v>
                </c:pt>
                <c:pt idx="10">
                  <c:v>512.84220000000005</c:v>
                </c:pt>
                <c:pt idx="11">
                  <c:v>514.14210000000003</c:v>
                </c:pt>
              </c:numCache>
            </c:numRef>
          </c:val>
          <c:smooth val="0"/>
        </c:ser>
        <c:dLbls>
          <c:showLegendKey val="0"/>
          <c:showVal val="0"/>
          <c:showCatName val="0"/>
          <c:showSerName val="0"/>
          <c:showPercent val="0"/>
          <c:showBubbleSize val="0"/>
        </c:dLbls>
        <c:smooth val="0"/>
        <c:axId val="-400470704"/>
        <c:axId val="-400470160"/>
      </c:lineChart>
      <c:catAx>
        <c:axId val="-40047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400470160"/>
        <c:crosses val="autoZero"/>
        <c:auto val="1"/>
        <c:lblAlgn val="ctr"/>
        <c:lblOffset val="100"/>
        <c:noMultiLvlLbl val="0"/>
      </c:catAx>
      <c:valAx>
        <c:axId val="-400470160"/>
        <c:scaling>
          <c:orientation val="minMax"/>
          <c:min val="480"/>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400470704"/>
        <c:crosses val="autoZero"/>
        <c:crossBetween val="between"/>
      </c:valAx>
      <c:spPr>
        <a:noFill/>
        <a:ln>
          <a:noFill/>
        </a:ln>
        <a:effectLst/>
      </c:spPr>
    </c:plotArea>
    <c:legend>
      <c:legendPos val="l"/>
      <c:layout>
        <c:manualLayout>
          <c:xMode val="edge"/>
          <c:yMode val="edge"/>
          <c:x val="6.8571428571428575E-2"/>
          <c:y val="0.75997848667401624"/>
          <c:w val="0.15094633170853644"/>
          <c:h val="0.1353047133385233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legend>
    <c:plotVisOnly val="1"/>
    <c:dispBlanksAs val="gap"/>
    <c:showDLblsOverMax val="0"/>
  </c:chart>
  <c:spPr>
    <a:noFill/>
    <a:ln>
      <a:noFill/>
    </a:ln>
    <a:effectLst/>
  </c:spPr>
  <c:txPr>
    <a:bodyPr/>
    <a:lstStyle/>
    <a:p>
      <a:pPr>
        <a:defRPr sz="2000">
          <a:latin typeface="Times New Roman" panose="02020603050405020304" pitchFamily="18" charset="0"/>
          <a:cs typeface="Times New Roman" panose="02020603050405020304" pitchFamily="18" charset="0"/>
        </a:defRPr>
      </a:pPr>
      <a:endParaRPr lang="es-E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lumMod val="60000"/>
                <a:lumOff val="40000"/>
              </a:schemeClr>
            </a:solidFill>
            <a:ln>
              <a:noFill/>
            </a:ln>
            <a:effectLst/>
          </c:spPr>
          <c:invertIfNegative val="0"/>
          <c:dPt>
            <c:idx val="2"/>
            <c:invertIfNegative val="0"/>
            <c:bubble3D val="0"/>
            <c:spPr>
              <a:solidFill>
                <a:srgbClr val="FF0000"/>
              </a:solidFill>
              <a:ln>
                <a:noFill/>
              </a:ln>
              <a:effectLst/>
            </c:spPr>
          </c:dPt>
          <c:dPt>
            <c:idx val="5"/>
            <c:invertIfNegative val="0"/>
            <c:bubble3D val="0"/>
            <c:spPr>
              <a:solidFill>
                <a:srgbClr val="FF0000"/>
              </a:solidFill>
              <a:ln>
                <a:noFill/>
              </a:ln>
              <a:effectLst/>
            </c:spPr>
          </c:dPt>
          <c:dPt>
            <c:idx val="12"/>
            <c:invertIfNegative val="0"/>
            <c:bubble3D val="0"/>
            <c:spPr>
              <a:solidFill>
                <a:srgbClr val="FF0000"/>
              </a:solidFill>
              <a:ln>
                <a:noFill/>
              </a:ln>
              <a:effectLst/>
            </c:spPr>
          </c:dPt>
          <c:dPt>
            <c:idx val="19"/>
            <c:invertIfNegative val="0"/>
            <c:bubble3D val="0"/>
            <c:spPr>
              <a:solidFill>
                <a:srgbClr val="FF0000"/>
              </a:solidFill>
              <a:ln>
                <a:noFill/>
              </a:ln>
              <a:effectLst/>
            </c:spPr>
          </c:dPt>
          <c:dPt>
            <c:idx val="21"/>
            <c:invertIfNegative val="0"/>
            <c:bubble3D val="0"/>
            <c:spPr>
              <a:solidFill>
                <a:srgbClr val="FFFF00"/>
              </a:solidFill>
              <a:ln>
                <a:noFill/>
              </a:ln>
              <a:effectLst/>
            </c:spPr>
          </c:dPt>
          <c:dPt>
            <c:idx val="31"/>
            <c:invertIfNegative val="0"/>
            <c:bubble3D val="0"/>
            <c:spPr>
              <a:solidFill>
                <a:srgbClr val="FFFF00"/>
              </a:solidFill>
              <a:ln>
                <a:noFill/>
              </a:ln>
              <a:effectLst/>
            </c:spPr>
          </c:dPt>
          <c:dPt>
            <c:idx val="32"/>
            <c:invertIfNegative val="0"/>
            <c:bubble3D val="0"/>
            <c:spPr>
              <a:solidFill>
                <a:srgbClr val="FFFF00"/>
              </a:solidFill>
              <a:ln>
                <a:noFill/>
              </a:ln>
              <a:effectLst/>
            </c:spPr>
          </c:dPt>
          <c:dPt>
            <c:idx val="33"/>
            <c:invertIfNegative val="0"/>
            <c:bubble3D val="0"/>
            <c:spPr>
              <a:solidFill>
                <a:srgbClr val="FFFF00"/>
              </a:solidFill>
              <a:ln>
                <a:noFill/>
              </a:ln>
              <a:effectLst/>
            </c:spPr>
          </c:dPt>
          <c:dPt>
            <c:idx val="34"/>
            <c:invertIfNegative val="0"/>
            <c:bubble3D val="0"/>
            <c:spPr>
              <a:solidFill>
                <a:srgbClr val="FFFF00"/>
              </a:solidFill>
              <a:ln>
                <a:noFill/>
              </a:ln>
              <a:effectLst/>
            </c:spPr>
          </c:dPt>
          <c:dPt>
            <c:idx val="35"/>
            <c:invertIfNegative val="0"/>
            <c:bubble3D val="0"/>
            <c:spPr>
              <a:solidFill>
                <a:srgbClr val="FFFF00"/>
              </a:solidFill>
              <a:ln>
                <a:noFill/>
              </a:ln>
              <a:effectLst/>
            </c:spPr>
          </c:dPt>
          <c:dPt>
            <c:idx val="36"/>
            <c:invertIfNegative val="0"/>
            <c:bubble3D val="0"/>
            <c:spPr>
              <a:solidFill>
                <a:srgbClr val="FFFF00"/>
              </a:solidFill>
              <a:ln>
                <a:noFill/>
              </a:ln>
              <a:effectLst/>
            </c:spPr>
          </c:dPt>
          <c:dPt>
            <c:idx val="37"/>
            <c:invertIfNegative val="0"/>
            <c:bubble3D val="0"/>
            <c:spPr>
              <a:solidFill>
                <a:srgbClr val="FFFF00"/>
              </a:solidFill>
              <a:ln>
                <a:noFill/>
              </a:ln>
              <a:effectLst/>
            </c:spPr>
          </c:dPt>
          <c:cat>
            <c:strRef>
              <c:f>PISA_2012!$A$1:$A$38</c:f>
              <c:strCache>
                <c:ptCount val="38"/>
                <c:pt idx="0">
                  <c:v>Sweden</c:v>
                </c:pt>
                <c:pt idx="1">
                  <c:v>Lithuania</c:v>
                </c:pt>
                <c:pt idx="2">
                  <c:v>United States</c:v>
                </c:pt>
                <c:pt idx="3">
                  <c:v>Slovak Republic</c:v>
                </c:pt>
                <c:pt idx="4">
                  <c:v>Russian Federation</c:v>
                </c:pt>
                <c:pt idx="5">
                  <c:v>Spain</c:v>
                </c:pt>
                <c:pt idx="6">
                  <c:v>Italy</c:v>
                </c:pt>
                <c:pt idx="7">
                  <c:v>Portugal</c:v>
                </c:pt>
                <c:pt idx="8">
                  <c:v>Norway</c:v>
                </c:pt>
                <c:pt idx="9">
                  <c:v>Luxembourg</c:v>
                </c:pt>
                <c:pt idx="10">
                  <c:v>Latvia</c:v>
                </c:pt>
                <c:pt idx="11">
                  <c:v>Iceland</c:v>
                </c:pt>
                <c:pt idx="12">
                  <c:v>United Kingdom</c:v>
                </c:pt>
                <c:pt idx="13">
                  <c:v>France</c:v>
                </c:pt>
                <c:pt idx="14">
                  <c:v>Czech Republic</c:v>
                </c:pt>
                <c:pt idx="15">
                  <c:v>New Zealand</c:v>
                </c:pt>
                <c:pt idx="16">
                  <c:v>Denmark</c:v>
                </c:pt>
                <c:pt idx="17">
                  <c:v>Slovenia</c:v>
                </c:pt>
                <c:pt idx="18">
                  <c:v>Ireland</c:v>
                </c:pt>
                <c:pt idx="19">
                  <c:v>Australia</c:v>
                </c:pt>
                <c:pt idx="20">
                  <c:v>Austria</c:v>
                </c:pt>
                <c:pt idx="21">
                  <c:v>Viet Nam</c:v>
                </c:pt>
                <c:pt idx="22">
                  <c:v>Germany</c:v>
                </c:pt>
                <c:pt idx="23">
                  <c:v>Belgium</c:v>
                </c:pt>
                <c:pt idx="24">
                  <c:v>Poland</c:v>
                </c:pt>
                <c:pt idx="25">
                  <c:v>Canada</c:v>
                </c:pt>
                <c:pt idx="26">
                  <c:v>Finland</c:v>
                </c:pt>
                <c:pt idx="27">
                  <c:v>Estonia</c:v>
                </c:pt>
                <c:pt idx="28">
                  <c:v>Netherlands</c:v>
                </c:pt>
                <c:pt idx="29">
                  <c:v>Switzerland</c:v>
                </c:pt>
                <c:pt idx="30">
                  <c:v>Liechtenstein</c:v>
                </c:pt>
                <c:pt idx="31">
                  <c:v>Japan</c:v>
                </c:pt>
                <c:pt idx="32">
                  <c:v>Macao-China</c:v>
                </c:pt>
                <c:pt idx="33">
                  <c:v>Korea</c:v>
                </c:pt>
                <c:pt idx="34">
                  <c:v>Chinese Taipei</c:v>
                </c:pt>
                <c:pt idx="35">
                  <c:v>Hong Kong-China</c:v>
                </c:pt>
                <c:pt idx="36">
                  <c:v>Singapore</c:v>
                </c:pt>
                <c:pt idx="37">
                  <c:v>Shanghai-China</c:v>
                </c:pt>
              </c:strCache>
            </c:strRef>
          </c:cat>
          <c:val>
            <c:numRef>
              <c:f>PISA_2012!$B$1:$B$38</c:f>
              <c:numCache>
                <c:formatCode>0</c:formatCode>
                <c:ptCount val="38"/>
                <c:pt idx="0">
                  <c:v>478.26063590301101</c:v>
                </c:pt>
                <c:pt idx="1">
                  <c:v>478.8232774333577</c:v>
                </c:pt>
                <c:pt idx="2">
                  <c:v>481.36678627921123</c:v>
                </c:pt>
                <c:pt idx="3">
                  <c:v>481.6447440063327</c:v>
                </c:pt>
                <c:pt idx="4">
                  <c:v>482.16941566331855</c:v>
                </c:pt>
                <c:pt idx="5">
                  <c:v>484.31929780195276</c:v>
                </c:pt>
                <c:pt idx="6">
                  <c:v>485.32118101256833</c:v>
                </c:pt>
                <c:pt idx="7">
                  <c:v>487.06318134390773</c:v>
                </c:pt>
                <c:pt idx="8">
                  <c:v>489.37307034875295</c:v>
                </c:pt>
                <c:pt idx="9">
                  <c:v>489.84509803720647</c:v>
                </c:pt>
                <c:pt idx="10">
                  <c:v>490.57102141135846</c:v>
                </c:pt>
                <c:pt idx="11">
                  <c:v>492.79569723949555</c:v>
                </c:pt>
                <c:pt idx="12">
                  <c:v>493.93423089630699</c:v>
                </c:pt>
                <c:pt idx="13">
                  <c:v>494.98467432063018</c:v>
                </c:pt>
                <c:pt idx="14">
                  <c:v>498.9578823176692</c:v>
                </c:pt>
                <c:pt idx="15">
                  <c:v>499.74990282759325</c:v>
                </c:pt>
                <c:pt idx="16">
                  <c:v>500.02675662541617</c:v>
                </c:pt>
                <c:pt idx="17">
                  <c:v>501.12742239096121</c:v>
                </c:pt>
                <c:pt idx="18">
                  <c:v>501.49746019665224</c:v>
                </c:pt>
                <c:pt idx="19">
                  <c:v>504.15076631113095</c:v>
                </c:pt>
                <c:pt idx="20">
                  <c:v>505.54074324980098</c:v>
                </c:pt>
                <c:pt idx="21">
                  <c:v>511.33820750118616</c:v>
                </c:pt>
                <c:pt idx="22">
                  <c:v>513.52505581992659</c:v>
                </c:pt>
                <c:pt idx="23">
                  <c:v>514.52924472735674</c:v>
                </c:pt>
                <c:pt idx="24">
                  <c:v>517.50109681796323</c:v>
                </c:pt>
                <c:pt idx="25">
                  <c:v>518.0703995959384</c:v>
                </c:pt>
                <c:pt idx="26">
                  <c:v>518.75033528296819</c:v>
                </c:pt>
                <c:pt idx="27">
                  <c:v>520.54552167679446</c:v>
                </c:pt>
                <c:pt idx="28">
                  <c:v>522.97175819268443</c:v>
                </c:pt>
                <c:pt idx="29">
                  <c:v>530.93100395040813</c:v>
                </c:pt>
                <c:pt idx="30">
                  <c:v>534.96508297892069</c:v>
                </c:pt>
                <c:pt idx="31">
                  <c:v>536.40691823422662</c:v>
                </c:pt>
                <c:pt idx="32">
                  <c:v>538.13449473391756</c:v>
                </c:pt>
                <c:pt idx="33">
                  <c:v>553.7666591436041</c:v>
                </c:pt>
                <c:pt idx="34">
                  <c:v>559.82479620150502</c:v>
                </c:pt>
                <c:pt idx="35">
                  <c:v>561.24109645454985</c:v>
                </c:pt>
                <c:pt idx="36">
                  <c:v>573.4683142966486</c:v>
                </c:pt>
                <c:pt idx="37">
                  <c:v>612.67553630545183</c:v>
                </c:pt>
              </c:numCache>
            </c:numRef>
          </c:val>
        </c:ser>
        <c:dLbls>
          <c:showLegendKey val="0"/>
          <c:showVal val="0"/>
          <c:showCatName val="0"/>
          <c:showSerName val="0"/>
          <c:showPercent val="0"/>
          <c:showBubbleSize val="0"/>
        </c:dLbls>
        <c:gapWidth val="35"/>
        <c:axId val="-65390912"/>
        <c:axId val="-65383840"/>
      </c:barChart>
      <c:catAx>
        <c:axId val="-65390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83840"/>
        <c:crosses val="autoZero"/>
        <c:auto val="1"/>
        <c:lblAlgn val="ctr"/>
        <c:lblOffset val="100"/>
        <c:noMultiLvlLbl val="0"/>
      </c:catAx>
      <c:valAx>
        <c:axId val="-65383840"/>
        <c:scaling>
          <c:orientation val="minMax"/>
          <c:min val="480"/>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90912"/>
        <c:crosses val="autoZero"/>
        <c:crossBetween val="between"/>
      </c:valAx>
      <c:spPr>
        <a:noFill/>
        <a:ln>
          <a:noFill/>
        </a:ln>
        <a:effectLst/>
      </c:spPr>
    </c:plotArea>
    <c:plotVisOnly val="1"/>
    <c:dispBlanksAs val="gap"/>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s-E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lumMod val="60000"/>
                <a:lumOff val="40000"/>
              </a:schemeClr>
            </a:solidFill>
            <a:ln>
              <a:solidFill>
                <a:schemeClr val="tx1"/>
              </a:solidFill>
            </a:ln>
            <a:effectLst/>
          </c:spPr>
          <c:invertIfNegative val="0"/>
          <c:dPt>
            <c:idx val="0"/>
            <c:invertIfNegative val="0"/>
            <c:bubble3D val="0"/>
            <c:spPr>
              <a:solidFill>
                <a:srgbClr val="FF0000"/>
              </a:solidFill>
              <a:ln>
                <a:solidFill>
                  <a:schemeClr val="tx1"/>
                </a:solidFill>
              </a:ln>
              <a:effectLst/>
            </c:spPr>
          </c:dPt>
          <c:dPt>
            <c:idx val="1"/>
            <c:invertIfNegative val="0"/>
            <c:bubble3D val="0"/>
            <c:spPr>
              <a:solidFill>
                <a:srgbClr val="FF0000"/>
              </a:solidFill>
              <a:ln>
                <a:solidFill>
                  <a:schemeClr val="tx1"/>
                </a:solidFill>
              </a:ln>
              <a:effectLst/>
            </c:spPr>
          </c:dPt>
          <c:dPt>
            <c:idx val="2"/>
            <c:invertIfNegative val="0"/>
            <c:bubble3D val="0"/>
            <c:spPr>
              <a:solidFill>
                <a:srgbClr val="FF0000"/>
              </a:solidFill>
              <a:ln>
                <a:solidFill>
                  <a:schemeClr val="tx1"/>
                </a:solidFill>
              </a:ln>
              <a:effectLst/>
            </c:spPr>
          </c:dPt>
          <c:dPt>
            <c:idx val="3"/>
            <c:invertIfNegative val="0"/>
            <c:bubble3D val="0"/>
            <c:spPr>
              <a:solidFill>
                <a:srgbClr val="FF0000"/>
              </a:solidFill>
              <a:ln>
                <a:solidFill>
                  <a:schemeClr val="tx1"/>
                </a:solidFill>
              </a:ln>
              <a:effectLst/>
            </c:spPr>
          </c:dPt>
          <c:dPt>
            <c:idx val="4"/>
            <c:invertIfNegative val="0"/>
            <c:bubble3D val="0"/>
            <c:spPr>
              <a:solidFill>
                <a:srgbClr val="FF0000"/>
              </a:solidFill>
              <a:ln>
                <a:solidFill>
                  <a:schemeClr val="tx1"/>
                </a:solidFill>
              </a:ln>
              <a:effectLst/>
            </c:spPr>
          </c:dPt>
          <c:dPt>
            <c:idx val="5"/>
            <c:invertIfNegative val="0"/>
            <c:bubble3D val="0"/>
            <c:spPr>
              <a:solidFill>
                <a:srgbClr val="FF0000"/>
              </a:solidFill>
              <a:ln>
                <a:solidFill>
                  <a:schemeClr val="tx1"/>
                </a:solidFill>
              </a:ln>
              <a:effectLst/>
            </c:spPr>
          </c:dPt>
          <c:dPt>
            <c:idx val="6"/>
            <c:invertIfNegative val="0"/>
            <c:bubble3D val="0"/>
            <c:spPr>
              <a:solidFill>
                <a:srgbClr val="FF0000"/>
              </a:solidFill>
              <a:ln>
                <a:solidFill>
                  <a:schemeClr val="tx1"/>
                </a:solidFill>
              </a:ln>
              <a:effectLst/>
            </c:spPr>
          </c:dPt>
          <c:dPt>
            <c:idx val="7"/>
            <c:invertIfNegative val="0"/>
            <c:bubble3D val="0"/>
            <c:spPr>
              <a:solidFill>
                <a:srgbClr val="FF0000"/>
              </a:solidFill>
              <a:ln>
                <a:solidFill>
                  <a:schemeClr val="tx1"/>
                </a:solidFill>
              </a:ln>
              <a:effectLst/>
            </c:spPr>
          </c:dPt>
          <c:dPt>
            <c:idx val="8"/>
            <c:invertIfNegative val="0"/>
            <c:bubble3D val="0"/>
            <c:spPr>
              <a:solidFill>
                <a:srgbClr val="FF0000"/>
              </a:solidFill>
              <a:ln>
                <a:solidFill>
                  <a:schemeClr val="tx1"/>
                </a:solidFill>
              </a:ln>
              <a:effectLst/>
            </c:spPr>
          </c:dPt>
          <c:dPt>
            <c:idx val="9"/>
            <c:invertIfNegative val="0"/>
            <c:bubble3D val="0"/>
            <c:spPr>
              <a:solidFill>
                <a:srgbClr val="FF0000"/>
              </a:solidFill>
              <a:ln>
                <a:solidFill>
                  <a:schemeClr val="tx1"/>
                </a:solidFill>
              </a:ln>
              <a:effectLst/>
            </c:spPr>
          </c:dPt>
          <c:dPt>
            <c:idx val="10"/>
            <c:invertIfNegative val="0"/>
            <c:bubble3D val="0"/>
            <c:spPr>
              <a:solidFill>
                <a:srgbClr val="FF0000"/>
              </a:solidFill>
              <a:ln>
                <a:solidFill>
                  <a:schemeClr val="tx1"/>
                </a:solidFill>
              </a:ln>
              <a:effectLst/>
            </c:spPr>
          </c:dPt>
          <c:dPt>
            <c:idx val="11"/>
            <c:invertIfNegative val="0"/>
            <c:bubble3D val="0"/>
            <c:spPr>
              <a:solidFill>
                <a:srgbClr val="FF0000"/>
              </a:solidFill>
              <a:ln>
                <a:solidFill>
                  <a:schemeClr val="tx1"/>
                </a:solidFill>
              </a:ln>
              <a:effectLst/>
            </c:spPr>
          </c:dPt>
          <c:dPt>
            <c:idx val="12"/>
            <c:invertIfNegative val="0"/>
            <c:bubble3D val="0"/>
            <c:spPr>
              <a:solidFill>
                <a:srgbClr val="FF0000"/>
              </a:solidFill>
              <a:ln>
                <a:solidFill>
                  <a:schemeClr val="tx1"/>
                </a:solidFill>
              </a:ln>
              <a:effectLst/>
            </c:spPr>
          </c:dPt>
          <c:dPt>
            <c:idx val="13"/>
            <c:invertIfNegative val="0"/>
            <c:bubble3D val="0"/>
            <c:spPr>
              <a:solidFill>
                <a:srgbClr val="FF0000"/>
              </a:solidFill>
              <a:ln>
                <a:solidFill>
                  <a:schemeClr val="tx1"/>
                </a:solidFill>
              </a:ln>
              <a:effectLst/>
            </c:spPr>
          </c:dPt>
          <c:dPt>
            <c:idx val="14"/>
            <c:invertIfNegative val="0"/>
            <c:bubble3D val="0"/>
            <c:spPr>
              <a:solidFill>
                <a:srgbClr val="FFFF00"/>
              </a:solidFill>
              <a:ln>
                <a:solidFill>
                  <a:schemeClr val="tx1"/>
                </a:solidFill>
              </a:ln>
              <a:effectLst/>
            </c:spPr>
          </c:dPt>
          <c:dPt>
            <c:idx val="15"/>
            <c:invertIfNegative val="0"/>
            <c:bubble3D val="0"/>
            <c:spPr>
              <a:solidFill>
                <a:srgbClr val="FFFF00"/>
              </a:solidFill>
              <a:ln>
                <a:solidFill>
                  <a:schemeClr val="tx1"/>
                </a:solidFill>
              </a:ln>
              <a:effectLst/>
            </c:spPr>
          </c:dPt>
          <c:dPt>
            <c:idx val="16"/>
            <c:invertIfNegative val="0"/>
            <c:bubble3D val="0"/>
            <c:spPr>
              <a:solidFill>
                <a:srgbClr val="FFFF00"/>
              </a:solidFill>
              <a:ln>
                <a:solidFill>
                  <a:schemeClr val="tx1"/>
                </a:solidFill>
              </a:ln>
              <a:effectLst/>
            </c:spPr>
          </c:dPt>
          <c:dPt>
            <c:idx val="17"/>
            <c:invertIfNegative val="0"/>
            <c:bubble3D val="0"/>
            <c:spPr>
              <a:solidFill>
                <a:srgbClr val="FFFF00"/>
              </a:solidFill>
              <a:ln>
                <a:solidFill>
                  <a:schemeClr val="tx1"/>
                </a:solidFill>
              </a:ln>
              <a:effectLst/>
            </c:spPr>
          </c:dPt>
          <c:dPt>
            <c:idx val="18"/>
            <c:invertIfNegative val="0"/>
            <c:bubble3D val="0"/>
            <c:spPr>
              <a:solidFill>
                <a:srgbClr val="FFFF00"/>
              </a:solidFill>
              <a:ln>
                <a:solidFill>
                  <a:schemeClr val="tx1"/>
                </a:solidFill>
              </a:ln>
              <a:effectLst/>
            </c:spPr>
          </c:dPt>
          <c:dPt>
            <c:idx val="19"/>
            <c:invertIfNegative val="0"/>
            <c:bubble3D val="0"/>
            <c:spPr>
              <a:solidFill>
                <a:srgbClr val="FFFF00"/>
              </a:solidFill>
              <a:ln>
                <a:solidFill>
                  <a:schemeClr val="tx1"/>
                </a:solidFill>
              </a:ln>
              <a:effectLst/>
            </c:spPr>
          </c:dPt>
          <c:dPt>
            <c:idx val="20"/>
            <c:invertIfNegative val="0"/>
            <c:bubble3D val="0"/>
            <c:spPr>
              <a:solidFill>
                <a:srgbClr val="FFFF00"/>
              </a:solidFill>
              <a:ln>
                <a:solidFill>
                  <a:schemeClr val="tx1"/>
                </a:solidFill>
              </a:ln>
              <a:effectLst/>
            </c:spPr>
          </c:dPt>
          <c:cat>
            <c:strRef>
              <c:f>PISA_2012_Spain!$A$2:$A$22</c:f>
              <c:strCache>
                <c:ptCount val="21"/>
                <c:pt idx="0">
                  <c:v>Extremadura</c:v>
                </c:pt>
                <c:pt idx="1">
                  <c:v>Murcia</c:v>
                </c:pt>
                <c:pt idx="2">
                  <c:v>Andalusia</c:v>
                </c:pt>
                <c:pt idx="3">
                  <c:v>Balearic Islands</c:v>
                </c:pt>
                <c:pt idx="4">
                  <c:v>Galicia</c:v>
                </c:pt>
                <c:pt idx="5">
                  <c:v>Cantabria</c:v>
                </c:pt>
                <c:pt idx="6">
                  <c:v>Catalonia</c:v>
                </c:pt>
                <c:pt idx="7">
                  <c:v>Aragon</c:v>
                </c:pt>
                <c:pt idx="8">
                  <c:v>Asturias</c:v>
                </c:pt>
                <c:pt idx="9">
                  <c:v>La Rioja</c:v>
                </c:pt>
                <c:pt idx="10">
                  <c:v>Madrid</c:v>
                </c:pt>
                <c:pt idx="11">
                  <c:v>Basque Country</c:v>
                </c:pt>
                <c:pt idx="12">
                  <c:v>Castile and Leon</c:v>
                </c:pt>
                <c:pt idx="13">
                  <c:v>Navarre</c:v>
                </c:pt>
                <c:pt idx="14">
                  <c:v>Japan</c:v>
                </c:pt>
                <c:pt idx="15">
                  <c:v>Macao-China</c:v>
                </c:pt>
                <c:pt idx="16">
                  <c:v>Korea</c:v>
                </c:pt>
                <c:pt idx="17">
                  <c:v>Chinese Taipei</c:v>
                </c:pt>
                <c:pt idx="18">
                  <c:v>Hong Kong</c:v>
                </c:pt>
                <c:pt idx="19">
                  <c:v>Singapore</c:v>
                </c:pt>
                <c:pt idx="20">
                  <c:v>Shanghai</c:v>
                </c:pt>
              </c:strCache>
            </c:strRef>
          </c:cat>
          <c:val>
            <c:numRef>
              <c:f>PISA_2012_Spain!$B$2:$B$22</c:f>
              <c:numCache>
                <c:formatCode>0</c:formatCode>
                <c:ptCount val="21"/>
                <c:pt idx="0">
                  <c:v>461.36547908450677</c:v>
                </c:pt>
                <c:pt idx="1">
                  <c:v>462.35028170234597</c:v>
                </c:pt>
                <c:pt idx="2">
                  <c:v>472.01959087063625</c:v>
                </c:pt>
                <c:pt idx="3">
                  <c:v>475.04887596690122</c:v>
                </c:pt>
                <c:pt idx="4">
                  <c:v>488.596331319407</c:v>
                </c:pt>
                <c:pt idx="5">
                  <c:v>491.38983617139831</c:v>
                </c:pt>
                <c:pt idx="6">
                  <c:v>492.89364572027233</c:v>
                </c:pt>
                <c:pt idx="7">
                  <c:v>496.26619361622846</c:v>
                </c:pt>
                <c:pt idx="8">
                  <c:v>499.60162488383708</c:v>
                </c:pt>
                <c:pt idx="9">
                  <c:v>503.05104204143595</c:v>
                </c:pt>
                <c:pt idx="10">
                  <c:v>503.79665983819712</c:v>
                </c:pt>
                <c:pt idx="11">
                  <c:v>505.38930070223495</c:v>
                </c:pt>
                <c:pt idx="12">
                  <c:v>508.7863035743049</c:v>
                </c:pt>
                <c:pt idx="13">
                  <c:v>516.67850769511017</c:v>
                </c:pt>
                <c:pt idx="14">
                  <c:v>536.40691823422662</c:v>
                </c:pt>
                <c:pt idx="15">
                  <c:v>538.13449473391756</c:v>
                </c:pt>
                <c:pt idx="16">
                  <c:v>553.7666591436041</c:v>
                </c:pt>
                <c:pt idx="17">
                  <c:v>559.82479620150502</c:v>
                </c:pt>
                <c:pt idx="18">
                  <c:v>561.24109645454985</c:v>
                </c:pt>
                <c:pt idx="19">
                  <c:v>573.4683142966486</c:v>
                </c:pt>
                <c:pt idx="20">
                  <c:v>612.67553630545183</c:v>
                </c:pt>
              </c:numCache>
            </c:numRef>
          </c:val>
        </c:ser>
        <c:dLbls>
          <c:showLegendKey val="0"/>
          <c:showVal val="0"/>
          <c:showCatName val="0"/>
          <c:showSerName val="0"/>
          <c:showPercent val="0"/>
          <c:showBubbleSize val="0"/>
        </c:dLbls>
        <c:gapWidth val="35"/>
        <c:axId val="-65387648"/>
        <c:axId val="-65380032"/>
      </c:barChart>
      <c:catAx>
        <c:axId val="-65387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80032"/>
        <c:crosses val="autoZero"/>
        <c:auto val="1"/>
        <c:lblAlgn val="ctr"/>
        <c:lblOffset val="100"/>
        <c:noMultiLvlLbl val="0"/>
      </c:catAx>
      <c:valAx>
        <c:axId val="-65380032"/>
        <c:scaling>
          <c:orientation val="minMax"/>
          <c:max val="620"/>
          <c:min val="450"/>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87648"/>
        <c:crosses val="autoZero"/>
        <c:crossBetween val="between"/>
      </c:valAx>
      <c:spPr>
        <a:noFill/>
        <a:ln>
          <a:noFill/>
        </a:ln>
        <a:effectLst/>
      </c:spPr>
    </c:plotArea>
    <c:plotVisOnly val="1"/>
    <c:dispBlanksAs val="gap"/>
    <c:showDLblsOverMax val="0"/>
  </c:chart>
  <c:spPr>
    <a:noFill/>
    <a:ln>
      <a:noFill/>
    </a:ln>
    <a:effectLst/>
  </c:spPr>
  <c:txPr>
    <a:bodyPr/>
    <a:lstStyle/>
    <a:p>
      <a:pPr>
        <a:defRPr sz="1700">
          <a:latin typeface="Times New Roman" panose="02020603050405020304" pitchFamily="18" charset="0"/>
          <a:cs typeface="Times New Roman" panose="02020603050405020304" pitchFamily="18" charset="0"/>
        </a:defRPr>
      </a:pPr>
      <a:endParaRPr lang="es-E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81396994562141"/>
          <c:y val="2.5155137251935442E-2"/>
          <c:w val="0.75740544914175867"/>
          <c:h val="0.85693888261130624"/>
        </c:manualLayout>
      </c:layout>
      <c:barChart>
        <c:barDir val="bar"/>
        <c:grouping val="clustered"/>
        <c:varyColors val="0"/>
        <c:ser>
          <c:idx val="0"/>
          <c:order val="0"/>
          <c:tx>
            <c:strRef>
              <c:f>Countries!$B$1</c:f>
              <c:strCache>
                <c:ptCount val="1"/>
                <c:pt idx="0">
                  <c:v>Mean</c:v>
                </c:pt>
              </c:strCache>
            </c:strRef>
          </c:tx>
          <c:spPr>
            <a:solidFill>
              <a:srgbClr val="FFFF00"/>
            </a:solidFill>
            <a:ln>
              <a:solidFill>
                <a:schemeClr val="tx1"/>
              </a:solidFill>
            </a:ln>
            <a:effectLst/>
          </c:spPr>
          <c:invertIfNegative val="0"/>
          <c:dPt>
            <c:idx val="0"/>
            <c:invertIfNegative val="0"/>
            <c:bubble3D val="0"/>
            <c:spPr>
              <a:solidFill>
                <a:schemeClr val="bg1"/>
              </a:solidFill>
              <a:ln>
                <a:solidFill>
                  <a:schemeClr val="tx1"/>
                </a:solidFill>
              </a:ln>
              <a:effectLst/>
            </c:spPr>
          </c:dPt>
          <c:dPt>
            <c:idx val="1"/>
            <c:invertIfNegative val="0"/>
            <c:bubble3D val="0"/>
            <c:spPr>
              <a:solidFill>
                <a:schemeClr val="bg1"/>
              </a:solidFill>
              <a:ln>
                <a:solidFill>
                  <a:schemeClr val="tx1"/>
                </a:solidFill>
              </a:ln>
              <a:effectLst/>
            </c:spPr>
          </c:dPt>
          <c:dPt>
            <c:idx val="2"/>
            <c:invertIfNegative val="0"/>
            <c:bubble3D val="0"/>
            <c:spPr>
              <a:solidFill>
                <a:schemeClr val="bg1"/>
              </a:solidFill>
              <a:ln>
                <a:solidFill>
                  <a:schemeClr val="tx1"/>
                </a:solidFill>
              </a:ln>
              <a:effectLst/>
            </c:spPr>
          </c:dPt>
          <c:dPt>
            <c:idx val="3"/>
            <c:invertIfNegative val="0"/>
            <c:bubble3D val="0"/>
            <c:spPr>
              <a:solidFill>
                <a:schemeClr val="bg1"/>
              </a:solidFill>
              <a:ln>
                <a:solidFill>
                  <a:schemeClr val="tx1"/>
                </a:solidFill>
              </a:ln>
              <a:effectLst/>
            </c:spPr>
          </c:dPt>
          <c:dPt>
            <c:idx val="4"/>
            <c:invertIfNegative val="0"/>
            <c:bubble3D val="0"/>
            <c:spPr>
              <a:solidFill>
                <a:srgbClr val="FFFF00"/>
              </a:solidFill>
              <a:ln>
                <a:solidFill>
                  <a:schemeClr val="tx1"/>
                </a:solidFill>
              </a:ln>
              <a:effectLst/>
            </c:spPr>
          </c:dPt>
          <c:dPt>
            <c:idx val="5"/>
            <c:invertIfNegative val="0"/>
            <c:bubble3D val="0"/>
            <c:spPr>
              <a:solidFill>
                <a:srgbClr val="FFFF00"/>
              </a:solidFill>
              <a:ln>
                <a:solidFill>
                  <a:schemeClr val="tx1"/>
                </a:solidFill>
              </a:ln>
              <a:effectLst/>
            </c:spPr>
          </c:dPt>
          <c:dPt>
            <c:idx val="7"/>
            <c:invertIfNegative val="0"/>
            <c:bubble3D val="0"/>
            <c:spPr>
              <a:solidFill>
                <a:srgbClr val="FFFF00"/>
              </a:solidFill>
              <a:ln>
                <a:solidFill>
                  <a:schemeClr val="tx1"/>
                </a:solidFill>
              </a:ln>
              <a:effectLst/>
            </c:spPr>
          </c:dPt>
          <c:errBars>
            <c:errBarType val="both"/>
            <c:errValType val="cust"/>
            <c:noEndCap val="0"/>
            <c:plus>
              <c:numRef>
                <c:f>Countries!$D$2:$D$11</c:f>
                <c:numCache>
                  <c:formatCode>General</c:formatCode>
                  <c:ptCount val="10"/>
                  <c:pt idx="0">
                    <c:v>7.056</c:v>
                  </c:pt>
                  <c:pt idx="1">
                    <c:v>6.468</c:v>
                  </c:pt>
                  <c:pt idx="2">
                    <c:v>5.88</c:v>
                  </c:pt>
                  <c:pt idx="3">
                    <c:v>3.1360000000000001</c:v>
                  </c:pt>
                  <c:pt idx="4">
                    <c:v>7.056</c:v>
                  </c:pt>
                  <c:pt idx="5">
                    <c:v>9.016</c:v>
                  </c:pt>
                  <c:pt idx="6">
                    <c:v>6.468</c:v>
                  </c:pt>
                  <c:pt idx="7">
                    <c:v>6.2720000000000002</c:v>
                  </c:pt>
                  <c:pt idx="8">
                    <c:v>2.548</c:v>
                  </c:pt>
                  <c:pt idx="9">
                    <c:v>6.468</c:v>
                  </c:pt>
                </c:numCache>
              </c:numRef>
            </c:plus>
            <c:minus>
              <c:numRef>
                <c:f>Countries!$D$2:$D$11</c:f>
                <c:numCache>
                  <c:formatCode>General</c:formatCode>
                  <c:ptCount val="10"/>
                  <c:pt idx="0">
                    <c:v>7.056</c:v>
                  </c:pt>
                  <c:pt idx="1">
                    <c:v>6.468</c:v>
                  </c:pt>
                  <c:pt idx="2">
                    <c:v>5.88</c:v>
                  </c:pt>
                  <c:pt idx="3">
                    <c:v>3.1360000000000001</c:v>
                  </c:pt>
                  <c:pt idx="4">
                    <c:v>7.056</c:v>
                  </c:pt>
                  <c:pt idx="5">
                    <c:v>9.016</c:v>
                  </c:pt>
                  <c:pt idx="6">
                    <c:v>6.468</c:v>
                  </c:pt>
                  <c:pt idx="7">
                    <c:v>6.2720000000000002</c:v>
                  </c:pt>
                  <c:pt idx="8">
                    <c:v>2.548</c:v>
                  </c:pt>
                  <c:pt idx="9">
                    <c:v>6.468</c:v>
                  </c:pt>
                </c:numCache>
              </c:numRef>
            </c:minus>
            <c:spPr>
              <a:noFill/>
              <a:ln w="9525" cap="flat" cmpd="sng" algn="ctr">
                <a:solidFill>
                  <a:schemeClr val="tx1">
                    <a:lumMod val="65000"/>
                    <a:lumOff val="35000"/>
                  </a:schemeClr>
                </a:solidFill>
                <a:round/>
              </a:ln>
              <a:effectLst/>
            </c:spPr>
          </c:errBars>
          <c:cat>
            <c:strRef>
              <c:f>Countries!$A$2:$A$11</c:f>
              <c:strCache>
                <c:ptCount val="10"/>
                <c:pt idx="0">
                  <c:v>United States</c:v>
                </c:pt>
                <c:pt idx="1">
                  <c:v>United Kingdom</c:v>
                </c:pt>
                <c:pt idx="2">
                  <c:v>New Zealand</c:v>
                </c:pt>
                <c:pt idx="3">
                  <c:v>Australia</c:v>
                </c:pt>
                <c:pt idx="4">
                  <c:v>Japan</c:v>
                </c:pt>
                <c:pt idx="5">
                  <c:v>South Korea</c:v>
                </c:pt>
                <c:pt idx="6">
                  <c:v>Chinese Taipei</c:v>
                </c:pt>
                <c:pt idx="7">
                  <c:v>Hong Kong</c:v>
                </c:pt>
                <c:pt idx="8">
                  <c:v>Singapore</c:v>
                </c:pt>
                <c:pt idx="9">
                  <c:v>Shanghai-China</c:v>
                </c:pt>
              </c:strCache>
            </c:strRef>
          </c:cat>
          <c:val>
            <c:numRef>
              <c:f>Countries!$B$2:$B$11</c:f>
              <c:numCache>
                <c:formatCode>0.0</c:formatCode>
                <c:ptCount val="10"/>
                <c:pt idx="0">
                  <c:v>481</c:v>
                </c:pt>
                <c:pt idx="1">
                  <c:v>494</c:v>
                </c:pt>
                <c:pt idx="2">
                  <c:v>500</c:v>
                </c:pt>
                <c:pt idx="3">
                  <c:v>506.9</c:v>
                </c:pt>
                <c:pt idx="4" formatCode="General">
                  <c:v>536</c:v>
                </c:pt>
                <c:pt idx="5" formatCode="General">
                  <c:v>554</c:v>
                </c:pt>
                <c:pt idx="6" formatCode="General">
                  <c:v>560</c:v>
                </c:pt>
                <c:pt idx="7" formatCode="General">
                  <c:v>561</c:v>
                </c:pt>
                <c:pt idx="8" formatCode="General">
                  <c:v>573</c:v>
                </c:pt>
                <c:pt idx="9" formatCode="General">
                  <c:v>613</c:v>
                </c:pt>
              </c:numCache>
            </c:numRef>
          </c:val>
        </c:ser>
        <c:dLbls>
          <c:showLegendKey val="0"/>
          <c:showVal val="0"/>
          <c:showCatName val="0"/>
          <c:showSerName val="0"/>
          <c:showPercent val="0"/>
          <c:showBubbleSize val="0"/>
        </c:dLbls>
        <c:gapWidth val="35"/>
        <c:axId val="-65390368"/>
        <c:axId val="-65387104"/>
      </c:barChart>
      <c:catAx>
        <c:axId val="-65390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87104"/>
        <c:crosses val="autoZero"/>
        <c:auto val="1"/>
        <c:lblAlgn val="ctr"/>
        <c:lblOffset val="100"/>
        <c:noMultiLvlLbl val="0"/>
      </c:catAx>
      <c:valAx>
        <c:axId val="-65387104"/>
        <c:scaling>
          <c:orientation val="minMax"/>
          <c:max val="625"/>
          <c:min val="450"/>
        </c:scaling>
        <c:delete val="0"/>
        <c:axPos val="b"/>
        <c:title>
          <c:tx>
            <c:rich>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Average PISA score</a:t>
                </a:r>
              </a:p>
            </c:rich>
          </c:tx>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5390368"/>
        <c:crosses val="autoZero"/>
        <c:crossBetween val="between"/>
        <c:majorUnit val="50"/>
      </c:valAx>
      <c:spPr>
        <a:noFill/>
        <a:ln>
          <a:noFill/>
        </a:ln>
        <a:effectLst/>
      </c:spPr>
    </c:plotArea>
    <c:plotVisOnly val="1"/>
    <c:dispBlanksAs val="gap"/>
    <c:showDLblsOverMax val="0"/>
  </c:chart>
  <c:spPr>
    <a:noFill/>
    <a:ln w="9525" cap="flat" cmpd="sng" algn="ctr">
      <a:noFill/>
      <a:round/>
    </a:ln>
    <a:effectLst/>
  </c:spPr>
  <c:txPr>
    <a:bodyPr/>
    <a:lstStyle/>
    <a:p>
      <a:pPr>
        <a:defRPr sz="22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15038794131926"/>
          <c:y val="2.5155137251935442E-2"/>
          <c:w val="0.7720690477953579"/>
          <c:h val="0.85693888261130624"/>
        </c:manualLayout>
      </c:layout>
      <c:barChart>
        <c:barDir val="bar"/>
        <c:grouping val="clustered"/>
        <c:varyColors val="0"/>
        <c:ser>
          <c:idx val="0"/>
          <c:order val="0"/>
          <c:tx>
            <c:strRef>
              <c:f>Immigrants!$B$1</c:f>
              <c:strCache>
                <c:ptCount val="1"/>
                <c:pt idx="0">
                  <c:v>Mean</c:v>
                </c:pt>
              </c:strCache>
            </c:strRef>
          </c:tx>
          <c:spPr>
            <a:solidFill>
              <a:srgbClr val="FFFF00"/>
            </a:solidFill>
            <a:ln>
              <a:solidFill>
                <a:schemeClr val="tx1"/>
              </a:solidFill>
            </a:ln>
            <a:effectLst/>
          </c:spPr>
          <c:invertIfNegative val="0"/>
          <c:dPt>
            <c:idx val="1"/>
            <c:invertIfNegative val="0"/>
            <c:bubble3D val="0"/>
            <c:spPr>
              <a:noFill/>
              <a:ln>
                <a:solidFill>
                  <a:schemeClr val="tx1"/>
                </a:solidFill>
              </a:ln>
              <a:effectLst/>
            </c:spPr>
          </c:dPt>
          <c:dPt>
            <c:idx val="2"/>
            <c:invertIfNegative val="0"/>
            <c:bubble3D val="0"/>
            <c:spPr>
              <a:solidFill>
                <a:srgbClr val="FFFF00"/>
              </a:solidFill>
              <a:ln>
                <a:solidFill>
                  <a:schemeClr val="tx1"/>
                </a:solidFill>
              </a:ln>
              <a:effectLst/>
            </c:spPr>
          </c:dPt>
          <c:dPt>
            <c:idx val="4"/>
            <c:invertIfNegative val="0"/>
            <c:bubble3D val="0"/>
            <c:spPr>
              <a:solidFill>
                <a:srgbClr val="FFFF00"/>
              </a:solidFill>
              <a:ln>
                <a:solidFill>
                  <a:schemeClr val="tx1"/>
                </a:solidFill>
              </a:ln>
              <a:effectLst/>
            </c:spPr>
          </c:dPt>
          <c:dPt>
            <c:idx val="5"/>
            <c:invertIfNegative val="0"/>
            <c:bubble3D val="0"/>
            <c:spPr>
              <a:noFill/>
              <a:ln>
                <a:solidFill>
                  <a:schemeClr val="tx1"/>
                </a:solidFill>
              </a:ln>
              <a:effectLst/>
            </c:spPr>
          </c:dPt>
          <c:dPt>
            <c:idx val="7"/>
            <c:invertIfNegative val="0"/>
            <c:bubble3D val="0"/>
            <c:spPr>
              <a:noFill/>
              <a:ln>
                <a:solidFill>
                  <a:schemeClr val="tx1"/>
                </a:solidFill>
              </a:ln>
              <a:effectLst/>
            </c:spPr>
          </c:dPt>
          <c:dPt>
            <c:idx val="8"/>
            <c:invertIfNegative val="0"/>
            <c:bubble3D val="0"/>
            <c:spPr>
              <a:noFill/>
              <a:ln>
                <a:solidFill>
                  <a:schemeClr val="tx1"/>
                </a:solidFill>
              </a:ln>
              <a:effectLst/>
            </c:spPr>
          </c:dPt>
          <c:errBars>
            <c:errBarType val="both"/>
            <c:errValType val="cust"/>
            <c:noEndCap val="0"/>
            <c:plus>
              <c:numRef>
                <c:f>Immigrants!$D$2:$D$11</c:f>
                <c:numCache>
                  <c:formatCode>General</c:formatCode>
                  <c:ptCount val="10"/>
                  <c:pt idx="0">
                    <c:v>7.056</c:v>
                  </c:pt>
                  <c:pt idx="1">
                    <c:v>17.64</c:v>
                  </c:pt>
                  <c:pt idx="2">
                    <c:v>9.016</c:v>
                  </c:pt>
                  <c:pt idx="3">
                    <c:v>6.468</c:v>
                  </c:pt>
                  <c:pt idx="4">
                    <c:v>6.2720000000000002</c:v>
                  </c:pt>
                  <c:pt idx="5">
                    <c:v>26.851999999999997</c:v>
                  </c:pt>
                  <c:pt idx="6">
                    <c:v>2.548</c:v>
                  </c:pt>
                  <c:pt idx="7">
                    <c:v>0</c:v>
                  </c:pt>
                  <c:pt idx="8">
                    <c:v>20.634546799999999</c:v>
                  </c:pt>
                  <c:pt idx="9">
                    <c:v>6.468</c:v>
                  </c:pt>
                </c:numCache>
              </c:numRef>
            </c:plus>
            <c:minus>
              <c:numRef>
                <c:f>Immigrants!$D$2:$D$11</c:f>
                <c:numCache>
                  <c:formatCode>General</c:formatCode>
                  <c:ptCount val="10"/>
                  <c:pt idx="0">
                    <c:v>7.056</c:v>
                  </c:pt>
                  <c:pt idx="1">
                    <c:v>17.64</c:v>
                  </c:pt>
                  <c:pt idx="2">
                    <c:v>9.016</c:v>
                  </c:pt>
                  <c:pt idx="3">
                    <c:v>6.468</c:v>
                  </c:pt>
                  <c:pt idx="4">
                    <c:v>6.2720000000000002</c:v>
                  </c:pt>
                  <c:pt idx="5">
                    <c:v>26.851999999999997</c:v>
                  </c:pt>
                  <c:pt idx="6">
                    <c:v>2.548</c:v>
                  </c:pt>
                  <c:pt idx="7">
                    <c:v>0</c:v>
                  </c:pt>
                  <c:pt idx="8">
                    <c:v>20.634546799999999</c:v>
                  </c:pt>
                  <c:pt idx="9">
                    <c:v>6.468</c:v>
                  </c:pt>
                </c:numCache>
              </c:numRef>
            </c:minus>
            <c:spPr>
              <a:noFill/>
              <a:ln w="9525" cap="flat" cmpd="sng" algn="ctr">
                <a:solidFill>
                  <a:schemeClr val="tx1">
                    <a:lumMod val="65000"/>
                    <a:lumOff val="35000"/>
                  </a:schemeClr>
                </a:solidFill>
                <a:round/>
              </a:ln>
              <a:effectLst/>
            </c:spPr>
          </c:errBars>
          <c:cat>
            <c:strRef>
              <c:f>Immigrants!$A$2:$A$11</c:f>
              <c:strCache>
                <c:ptCount val="10"/>
                <c:pt idx="0">
                  <c:v>Japan</c:v>
                </c:pt>
                <c:pt idx="1">
                  <c:v>United States</c:v>
                </c:pt>
                <c:pt idx="2">
                  <c:v>South Korea</c:v>
                </c:pt>
                <c:pt idx="3">
                  <c:v>Chinese Taipei</c:v>
                </c:pt>
                <c:pt idx="4">
                  <c:v>Hong Kong</c:v>
                </c:pt>
                <c:pt idx="5">
                  <c:v>New Zealand</c:v>
                </c:pt>
                <c:pt idx="6">
                  <c:v>Singapore</c:v>
                </c:pt>
                <c:pt idx="7">
                  <c:v>UK (predicted)</c:v>
                </c:pt>
                <c:pt idx="8">
                  <c:v>Australia</c:v>
                </c:pt>
                <c:pt idx="9">
                  <c:v>Shanghai-China</c:v>
                </c:pt>
              </c:strCache>
            </c:strRef>
          </c:cat>
          <c:val>
            <c:numRef>
              <c:f>Immigrants!$B$2:$B$11</c:f>
              <c:numCache>
                <c:formatCode>General</c:formatCode>
                <c:ptCount val="10"/>
                <c:pt idx="0">
                  <c:v>536</c:v>
                </c:pt>
                <c:pt idx="1">
                  <c:v>549</c:v>
                </c:pt>
                <c:pt idx="2">
                  <c:v>554</c:v>
                </c:pt>
                <c:pt idx="3">
                  <c:v>560</c:v>
                </c:pt>
                <c:pt idx="4">
                  <c:v>561</c:v>
                </c:pt>
                <c:pt idx="5">
                  <c:v>571</c:v>
                </c:pt>
                <c:pt idx="6">
                  <c:v>573</c:v>
                </c:pt>
                <c:pt idx="7">
                  <c:v>600</c:v>
                </c:pt>
                <c:pt idx="8" formatCode="0.0">
                  <c:v>605.5</c:v>
                </c:pt>
                <c:pt idx="9">
                  <c:v>613</c:v>
                </c:pt>
              </c:numCache>
            </c:numRef>
          </c:val>
        </c:ser>
        <c:dLbls>
          <c:showLegendKey val="0"/>
          <c:showVal val="0"/>
          <c:showCatName val="0"/>
          <c:showSerName val="0"/>
          <c:showPercent val="0"/>
          <c:showBubbleSize val="0"/>
        </c:dLbls>
        <c:gapWidth val="35"/>
        <c:axId val="-63307440"/>
        <c:axId val="-63305264"/>
      </c:barChart>
      <c:catAx>
        <c:axId val="-63307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05264"/>
        <c:crosses val="autoZero"/>
        <c:auto val="1"/>
        <c:lblAlgn val="ctr"/>
        <c:lblOffset val="100"/>
        <c:noMultiLvlLbl val="0"/>
      </c:catAx>
      <c:valAx>
        <c:axId val="-63305264"/>
        <c:scaling>
          <c:orientation val="minMax"/>
          <c:max val="625"/>
          <c:min val="450"/>
        </c:scaling>
        <c:delete val="0"/>
        <c:axPos val="b"/>
        <c:title>
          <c:tx>
            <c:rich>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Average PISA score</a:t>
                </a:r>
              </a:p>
            </c:rich>
          </c:tx>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07440"/>
        <c:crosses val="autoZero"/>
        <c:crossBetween val="between"/>
        <c:majorUnit val="50"/>
      </c:valAx>
      <c:spPr>
        <a:noFill/>
        <a:ln w="25400">
          <a:noFill/>
        </a:ln>
        <a:effectLst/>
      </c:spPr>
    </c:plotArea>
    <c:plotVisOnly val="1"/>
    <c:dispBlanksAs val="gap"/>
    <c:showDLblsOverMax val="0"/>
  </c:chart>
  <c:spPr>
    <a:noFill/>
    <a:ln w="9525" cap="flat" cmpd="sng" algn="ctr">
      <a:noFill/>
      <a:round/>
    </a:ln>
    <a:effectLst/>
  </c:spPr>
  <c:txPr>
    <a:bodyPr/>
    <a:lstStyle/>
    <a:p>
      <a:pPr>
        <a:defRPr sz="22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053650026009788"/>
          <c:y val="4.160755881572438E-2"/>
          <c:w val="0.66243644838453475"/>
          <c:h val="0.86656234135594479"/>
        </c:manualLayout>
      </c:layout>
      <c:barChart>
        <c:barDir val="bar"/>
        <c:grouping val="clustered"/>
        <c:varyColors val="0"/>
        <c:ser>
          <c:idx val="0"/>
          <c:order val="0"/>
          <c:tx>
            <c:strRef>
              <c:f>Sheet1!$B$1</c:f>
              <c:strCache>
                <c:ptCount val="1"/>
                <c:pt idx="0">
                  <c:v>Gap</c:v>
                </c:pt>
              </c:strCache>
            </c:strRef>
          </c:tx>
          <c:spPr>
            <a:noFill/>
            <a:ln w="19050">
              <a:solidFill>
                <a:schemeClr val="tx1"/>
              </a:solidFill>
            </a:ln>
            <a:effectLst/>
          </c:spPr>
          <c:invertIfNegative val="0"/>
          <c:errBars>
            <c:errBarType val="both"/>
            <c:errValType val="cust"/>
            <c:noEndCap val="0"/>
            <c:plus>
              <c:numRef>
                <c:f>Sheet1!$D$2:$D$8</c:f>
                <c:numCache>
                  <c:formatCode>General</c:formatCode>
                  <c:ptCount val="7"/>
                  <c:pt idx="0">
                    <c:v>10.395</c:v>
                  </c:pt>
                  <c:pt idx="1">
                    <c:v>10.56</c:v>
                  </c:pt>
                  <c:pt idx="2">
                    <c:v>11.219999999999999</c:v>
                  </c:pt>
                  <c:pt idx="3">
                    <c:v>11.055</c:v>
                  </c:pt>
                  <c:pt idx="4">
                    <c:v>10.889999999999999</c:v>
                  </c:pt>
                  <c:pt idx="5">
                    <c:v>15.839999999999998</c:v>
                  </c:pt>
                  <c:pt idx="6">
                    <c:v>17.16</c:v>
                  </c:pt>
                </c:numCache>
              </c:numRef>
            </c:plus>
            <c:minus>
              <c:numRef>
                <c:f>Sheet1!$D$2:$D$8</c:f>
                <c:numCache>
                  <c:formatCode>General</c:formatCode>
                  <c:ptCount val="7"/>
                  <c:pt idx="0">
                    <c:v>10.395</c:v>
                  </c:pt>
                  <c:pt idx="1">
                    <c:v>10.56</c:v>
                  </c:pt>
                  <c:pt idx="2">
                    <c:v>11.219999999999999</c:v>
                  </c:pt>
                  <c:pt idx="3">
                    <c:v>11.055</c:v>
                  </c:pt>
                  <c:pt idx="4">
                    <c:v>10.889999999999999</c:v>
                  </c:pt>
                  <c:pt idx="5">
                    <c:v>15.839999999999998</c:v>
                  </c:pt>
                  <c:pt idx="6">
                    <c:v>17.16</c:v>
                  </c:pt>
                </c:numCache>
              </c:numRef>
            </c:minus>
            <c:spPr>
              <a:noFill/>
              <a:ln w="9525" cap="flat" cmpd="sng" algn="ctr">
                <a:solidFill>
                  <a:schemeClr val="tx1">
                    <a:lumMod val="65000"/>
                    <a:lumOff val="35000"/>
                  </a:schemeClr>
                </a:solidFill>
                <a:round/>
              </a:ln>
              <a:effectLst/>
            </c:spPr>
          </c:errBars>
          <c:cat>
            <c:strRef>
              <c:f>Sheet1!$A$2:$A$8</c:f>
              <c:strCache>
                <c:ptCount val="7"/>
                <c:pt idx="0">
                  <c:v>Future expectations</c:v>
                </c:pt>
                <c:pt idx="1">
                  <c:v>Maths behaviour</c:v>
                </c:pt>
                <c:pt idx="2">
                  <c:v>Work ethic</c:v>
                </c:pt>
                <c:pt idx="3">
                  <c:v>Time study outside school</c:v>
                </c:pt>
                <c:pt idx="4">
                  <c:v>School selection</c:v>
                </c:pt>
                <c:pt idx="5">
                  <c:v>Demographics </c:v>
                </c:pt>
                <c:pt idx="6">
                  <c:v>Raw gap</c:v>
                </c:pt>
              </c:strCache>
            </c:strRef>
          </c:cat>
          <c:val>
            <c:numRef>
              <c:f>Sheet1!$B$2:$B$8</c:f>
              <c:numCache>
                <c:formatCode>General</c:formatCode>
                <c:ptCount val="7"/>
                <c:pt idx="0">
                  <c:v>15</c:v>
                </c:pt>
                <c:pt idx="1">
                  <c:v>20</c:v>
                </c:pt>
                <c:pt idx="2">
                  <c:v>24</c:v>
                </c:pt>
                <c:pt idx="3">
                  <c:v>29</c:v>
                </c:pt>
                <c:pt idx="4">
                  <c:v>41</c:v>
                </c:pt>
                <c:pt idx="5">
                  <c:v>84</c:v>
                </c:pt>
                <c:pt idx="6">
                  <c:v>102</c:v>
                </c:pt>
              </c:numCache>
            </c:numRef>
          </c:val>
        </c:ser>
        <c:dLbls>
          <c:showLegendKey val="0"/>
          <c:showVal val="0"/>
          <c:showCatName val="0"/>
          <c:showSerName val="0"/>
          <c:showPercent val="0"/>
          <c:showBubbleSize val="0"/>
        </c:dLbls>
        <c:gapWidth val="35"/>
        <c:axId val="-63306352"/>
        <c:axId val="-63309072"/>
      </c:barChart>
      <c:catAx>
        <c:axId val="-63306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09072"/>
        <c:crosses val="autoZero"/>
        <c:auto val="1"/>
        <c:lblAlgn val="ctr"/>
        <c:lblOffset val="100"/>
        <c:noMultiLvlLbl val="0"/>
      </c:catAx>
      <c:valAx>
        <c:axId val="-63309072"/>
        <c:scaling>
          <c:orientation val="minMax"/>
          <c:max val="120"/>
        </c:scaling>
        <c:delete val="0"/>
        <c:axPos val="b"/>
        <c:title>
          <c:tx>
            <c:rich>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East Asian advantage (PISA points)</a:t>
                </a:r>
              </a:p>
            </c:rich>
          </c:tx>
          <c:layout>
            <c:manualLayout>
              <c:xMode val="edge"/>
              <c:yMode val="edge"/>
              <c:x val="0.63386726246901581"/>
              <c:y val="0.86775582448919386"/>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063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22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spPr>
            <a:ln w="28575" cap="rnd">
              <a:solidFill>
                <a:schemeClr val="accent1"/>
              </a:solidFill>
              <a:round/>
            </a:ln>
            <a:effectLst/>
          </c:spPr>
          <c:marker>
            <c:symbol val="none"/>
          </c:marker>
          <c:cat>
            <c:strRef>
              <c:f>RDD_Intuition!$A$2:$A$13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RDD_Intuition!$B$2:$B$13</c:f>
              <c:numCache>
                <c:formatCode>General</c:formatCode>
                <c:ptCount val="12"/>
                <c:pt idx="0">
                  <c:v>590</c:v>
                </c:pt>
                <c:pt idx="1">
                  <c:v>588</c:v>
                </c:pt>
                <c:pt idx="2">
                  <c:v>586</c:v>
                </c:pt>
                <c:pt idx="3">
                  <c:v>584</c:v>
                </c:pt>
                <c:pt idx="4">
                  <c:v>582</c:v>
                </c:pt>
                <c:pt idx="5">
                  <c:v>580</c:v>
                </c:pt>
                <c:pt idx="6">
                  <c:v>578</c:v>
                </c:pt>
                <c:pt idx="7">
                  <c:v>576</c:v>
                </c:pt>
                <c:pt idx="8">
                  <c:v>536</c:v>
                </c:pt>
                <c:pt idx="9">
                  <c:v>534</c:v>
                </c:pt>
                <c:pt idx="10">
                  <c:v>532</c:v>
                </c:pt>
                <c:pt idx="11">
                  <c:v>530</c:v>
                </c:pt>
              </c:numCache>
            </c:numRef>
          </c:val>
          <c:smooth val="0"/>
        </c:ser>
        <c:dLbls>
          <c:showLegendKey val="0"/>
          <c:showVal val="0"/>
          <c:showCatName val="0"/>
          <c:showSerName val="0"/>
          <c:showPercent val="0"/>
          <c:showBubbleSize val="0"/>
        </c:dLbls>
        <c:smooth val="0"/>
        <c:axId val="-63314512"/>
        <c:axId val="-63311248"/>
      </c:lineChart>
      <c:catAx>
        <c:axId val="-6331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63311248"/>
        <c:crosses val="autoZero"/>
        <c:auto val="1"/>
        <c:lblAlgn val="ctr"/>
        <c:lblOffset val="100"/>
        <c:noMultiLvlLbl val="0"/>
      </c:catAx>
      <c:valAx>
        <c:axId val="-63311248"/>
        <c:scaling>
          <c:orientation val="minMax"/>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63314512"/>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s-E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tx>
            <c:strRef>
              <c:f>RDD_Shanghai!$B$1</c:f>
              <c:strCache>
                <c:ptCount val="1"/>
                <c:pt idx="0">
                  <c:v>Math</c:v>
                </c:pt>
              </c:strCache>
            </c:strRef>
          </c:tx>
          <c:spPr>
            <a:ln w="28575" cap="rnd">
              <a:solidFill>
                <a:schemeClr val="accent1"/>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RDD_Shanghai!$B$2:$B$13</c:f>
              <c:numCache>
                <c:formatCode>0</c:formatCode>
                <c:ptCount val="12"/>
                <c:pt idx="0">
                  <c:v>626.11879999999996</c:v>
                </c:pt>
                <c:pt idx="1">
                  <c:v>622.57259999999997</c:v>
                </c:pt>
                <c:pt idx="2">
                  <c:v>628.57510000000002</c:v>
                </c:pt>
                <c:pt idx="3">
                  <c:v>628.89009999999996</c:v>
                </c:pt>
                <c:pt idx="4">
                  <c:v>625.84680000000003</c:v>
                </c:pt>
                <c:pt idx="5">
                  <c:v>630.92539999999997</c:v>
                </c:pt>
                <c:pt idx="6">
                  <c:v>631.29200000000003</c:v>
                </c:pt>
                <c:pt idx="7">
                  <c:v>626.85109999999997</c:v>
                </c:pt>
                <c:pt idx="8">
                  <c:v>614.0607</c:v>
                </c:pt>
                <c:pt idx="9">
                  <c:v>614.36670000000004</c:v>
                </c:pt>
                <c:pt idx="10">
                  <c:v>616.48040000000003</c:v>
                </c:pt>
                <c:pt idx="11">
                  <c:v>607.68050000000005</c:v>
                </c:pt>
              </c:numCache>
            </c:numRef>
          </c:val>
          <c:smooth val="0"/>
        </c:ser>
        <c:ser>
          <c:idx val="1"/>
          <c:order val="1"/>
          <c:tx>
            <c:strRef>
              <c:f>RDD_Shanghai!$C$1</c:f>
              <c:strCache>
                <c:ptCount val="1"/>
                <c:pt idx="0">
                  <c:v>Science</c:v>
                </c:pt>
              </c:strCache>
            </c:strRef>
          </c:tx>
          <c:spPr>
            <a:ln w="28575" cap="rnd">
              <a:solidFill>
                <a:schemeClr val="accent2"/>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RDD_Shanghai!$C$2:$C$13</c:f>
              <c:numCache>
                <c:formatCode>0</c:formatCode>
                <c:ptCount val="12"/>
                <c:pt idx="0">
                  <c:v>589.00130000000001</c:v>
                </c:pt>
                <c:pt idx="1">
                  <c:v>588.11099999999999</c:v>
                </c:pt>
                <c:pt idx="2">
                  <c:v>594.72149999999999</c:v>
                </c:pt>
                <c:pt idx="3">
                  <c:v>590.49720000000002</c:v>
                </c:pt>
                <c:pt idx="4">
                  <c:v>587.07249999999999</c:v>
                </c:pt>
                <c:pt idx="5">
                  <c:v>593.45619999999997</c:v>
                </c:pt>
                <c:pt idx="6">
                  <c:v>590.90449999999998</c:v>
                </c:pt>
                <c:pt idx="7">
                  <c:v>587.41700000000003</c:v>
                </c:pt>
                <c:pt idx="8">
                  <c:v>582.11959999999999</c:v>
                </c:pt>
                <c:pt idx="9">
                  <c:v>585.35739999999998</c:v>
                </c:pt>
                <c:pt idx="10">
                  <c:v>585.92840000000001</c:v>
                </c:pt>
                <c:pt idx="11">
                  <c:v>575.42880000000002</c:v>
                </c:pt>
              </c:numCache>
            </c:numRef>
          </c:val>
          <c:smooth val="0"/>
        </c:ser>
        <c:ser>
          <c:idx val="2"/>
          <c:order val="2"/>
          <c:tx>
            <c:strRef>
              <c:f>RDD_Shanghai!$D$1</c:f>
              <c:strCache>
                <c:ptCount val="1"/>
                <c:pt idx="0">
                  <c:v>Reading</c:v>
                </c:pt>
              </c:strCache>
            </c:strRef>
          </c:tx>
          <c:spPr>
            <a:ln w="28575" cap="rnd">
              <a:solidFill>
                <a:schemeClr val="accent3"/>
              </a:solidFill>
              <a:round/>
            </a:ln>
            <a:effectLst/>
          </c:spPr>
          <c:marker>
            <c:symbol val="none"/>
          </c:marker>
          <c:cat>
            <c:strRef>
              <c:f>RDD_Shanghai!$A$2:$A$13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RDD_Shanghai!$D$2:$D$13</c:f>
              <c:numCache>
                <c:formatCode>0</c:formatCode>
                <c:ptCount val="12"/>
                <c:pt idx="0">
                  <c:v>577.64880000000005</c:v>
                </c:pt>
                <c:pt idx="1">
                  <c:v>576.03189999999995</c:v>
                </c:pt>
                <c:pt idx="2">
                  <c:v>578.70929999999998</c:v>
                </c:pt>
                <c:pt idx="3">
                  <c:v>580.01340000000005</c:v>
                </c:pt>
                <c:pt idx="4">
                  <c:v>579.56200000000001</c:v>
                </c:pt>
                <c:pt idx="5">
                  <c:v>583.30999999999995</c:v>
                </c:pt>
                <c:pt idx="6">
                  <c:v>583.03189999999995</c:v>
                </c:pt>
                <c:pt idx="7">
                  <c:v>579.92560000000003</c:v>
                </c:pt>
                <c:pt idx="8">
                  <c:v>569.89</c:v>
                </c:pt>
                <c:pt idx="9">
                  <c:v>571.98230000000001</c:v>
                </c:pt>
                <c:pt idx="10">
                  <c:v>574.80259999999998</c:v>
                </c:pt>
                <c:pt idx="11">
                  <c:v>567.15459999999996</c:v>
                </c:pt>
              </c:numCache>
            </c:numRef>
          </c:val>
          <c:smooth val="0"/>
        </c:ser>
        <c:dLbls>
          <c:showLegendKey val="0"/>
          <c:showVal val="0"/>
          <c:showCatName val="0"/>
          <c:showSerName val="0"/>
          <c:showPercent val="0"/>
          <c:showBubbleSize val="0"/>
        </c:dLbls>
        <c:smooth val="0"/>
        <c:axId val="-63304720"/>
        <c:axId val="-63318864"/>
      </c:lineChart>
      <c:catAx>
        <c:axId val="-6330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63318864"/>
        <c:crosses val="autoZero"/>
        <c:auto val="1"/>
        <c:lblAlgn val="ctr"/>
        <c:lblOffset val="100"/>
        <c:noMultiLvlLbl val="0"/>
      </c:catAx>
      <c:valAx>
        <c:axId val="-63318864"/>
        <c:scaling>
          <c:orientation val="minMax"/>
          <c:min val="555"/>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63304720"/>
        <c:crosses val="autoZero"/>
        <c:crossBetween val="between"/>
      </c:valAx>
      <c:spPr>
        <a:noFill/>
        <a:ln>
          <a:noFill/>
        </a:ln>
        <a:effectLst/>
      </c:spPr>
    </c:plotArea>
    <c:legend>
      <c:legendPos val="l"/>
      <c:layout>
        <c:manualLayout>
          <c:xMode val="edge"/>
          <c:yMode val="edge"/>
          <c:x val="0.81843234772645734"/>
          <c:y val="2.4293654510314778E-2"/>
          <c:w val="0.15094633170853644"/>
          <c:h val="0.1699834154434345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2000"/>
      </a:pPr>
      <a:endParaRPr lang="es-E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653043369579E-2"/>
          <c:y val="6.6355613841676556E-2"/>
          <c:w val="0.89960854893138353"/>
          <c:h val="0.85817205958420628"/>
        </c:manualLayout>
      </c:layout>
      <c:lineChart>
        <c:grouping val="standard"/>
        <c:varyColors val="0"/>
        <c:ser>
          <c:idx val="0"/>
          <c:order val="0"/>
          <c:tx>
            <c:strRef>
              <c:f>RDD_Taipei!$B$1</c:f>
              <c:strCache>
                <c:ptCount val="1"/>
                <c:pt idx="0">
                  <c:v>Math</c:v>
                </c:pt>
              </c:strCache>
            </c:strRef>
          </c:tx>
          <c:spPr>
            <a:ln w="28575" cap="rnd">
              <a:solidFill>
                <a:schemeClr val="accent1"/>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RDD_Taipei!$B$2:$B$13</c:f>
              <c:numCache>
                <c:formatCode>0</c:formatCode>
                <c:ptCount val="12"/>
                <c:pt idx="0">
                  <c:v>571.08199999999999</c:v>
                </c:pt>
                <c:pt idx="1">
                  <c:v>571.87890000000004</c:v>
                </c:pt>
                <c:pt idx="2">
                  <c:v>578.64419999999996</c:v>
                </c:pt>
                <c:pt idx="3">
                  <c:v>576.12720000000002</c:v>
                </c:pt>
                <c:pt idx="4">
                  <c:v>564.59379999999999</c:v>
                </c:pt>
                <c:pt idx="5">
                  <c:v>569.79449999999997</c:v>
                </c:pt>
                <c:pt idx="6">
                  <c:v>558.23289999999997</c:v>
                </c:pt>
                <c:pt idx="7">
                  <c:v>559.52729999999997</c:v>
                </c:pt>
                <c:pt idx="8">
                  <c:v>544.57159999999999</c:v>
                </c:pt>
                <c:pt idx="9">
                  <c:v>554.62139999999999</c:v>
                </c:pt>
                <c:pt idx="10">
                  <c:v>543.05280000000005</c:v>
                </c:pt>
                <c:pt idx="11">
                  <c:v>543.91800000000001</c:v>
                </c:pt>
              </c:numCache>
            </c:numRef>
          </c:val>
          <c:smooth val="0"/>
        </c:ser>
        <c:ser>
          <c:idx val="1"/>
          <c:order val="1"/>
          <c:tx>
            <c:strRef>
              <c:f>RDD_Taipei!$C$1</c:f>
              <c:strCache>
                <c:ptCount val="1"/>
                <c:pt idx="0">
                  <c:v>Science</c:v>
                </c:pt>
              </c:strCache>
            </c:strRef>
          </c:tx>
          <c:spPr>
            <a:ln w="28575" cap="rnd">
              <a:solidFill>
                <a:schemeClr val="accent2"/>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RDD_Taipei!$C$2:$C$13</c:f>
              <c:numCache>
                <c:formatCode>0</c:formatCode>
                <c:ptCount val="12"/>
                <c:pt idx="0">
                  <c:v>526.90470000000005</c:v>
                </c:pt>
                <c:pt idx="1">
                  <c:v>529.21619999999996</c:v>
                </c:pt>
                <c:pt idx="2">
                  <c:v>532.81399999999996</c:v>
                </c:pt>
                <c:pt idx="3">
                  <c:v>533.73130000000003</c:v>
                </c:pt>
                <c:pt idx="4">
                  <c:v>527.30430000000001</c:v>
                </c:pt>
                <c:pt idx="5">
                  <c:v>530.69389999999999</c:v>
                </c:pt>
                <c:pt idx="6">
                  <c:v>520.75310000000002</c:v>
                </c:pt>
                <c:pt idx="7">
                  <c:v>523.05780000000004</c:v>
                </c:pt>
                <c:pt idx="8">
                  <c:v>513.8596</c:v>
                </c:pt>
                <c:pt idx="9">
                  <c:v>525.87570000000005</c:v>
                </c:pt>
                <c:pt idx="10">
                  <c:v>516.51480000000004</c:v>
                </c:pt>
                <c:pt idx="11">
                  <c:v>514.68709999999999</c:v>
                </c:pt>
              </c:numCache>
            </c:numRef>
          </c:val>
          <c:smooth val="0"/>
        </c:ser>
        <c:ser>
          <c:idx val="2"/>
          <c:order val="2"/>
          <c:tx>
            <c:strRef>
              <c:f>RDD_Taipei!$D$1</c:f>
              <c:strCache>
                <c:ptCount val="1"/>
                <c:pt idx="0">
                  <c:v>Reading</c:v>
                </c:pt>
              </c:strCache>
            </c:strRef>
          </c:tx>
          <c:spPr>
            <a:ln w="28575" cap="rnd">
              <a:solidFill>
                <a:schemeClr val="accent3"/>
              </a:solidFill>
              <a:round/>
            </a:ln>
            <a:effectLst/>
          </c:spPr>
          <c:marker>
            <c:symbol val="none"/>
          </c:marker>
          <c:cat>
            <c:strRef>
              <c:f>RDD_Taipei!$A$2:$A$13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RDD_Taipei!$D$2:$D$13</c:f>
              <c:numCache>
                <c:formatCode>0</c:formatCode>
                <c:ptCount val="12"/>
                <c:pt idx="0">
                  <c:v>526.76149999999996</c:v>
                </c:pt>
                <c:pt idx="1">
                  <c:v>530.14099999999996</c:v>
                </c:pt>
                <c:pt idx="2">
                  <c:v>531.64200000000005</c:v>
                </c:pt>
                <c:pt idx="3">
                  <c:v>535.39160000000004</c:v>
                </c:pt>
                <c:pt idx="4">
                  <c:v>528.45640000000003</c:v>
                </c:pt>
                <c:pt idx="5">
                  <c:v>533.1825</c:v>
                </c:pt>
                <c:pt idx="6">
                  <c:v>522.73360000000002</c:v>
                </c:pt>
                <c:pt idx="7">
                  <c:v>523.35839999999996</c:v>
                </c:pt>
                <c:pt idx="8">
                  <c:v>515.06920000000002</c:v>
                </c:pt>
                <c:pt idx="9">
                  <c:v>524.32929999999999</c:v>
                </c:pt>
                <c:pt idx="10">
                  <c:v>512.84220000000005</c:v>
                </c:pt>
                <c:pt idx="11">
                  <c:v>514.14210000000003</c:v>
                </c:pt>
              </c:numCache>
            </c:numRef>
          </c:val>
          <c:smooth val="0"/>
        </c:ser>
        <c:dLbls>
          <c:showLegendKey val="0"/>
          <c:showVal val="0"/>
          <c:showCatName val="0"/>
          <c:showSerName val="0"/>
          <c:showPercent val="0"/>
          <c:showBubbleSize val="0"/>
        </c:dLbls>
        <c:smooth val="0"/>
        <c:axId val="-63313424"/>
        <c:axId val="-63312880"/>
      </c:lineChart>
      <c:catAx>
        <c:axId val="-6331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2880"/>
        <c:crosses val="autoZero"/>
        <c:auto val="1"/>
        <c:lblAlgn val="ctr"/>
        <c:lblOffset val="100"/>
        <c:noMultiLvlLbl val="0"/>
      </c:catAx>
      <c:valAx>
        <c:axId val="-63312880"/>
        <c:scaling>
          <c:orientation val="minMax"/>
          <c:min val="480"/>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PISA score</a:t>
                </a:r>
              </a:p>
            </c:rich>
          </c:tx>
          <c:layout>
            <c:manualLayout>
              <c:xMode val="edge"/>
              <c:yMode val="edge"/>
              <c:x val="5.5873015873015873E-2"/>
              <c:y val="2.8453561520013795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3424"/>
        <c:crosses val="autoZero"/>
        <c:crossBetween val="between"/>
      </c:valAx>
      <c:spPr>
        <a:noFill/>
        <a:ln>
          <a:noFill/>
        </a:ln>
        <a:effectLst/>
      </c:spPr>
    </c:plotArea>
    <c:legend>
      <c:legendPos val="l"/>
      <c:layout>
        <c:manualLayout>
          <c:xMode val="edge"/>
          <c:yMode val="edge"/>
          <c:x val="6.8571428571428575E-2"/>
          <c:y val="0.75997848667401624"/>
          <c:w val="0.15094633170853644"/>
          <c:h val="0.1353047133385233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legend>
    <c:plotVisOnly val="1"/>
    <c:dispBlanksAs val="gap"/>
    <c:showDLblsOverMax val="0"/>
  </c:chart>
  <c:spPr>
    <a:noFill/>
    <a:ln>
      <a:noFill/>
    </a:ln>
    <a:effectLst/>
  </c:spPr>
  <c:txPr>
    <a:bodyPr/>
    <a:lstStyle/>
    <a:p>
      <a:pPr>
        <a:defRPr sz="2000">
          <a:latin typeface="Times New Roman" panose="02020603050405020304" pitchFamily="18" charset="0"/>
          <a:cs typeface="Times New Roman" panose="02020603050405020304" pitchFamily="18" charset="0"/>
        </a:defRPr>
      </a:pPr>
      <a:endParaRPr lang="es-E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247594050743664E-2"/>
          <c:y val="5.0925925925925923E-2"/>
          <c:w val="0.87119685039370076"/>
          <c:h val="0.85924394867308251"/>
        </c:manualLayout>
      </c:layout>
      <c:scatterChart>
        <c:scatterStyle val="lineMarker"/>
        <c:varyColors val="0"/>
        <c:ser>
          <c:idx val="0"/>
          <c:order val="0"/>
          <c:spPr>
            <a:ln w="25400" cap="rnd">
              <a:noFill/>
              <a:round/>
            </a:ln>
            <a:effectLst/>
          </c:spPr>
          <c:marker>
            <c:symbol val="circle"/>
            <c:size val="11"/>
            <c:spPr>
              <a:solidFill>
                <a:schemeClr val="accent1"/>
              </a:solidFill>
              <a:ln w="9525">
                <a:solidFill>
                  <a:schemeClr val="accent1"/>
                </a:solidFill>
              </a:ln>
              <a:effectLst/>
            </c:spPr>
          </c:marker>
          <c:dPt>
            <c:idx val="15"/>
            <c:marker>
              <c:symbol val="circle"/>
              <c:size val="11"/>
              <c:spPr>
                <a:solidFill>
                  <a:srgbClr val="FF0000"/>
                </a:solidFill>
                <a:ln w="9525">
                  <a:solidFill>
                    <a:schemeClr val="accent1"/>
                  </a:solidFill>
                </a:ln>
                <a:effectLst/>
              </c:spPr>
            </c:marker>
            <c:bubble3D val="0"/>
          </c:dPt>
          <c:dPt>
            <c:idx val="30"/>
            <c:marker>
              <c:symbol val="circle"/>
              <c:size val="11"/>
              <c:spPr>
                <a:solidFill>
                  <a:srgbClr val="FF0000"/>
                </a:solidFill>
                <a:ln w="9525">
                  <a:solidFill>
                    <a:schemeClr val="accent1"/>
                  </a:solidFill>
                </a:ln>
                <a:effectLst/>
              </c:spPr>
            </c:marker>
            <c:bubble3D val="0"/>
          </c:dPt>
          <c:dPt>
            <c:idx val="39"/>
            <c:marker>
              <c:symbol val="circle"/>
              <c:size val="11"/>
              <c:spPr>
                <a:solidFill>
                  <a:srgbClr val="FF0000"/>
                </a:solidFill>
                <a:ln w="9525">
                  <a:solidFill>
                    <a:schemeClr val="accent1"/>
                  </a:solidFill>
                </a:ln>
                <a:effectLst/>
              </c:spPr>
            </c:marker>
            <c:bubble3D val="0"/>
          </c:dPt>
          <c:dPt>
            <c:idx val="43"/>
            <c:marker>
              <c:symbol val="circle"/>
              <c:size val="11"/>
              <c:spPr>
                <a:solidFill>
                  <a:srgbClr val="FF0000"/>
                </a:solidFill>
                <a:ln w="9525">
                  <a:solidFill>
                    <a:schemeClr val="accent1"/>
                  </a:solidFill>
                </a:ln>
                <a:effectLst/>
              </c:spPr>
            </c:marker>
            <c:bubble3D val="0"/>
          </c:dPt>
          <c:dPt>
            <c:idx val="52"/>
            <c:marker>
              <c:symbol val="circle"/>
              <c:size val="11"/>
              <c:spPr>
                <a:solidFill>
                  <a:srgbClr val="FF0000"/>
                </a:solidFill>
                <a:ln w="9525">
                  <a:solidFill>
                    <a:schemeClr val="accent1"/>
                  </a:solidFill>
                </a:ln>
                <a:effectLst/>
              </c:spPr>
            </c:marker>
            <c:bubble3D val="0"/>
          </c:dPt>
          <c:dPt>
            <c:idx val="55"/>
            <c:marker>
              <c:symbol val="circle"/>
              <c:size val="11"/>
              <c:spPr>
                <a:solidFill>
                  <a:srgbClr val="FF0000"/>
                </a:solidFill>
                <a:ln w="9525">
                  <a:solidFill>
                    <a:schemeClr val="accent1"/>
                  </a:solidFill>
                </a:ln>
                <a:effectLst/>
              </c:spPr>
            </c:marker>
            <c:bubble3D val="0"/>
          </c:dPt>
          <c:dPt>
            <c:idx val="80"/>
            <c:marker>
              <c:symbol val="circle"/>
              <c:size val="11"/>
              <c:spPr>
                <a:solidFill>
                  <a:srgbClr val="FF0000"/>
                </a:solidFill>
                <a:ln w="9525">
                  <a:solidFill>
                    <a:schemeClr val="accent1"/>
                  </a:solidFill>
                </a:ln>
                <a:effectLst/>
              </c:spPr>
            </c:marker>
            <c:bubble3D val="0"/>
          </c:dPt>
          <c:dPt>
            <c:idx val="89"/>
            <c:marker>
              <c:symbol val="circle"/>
              <c:size val="11"/>
              <c:spPr>
                <a:solidFill>
                  <a:srgbClr val="FF0000"/>
                </a:solidFill>
                <a:ln w="9525">
                  <a:solidFill>
                    <a:schemeClr val="accent1"/>
                  </a:solidFill>
                </a:ln>
                <a:effectLst/>
              </c:spPr>
            </c:marker>
            <c:bubble3D val="0"/>
          </c:dPt>
          <c:trendline>
            <c:spPr>
              <a:ln w="73025" cap="rnd">
                <a:solidFill>
                  <a:schemeClr val="tx1"/>
                </a:solidFill>
                <a:prstDash val="sysDot"/>
              </a:ln>
              <a:effectLst/>
            </c:spPr>
            <c:trendlineType val="linear"/>
            <c:dispRSqr val="1"/>
            <c:dispEq val="0"/>
            <c:trendlineLbl>
              <c:layout>
                <c:manualLayout>
                  <c:x val="-0.13663145231846019"/>
                  <c:y val="0.64261701662292203"/>
                </c:manualLayout>
              </c:layout>
              <c:numFmt formatCode="General"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rendlineLbl>
          </c:trendline>
          <c:xVal>
            <c:numRef>
              <c:f>PISA_vs_IQ_Scores!$B$2:$B$106</c:f>
              <c:numCache>
                <c:formatCode>General</c:formatCode>
                <c:ptCount val="105"/>
                <c:pt idx="0">
                  <c:v>78.400000000000006</c:v>
                </c:pt>
                <c:pt idx="1">
                  <c:v>79.099999999999994</c:v>
                </c:pt>
                <c:pt idx="2">
                  <c:v>92.7</c:v>
                </c:pt>
                <c:pt idx="3">
                  <c:v>101.8</c:v>
                </c:pt>
                <c:pt idx="4">
                  <c:v>100.8</c:v>
                </c:pt>
                <c:pt idx="5">
                  <c:v>82</c:v>
                </c:pt>
                <c:pt idx="6">
                  <c:v>83.8</c:v>
                </c:pt>
                <c:pt idx="7">
                  <c:v>101.2</c:v>
                </c:pt>
                <c:pt idx="8">
                  <c:v>67.2</c:v>
                </c:pt>
                <c:pt idx="9">
                  <c:v>89.5</c:v>
                </c:pt>
                <c:pt idx="10">
                  <c:v>71</c:v>
                </c:pt>
                <c:pt idx="11">
                  <c:v>75.8</c:v>
                </c:pt>
                <c:pt idx="12">
                  <c:v>93.7</c:v>
                </c:pt>
                <c:pt idx="13">
                  <c:v>102.5</c:v>
                </c:pt>
                <c:pt idx="14">
                  <c:v>82.1</c:v>
                </c:pt>
                <c:pt idx="15">
                  <c:v>102.7</c:v>
                </c:pt>
                <c:pt idx="16">
                  <c:v>75.7</c:v>
                </c:pt>
                <c:pt idx="17">
                  <c:v>89.1</c:v>
                </c:pt>
                <c:pt idx="18">
                  <c:v>96.2</c:v>
                </c:pt>
                <c:pt idx="19">
                  <c:v>101.4</c:v>
                </c:pt>
                <c:pt idx="20">
                  <c:v>96.7</c:v>
                </c:pt>
                <c:pt idx="21">
                  <c:v>78.8</c:v>
                </c:pt>
                <c:pt idx="22">
                  <c:v>69.2</c:v>
                </c:pt>
                <c:pt idx="23">
                  <c:v>103</c:v>
                </c:pt>
                <c:pt idx="24">
                  <c:v>105.8</c:v>
                </c:pt>
                <c:pt idx="25">
                  <c:v>99.1</c:v>
                </c:pt>
                <c:pt idx="26">
                  <c:v>98.7</c:v>
                </c:pt>
                <c:pt idx="27">
                  <c:v>82.1</c:v>
                </c:pt>
                <c:pt idx="28">
                  <c:v>54.2</c:v>
                </c:pt>
                <c:pt idx="29">
                  <c:v>92.8</c:v>
                </c:pt>
                <c:pt idx="30">
                  <c:v>106.3</c:v>
                </c:pt>
                <c:pt idx="31">
                  <c:v>100.5</c:v>
                </c:pt>
                <c:pt idx="32">
                  <c:v>97.9</c:v>
                </c:pt>
                <c:pt idx="33">
                  <c:v>78.2</c:v>
                </c:pt>
                <c:pt idx="34">
                  <c:v>79.400000000000006</c:v>
                </c:pt>
                <c:pt idx="35">
                  <c:v>83.1</c:v>
                </c:pt>
                <c:pt idx="36">
                  <c:v>100.9</c:v>
                </c:pt>
                <c:pt idx="37">
                  <c:v>93.1</c:v>
                </c:pt>
                <c:pt idx="38">
                  <c:v>94.3</c:v>
                </c:pt>
                <c:pt idx="39">
                  <c:v>106.8</c:v>
                </c:pt>
                <c:pt idx="40">
                  <c:v>85.8</c:v>
                </c:pt>
                <c:pt idx="41">
                  <c:v>102.5</c:v>
                </c:pt>
                <c:pt idx="42">
                  <c:v>71</c:v>
                </c:pt>
                <c:pt idx="43">
                  <c:v>108</c:v>
                </c:pt>
                <c:pt idx="44">
                  <c:v>77.099999999999994</c:v>
                </c:pt>
                <c:pt idx="45">
                  <c:v>64.900000000000006</c:v>
                </c:pt>
                <c:pt idx="46">
                  <c:v>95.3</c:v>
                </c:pt>
                <c:pt idx="47">
                  <c:v>82.1</c:v>
                </c:pt>
                <c:pt idx="48">
                  <c:v>51.7</c:v>
                </c:pt>
                <c:pt idx="49">
                  <c:v>101.7</c:v>
                </c:pt>
                <c:pt idx="50">
                  <c:v>95.2</c:v>
                </c:pt>
                <c:pt idx="51">
                  <c:v>93.7</c:v>
                </c:pt>
                <c:pt idx="52">
                  <c:v>101.9</c:v>
                </c:pt>
                <c:pt idx="53">
                  <c:v>86.6</c:v>
                </c:pt>
                <c:pt idx="54">
                  <c:v>45.5</c:v>
                </c:pt>
                <c:pt idx="55">
                  <c:v>95.6</c:v>
                </c:pt>
                <c:pt idx="56">
                  <c:v>92.3</c:v>
                </c:pt>
                <c:pt idx="57">
                  <c:v>73.7</c:v>
                </c:pt>
                <c:pt idx="58">
                  <c:v>82.4</c:v>
                </c:pt>
                <c:pt idx="59">
                  <c:v>89</c:v>
                </c:pt>
                <c:pt idx="60">
                  <c:v>82</c:v>
                </c:pt>
                <c:pt idx="61">
                  <c:v>70.5</c:v>
                </c:pt>
                <c:pt idx="62">
                  <c:v>60.8</c:v>
                </c:pt>
                <c:pt idx="63">
                  <c:v>51.3</c:v>
                </c:pt>
                <c:pt idx="64">
                  <c:v>103.1</c:v>
                </c:pt>
                <c:pt idx="65">
                  <c:v>99.5</c:v>
                </c:pt>
                <c:pt idx="66">
                  <c:v>60.5</c:v>
                </c:pt>
                <c:pt idx="67">
                  <c:v>96.4</c:v>
                </c:pt>
                <c:pt idx="68">
                  <c:v>78.900000000000006</c:v>
                </c:pt>
                <c:pt idx="69">
                  <c:v>75.900000000000006</c:v>
                </c:pt>
                <c:pt idx="70">
                  <c:v>89.6</c:v>
                </c:pt>
                <c:pt idx="71">
                  <c:v>68.8</c:v>
                </c:pt>
                <c:pt idx="72">
                  <c:v>97.8</c:v>
                </c:pt>
                <c:pt idx="73">
                  <c:v>92</c:v>
                </c:pt>
                <c:pt idx="74">
                  <c:v>65.5</c:v>
                </c:pt>
                <c:pt idx="75">
                  <c:v>89</c:v>
                </c:pt>
                <c:pt idx="76">
                  <c:v>97.3</c:v>
                </c:pt>
                <c:pt idx="77">
                  <c:v>72.599999999999994</c:v>
                </c:pt>
                <c:pt idx="78">
                  <c:v>88.8</c:v>
                </c:pt>
                <c:pt idx="79">
                  <c:v>75.3</c:v>
                </c:pt>
                <c:pt idx="80">
                  <c:v>113</c:v>
                </c:pt>
                <c:pt idx="81">
                  <c:v>99.1</c:v>
                </c:pt>
                <c:pt idx="82">
                  <c:v>100.7</c:v>
                </c:pt>
                <c:pt idx="83">
                  <c:v>54.9</c:v>
                </c:pt>
                <c:pt idx="84">
                  <c:v>96</c:v>
                </c:pt>
                <c:pt idx="85">
                  <c:v>65.3</c:v>
                </c:pt>
                <c:pt idx="86">
                  <c:v>99.6</c:v>
                </c:pt>
                <c:pt idx="87">
                  <c:v>101</c:v>
                </c:pt>
                <c:pt idx="88">
                  <c:v>82.6</c:v>
                </c:pt>
                <c:pt idx="89">
                  <c:v>108.8</c:v>
                </c:pt>
                <c:pt idx="90">
                  <c:v>67.400000000000006</c:v>
                </c:pt>
                <c:pt idx="91">
                  <c:v>89.4</c:v>
                </c:pt>
                <c:pt idx="92">
                  <c:v>87.4</c:v>
                </c:pt>
                <c:pt idx="93">
                  <c:v>80.7</c:v>
                </c:pt>
                <c:pt idx="94">
                  <c:v>86</c:v>
                </c:pt>
                <c:pt idx="95">
                  <c:v>57.3</c:v>
                </c:pt>
                <c:pt idx="96">
                  <c:v>92.4</c:v>
                </c:pt>
                <c:pt idx="97">
                  <c:v>92.2</c:v>
                </c:pt>
                <c:pt idx="98">
                  <c:v>100</c:v>
                </c:pt>
                <c:pt idx="99">
                  <c:v>97.4</c:v>
                </c:pt>
                <c:pt idx="100">
                  <c:v>85.4</c:v>
                </c:pt>
                <c:pt idx="101">
                  <c:v>74.7</c:v>
                </c:pt>
                <c:pt idx="102">
                  <c:v>53.3</c:v>
                </c:pt>
                <c:pt idx="103">
                  <c:v>67.5</c:v>
                </c:pt>
                <c:pt idx="104">
                  <c:v>61.1</c:v>
                </c:pt>
              </c:numCache>
            </c:numRef>
          </c:xVal>
          <c:yVal>
            <c:numRef>
              <c:f>PISA_vs_IQ_Scores!$C$2:$C$106</c:f>
              <c:numCache>
                <c:formatCode>General</c:formatCode>
                <c:ptCount val="105"/>
                <c:pt idx="0">
                  <c:v>83</c:v>
                </c:pt>
                <c:pt idx="1">
                  <c:v>93</c:v>
                </c:pt>
                <c:pt idx="2">
                  <c:v>92</c:v>
                </c:pt>
                <c:pt idx="3">
                  <c:v>98</c:v>
                </c:pt>
                <c:pt idx="4">
                  <c:v>100</c:v>
                </c:pt>
                <c:pt idx="5">
                  <c:v>87</c:v>
                </c:pt>
                <c:pt idx="6">
                  <c:v>81</c:v>
                </c:pt>
                <c:pt idx="7">
                  <c:v>99</c:v>
                </c:pt>
                <c:pt idx="8">
                  <c:v>84</c:v>
                </c:pt>
                <c:pt idx="9">
                  <c:v>94</c:v>
                </c:pt>
                <c:pt idx="10">
                  <c:v>71</c:v>
                </c:pt>
                <c:pt idx="11">
                  <c:v>87</c:v>
                </c:pt>
                <c:pt idx="12">
                  <c:v>93</c:v>
                </c:pt>
                <c:pt idx="13">
                  <c:v>99</c:v>
                </c:pt>
                <c:pt idx="14">
                  <c:v>90</c:v>
                </c:pt>
                <c:pt idx="15">
                  <c:v>105</c:v>
                </c:pt>
                <c:pt idx="16">
                  <c:v>84</c:v>
                </c:pt>
                <c:pt idx="17">
                  <c:v>91</c:v>
                </c:pt>
                <c:pt idx="18">
                  <c:v>99</c:v>
                </c:pt>
                <c:pt idx="19">
                  <c:v>98</c:v>
                </c:pt>
                <c:pt idx="20">
                  <c:v>98</c:v>
                </c:pt>
                <c:pt idx="21">
                  <c:v>83</c:v>
                </c:pt>
                <c:pt idx="22">
                  <c:v>80</c:v>
                </c:pt>
                <c:pt idx="23">
                  <c:v>99</c:v>
                </c:pt>
                <c:pt idx="24">
                  <c:v>99</c:v>
                </c:pt>
                <c:pt idx="25">
                  <c:v>98</c:v>
                </c:pt>
                <c:pt idx="26">
                  <c:v>99</c:v>
                </c:pt>
                <c:pt idx="27">
                  <c:v>94</c:v>
                </c:pt>
                <c:pt idx="28">
                  <c:v>71</c:v>
                </c:pt>
                <c:pt idx="29">
                  <c:v>92</c:v>
                </c:pt>
                <c:pt idx="30">
                  <c:v>108</c:v>
                </c:pt>
                <c:pt idx="31">
                  <c:v>97</c:v>
                </c:pt>
                <c:pt idx="32">
                  <c:v>101</c:v>
                </c:pt>
                <c:pt idx="33">
                  <c:v>82</c:v>
                </c:pt>
                <c:pt idx="34">
                  <c:v>87</c:v>
                </c:pt>
                <c:pt idx="35">
                  <c:v>84</c:v>
                </c:pt>
                <c:pt idx="36">
                  <c:v>92</c:v>
                </c:pt>
                <c:pt idx="37">
                  <c:v>95</c:v>
                </c:pt>
                <c:pt idx="38">
                  <c:v>97</c:v>
                </c:pt>
                <c:pt idx="39">
                  <c:v>105</c:v>
                </c:pt>
                <c:pt idx="40">
                  <c:v>85</c:v>
                </c:pt>
                <c:pt idx="41">
                  <c:v>94</c:v>
                </c:pt>
                <c:pt idx="42">
                  <c:v>72</c:v>
                </c:pt>
                <c:pt idx="43">
                  <c:v>106</c:v>
                </c:pt>
                <c:pt idx="44">
                  <c:v>87</c:v>
                </c:pt>
                <c:pt idx="45">
                  <c:v>90</c:v>
                </c:pt>
                <c:pt idx="46">
                  <c:v>98</c:v>
                </c:pt>
                <c:pt idx="47">
                  <c:v>82</c:v>
                </c:pt>
                <c:pt idx="48">
                  <c:v>67</c:v>
                </c:pt>
                <c:pt idx="49">
                  <c:v>100</c:v>
                </c:pt>
                <c:pt idx="50">
                  <c:v>91</c:v>
                </c:pt>
                <c:pt idx="51">
                  <c:v>100</c:v>
                </c:pt>
                <c:pt idx="52">
                  <c:v>101</c:v>
                </c:pt>
                <c:pt idx="53">
                  <c:v>91</c:v>
                </c:pt>
                <c:pt idx="54">
                  <c:v>60</c:v>
                </c:pt>
                <c:pt idx="55">
                  <c:v>92</c:v>
                </c:pt>
                <c:pt idx="56">
                  <c:v>97</c:v>
                </c:pt>
                <c:pt idx="57">
                  <c:v>89</c:v>
                </c:pt>
                <c:pt idx="58">
                  <c:v>88</c:v>
                </c:pt>
                <c:pt idx="59">
                  <c:v>96</c:v>
                </c:pt>
                <c:pt idx="61">
                  <c:v>84</c:v>
                </c:pt>
                <c:pt idx="62">
                  <c:v>64</c:v>
                </c:pt>
                <c:pt idx="63">
                  <c:v>72</c:v>
                </c:pt>
                <c:pt idx="64">
                  <c:v>100</c:v>
                </c:pt>
                <c:pt idx="65">
                  <c:v>99</c:v>
                </c:pt>
                <c:pt idx="66">
                  <c:v>69</c:v>
                </c:pt>
                <c:pt idx="67">
                  <c:v>100</c:v>
                </c:pt>
                <c:pt idx="68">
                  <c:v>85</c:v>
                </c:pt>
                <c:pt idx="69">
                  <c:v>86</c:v>
                </c:pt>
                <c:pt idx="70">
                  <c:v>83</c:v>
                </c:pt>
                <c:pt idx="71">
                  <c:v>86</c:v>
                </c:pt>
                <c:pt idx="72">
                  <c:v>95</c:v>
                </c:pt>
                <c:pt idx="73">
                  <c:v>95</c:v>
                </c:pt>
                <c:pt idx="74">
                  <c:v>83</c:v>
                </c:pt>
                <c:pt idx="75">
                  <c:v>91</c:v>
                </c:pt>
                <c:pt idx="76">
                  <c:v>97</c:v>
                </c:pt>
                <c:pt idx="77">
                  <c:v>80</c:v>
                </c:pt>
                <c:pt idx="78">
                  <c:v>89</c:v>
                </c:pt>
                <c:pt idx="79">
                  <c:v>86</c:v>
                </c:pt>
                <c:pt idx="80">
                  <c:v>108</c:v>
                </c:pt>
                <c:pt idx="81">
                  <c:v>96</c:v>
                </c:pt>
                <c:pt idx="82">
                  <c:v>96</c:v>
                </c:pt>
                <c:pt idx="83">
                  <c:v>72</c:v>
                </c:pt>
                <c:pt idx="84">
                  <c:v>98</c:v>
                </c:pt>
                <c:pt idx="85">
                  <c:v>68</c:v>
                </c:pt>
                <c:pt idx="86">
                  <c:v>99</c:v>
                </c:pt>
                <c:pt idx="87">
                  <c:v>101</c:v>
                </c:pt>
                <c:pt idx="88">
                  <c:v>79</c:v>
                </c:pt>
                <c:pt idx="89">
                  <c:v>105</c:v>
                </c:pt>
                <c:pt idx="90">
                  <c:v>72</c:v>
                </c:pt>
                <c:pt idx="91">
                  <c:v>91</c:v>
                </c:pt>
                <c:pt idx="92">
                  <c:v>85</c:v>
                </c:pt>
                <c:pt idx="93">
                  <c:v>84</c:v>
                </c:pt>
                <c:pt idx="94">
                  <c:v>90</c:v>
                </c:pt>
                <c:pt idx="95">
                  <c:v>73</c:v>
                </c:pt>
                <c:pt idx="96">
                  <c:v>95</c:v>
                </c:pt>
                <c:pt idx="97">
                  <c:v>83</c:v>
                </c:pt>
                <c:pt idx="98">
                  <c:v>100</c:v>
                </c:pt>
                <c:pt idx="99">
                  <c:v>98</c:v>
                </c:pt>
                <c:pt idx="100">
                  <c:v>96</c:v>
                </c:pt>
                <c:pt idx="101">
                  <c:v>84</c:v>
                </c:pt>
                <c:pt idx="102">
                  <c:v>83</c:v>
                </c:pt>
                <c:pt idx="103">
                  <c:v>71</c:v>
                </c:pt>
                <c:pt idx="104">
                  <c:v>72</c:v>
                </c:pt>
              </c:numCache>
            </c:numRef>
          </c:yVal>
          <c:smooth val="0"/>
        </c:ser>
        <c:dLbls>
          <c:showLegendKey val="0"/>
          <c:showVal val="0"/>
          <c:showCatName val="0"/>
          <c:showSerName val="0"/>
          <c:showPercent val="0"/>
          <c:showBubbleSize val="0"/>
        </c:dLbls>
        <c:axId val="-63312336"/>
        <c:axId val="-63311792"/>
      </c:scatterChart>
      <c:valAx>
        <c:axId val="-63312336"/>
        <c:scaling>
          <c:orientation val="minMax"/>
          <c:max val="120"/>
          <c:min val="40"/>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'Intelligence' (IQ)</a:t>
                </a:r>
              </a:p>
            </c:rich>
          </c:tx>
          <c:layout>
            <c:manualLayout>
              <c:xMode val="edge"/>
              <c:yMode val="edge"/>
              <c:x val="0.83655424321959748"/>
              <c:y val="0.8092359288422280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1792"/>
        <c:crosses val="autoZero"/>
        <c:crossBetween val="midCat"/>
      </c:valAx>
      <c:valAx>
        <c:axId val="-63311792"/>
        <c:scaling>
          <c:orientation val="minMax"/>
          <c:max val="110"/>
          <c:min val="60"/>
        </c:scaling>
        <c:delete val="0"/>
        <c:axPos val="l"/>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Educational achievement</a:t>
                </a:r>
              </a:p>
            </c:rich>
          </c:tx>
          <c:layout>
            <c:manualLayout>
              <c:xMode val="edge"/>
              <c:yMode val="edge"/>
              <c:x val="9.6308186195826651E-2"/>
              <c:y val="3.3809046918415034E-2"/>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2336"/>
        <c:crosses val="autoZero"/>
        <c:crossBetween val="midCat"/>
      </c:valAx>
      <c:spPr>
        <a:noFill/>
        <a:ln>
          <a:noFill/>
        </a:ln>
        <a:effectLst/>
      </c:spPr>
    </c:plotArea>
    <c:plotVisOnly val="1"/>
    <c:dispBlanksAs val="gap"/>
    <c:showDLblsOverMax val="0"/>
  </c:chart>
  <c:spPr>
    <a:noFill/>
    <a:ln>
      <a:noFill/>
    </a:ln>
    <a:effectLst/>
  </c:spPr>
  <c:txPr>
    <a:bodyPr/>
    <a:lstStyle/>
    <a:p>
      <a:pPr>
        <a:defRPr sz="20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39560573346054"/>
          <c:y val="4.1904761904761903E-2"/>
          <c:w val="0.73594616266206836"/>
          <c:h val="0.8765588301462317"/>
        </c:manualLayout>
      </c:layout>
      <c:barChart>
        <c:barDir val="bar"/>
        <c:grouping val="clustered"/>
        <c:varyColors val="0"/>
        <c:ser>
          <c:idx val="0"/>
          <c:order val="0"/>
          <c:tx>
            <c:strRef>
              <c:f>Differences_Fluid_Intelligence!$B$1</c:f>
              <c:strCache>
                <c:ptCount val="1"/>
                <c:pt idx="0">
                  <c:v>Difference</c:v>
                </c:pt>
              </c:strCache>
            </c:strRef>
          </c:tx>
          <c:spPr>
            <a:solidFill>
              <a:schemeClr val="accent1">
                <a:lumMod val="40000"/>
                <a:lumOff val="60000"/>
              </a:schemeClr>
            </a:solidFill>
            <a:ln>
              <a:noFill/>
            </a:ln>
            <a:effectLst/>
          </c:spPr>
          <c:invertIfNegative val="0"/>
          <c:dPt>
            <c:idx val="1"/>
            <c:invertIfNegative val="0"/>
            <c:bubble3D val="0"/>
            <c:spPr>
              <a:solidFill>
                <a:srgbClr val="92D050"/>
              </a:solidFill>
              <a:ln>
                <a:noFill/>
              </a:ln>
              <a:effectLst/>
            </c:spPr>
          </c:dPt>
          <c:dPt>
            <c:idx val="2"/>
            <c:invertIfNegative val="0"/>
            <c:bubble3D val="0"/>
            <c:spPr>
              <a:solidFill>
                <a:srgbClr val="FFFF00"/>
              </a:solidFill>
              <a:ln>
                <a:noFill/>
              </a:ln>
              <a:effectLst/>
            </c:spPr>
          </c:dPt>
          <c:errBars>
            <c:errBarType val="both"/>
            <c:errValType val="cust"/>
            <c:noEndCap val="0"/>
            <c:plus>
              <c:numRef>
                <c:f>Differences_Fluid_Intelligence!$E$2:$E$5</c:f>
                <c:numCache>
                  <c:formatCode>General</c:formatCode>
                  <c:ptCount val="4"/>
                  <c:pt idx="0">
                    <c:v>0.24311050499999998</c:v>
                  </c:pt>
                  <c:pt idx="1">
                    <c:v>0.25555167000000001</c:v>
                  </c:pt>
                  <c:pt idx="2">
                    <c:v>0.30430752</c:v>
                  </c:pt>
                  <c:pt idx="3">
                    <c:v>0.23664283499999997</c:v>
                  </c:pt>
                </c:numCache>
              </c:numRef>
            </c:plus>
            <c:minus>
              <c:numRef>
                <c:f>Differences_Fluid_Intelligence!$D$2:$D$5</c:f>
                <c:numCache>
                  <c:formatCode>General</c:formatCode>
                  <c:ptCount val="4"/>
                  <c:pt idx="0">
                    <c:v>0.24311050499999998</c:v>
                  </c:pt>
                  <c:pt idx="1">
                    <c:v>0.25555167000000001</c:v>
                  </c:pt>
                  <c:pt idx="2">
                    <c:v>0.30430752</c:v>
                  </c:pt>
                  <c:pt idx="3">
                    <c:v>0.23664283499999997</c:v>
                  </c:pt>
                </c:numCache>
              </c:numRef>
            </c:minus>
            <c:spPr>
              <a:noFill/>
              <a:ln w="9525" cap="flat" cmpd="sng" algn="ctr">
                <a:solidFill>
                  <a:schemeClr val="tx1">
                    <a:lumMod val="65000"/>
                    <a:lumOff val="35000"/>
                  </a:schemeClr>
                </a:solidFill>
                <a:round/>
              </a:ln>
              <a:effectLst/>
            </c:spPr>
          </c:errBars>
          <c:cat>
            <c:strRef>
              <c:f>Differences_Fluid_Intelligence!$A$2:$A$5</c:f>
              <c:strCache>
                <c:ptCount val="4"/>
                <c:pt idx="0">
                  <c:v>"+ prior achievement"</c:v>
                </c:pt>
                <c:pt idx="1">
                  <c:v>"+ IQ controls"</c:v>
                </c:pt>
                <c:pt idx="2">
                  <c:v>"+ SES controls"</c:v>
                </c:pt>
                <c:pt idx="3">
                  <c:v>Unconditional</c:v>
                </c:pt>
              </c:strCache>
            </c:strRef>
          </c:cat>
          <c:val>
            <c:numRef>
              <c:f>Differences_Fluid_Intelligence!$B$2:$B$5</c:f>
              <c:numCache>
                <c:formatCode>0.00</c:formatCode>
                <c:ptCount val="4"/>
                <c:pt idx="0">
                  <c:v>0.47004970000000001</c:v>
                </c:pt>
                <c:pt idx="1">
                  <c:v>0.4086977</c:v>
                </c:pt>
                <c:pt idx="2">
                  <c:v>0.66826339999999995</c:v>
                </c:pt>
                <c:pt idx="3">
                  <c:v>0.72031769999999995</c:v>
                </c:pt>
              </c:numCache>
            </c:numRef>
          </c:val>
        </c:ser>
        <c:dLbls>
          <c:showLegendKey val="0"/>
          <c:showVal val="0"/>
          <c:showCatName val="0"/>
          <c:showSerName val="0"/>
          <c:showPercent val="0"/>
          <c:showBubbleSize val="0"/>
        </c:dLbls>
        <c:gapWidth val="35"/>
        <c:axId val="-63316144"/>
        <c:axId val="-63310160"/>
      </c:barChart>
      <c:catAx>
        <c:axId val="-63316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0160"/>
        <c:crosses val="autoZero"/>
        <c:auto val="1"/>
        <c:lblAlgn val="ctr"/>
        <c:lblOffset val="100"/>
        <c:noMultiLvlLbl val="0"/>
      </c:catAx>
      <c:valAx>
        <c:axId val="-63310160"/>
        <c:scaling>
          <c:orientation val="minMax"/>
          <c:max val="1"/>
          <c:min val="0"/>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Standard deviations</a:t>
                </a:r>
              </a:p>
            </c:rich>
          </c:tx>
          <c:layout>
            <c:manualLayout>
              <c:xMode val="edge"/>
              <c:yMode val="edge"/>
              <c:x val="0.76280631435767421"/>
              <c:y val="0.8468379452568428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63316144"/>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PISA_Tense!$B$1</c:f>
              <c:strCache>
                <c:ptCount val="1"/>
                <c:pt idx="0">
                  <c:v>Strongly agree</c:v>
                </c:pt>
              </c:strCache>
            </c:strRef>
          </c:tx>
          <c:spPr>
            <a:solidFill>
              <a:schemeClr val="accent1"/>
            </a:solidFill>
            <a:ln>
              <a:noFill/>
            </a:ln>
            <a:effectLst/>
          </c:spPr>
          <c:invertIfNegative val="0"/>
          <c:cat>
            <c:strRef>
              <c:f>PISA_Tense!$A$2:$A$7</c:f>
              <c:strCache>
                <c:ptCount val="6"/>
                <c:pt idx="0">
                  <c:v>Australia</c:v>
                </c:pt>
                <c:pt idx="1">
                  <c:v>Spain</c:v>
                </c:pt>
                <c:pt idx="2">
                  <c:v>UK</c:v>
                </c:pt>
                <c:pt idx="3">
                  <c:v>Korea</c:v>
                </c:pt>
                <c:pt idx="4">
                  <c:v>Taipei</c:v>
                </c:pt>
                <c:pt idx="5">
                  <c:v>Shanghai</c:v>
                </c:pt>
              </c:strCache>
            </c:strRef>
          </c:cat>
          <c:val>
            <c:numRef>
              <c:f>PISA_Tense!$B$2:$B$7</c:f>
              <c:numCache>
                <c:formatCode>General</c:formatCode>
                <c:ptCount val="6"/>
                <c:pt idx="0">
                  <c:v>10</c:v>
                </c:pt>
                <c:pt idx="1">
                  <c:v>11</c:v>
                </c:pt>
                <c:pt idx="2">
                  <c:v>7</c:v>
                </c:pt>
                <c:pt idx="3">
                  <c:v>9</c:v>
                </c:pt>
                <c:pt idx="4">
                  <c:v>11</c:v>
                </c:pt>
                <c:pt idx="5">
                  <c:v>8</c:v>
                </c:pt>
              </c:numCache>
            </c:numRef>
          </c:val>
        </c:ser>
        <c:ser>
          <c:idx val="1"/>
          <c:order val="1"/>
          <c:tx>
            <c:strRef>
              <c:f>PISA_Tense!$C$1</c:f>
              <c:strCache>
                <c:ptCount val="1"/>
                <c:pt idx="0">
                  <c:v>Agree</c:v>
                </c:pt>
              </c:strCache>
            </c:strRef>
          </c:tx>
          <c:spPr>
            <a:solidFill>
              <a:schemeClr val="accent2"/>
            </a:solidFill>
            <a:ln>
              <a:noFill/>
            </a:ln>
            <a:effectLst/>
          </c:spPr>
          <c:invertIfNegative val="0"/>
          <c:cat>
            <c:strRef>
              <c:f>PISA_Tense!$A$2:$A$7</c:f>
              <c:strCache>
                <c:ptCount val="6"/>
                <c:pt idx="0">
                  <c:v>Australia</c:v>
                </c:pt>
                <c:pt idx="1">
                  <c:v>Spain</c:v>
                </c:pt>
                <c:pt idx="2">
                  <c:v>UK</c:v>
                </c:pt>
                <c:pt idx="3">
                  <c:v>Korea</c:v>
                </c:pt>
                <c:pt idx="4">
                  <c:v>Taipei</c:v>
                </c:pt>
                <c:pt idx="5">
                  <c:v>Shanghai</c:v>
                </c:pt>
              </c:strCache>
            </c:strRef>
          </c:cat>
          <c:val>
            <c:numRef>
              <c:f>PISA_Tense!$C$2:$C$7</c:f>
              <c:numCache>
                <c:formatCode>General</c:formatCode>
                <c:ptCount val="6"/>
                <c:pt idx="0">
                  <c:v>27</c:v>
                </c:pt>
                <c:pt idx="1">
                  <c:v>25</c:v>
                </c:pt>
                <c:pt idx="2">
                  <c:v>22</c:v>
                </c:pt>
                <c:pt idx="3">
                  <c:v>23</c:v>
                </c:pt>
                <c:pt idx="4">
                  <c:v>24</c:v>
                </c:pt>
                <c:pt idx="5">
                  <c:v>24</c:v>
                </c:pt>
              </c:numCache>
            </c:numRef>
          </c:val>
        </c:ser>
        <c:ser>
          <c:idx val="2"/>
          <c:order val="2"/>
          <c:tx>
            <c:strRef>
              <c:f>PISA_Tense!$D$1</c:f>
              <c:strCache>
                <c:ptCount val="1"/>
                <c:pt idx="0">
                  <c:v>Disagree</c:v>
                </c:pt>
              </c:strCache>
            </c:strRef>
          </c:tx>
          <c:spPr>
            <a:solidFill>
              <a:schemeClr val="accent3"/>
            </a:solidFill>
            <a:ln>
              <a:noFill/>
            </a:ln>
            <a:effectLst/>
          </c:spPr>
          <c:invertIfNegative val="0"/>
          <c:cat>
            <c:strRef>
              <c:f>PISA_Tense!$A$2:$A$7</c:f>
              <c:strCache>
                <c:ptCount val="6"/>
                <c:pt idx="0">
                  <c:v>Australia</c:v>
                </c:pt>
                <c:pt idx="1">
                  <c:v>Spain</c:v>
                </c:pt>
                <c:pt idx="2">
                  <c:v>UK</c:v>
                </c:pt>
                <c:pt idx="3">
                  <c:v>Korea</c:v>
                </c:pt>
                <c:pt idx="4">
                  <c:v>Taipei</c:v>
                </c:pt>
                <c:pt idx="5">
                  <c:v>Shanghai</c:v>
                </c:pt>
              </c:strCache>
            </c:strRef>
          </c:cat>
          <c:val>
            <c:numRef>
              <c:f>PISA_Tense!$D$2:$D$7</c:f>
              <c:numCache>
                <c:formatCode>General</c:formatCode>
                <c:ptCount val="6"/>
                <c:pt idx="0">
                  <c:v>48</c:v>
                </c:pt>
                <c:pt idx="1">
                  <c:v>42</c:v>
                </c:pt>
                <c:pt idx="2">
                  <c:v>52</c:v>
                </c:pt>
                <c:pt idx="3">
                  <c:v>48</c:v>
                </c:pt>
                <c:pt idx="4">
                  <c:v>49</c:v>
                </c:pt>
                <c:pt idx="5">
                  <c:v>54</c:v>
                </c:pt>
              </c:numCache>
            </c:numRef>
          </c:val>
        </c:ser>
        <c:ser>
          <c:idx val="3"/>
          <c:order val="3"/>
          <c:tx>
            <c:strRef>
              <c:f>PISA_Tense!$E$1</c:f>
              <c:strCache>
                <c:ptCount val="1"/>
                <c:pt idx="0">
                  <c:v>Strongly disagree</c:v>
                </c:pt>
              </c:strCache>
            </c:strRef>
          </c:tx>
          <c:spPr>
            <a:solidFill>
              <a:schemeClr val="accent4"/>
            </a:solidFill>
            <a:ln>
              <a:noFill/>
            </a:ln>
            <a:effectLst/>
          </c:spPr>
          <c:invertIfNegative val="0"/>
          <c:cat>
            <c:strRef>
              <c:f>PISA_Tense!$A$2:$A$7</c:f>
              <c:strCache>
                <c:ptCount val="6"/>
                <c:pt idx="0">
                  <c:v>Australia</c:v>
                </c:pt>
                <c:pt idx="1">
                  <c:v>Spain</c:v>
                </c:pt>
                <c:pt idx="2">
                  <c:v>UK</c:v>
                </c:pt>
                <c:pt idx="3">
                  <c:v>Korea</c:v>
                </c:pt>
                <c:pt idx="4">
                  <c:v>Taipei</c:v>
                </c:pt>
                <c:pt idx="5">
                  <c:v>Shanghai</c:v>
                </c:pt>
              </c:strCache>
            </c:strRef>
          </c:cat>
          <c:val>
            <c:numRef>
              <c:f>PISA_Tense!$E$2:$E$7</c:f>
              <c:numCache>
                <c:formatCode>General</c:formatCode>
                <c:ptCount val="6"/>
                <c:pt idx="0">
                  <c:v>15</c:v>
                </c:pt>
                <c:pt idx="1">
                  <c:v>22</c:v>
                </c:pt>
                <c:pt idx="2">
                  <c:v>20</c:v>
                </c:pt>
                <c:pt idx="3">
                  <c:v>20</c:v>
                </c:pt>
                <c:pt idx="4">
                  <c:v>16</c:v>
                </c:pt>
                <c:pt idx="5">
                  <c:v>15</c:v>
                </c:pt>
              </c:numCache>
            </c:numRef>
          </c:val>
        </c:ser>
        <c:dLbls>
          <c:showLegendKey val="0"/>
          <c:showVal val="0"/>
          <c:showCatName val="0"/>
          <c:showSerName val="0"/>
          <c:showPercent val="0"/>
          <c:showBubbleSize val="0"/>
        </c:dLbls>
        <c:gapWidth val="35"/>
        <c:overlap val="100"/>
        <c:axId val="-63315056"/>
        <c:axId val="-63463904"/>
      </c:barChart>
      <c:catAx>
        <c:axId val="-63315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63463904"/>
        <c:crosses val="autoZero"/>
        <c:auto val="1"/>
        <c:lblAlgn val="ctr"/>
        <c:lblOffset val="100"/>
        <c:noMultiLvlLbl val="0"/>
      </c:catAx>
      <c:valAx>
        <c:axId val="-6346390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6331505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2400"/>
      </a:pPr>
      <a:endParaRPr lang="es-E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PISA_Worried_Grades!$B$1</c:f>
              <c:strCache>
                <c:ptCount val="1"/>
                <c:pt idx="0">
                  <c:v>Strongly agree</c:v>
                </c:pt>
              </c:strCache>
            </c:strRef>
          </c:tx>
          <c:spPr>
            <a:solidFill>
              <a:schemeClr val="accent1"/>
            </a:solidFill>
            <a:ln>
              <a:noFill/>
            </a:ln>
            <a:effectLst/>
          </c:spPr>
          <c:invertIfNegative val="0"/>
          <c:cat>
            <c:strRef>
              <c:f>PISA_Worried_Grades!$A$2:$A$7</c:f>
              <c:strCache>
                <c:ptCount val="6"/>
                <c:pt idx="0">
                  <c:v>Australia</c:v>
                </c:pt>
                <c:pt idx="1">
                  <c:v>Spain</c:v>
                </c:pt>
                <c:pt idx="2">
                  <c:v>UK</c:v>
                </c:pt>
                <c:pt idx="3">
                  <c:v>Korea</c:v>
                </c:pt>
                <c:pt idx="4">
                  <c:v>Taipei</c:v>
                </c:pt>
                <c:pt idx="5">
                  <c:v>Shanghai</c:v>
                </c:pt>
              </c:strCache>
            </c:strRef>
          </c:cat>
          <c:val>
            <c:numRef>
              <c:f>PISA_Worried_Grades!$B$2:$B$7</c:f>
              <c:numCache>
                <c:formatCode>General</c:formatCode>
                <c:ptCount val="6"/>
                <c:pt idx="0">
                  <c:v>23</c:v>
                </c:pt>
                <c:pt idx="1">
                  <c:v>38</c:v>
                </c:pt>
                <c:pt idx="2">
                  <c:v>22</c:v>
                </c:pt>
                <c:pt idx="3">
                  <c:v>38</c:v>
                </c:pt>
                <c:pt idx="4">
                  <c:v>34</c:v>
                </c:pt>
                <c:pt idx="5">
                  <c:v>25</c:v>
                </c:pt>
              </c:numCache>
            </c:numRef>
          </c:val>
        </c:ser>
        <c:ser>
          <c:idx val="1"/>
          <c:order val="1"/>
          <c:tx>
            <c:strRef>
              <c:f>PISA_Worried_Grades!$C$1</c:f>
              <c:strCache>
                <c:ptCount val="1"/>
                <c:pt idx="0">
                  <c:v>Agree</c:v>
                </c:pt>
              </c:strCache>
            </c:strRef>
          </c:tx>
          <c:spPr>
            <a:solidFill>
              <a:schemeClr val="accent2"/>
            </a:solidFill>
            <a:ln>
              <a:noFill/>
            </a:ln>
            <a:effectLst/>
          </c:spPr>
          <c:invertIfNegative val="0"/>
          <c:cat>
            <c:strRef>
              <c:f>PISA_Worried_Grades!$A$2:$A$7</c:f>
              <c:strCache>
                <c:ptCount val="6"/>
                <c:pt idx="0">
                  <c:v>Australia</c:v>
                </c:pt>
                <c:pt idx="1">
                  <c:v>Spain</c:v>
                </c:pt>
                <c:pt idx="2">
                  <c:v>UK</c:v>
                </c:pt>
                <c:pt idx="3">
                  <c:v>Korea</c:v>
                </c:pt>
                <c:pt idx="4">
                  <c:v>Taipei</c:v>
                </c:pt>
                <c:pt idx="5">
                  <c:v>Shanghai</c:v>
                </c:pt>
              </c:strCache>
            </c:strRef>
          </c:cat>
          <c:val>
            <c:numRef>
              <c:f>PISA_Worried_Grades!$C$2:$C$7</c:f>
              <c:numCache>
                <c:formatCode>General</c:formatCode>
                <c:ptCount val="6"/>
                <c:pt idx="0">
                  <c:v>39</c:v>
                </c:pt>
                <c:pt idx="1">
                  <c:v>40</c:v>
                </c:pt>
                <c:pt idx="2">
                  <c:v>36</c:v>
                </c:pt>
                <c:pt idx="3">
                  <c:v>44</c:v>
                </c:pt>
                <c:pt idx="4">
                  <c:v>42</c:v>
                </c:pt>
                <c:pt idx="5">
                  <c:v>46</c:v>
                </c:pt>
              </c:numCache>
            </c:numRef>
          </c:val>
        </c:ser>
        <c:ser>
          <c:idx val="2"/>
          <c:order val="2"/>
          <c:tx>
            <c:strRef>
              <c:f>PISA_Worried_Grades!$D$1</c:f>
              <c:strCache>
                <c:ptCount val="1"/>
                <c:pt idx="0">
                  <c:v>Disagree</c:v>
                </c:pt>
              </c:strCache>
            </c:strRef>
          </c:tx>
          <c:spPr>
            <a:solidFill>
              <a:schemeClr val="accent3"/>
            </a:solidFill>
            <a:ln>
              <a:noFill/>
            </a:ln>
            <a:effectLst/>
          </c:spPr>
          <c:invertIfNegative val="0"/>
          <c:cat>
            <c:strRef>
              <c:f>PISA_Worried_Grades!$A$2:$A$7</c:f>
              <c:strCache>
                <c:ptCount val="6"/>
                <c:pt idx="0">
                  <c:v>Australia</c:v>
                </c:pt>
                <c:pt idx="1">
                  <c:v>Spain</c:v>
                </c:pt>
                <c:pt idx="2">
                  <c:v>UK</c:v>
                </c:pt>
                <c:pt idx="3">
                  <c:v>Korea</c:v>
                </c:pt>
                <c:pt idx="4">
                  <c:v>Taipei</c:v>
                </c:pt>
                <c:pt idx="5">
                  <c:v>Shanghai</c:v>
                </c:pt>
              </c:strCache>
            </c:strRef>
          </c:cat>
          <c:val>
            <c:numRef>
              <c:f>PISA_Worried_Grades!$D$2:$D$7</c:f>
              <c:numCache>
                <c:formatCode>General</c:formatCode>
                <c:ptCount val="6"/>
                <c:pt idx="0">
                  <c:v>27</c:v>
                </c:pt>
                <c:pt idx="1">
                  <c:v>14</c:v>
                </c:pt>
                <c:pt idx="2">
                  <c:v>29</c:v>
                </c:pt>
                <c:pt idx="3">
                  <c:v>12</c:v>
                </c:pt>
                <c:pt idx="4">
                  <c:v>16</c:v>
                </c:pt>
                <c:pt idx="5">
                  <c:v>21</c:v>
                </c:pt>
              </c:numCache>
            </c:numRef>
          </c:val>
        </c:ser>
        <c:ser>
          <c:idx val="3"/>
          <c:order val="3"/>
          <c:tx>
            <c:strRef>
              <c:f>PISA_Worried_Grades!$E$1</c:f>
              <c:strCache>
                <c:ptCount val="1"/>
                <c:pt idx="0">
                  <c:v>Strongly disagree</c:v>
                </c:pt>
              </c:strCache>
            </c:strRef>
          </c:tx>
          <c:spPr>
            <a:solidFill>
              <a:schemeClr val="accent4"/>
            </a:solidFill>
            <a:ln>
              <a:noFill/>
            </a:ln>
            <a:effectLst/>
          </c:spPr>
          <c:invertIfNegative val="0"/>
          <c:cat>
            <c:strRef>
              <c:f>PISA_Worried_Grades!$A$2:$A$7</c:f>
              <c:strCache>
                <c:ptCount val="6"/>
                <c:pt idx="0">
                  <c:v>Australia</c:v>
                </c:pt>
                <c:pt idx="1">
                  <c:v>Spain</c:v>
                </c:pt>
                <c:pt idx="2">
                  <c:v>UK</c:v>
                </c:pt>
                <c:pt idx="3">
                  <c:v>Korea</c:v>
                </c:pt>
                <c:pt idx="4">
                  <c:v>Taipei</c:v>
                </c:pt>
                <c:pt idx="5">
                  <c:v>Shanghai</c:v>
                </c:pt>
              </c:strCache>
            </c:strRef>
          </c:cat>
          <c:val>
            <c:numRef>
              <c:f>PISA_Worried_Grades!$E$2:$E$7</c:f>
              <c:numCache>
                <c:formatCode>General</c:formatCode>
                <c:ptCount val="6"/>
                <c:pt idx="0">
                  <c:v>11</c:v>
                </c:pt>
                <c:pt idx="1">
                  <c:v>8</c:v>
                </c:pt>
                <c:pt idx="2">
                  <c:v>13</c:v>
                </c:pt>
                <c:pt idx="3">
                  <c:v>6</c:v>
                </c:pt>
                <c:pt idx="4">
                  <c:v>8</c:v>
                </c:pt>
                <c:pt idx="5">
                  <c:v>8</c:v>
                </c:pt>
              </c:numCache>
            </c:numRef>
          </c:val>
        </c:ser>
        <c:dLbls>
          <c:showLegendKey val="0"/>
          <c:showVal val="0"/>
          <c:showCatName val="0"/>
          <c:showSerName val="0"/>
          <c:showPercent val="0"/>
          <c:showBubbleSize val="0"/>
        </c:dLbls>
        <c:gapWidth val="35"/>
        <c:overlap val="100"/>
        <c:axId val="-63461728"/>
        <c:axId val="-63463360"/>
      </c:barChart>
      <c:catAx>
        <c:axId val="-63461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63463360"/>
        <c:crosses val="autoZero"/>
        <c:auto val="1"/>
        <c:lblAlgn val="ctr"/>
        <c:lblOffset val="100"/>
        <c:noMultiLvlLbl val="0"/>
      </c:catAx>
      <c:valAx>
        <c:axId val="-6346336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6346172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2400"/>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0.63814</cdr:x>
      <cdr:y>0.03449</cdr:y>
    </cdr:from>
    <cdr:to>
      <cdr:x>0.64957</cdr:x>
      <cdr:y>0.92407</cdr:y>
    </cdr:to>
    <cdr:cxnSp macro="">
      <cdr:nvCxnSpPr>
        <cdr:cNvPr id="3" name="Straight Connector 2"/>
        <cdr:cNvCxnSpPr/>
      </cdr:nvCxnSpPr>
      <cdr:spPr>
        <a:xfrm xmlns:a="http://schemas.openxmlformats.org/drawingml/2006/main" flipH="1" flipV="1">
          <a:off x="4846544" y="184863"/>
          <a:ext cx="86809" cy="4767516"/>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0.70973</cdr:x>
      <cdr:y>0.04382</cdr:y>
    </cdr:from>
    <cdr:to>
      <cdr:x>0.71544</cdr:x>
      <cdr:y>0.92407</cdr:y>
    </cdr:to>
    <cdr:cxnSp macro="">
      <cdr:nvCxnSpPr>
        <cdr:cNvPr id="5" name="Straight Connector 4"/>
        <cdr:cNvCxnSpPr/>
      </cdr:nvCxnSpPr>
      <cdr:spPr>
        <a:xfrm xmlns:a="http://schemas.openxmlformats.org/drawingml/2006/main" flipH="1" flipV="1">
          <a:off x="5390301" y="234866"/>
          <a:ext cx="43366" cy="4717513"/>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0.40952</cdr:x>
      <cdr:y>0.75739</cdr:y>
    </cdr:from>
    <cdr:to>
      <cdr:x>0.61333</cdr:x>
      <cdr:y>0.9098</cdr:y>
    </cdr:to>
    <cdr:sp macro="" textlink="">
      <cdr:nvSpPr>
        <cdr:cNvPr id="6" name="TextBox 5"/>
        <cdr:cNvSpPr txBox="1"/>
      </cdr:nvSpPr>
      <cdr:spPr>
        <a:xfrm xmlns:a="http://schemas.openxmlformats.org/drawingml/2006/main">
          <a:off x="2047876" y="2319338"/>
          <a:ext cx="1019175"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800" dirty="0"/>
            <a:t>Upper grade</a:t>
          </a:r>
        </a:p>
        <a:p xmlns:a="http://schemas.openxmlformats.org/drawingml/2006/main">
          <a:r>
            <a:rPr lang="en-GB" sz="1800" dirty="0"/>
            <a:t>(E.g.</a:t>
          </a:r>
          <a:r>
            <a:rPr lang="en-GB" sz="1800" baseline="0" dirty="0"/>
            <a:t> grade 10)</a:t>
          </a:r>
          <a:endParaRPr lang="en-GB" sz="1800" dirty="0"/>
        </a:p>
      </cdr:txBody>
    </cdr:sp>
  </cdr:relSizeAnchor>
  <cdr:relSizeAnchor xmlns:cdr="http://schemas.openxmlformats.org/drawingml/2006/chartDrawing">
    <cdr:from>
      <cdr:x>0.72381</cdr:x>
      <cdr:y>0.74495</cdr:y>
    </cdr:from>
    <cdr:to>
      <cdr:x>0.95429</cdr:x>
      <cdr:y>0.89425</cdr:y>
    </cdr:to>
    <cdr:sp macro="" textlink="">
      <cdr:nvSpPr>
        <cdr:cNvPr id="7" name="TextBox 6"/>
        <cdr:cNvSpPr txBox="1"/>
      </cdr:nvSpPr>
      <cdr:spPr>
        <a:xfrm xmlns:a="http://schemas.openxmlformats.org/drawingml/2006/main">
          <a:off x="3619501" y="2281239"/>
          <a:ext cx="1152525"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800" dirty="0"/>
            <a:t>Lower grade</a:t>
          </a:r>
        </a:p>
        <a:p xmlns:a="http://schemas.openxmlformats.org/drawingml/2006/main">
          <a:r>
            <a:rPr lang="en-GB" sz="1800" dirty="0"/>
            <a:t>(E.g. grade 9)</a:t>
          </a:r>
        </a:p>
      </cdr:txBody>
    </cdr:sp>
  </cdr:relSizeAnchor>
</c:userShapes>
</file>

<file path=ppt/drawings/drawing2.xml><?xml version="1.0" encoding="utf-8"?>
<c:userShapes xmlns:c="http://schemas.openxmlformats.org/drawingml/2006/chart">
  <cdr:relSizeAnchor xmlns:cdr="http://schemas.openxmlformats.org/drawingml/2006/chartDrawing">
    <cdr:from>
      <cdr:x>0.64164</cdr:x>
      <cdr:y>1.95044E-7</cdr:y>
    </cdr:from>
    <cdr:to>
      <cdr:x>0.64933</cdr:x>
      <cdr:y>0.88959</cdr:y>
    </cdr:to>
    <cdr:cxnSp macro="">
      <cdr:nvCxnSpPr>
        <cdr:cNvPr id="3" name="Straight Connector 2"/>
        <cdr:cNvCxnSpPr/>
      </cdr:nvCxnSpPr>
      <cdr:spPr>
        <a:xfrm xmlns:a="http://schemas.openxmlformats.org/drawingml/2006/main" flipH="1" flipV="1">
          <a:off x="4966252" y="1"/>
          <a:ext cx="59546" cy="456100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0.71575</cdr:x>
      <cdr:y>0.02386</cdr:y>
    </cdr:from>
    <cdr:to>
      <cdr:x>0.72146</cdr:x>
      <cdr:y>0.90411</cdr:y>
    </cdr:to>
    <cdr:cxnSp macro="">
      <cdr:nvCxnSpPr>
        <cdr:cNvPr id="5" name="Straight Connector 4"/>
        <cdr:cNvCxnSpPr/>
      </cdr:nvCxnSpPr>
      <cdr:spPr>
        <a:xfrm xmlns:a="http://schemas.openxmlformats.org/drawingml/2006/main" flipH="1" flipV="1">
          <a:off x="5539871" y="122316"/>
          <a:ext cx="44196" cy="4513094"/>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0.62476</cdr:x>
      <cdr:y>0.01711</cdr:y>
    </cdr:from>
    <cdr:to>
      <cdr:x>0.63619</cdr:x>
      <cdr:y>0.90669</cdr:y>
    </cdr:to>
    <cdr:cxnSp macro="">
      <cdr:nvCxnSpPr>
        <cdr:cNvPr id="3" name="Straight Connector 2"/>
        <cdr:cNvCxnSpPr/>
      </cdr:nvCxnSpPr>
      <cdr:spPr>
        <a:xfrm xmlns:a="http://schemas.openxmlformats.org/drawingml/2006/main" flipH="1" flipV="1">
          <a:off x="3124201" y="52388"/>
          <a:ext cx="57150" cy="272415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0.70698</cdr:x>
      <cdr:y>0.02053</cdr:y>
    </cdr:from>
    <cdr:to>
      <cdr:x>0.71269</cdr:x>
      <cdr:y>0.90078</cdr:y>
    </cdr:to>
    <cdr:cxnSp macro="">
      <cdr:nvCxnSpPr>
        <cdr:cNvPr id="5" name="Straight Connector 4"/>
        <cdr:cNvCxnSpPr/>
      </cdr:nvCxnSpPr>
      <cdr:spPr>
        <a:xfrm xmlns:a="http://schemas.openxmlformats.org/drawingml/2006/main" flipH="1" flipV="1">
          <a:off x="5764678" y="110361"/>
          <a:ext cx="46559" cy="4732742"/>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0.71115</cdr:x>
      <cdr:y>0.00183</cdr:y>
    </cdr:from>
    <cdr:to>
      <cdr:x>0.71115</cdr:x>
      <cdr:y>0.95055</cdr:y>
    </cdr:to>
    <cdr:cxnSp macro="">
      <cdr:nvCxnSpPr>
        <cdr:cNvPr id="3" name="Straight Connector 2"/>
        <cdr:cNvCxnSpPr/>
      </cdr:nvCxnSpPr>
      <cdr:spPr>
        <a:xfrm xmlns:a="http://schemas.openxmlformats.org/drawingml/2006/main" flipV="1">
          <a:off x="4314826" y="9525"/>
          <a:ext cx="0" cy="493395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0.46834</cdr:x>
      <cdr:y>0.01343</cdr:y>
    </cdr:from>
    <cdr:to>
      <cdr:x>0.46834</cdr:x>
      <cdr:y>0.96215</cdr:y>
    </cdr:to>
    <cdr:cxnSp macro="">
      <cdr:nvCxnSpPr>
        <cdr:cNvPr id="4" name="Straight Connector 3"/>
        <cdr:cNvCxnSpPr/>
      </cdr:nvCxnSpPr>
      <cdr:spPr>
        <a:xfrm xmlns:a="http://schemas.openxmlformats.org/drawingml/2006/main" flipV="1">
          <a:off x="2841626" y="69850"/>
          <a:ext cx="0" cy="493395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0.24856</cdr:x>
      <cdr:y>0.00977</cdr:y>
    </cdr:from>
    <cdr:to>
      <cdr:x>0.24856</cdr:x>
      <cdr:y>0.95849</cdr:y>
    </cdr:to>
    <cdr:cxnSp macro="">
      <cdr:nvCxnSpPr>
        <cdr:cNvPr id="5" name="Straight Connector 4"/>
        <cdr:cNvCxnSpPr/>
      </cdr:nvCxnSpPr>
      <cdr:spPr>
        <a:xfrm xmlns:a="http://schemas.openxmlformats.org/drawingml/2006/main" flipV="1">
          <a:off x="1508126" y="50800"/>
          <a:ext cx="0" cy="493395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0.73732</cdr:x>
      <cdr:y>0.00183</cdr:y>
    </cdr:from>
    <cdr:to>
      <cdr:x>0.73732</cdr:x>
      <cdr:y>0.95055</cdr:y>
    </cdr:to>
    <cdr:cxnSp macro="">
      <cdr:nvCxnSpPr>
        <cdr:cNvPr id="3" name="Straight Connector 2"/>
        <cdr:cNvCxnSpPr/>
      </cdr:nvCxnSpPr>
      <cdr:spPr>
        <a:xfrm xmlns:a="http://schemas.openxmlformats.org/drawingml/2006/main" flipV="1">
          <a:off x="5098685" y="9256"/>
          <a:ext cx="0" cy="4798413"/>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0.55512</cdr:x>
      <cdr:y>0.00213</cdr:y>
    </cdr:from>
    <cdr:to>
      <cdr:x>0.55512</cdr:x>
      <cdr:y>0.95085</cdr:y>
    </cdr:to>
    <cdr:cxnSp macro="">
      <cdr:nvCxnSpPr>
        <cdr:cNvPr id="4" name="Straight Connector 3"/>
        <cdr:cNvCxnSpPr/>
      </cdr:nvCxnSpPr>
      <cdr:spPr>
        <a:xfrm xmlns:a="http://schemas.openxmlformats.org/drawingml/2006/main" flipV="1">
          <a:off x="3838717" y="10776"/>
          <a:ext cx="0" cy="4798413"/>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0.37528</cdr:x>
      <cdr:y>0.00224</cdr:y>
    </cdr:from>
    <cdr:to>
      <cdr:x>0.37528</cdr:x>
      <cdr:y>0.95096</cdr:y>
    </cdr:to>
    <cdr:cxnSp macro="">
      <cdr:nvCxnSpPr>
        <cdr:cNvPr id="5" name="Straight Connector 4"/>
        <cdr:cNvCxnSpPr/>
      </cdr:nvCxnSpPr>
      <cdr:spPr>
        <a:xfrm xmlns:a="http://schemas.openxmlformats.org/drawingml/2006/main" flipV="1">
          <a:off x="2595130" y="11314"/>
          <a:ext cx="0" cy="4798414"/>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0.63814</cdr:x>
      <cdr:y>0.03449</cdr:y>
    </cdr:from>
    <cdr:to>
      <cdr:x>0.64957</cdr:x>
      <cdr:y>0.92407</cdr:y>
    </cdr:to>
    <cdr:cxnSp macro="">
      <cdr:nvCxnSpPr>
        <cdr:cNvPr id="3" name="Straight Connector 2"/>
        <cdr:cNvCxnSpPr/>
      </cdr:nvCxnSpPr>
      <cdr:spPr>
        <a:xfrm xmlns:a="http://schemas.openxmlformats.org/drawingml/2006/main" flipH="1" flipV="1">
          <a:off x="4846544" y="184863"/>
          <a:ext cx="86809" cy="4767516"/>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0.70973</cdr:x>
      <cdr:y>0.04382</cdr:y>
    </cdr:from>
    <cdr:to>
      <cdr:x>0.71544</cdr:x>
      <cdr:y>0.92407</cdr:y>
    </cdr:to>
    <cdr:cxnSp macro="">
      <cdr:nvCxnSpPr>
        <cdr:cNvPr id="5" name="Straight Connector 4"/>
        <cdr:cNvCxnSpPr/>
      </cdr:nvCxnSpPr>
      <cdr:spPr>
        <a:xfrm xmlns:a="http://schemas.openxmlformats.org/drawingml/2006/main" flipH="1" flipV="1">
          <a:off x="5390301" y="234866"/>
          <a:ext cx="43366" cy="4717513"/>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0.40952</cdr:x>
      <cdr:y>0.75739</cdr:y>
    </cdr:from>
    <cdr:to>
      <cdr:x>0.61333</cdr:x>
      <cdr:y>0.9098</cdr:y>
    </cdr:to>
    <cdr:sp macro="" textlink="">
      <cdr:nvSpPr>
        <cdr:cNvPr id="6" name="TextBox 5"/>
        <cdr:cNvSpPr txBox="1"/>
      </cdr:nvSpPr>
      <cdr:spPr>
        <a:xfrm xmlns:a="http://schemas.openxmlformats.org/drawingml/2006/main">
          <a:off x="2047876" y="2319338"/>
          <a:ext cx="1019175"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800" dirty="0"/>
            <a:t>Upper grade</a:t>
          </a:r>
        </a:p>
        <a:p xmlns:a="http://schemas.openxmlformats.org/drawingml/2006/main">
          <a:r>
            <a:rPr lang="en-GB" sz="1800" dirty="0"/>
            <a:t>(E.g.</a:t>
          </a:r>
          <a:r>
            <a:rPr lang="en-GB" sz="1800" baseline="0" dirty="0"/>
            <a:t> grade 10)</a:t>
          </a:r>
          <a:endParaRPr lang="en-GB" sz="1800" dirty="0"/>
        </a:p>
      </cdr:txBody>
    </cdr:sp>
  </cdr:relSizeAnchor>
  <cdr:relSizeAnchor xmlns:cdr="http://schemas.openxmlformats.org/drawingml/2006/chartDrawing">
    <cdr:from>
      <cdr:x>0.72381</cdr:x>
      <cdr:y>0.74495</cdr:y>
    </cdr:from>
    <cdr:to>
      <cdr:x>0.95429</cdr:x>
      <cdr:y>0.89425</cdr:y>
    </cdr:to>
    <cdr:sp macro="" textlink="">
      <cdr:nvSpPr>
        <cdr:cNvPr id="7" name="TextBox 6"/>
        <cdr:cNvSpPr txBox="1"/>
      </cdr:nvSpPr>
      <cdr:spPr>
        <a:xfrm xmlns:a="http://schemas.openxmlformats.org/drawingml/2006/main">
          <a:off x="3619501" y="2281239"/>
          <a:ext cx="1152525"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800" dirty="0"/>
            <a:t>Lower grade</a:t>
          </a:r>
        </a:p>
        <a:p xmlns:a="http://schemas.openxmlformats.org/drawingml/2006/main">
          <a:r>
            <a:rPr lang="en-GB" sz="1800" dirty="0"/>
            <a:t>(E.g. grade 9)</a:t>
          </a:r>
        </a:p>
      </cdr:txBody>
    </cdr:sp>
  </cdr:relSizeAnchor>
</c:userShapes>
</file>

<file path=ppt/drawings/drawing7.xml><?xml version="1.0" encoding="utf-8"?>
<c:userShapes xmlns:c="http://schemas.openxmlformats.org/drawingml/2006/chart">
  <cdr:relSizeAnchor xmlns:cdr="http://schemas.openxmlformats.org/drawingml/2006/chartDrawing">
    <cdr:from>
      <cdr:x>0.64164</cdr:x>
      <cdr:y>1.95044E-7</cdr:y>
    </cdr:from>
    <cdr:to>
      <cdr:x>0.64933</cdr:x>
      <cdr:y>0.88959</cdr:y>
    </cdr:to>
    <cdr:cxnSp macro="">
      <cdr:nvCxnSpPr>
        <cdr:cNvPr id="3" name="Straight Connector 2"/>
        <cdr:cNvCxnSpPr/>
      </cdr:nvCxnSpPr>
      <cdr:spPr>
        <a:xfrm xmlns:a="http://schemas.openxmlformats.org/drawingml/2006/main" flipH="1" flipV="1">
          <a:off x="4966252" y="1"/>
          <a:ext cx="59546" cy="456100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0.71575</cdr:x>
      <cdr:y>0.02386</cdr:y>
    </cdr:from>
    <cdr:to>
      <cdr:x>0.72146</cdr:x>
      <cdr:y>0.90411</cdr:y>
    </cdr:to>
    <cdr:cxnSp macro="">
      <cdr:nvCxnSpPr>
        <cdr:cNvPr id="5" name="Straight Connector 4"/>
        <cdr:cNvCxnSpPr/>
      </cdr:nvCxnSpPr>
      <cdr:spPr>
        <a:xfrm xmlns:a="http://schemas.openxmlformats.org/drawingml/2006/main" flipH="1" flipV="1">
          <a:off x="5539871" y="122316"/>
          <a:ext cx="44196" cy="4513094"/>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0.62476</cdr:x>
      <cdr:y>0.01711</cdr:y>
    </cdr:from>
    <cdr:to>
      <cdr:x>0.63619</cdr:x>
      <cdr:y>0.90669</cdr:y>
    </cdr:to>
    <cdr:cxnSp macro="">
      <cdr:nvCxnSpPr>
        <cdr:cNvPr id="3" name="Straight Connector 2"/>
        <cdr:cNvCxnSpPr/>
      </cdr:nvCxnSpPr>
      <cdr:spPr>
        <a:xfrm xmlns:a="http://schemas.openxmlformats.org/drawingml/2006/main" flipH="1" flipV="1">
          <a:off x="3124201" y="52388"/>
          <a:ext cx="57150" cy="272415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0.68762</cdr:x>
      <cdr:y>0.03888</cdr:y>
    </cdr:from>
    <cdr:to>
      <cdr:x>0.69333</cdr:x>
      <cdr:y>0.91913</cdr:y>
    </cdr:to>
    <cdr:cxnSp macro="">
      <cdr:nvCxnSpPr>
        <cdr:cNvPr id="5" name="Straight Connector 4"/>
        <cdr:cNvCxnSpPr/>
      </cdr:nvCxnSpPr>
      <cdr:spPr>
        <a:xfrm xmlns:a="http://schemas.openxmlformats.org/drawingml/2006/main" flipH="1" flipV="1">
          <a:off x="3438526" y="119063"/>
          <a:ext cx="28575" cy="2695575"/>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F5DEC-FE5C-4CE5-A72E-B40295E9C1C9}" type="datetimeFigureOut">
              <a:rPr lang="en-GB" smtClean="0"/>
              <a:t>18/12/2015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58E14E-5680-4AFE-A479-EC47C739ECBB}" type="slidenum">
              <a:rPr lang="en-GB" smtClean="0"/>
              <a:t>‹Nº›</a:t>
            </a:fld>
            <a:endParaRPr lang="en-GB"/>
          </a:p>
        </p:txBody>
      </p:sp>
    </p:spTree>
    <p:extLst>
      <p:ext uri="{BB962C8B-B14F-4D97-AF65-F5344CB8AC3E}">
        <p14:creationId xmlns:p14="http://schemas.microsoft.com/office/powerpoint/2010/main" val="1123620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My calculations PISA 2012 only (no 2009 data included)</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13</a:t>
            </a:fld>
            <a:endParaRPr lang="en-GB"/>
          </a:p>
        </p:txBody>
      </p:sp>
    </p:spTree>
    <p:extLst>
      <p:ext uri="{BB962C8B-B14F-4D97-AF65-F5344CB8AC3E}">
        <p14:creationId xmlns:p14="http://schemas.microsoft.com/office/powerpoint/2010/main" val="950673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My calculations PISA 2012 only (no 2009 data included)</a:t>
            </a:r>
          </a:p>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14</a:t>
            </a:fld>
            <a:endParaRPr lang="en-GB"/>
          </a:p>
        </p:txBody>
      </p:sp>
    </p:spTree>
    <p:extLst>
      <p:ext uri="{BB962C8B-B14F-4D97-AF65-F5344CB8AC3E}">
        <p14:creationId xmlns:p14="http://schemas.microsoft.com/office/powerpoint/2010/main" val="2565279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Andy Mac</a:t>
            </a:r>
            <a:r>
              <a:rPr lang="en-GB" baseline="0" dirty="0" smtClean="0"/>
              <a:t> analysis. PISA 2009 and 2012 combined.</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15</a:t>
            </a:fld>
            <a:endParaRPr lang="en-GB"/>
          </a:p>
        </p:txBody>
      </p:sp>
    </p:spTree>
    <p:extLst>
      <p:ext uri="{BB962C8B-B14F-4D97-AF65-F5344CB8AC3E}">
        <p14:creationId xmlns:p14="http://schemas.microsoft.com/office/powerpoint/2010/main" val="3029859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 TIMSS</a:t>
            </a:r>
            <a:r>
              <a:rPr lang="en-GB" baseline="0" dirty="0" smtClean="0"/>
              <a:t> data from 2011 or closest available year (2007 or 2003)</a:t>
            </a:r>
            <a:endParaRPr lang="en-GB" dirty="0"/>
          </a:p>
        </p:txBody>
      </p:sp>
      <p:sp>
        <p:nvSpPr>
          <p:cNvPr id="4" name="Slide Number Placeholder 3"/>
          <p:cNvSpPr>
            <a:spLocks noGrp="1"/>
          </p:cNvSpPr>
          <p:nvPr>
            <p:ph type="sldNum" sz="quarter" idx="10"/>
          </p:nvPr>
        </p:nvSpPr>
        <p:spPr/>
        <p:txBody>
          <a:bodyPr/>
          <a:lstStyle/>
          <a:p>
            <a:fld id="{64A4BD50-03E8-4E66-940E-A53DC29156C8}" type="slidenum">
              <a:rPr lang="en-GB" smtClean="0"/>
              <a:t>32</a:t>
            </a:fld>
            <a:endParaRPr lang="en-GB"/>
          </a:p>
        </p:txBody>
      </p:sp>
    </p:spTree>
    <p:extLst>
      <p:ext uri="{BB962C8B-B14F-4D97-AF65-F5344CB8AC3E}">
        <p14:creationId xmlns:p14="http://schemas.microsoft.com/office/powerpoint/2010/main" val="1748702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 TIMSS</a:t>
            </a:r>
            <a:r>
              <a:rPr lang="en-GB" baseline="0" dirty="0" smtClean="0"/>
              <a:t> data from 2011 or closest available year (2007 or 2003)</a:t>
            </a:r>
            <a:endParaRPr lang="en-GB" dirty="0"/>
          </a:p>
        </p:txBody>
      </p:sp>
      <p:sp>
        <p:nvSpPr>
          <p:cNvPr id="4" name="Slide Number Placeholder 3"/>
          <p:cNvSpPr>
            <a:spLocks noGrp="1"/>
          </p:cNvSpPr>
          <p:nvPr>
            <p:ph type="sldNum" sz="quarter" idx="10"/>
          </p:nvPr>
        </p:nvSpPr>
        <p:spPr/>
        <p:txBody>
          <a:bodyPr/>
          <a:lstStyle/>
          <a:p>
            <a:fld id="{64A4BD50-03E8-4E66-940E-A53DC29156C8}" type="slidenum">
              <a:rPr lang="en-GB" smtClean="0"/>
              <a:t>33</a:t>
            </a:fld>
            <a:endParaRPr lang="en-GB"/>
          </a:p>
        </p:txBody>
      </p:sp>
    </p:spTree>
    <p:extLst>
      <p:ext uri="{BB962C8B-B14F-4D97-AF65-F5344CB8AC3E}">
        <p14:creationId xmlns:p14="http://schemas.microsoft.com/office/powerpoint/2010/main" val="1728904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34</a:t>
            </a:fld>
            <a:endParaRPr lang="en-GB"/>
          </a:p>
        </p:txBody>
      </p:sp>
    </p:spTree>
    <p:extLst>
      <p:ext uri="{BB962C8B-B14F-4D97-AF65-F5344CB8AC3E}">
        <p14:creationId xmlns:p14="http://schemas.microsoft.com/office/powerpoint/2010/main" val="1816826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Source: https://translate.google.co.uk/translate?hl=en&amp;sl=zh-CN&amp;u=http://www.anhuinews.com/zhuyeguanli/system/2011/01/11/003654070.shtml&amp;prev=search </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36</a:t>
            </a:fld>
            <a:endParaRPr lang="en-GB"/>
          </a:p>
        </p:txBody>
      </p:sp>
    </p:spTree>
    <p:extLst>
      <p:ext uri="{BB962C8B-B14F-4D97-AF65-F5344CB8AC3E}">
        <p14:creationId xmlns:p14="http://schemas.microsoft.com/office/powerpoint/2010/main" val="1468258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Source: https://translate.google.co.uk/translate?hl=en&amp;sl=zh-CN&amp;u=http://www.anhuinews.com/zhuyeguanli/system/2011/01/11/003654070.shtml&amp;prev=search </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37</a:t>
            </a:fld>
            <a:endParaRPr lang="en-GB"/>
          </a:p>
        </p:txBody>
      </p:sp>
    </p:spTree>
    <p:extLst>
      <p:ext uri="{BB962C8B-B14F-4D97-AF65-F5344CB8AC3E}">
        <p14:creationId xmlns:p14="http://schemas.microsoft.com/office/powerpoint/2010/main" val="4287000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Source: https://translate.google.co.uk/translate?hl=en&amp;sl=zh-CN&amp;u=http://www.anhuinews.com/zhuyeguanli/system/2011/01/11/003654070.shtml&amp;prev=search </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38</a:t>
            </a:fld>
            <a:endParaRPr lang="en-GB"/>
          </a:p>
        </p:txBody>
      </p:sp>
    </p:spTree>
    <p:extLst>
      <p:ext uri="{BB962C8B-B14F-4D97-AF65-F5344CB8AC3E}">
        <p14:creationId xmlns:p14="http://schemas.microsoft.com/office/powerpoint/2010/main" val="1684257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Source: https://translate.google.co.uk/translate?hl=en&amp;sl=zh-CN&amp;u=http://www.anhuinews.com/zhuyeguanli/system/2011/01/11/003654070.shtml&amp;prev=search </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39</a:t>
            </a:fld>
            <a:endParaRPr lang="en-GB"/>
          </a:p>
        </p:txBody>
      </p:sp>
    </p:spTree>
    <p:extLst>
      <p:ext uri="{BB962C8B-B14F-4D97-AF65-F5344CB8AC3E}">
        <p14:creationId xmlns:p14="http://schemas.microsoft.com/office/powerpoint/2010/main" val="48934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40</a:t>
            </a:fld>
            <a:endParaRPr lang="en-GB"/>
          </a:p>
        </p:txBody>
      </p:sp>
    </p:spTree>
    <p:extLst>
      <p:ext uri="{BB962C8B-B14F-4D97-AF65-F5344CB8AC3E}">
        <p14:creationId xmlns:p14="http://schemas.microsoft.com/office/powerpoint/2010/main" val="2934414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41</a:t>
            </a:fld>
            <a:endParaRPr lang="en-GB"/>
          </a:p>
        </p:txBody>
      </p:sp>
    </p:spTree>
    <p:extLst>
      <p:ext uri="{BB962C8B-B14F-4D97-AF65-F5344CB8AC3E}">
        <p14:creationId xmlns:p14="http://schemas.microsoft.com/office/powerpoint/2010/main" val="1787852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42</a:t>
            </a:fld>
            <a:endParaRPr lang="en-GB"/>
          </a:p>
        </p:txBody>
      </p:sp>
    </p:spTree>
    <p:extLst>
      <p:ext uri="{BB962C8B-B14F-4D97-AF65-F5344CB8AC3E}">
        <p14:creationId xmlns:p14="http://schemas.microsoft.com/office/powerpoint/2010/main" val="278339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43</a:t>
            </a:fld>
            <a:endParaRPr lang="en-GB"/>
          </a:p>
        </p:txBody>
      </p:sp>
    </p:spTree>
    <p:extLst>
      <p:ext uri="{BB962C8B-B14F-4D97-AF65-F5344CB8AC3E}">
        <p14:creationId xmlns:p14="http://schemas.microsoft.com/office/powerpoint/2010/main" val="4222015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44</a:t>
            </a:fld>
            <a:endParaRPr lang="en-GB"/>
          </a:p>
        </p:txBody>
      </p:sp>
    </p:spTree>
    <p:extLst>
      <p:ext uri="{BB962C8B-B14F-4D97-AF65-F5344CB8AC3E}">
        <p14:creationId xmlns:p14="http://schemas.microsoft.com/office/powerpoint/2010/main" val="3895127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45</a:t>
            </a:fld>
            <a:endParaRPr lang="en-GB"/>
          </a:p>
        </p:txBody>
      </p:sp>
    </p:spTree>
    <p:extLst>
      <p:ext uri="{BB962C8B-B14F-4D97-AF65-F5344CB8AC3E}">
        <p14:creationId xmlns:p14="http://schemas.microsoft.com/office/powerpoint/2010/main" val="606473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46</a:t>
            </a:fld>
            <a:endParaRPr lang="en-GB"/>
          </a:p>
        </p:txBody>
      </p:sp>
    </p:spTree>
    <p:extLst>
      <p:ext uri="{BB962C8B-B14F-4D97-AF65-F5344CB8AC3E}">
        <p14:creationId xmlns:p14="http://schemas.microsoft.com/office/powerpoint/2010/main" val="337605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47</a:t>
            </a:fld>
            <a:endParaRPr lang="en-GB"/>
          </a:p>
        </p:txBody>
      </p:sp>
    </p:spTree>
    <p:extLst>
      <p:ext uri="{BB962C8B-B14F-4D97-AF65-F5344CB8AC3E}">
        <p14:creationId xmlns:p14="http://schemas.microsoft.com/office/powerpoint/2010/main" val="1475220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My calculations PISA 2012 only (no 2009 data included)</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52</a:t>
            </a:fld>
            <a:endParaRPr lang="en-GB"/>
          </a:p>
        </p:txBody>
      </p:sp>
    </p:spTree>
    <p:extLst>
      <p:ext uri="{BB962C8B-B14F-4D97-AF65-F5344CB8AC3E}">
        <p14:creationId xmlns:p14="http://schemas.microsoft.com/office/powerpoint/2010/main" val="4157640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My calculations PISA 2012 only (no 2009 data included)</a:t>
            </a:r>
          </a:p>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53</a:t>
            </a:fld>
            <a:endParaRPr lang="en-GB"/>
          </a:p>
        </p:txBody>
      </p:sp>
    </p:spTree>
    <p:extLst>
      <p:ext uri="{BB962C8B-B14F-4D97-AF65-F5344CB8AC3E}">
        <p14:creationId xmlns:p14="http://schemas.microsoft.com/office/powerpoint/2010/main" val="2350391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Andy Mac</a:t>
            </a:r>
            <a:r>
              <a:rPr lang="en-GB" baseline="0" dirty="0" smtClean="0"/>
              <a:t> analysis. PISA 2009 and 2012 combined.</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54</a:t>
            </a:fld>
            <a:endParaRPr lang="en-GB"/>
          </a:p>
        </p:txBody>
      </p:sp>
    </p:spTree>
    <p:extLst>
      <p:ext uri="{BB962C8B-B14F-4D97-AF65-F5344CB8AC3E}">
        <p14:creationId xmlns:p14="http://schemas.microsoft.com/office/powerpoint/2010/main" val="596397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55</a:t>
            </a:fld>
            <a:endParaRPr lang="en-GB"/>
          </a:p>
        </p:txBody>
      </p:sp>
    </p:spTree>
    <p:extLst>
      <p:ext uri="{BB962C8B-B14F-4D97-AF65-F5344CB8AC3E}">
        <p14:creationId xmlns:p14="http://schemas.microsoft.com/office/powerpoint/2010/main" val="1310783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56</a:t>
            </a:fld>
            <a:endParaRPr lang="en-GB"/>
          </a:p>
        </p:txBody>
      </p:sp>
    </p:spTree>
    <p:extLst>
      <p:ext uri="{BB962C8B-B14F-4D97-AF65-F5344CB8AC3E}">
        <p14:creationId xmlns:p14="http://schemas.microsoft.com/office/powerpoint/2010/main" val="3032773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https://books.google.co.uk/books?id=qY4FAAAAQBAJ&amp;pg=PA332&amp;lpg=PA332&amp;dq=fluid+intelligence+natural+ability&amp;source=bl&amp;ots=6SqmTk33o5&amp;sig=NbkyNWfzjGJxdtIz_m8jHffefc8&amp;hl=en&amp;sa=X&amp;ved=0CDkQ6AEwBGoVChMIj-zp4c6CyAIVhIkaCh13Ngap#v=onepage&amp;q=fluid%20intelligence%20natural%20ability&amp;f=false</a:t>
            </a:r>
            <a:endParaRPr lang="en-GB" sz="1200"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61</a:t>
            </a:fld>
            <a:endParaRPr lang="en-GB"/>
          </a:p>
        </p:txBody>
      </p:sp>
    </p:spTree>
    <p:extLst>
      <p:ext uri="{BB962C8B-B14F-4D97-AF65-F5344CB8AC3E}">
        <p14:creationId xmlns:p14="http://schemas.microsoft.com/office/powerpoint/2010/main" val="3638353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My calculations LSAC</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62</a:t>
            </a:fld>
            <a:endParaRPr lang="en-GB"/>
          </a:p>
        </p:txBody>
      </p:sp>
    </p:spTree>
    <p:extLst>
      <p:ext uri="{BB962C8B-B14F-4D97-AF65-F5344CB8AC3E}">
        <p14:creationId xmlns:p14="http://schemas.microsoft.com/office/powerpoint/2010/main" val="3796843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http://www.livescience.com/18023-tiger-parenting-tough-kids.html</a:t>
            </a:r>
          </a:p>
          <a:p>
            <a:r>
              <a:rPr lang="en-GB" dirty="0" smtClean="0"/>
              <a:t>https://deutsch29.wordpress.com/2015/05/28/south-korea-its-high-pisa-scores-and-its-suicide-app/</a:t>
            </a:r>
          </a:p>
          <a:p>
            <a:r>
              <a:rPr lang="en-GB" dirty="0" smtClean="0"/>
              <a:t>https://www.google.co.uk/#q=PISA+Asia+suicide&amp;start=10</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65</a:t>
            </a:fld>
            <a:endParaRPr lang="en-GB"/>
          </a:p>
        </p:txBody>
      </p:sp>
    </p:spTree>
    <p:extLst>
      <p:ext uri="{BB962C8B-B14F-4D97-AF65-F5344CB8AC3E}">
        <p14:creationId xmlns:p14="http://schemas.microsoft.com/office/powerpoint/2010/main" val="1554818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Part of PISA anxiety scale…… My calculations PISA 2012</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66</a:t>
            </a:fld>
            <a:endParaRPr lang="en-GB"/>
          </a:p>
        </p:txBody>
      </p:sp>
    </p:spTree>
    <p:extLst>
      <p:ext uri="{BB962C8B-B14F-4D97-AF65-F5344CB8AC3E}">
        <p14:creationId xmlns:p14="http://schemas.microsoft.com/office/powerpoint/2010/main" val="3155682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My calculations PISA 2012</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67</a:t>
            </a:fld>
            <a:endParaRPr lang="en-GB"/>
          </a:p>
        </p:txBody>
      </p:sp>
    </p:spTree>
    <p:extLst>
      <p:ext uri="{BB962C8B-B14F-4D97-AF65-F5344CB8AC3E}">
        <p14:creationId xmlns:p14="http://schemas.microsoft.com/office/powerpoint/2010/main" val="3839705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upon SDQ. My calculations LSAC. </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68</a:t>
            </a:fld>
            <a:endParaRPr lang="en-GB"/>
          </a:p>
        </p:txBody>
      </p:sp>
    </p:spTree>
    <p:extLst>
      <p:ext uri="{BB962C8B-B14F-4D97-AF65-F5344CB8AC3E}">
        <p14:creationId xmlns:p14="http://schemas.microsoft.com/office/powerpoint/2010/main" val="1719360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May calculations LSAY</a:t>
            </a:r>
            <a:endParaRPr lang="en-GB" dirty="0"/>
          </a:p>
        </p:txBody>
      </p:sp>
      <p:sp>
        <p:nvSpPr>
          <p:cNvPr id="4" name="Slide Number Placeholder 3"/>
          <p:cNvSpPr>
            <a:spLocks noGrp="1"/>
          </p:cNvSpPr>
          <p:nvPr>
            <p:ph type="sldNum" sz="quarter" idx="10"/>
          </p:nvPr>
        </p:nvSpPr>
        <p:spPr/>
        <p:txBody>
          <a:bodyPr/>
          <a:lstStyle/>
          <a:p>
            <a:fld id="{FB5339E9-B289-471E-AA99-0E6DE9A025C2}" type="slidenum">
              <a:rPr lang="en-GB" smtClean="0"/>
              <a:t>69</a:t>
            </a:fld>
            <a:endParaRPr lang="en-GB"/>
          </a:p>
        </p:txBody>
      </p:sp>
    </p:spTree>
    <p:extLst>
      <p:ext uri="{BB962C8B-B14F-4D97-AF65-F5344CB8AC3E}">
        <p14:creationId xmlns:p14="http://schemas.microsoft.com/office/powerpoint/2010/main" val="2348851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999837-39A7-460E-A063-C65B5F927DC1}" type="datetimeFigureOut">
              <a:rPr lang="en-GB" smtClean="0"/>
              <a:t>18/12/2015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284950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999837-39A7-460E-A063-C65B5F927DC1}" type="datetimeFigureOut">
              <a:rPr lang="en-GB" smtClean="0"/>
              <a:t>18/12/2015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738834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99837-39A7-460E-A063-C65B5F927DC1}" type="datetimeFigureOut">
              <a:rPr lang="en-GB" smtClean="0"/>
              <a:t>18/12/2015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2489227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999837-39A7-460E-A063-C65B5F927DC1}" type="datetimeFigureOut">
              <a:rPr lang="en-GB" smtClean="0"/>
              <a:t>18/12/2015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105419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999837-39A7-460E-A063-C65B5F927DC1}" type="datetimeFigureOut">
              <a:rPr lang="en-GB" smtClean="0"/>
              <a:t>18/12/2015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2371353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999837-39A7-460E-A063-C65B5F927DC1}" type="datetimeFigureOut">
              <a:rPr lang="en-GB" smtClean="0"/>
              <a:t>18/12/2015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52812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99837-39A7-460E-A063-C65B5F927DC1}" type="datetimeFigureOut">
              <a:rPr lang="en-GB" smtClean="0"/>
              <a:t>18/12/2015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2753713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99837-39A7-460E-A063-C65B5F927DC1}" type="datetimeFigureOut">
              <a:rPr lang="en-GB" smtClean="0"/>
              <a:t>18/12/2015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3363528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99837-39A7-460E-A063-C65B5F927DC1}" type="datetimeFigureOut">
              <a:rPr lang="en-GB" smtClean="0"/>
              <a:t>18/12/2015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3128121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999837-39A7-460E-A063-C65B5F927DC1}" type="datetimeFigureOut">
              <a:rPr lang="en-GB" smtClean="0"/>
              <a:t>18/12/2015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3809986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999837-39A7-460E-A063-C65B5F927DC1}" type="datetimeFigureOut">
              <a:rPr lang="en-GB" smtClean="0"/>
              <a:t>18/12/2015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F3C766-7C91-46C8-B0D7-9CE322119BCA}" type="slidenum">
              <a:rPr lang="en-GB" smtClean="0"/>
              <a:t>‹Nº›</a:t>
            </a:fld>
            <a:endParaRPr lang="en-GB"/>
          </a:p>
        </p:txBody>
      </p:sp>
    </p:spTree>
    <p:extLst>
      <p:ext uri="{BB962C8B-B14F-4D97-AF65-F5344CB8AC3E}">
        <p14:creationId xmlns:p14="http://schemas.microsoft.com/office/powerpoint/2010/main" val="2321230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99837-39A7-460E-A063-C65B5F927DC1}" type="datetimeFigureOut">
              <a:rPr lang="en-GB" smtClean="0"/>
              <a:t>18/12/2015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3C766-7C91-46C8-B0D7-9CE322119BCA}" type="slidenum">
              <a:rPr lang="en-GB" smtClean="0"/>
              <a:t>‹Nº›</a:t>
            </a:fld>
            <a:endParaRPr lang="en-GB"/>
          </a:p>
        </p:txBody>
      </p:sp>
    </p:spTree>
    <p:extLst>
      <p:ext uri="{BB962C8B-B14F-4D97-AF65-F5344CB8AC3E}">
        <p14:creationId xmlns:p14="http://schemas.microsoft.com/office/powerpoint/2010/main" val="3855458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6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strengths and limitations of PISA for policymaking</a:t>
            </a:r>
            <a:endParaRPr lang="en-GB" dirty="0"/>
          </a:p>
        </p:txBody>
      </p:sp>
      <p:sp>
        <p:nvSpPr>
          <p:cNvPr id="3" name="Subtitle 2"/>
          <p:cNvSpPr>
            <a:spLocks noGrp="1"/>
          </p:cNvSpPr>
          <p:nvPr>
            <p:ph type="subTitle" idx="1"/>
          </p:nvPr>
        </p:nvSpPr>
        <p:spPr/>
        <p:txBody>
          <a:bodyPr/>
          <a:lstStyle/>
          <a:p>
            <a:r>
              <a:rPr lang="en-GB" dirty="0" err="1" smtClean="0"/>
              <a:t>Dr.</a:t>
            </a:r>
            <a:r>
              <a:rPr lang="en-GB" dirty="0" smtClean="0"/>
              <a:t> John Jerrim</a:t>
            </a:r>
          </a:p>
          <a:p>
            <a:r>
              <a:rPr lang="en-GB" dirty="0" smtClean="0"/>
              <a:t>UCL Institute of Education</a:t>
            </a:r>
            <a:endParaRPr lang="en-GB" dirty="0"/>
          </a:p>
        </p:txBody>
      </p:sp>
    </p:spTree>
    <p:extLst>
      <p:ext uri="{BB962C8B-B14F-4D97-AF65-F5344CB8AC3E}">
        <p14:creationId xmlns:p14="http://schemas.microsoft.com/office/powerpoint/2010/main" val="285631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9" y="244698"/>
            <a:ext cx="11590986" cy="715248"/>
          </a:xfrm>
        </p:spPr>
        <p:txBody>
          <a:bodyPr>
            <a:normAutofit fontScale="90000"/>
          </a:bodyPr>
          <a:lstStyle/>
          <a:p>
            <a:r>
              <a:rPr lang="en-GB" sz="4800" b="1" dirty="0" smtClean="0"/>
              <a:t>What do policymakers really want to know?</a:t>
            </a:r>
            <a:endParaRPr lang="en-GB" sz="4800" b="1" dirty="0"/>
          </a:p>
        </p:txBody>
      </p:sp>
      <p:sp>
        <p:nvSpPr>
          <p:cNvPr id="3" name="Subtitle 2"/>
          <p:cNvSpPr>
            <a:spLocks noGrp="1"/>
          </p:cNvSpPr>
          <p:nvPr>
            <p:ph type="subTitle" idx="1"/>
          </p:nvPr>
        </p:nvSpPr>
        <p:spPr>
          <a:xfrm>
            <a:off x="682579" y="1107583"/>
            <a:ext cx="11080125" cy="5357611"/>
          </a:xfrm>
        </p:spPr>
        <p:txBody>
          <a:bodyPr/>
          <a:lstStyle/>
          <a:p>
            <a:pPr marL="342900" indent="-342900" algn="l">
              <a:buFont typeface="Arial" panose="020B0604020202020204" pitchFamily="34" charset="0"/>
              <a:buChar char="•"/>
            </a:pPr>
            <a:r>
              <a:rPr lang="en-GB" dirty="0" smtClean="0"/>
              <a:t>What are our country’s educational strengths?</a:t>
            </a:r>
          </a:p>
          <a:p>
            <a:pPr algn="l"/>
            <a:endParaRPr lang="en-GB" dirty="0" smtClean="0"/>
          </a:p>
          <a:p>
            <a:pPr marL="342900" indent="-342900" algn="l">
              <a:buFont typeface="Arial" panose="020B0604020202020204" pitchFamily="34" charset="0"/>
              <a:buChar char="•"/>
            </a:pPr>
            <a:r>
              <a:rPr lang="en-GB" dirty="0" smtClean="0"/>
              <a:t>What are our country’s educational weaknesses?</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What demographic groups / schools / regions should we target policy at?</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At what age should we be intervening? </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What exactly should we change about our education system? And how?</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What policies should we introduce? </a:t>
            </a:r>
            <a:endParaRPr lang="en-GB" dirty="0"/>
          </a:p>
        </p:txBody>
      </p:sp>
    </p:spTree>
    <p:extLst>
      <p:ext uri="{BB962C8B-B14F-4D97-AF65-F5344CB8AC3E}">
        <p14:creationId xmlns:p14="http://schemas.microsoft.com/office/powerpoint/2010/main" val="113946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507" y="4082602"/>
            <a:ext cx="11590986" cy="715248"/>
          </a:xfrm>
        </p:spPr>
        <p:txBody>
          <a:bodyPr>
            <a:normAutofit fontScale="90000"/>
          </a:bodyPr>
          <a:lstStyle/>
          <a:p>
            <a:r>
              <a:rPr lang="en-GB" sz="4800" b="1" dirty="0" smtClean="0"/>
              <a:t>PISA is helpful in helping us understand </a:t>
            </a:r>
            <a:r>
              <a:rPr lang="en-GB" sz="4800" b="1" i="1" u="sng" dirty="0" smtClean="0"/>
              <a:t>some</a:t>
            </a:r>
            <a:r>
              <a:rPr lang="en-GB" sz="4800" b="1" dirty="0" smtClean="0"/>
              <a:t> of these issues……</a:t>
            </a:r>
            <a:br>
              <a:rPr lang="en-GB" sz="4800" b="1" dirty="0" smtClean="0"/>
            </a:br>
            <a:r>
              <a:rPr lang="en-GB" sz="4800" b="1" dirty="0"/>
              <a:t/>
            </a:r>
            <a:br>
              <a:rPr lang="en-GB" sz="4800" b="1" dirty="0"/>
            </a:br>
            <a:r>
              <a:rPr lang="en-GB" sz="4800" b="1" dirty="0" smtClean="0"/>
              <a:t>….but </a:t>
            </a:r>
            <a:r>
              <a:rPr lang="en-GB" sz="4800" b="1" i="1" u="sng" dirty="0" smtClean="0"/>
              <a:t>very little</a:t>
            </a:r>
            <a:r>
              <a:rPr lang="en-GB" sz="4800" b="1" dirty="0" smtClean="0"/>
              <a:t> use for others</a:t>
            </a:r>
            <a:endParaRPr lang="en-GB" sz="4800" b="1" dirty="0"/>
          </a:p>
        </p:txBody>
      </p:sp>
    </p:spTree>
    <p:extLst>
      <p:ext uri="{BB962C8B-B14F-4D97-AF65-F5344CB8AC3E}">
        <p14:creationId xmlns:p14="http://schemas.microsoft.com/office/powerpoint/2010/main" val="863922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9" y="244698"/>
            <a:ext cx="11590986" cy="715248"/>
          </a:xfrm>
        </p:spPr>
        <p:txBody>
          <a:bodyPr>
            <a:normAutofit fontScale="90000"/>
          </a:bodyPr>
          <a:lstStyle/>
          <a:p>
            <a:r>
              <a:rPr lang="en-GB" sz="4800" b="1" dirty="0" smtClean="0"/>
              <a:t>Example: Socio-economic inequalities in Spain</a:t>
            </a:r>
            <a:endParaRPr lang="en-GB" sz="4800" b="1" dirty="0"/>
          </a:p>
        </p:txBody>
      </p:sp>
      <p:graphicFrame>
        <p:nvGraphicFramePr>
          <p:cNvPr id="4" name="Chart 3"/>
          <p:cNvGraphicFramePr>
            <a:graphicFrameLocks/>
          </p:cNvGraphicFramePr>
          <p:nvPr>
            <p:extLst>
              <p:ext uri="{D42A27DB-BD31-4B8C-83A1-F6EECF244321}">
                <p14:modId xmlns:p14="http://schemas.microsoft.com/office/powerpoint/2010/main" val="3341195735"/>
              </p:ext>
            </p:extLst>
          </p:nvPr>
        </p:nvGraphicFramePr>
        <p:xfrm>
          <a:off x="276156" y="959945"/>
          <a:ext cx="7193589" cy="57499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972023" y="1133341"/>
            <a:ext cx="3790682" cy="3139321"/>
          </a:xfrm>
          <a:prstGeom prst="rect">
            <a:avLst/>
          </a:prstGeom>
          <a:noFill/>
        </p:spPr>
        <p:txBody>
          <a:bodyPr wrap="square" rtlCol="0">
            <a:spAutoFit/>
          </a:bodyPr>
          <a:lstStyle/>
          <a:p>
            <a:r>
              <a:rPr lang="en-GB" dirty="0" smtClean="0"/>
              <a:t>PISA 2009 (reading)</a:t>
            </a:r>
          </a:p>
          <a:p>
            <a:endParaRPr lang="en-GB" dirty="0"/>
          </a:p>
          <a:p>
            <a:r>
              <a:rPr lang="en-GB" dirty="0" smtClean="0"/>
              <a:t>80 PISA points difference between rich and poor</a:t>
            </a:r>
          </a:p>
          <a:p>
            <a:endParaRPr lang="en-GB" dirty="0"/>
          </a:p>
          <a:p>
            <a:r>
              <a:rPr lang="en-GB" dirty="0" smtClean="0"/>
              <a:t>Equal to around two years of schooling</a:t>
            </a:r>
          </a:p>
          <a:p>
            <a:endParaRPr lang="en-GB" dirty="0"/>
          </a:p>
          <a:p>
            <a:r>
              <a:rPr lang="en-GB" dirty="0" smtClean="0"/>
              <a:t>Sounds bad!!</a:t>
            </a:r>
          </a:p>
          <a:p>
            <a:endParaRPr lang="en-GB" dirty="0"/>
          </a:p>
          <a:p>
            <a:endParaRPr lang="en-GB" dirty="0" smtClean="0"/>
          </a:p>
          <a:p>
            <a:endParaRPr lang="en-GB" dirty="0"/>
          </a:p>
        </p:txBody>
      </p:sp>
    </p:spTree>
    <p:extLst>
      <p:ext uri="{BB962C8B-B14F-4D97-AF65-F5344CB8AC3E}">
        <p14:creationId xmlns:p14="http://schemas.microsoft.com/office/powerpoint/2010/main" val="3289491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9" y="244698"/>
            <a:ext cx="11590986" cy="715248"/>
          </a:xfrm>
        </p:spPr>
        <p:txBody>
          <a:bodyPr>
            <a:normAutofit fontScale="90000"/>
          </a:bodyPr>
          <a:lstStyle/>
          <a:p>
            <a:r>
              <a:rPr lang="en-GB" sz="4800" b="1" dirty="0" smtClean="0"/>
              <a:t>Example: Socio-economic inequalities in Spain</a:t>
            </a:r>
            <a:endParaRPr lang="en-GB" sz="4800" b="1" dirty="0"/>
          </a:p>
        </p:txBody>
      </p:sp>
      <p:sp>
        <p:nvSpPr>
          <p:cNvPr id="5" name="TextBox 4"/>
          <p:cNvSpPr txBox="1"/>
          <p:nvPr/>
        </p:nvSpPr>
        <p:spPr>
          <a:xfrm>
            <a:off x="7972023" y="1133341"/>
            <a:ext cx="3790682" cy="3693319"/>
          </a:xfrm>
          <a:prstGeom prst="rect">
            <a:avLst/>
          </a:prstGeom>
          <a:noFill/>
        </p:spPr>
        <p:txBody>
          <a:bodyPr wrap="square" rtlCol="0">
            <a:spAutoFit/>
          </a:bodyPr>
          <a:lstStyle/>
          <a:p>
            <a:r>
              <a:rPr lang="en-GB" dirty="0" smtClean="0"/>
              <a:t>Things look different in a comparative perspective……..</a:t>
            </a:r>
          </a:p>
          <a:p>
            <a:endParaRPr lang="en-GB" dirty="0"/>
          </a:p>
          <a:p>
            <a:r>
              <a:rPr lang="en-GB" dirty="0" smtClean="0"/>
              <a:t>Actually not doing too badly with respect to other countries…..</a:t>
            </a:r>
            <a:endParaRPr lang="en-GB" dirty="0"/>
          </a:p>
          <a:p>
            <a:endParaRPr lang="en-GB" dirty="0" smtClean="0"/>
          </a:p>
          <a:p>
            <a:r>
              <a:rPr lang="en-GB" dirty="0" smtClean="0"/>
              <a:t>How much is this really a weakness for Spain!?</a:t>
            </a:r>
          </a:p>
          <a:p>
            <a:endParaRPr lang="en-GB" dirty="0"/>
          </a:p>
          <a:p>
            <a:endParaRPr lang="en-GB" dirty="0" smtClean="0"/>
          </a:p>
          <a:p>
            <a:endParaRPr lang="en-GB" dirty="0"/>
          </a:p>
          <a:p>
            <a:endParaRPr lang="en-GB" dirty="0" smtClean="0"/>
          </a:p>
          <a:p>
            <a:endParaRPr lang="en-GB" dirty="0"/>
          </a:p>
        </p:txBody>
      </p:sp>
      <p:graphicFrame>
        <p:nvGraphicFramePr>
          <p:cNvPr id="6" name="Chart 5"/>
          <p:cNvGraphicFramePr>
            <a:graphicFrameLocks/>
          </p:cNvGraphicFramePr>
          <p:nvPr>
            <p:extLst>
              <p:ext uri="{D42A27DB-BD31-4B8C-83A1-F6EECF244321}">
                <p14:modId xmlns:p14="http://schemas.microsoft.com/office/powerpoint/2010/main" val="2862694271"/>
              </p:ext>
            </p:extLst>
          </p:nvPr>
        </p:nvGraphicFramePr>
        <p:xfrm>
          <a:off x="366308" y="959946"/>
          <a:ext cx="7515561" cy="60075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0962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8" y="0"/>
            <a:ext cx="11590986" cy="715248"/>
          </a:xfrm>
        </p:spPr>
        <p:txBody>
          <a:bodyPr>
            <a:normAutofit fontScale="90000"/>
          </a:bodyPr>
          <a:lstStyle/>
          <a:p>
            <a:r>
              <a:rPr lang="en-GB" sz="4800" b="1" dirty="0" smtClean="0"/>
              <a:t>PISA is like a mirror…..</a:t>
            </a:r>
            <a:endParaRPr lang="en-GB" sz="4800" b="1" dirty="0"/>
          </a:p>
        </p:txBody>
      </p:sp>
      <p:sp>
        <p:nvSpPr>
          <p:cNvPr id="3" name="Subtitle 2"/>
          <p:cNvSpPr>
            <a:spLocks noGrp="1"/>
          </p:cNvSpPr>
          <p:nvPr>
            <p:ph type="subTitle" idx="1"/>
          </p:nvPr>
        </p:nvSpPr>
        <p:spPr>
          <a:xfrm>
            <a:off x="811368" y="1854558"/>
            <a:ext cx="11080125" cy="3464417"/>
          </a:xfrm>
        </p:spPr>
        <p:txBody>
          <a:bodyPr/>
          <a:lstStyle/>
          <a:p>
            <a:pPr marL="342900" indent="-342900" algn="l">
              <a:buFont typeface="Arial" panose="020B0604020202020204" pitchFamily="34" charset="0"/>
              <a:buChar char="•"/>
            </a:pPr>
            <a:r>
              <a:rPr lang="en-GB" dirty="0" smtClean="0"/>
              <a:t>It gives us an </a:t>
            </a:r>
            <a:r>
              <a:rPr lang="en-GB" i="1" u="sng" dirty="0" smtClean="0"/>
              <a:t>objective reflection </a:t>
            </a:r>
            <a:r>
              <a:rPr lang="en-GB" dirty="0" smtClean="0"/>
              <a:t>on the situation in a country relative to others….</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It helps us understand our own </a:t>
            </a:r>
            <a:r>
              <a:rPr lang="en-GB" i="1" u="sng" dirty="0" smtClean="0"/>
              <a:t>comparative strengths and weaknesses</a:t>
            </a:r>
            <a:r>
              <a:rPr lang="en-GB" dirty="0" smtClean="0"/>
              <a:t>…..</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….as well as those of other countries</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Gives us (and policymakers) the chance to take a good, long hard look at ourselves</a:t>
            </a:r>
          </a:p>
          <a:p>
            <a:pPr algn="l"/>
            <a:endParaRPr lang="en-GB" dirty="0" smtClean="0"/>
          </a:p>
        </p:txBody>
      </p:sp>
    </p:spTree>
    <p:extLst>
      <p:ext uri="{BB962C8B-B14F-4D97-AF65-F5344CB8AC3E}">
        <p14:creationId xmlns:p14="http://schemas.microsoft.com/office/powerpoint/2010/main" val="2210609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507" y="4082602"/>
            <a:ext cx="11590986" cy="715248"/>
          </a:xfrm>
        </p:spPr>
        <p:txBody>
          <a:bodyPr>
            <a:normAutofit fontScale="90000"/>
          </a:bodyPr>
          <a:lstStyle/>
          <a:p>
            <a:r>
              <a:rPr lang="en-GB" sz="4800" b="1" dirty="0" smtClean="0"/>
              <a:t>So PISA helps us understand what our problems </a:t>
            </a:r>
            <a:r>
              <a:rPr lang="en-GB" sz="4800" b="1" u="sng" dirty="0" smtClean="0"/>
              <a:t>REALLY</a:t>
            </a:r>
            <a:r>
              <a:rPr lang="en-GB" sz="4800" b="1" dirty="0" smtClean="0"/>
              <a:t> are……</a:t>
            </a:r>
            <a:br>
              <a:rPr lang="en-GB" sz="4800" b="1" dirty="0" smtClean="0"/>
            </a:br>
            <a:r>
              <a:rPr lang="en-GB" sz="4800" b="1" dirty="0"/>
              <a:t/>
            </a:r>
            <a:br>
              <a:rPr lang="en-GB" sz="4800" b="1" dirty="0"/>
            </a:br>
            <a:r>
              <a:rPr lang="en-GB" sz="4800" b="1" dirty="0" smtClean="0"/>
              <a:t>….but a lot less about what to do about them!!</a:t>
            </a:r>
            <a:endParaRPr lang="en-GB" sz="4800" b="1" dirty="0"/>
          </a:p>
        </p:txBody>
      </p:sp>
      <p:sp>
        <p:nvSpPr>
          <p:cNvPr id="3" name="Title 1"/>
          <p:cNvSpPr txBox="1">
            <a:spLocks/>
          </p:cNvSpPr>
          <p:nvPr/>
        </p:nvSpPr>
        <p:spPr>
          <a:xfrm>
            <a:off x="171718" y="0"/>
            <a:ext cx="11590986" cy="71524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800" b="1" u="sng" dirty="0" smtClean="0"/>
              <a:t>Limitations of PISA</a:t>
            </a:r>
            <a:endParaRPr lang="en-GB" sz="4800" b="1" u="sng" dirty="0"/>
          </a:p>
        </p:txBody>
      </p:sp>
    </p:spTree>
    <p:extLst>
      <p:ext uri="{BB962C8B-B14F-4D97-AF65-F5344CB8AC3E}">
        <p14:creationId xmlns:p14="http://schemas.microsoft.com/office/powerpoint/2010/main" val="471846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0507" y="1107583"/>
            <a:ext cx="11590986" cy="5074276"/>
          </a:xfrm>
        </p:spPr>
        <p:txBody>
          <a:bodyPr>
            <a:normAutofit/>
          </a:bodyPr>
          <a:lstStyle/>
          <a:p>
            <a:pPr algn="l"/>
            <a:r>
              <a:rPr lang="en-GB" sz="3400" dirty="0" smtClean="0"/>
              <a:t>Low Spanish performance in PISA. What should we do?</a:t>
            </a:r>
            <a:br>
              <a:rPr lang="en-GB" sz="3400" dirty="0" smtClean="0"/>
            </a:br>
            <a:r>
              <a:rPr lang="en-GB" sz="3400" dirty="0" smtClean="0"/>
              <a:t/>
            </a:r>
            <a:br>
              <a:rPr lang="en-GB" sz="3400" dirty="0" smtClean="0"/>
            </a:br>
            <a:r>
              <a:rPr lang="en-GB" sz="3400" dirty="0" smtClean="0"/>
              <a:t>Lots of educational reform……..</a:t>
            </a:r>
            <a:br>
              <a:rPr lang="en-GB" sz="3400" dirty="0" smtClean="0"/>
            </a:br>
            <a:r>
              <a:rPr lang="en-GB" sz="3400" dirty="0" smtClean="0"/>
              <a:t>……mainly in lower secondary school.</a:t>
            </a:r>
            <a:br>
              <a:rPr lang="en-GB" sz="3400" dirty="0" smtClean="0"/>
            </a:br>
            <a:r>
              <a:rPr lang="en-GB" sz="3400" dirty="0"/>
              <a:t/>
            </a:r>
            <a:br>
              <a:rPr lang="en-GB" sz="3400" dirty="0"/>
            </a:br>
            <a:r>
              <a:rPr lang="en-GB" sz="3400" dirty="0" smtClean="0"/>
              <a:t>But is this really the point where education reforms should be targeted? Rather than pre-school, primary school </a:t>
            </a:r>
            <a:r>
              <a:rPr lang="en-GB" sz="3400" dirty="0" err="1" smtClean="0"/>
              <a:t>etc</a:t>
            </a:r>
            <a:r>
              <a:rPr lang="en-GB" sz="3400" dirty="0" smtClean="0"/>
              <a:t>?</a:t>
            </a:r>
            <a:br>
              <a:rPr lang="en-GB" sz="3400" dirty="0" smtClean="0"/>
            </a:br>
            <a:r>
              <a:rPr lang="en-GB" sz="3400" dirty="0"/>
              <a:t/>
            </a:r>
            <a:br>
              <a:rPr lang="en-GB" sz="3400" dirty="0"/>
            </a:br>
            <a:r>
              <a:rPr lang="en-GB" sz="3400" dirty="0" smtClean="0"/>
              <a:t>PISA alone does not allow us to answer this question!</a:t>
            </a:r>
            <a:r>
              <a:rPr lang="en-GB" sz="3400" dirty="0"/>
              <a:t/>
            </a:r>
            <a:br>
              <a:rPr lang="en-GB" sz="3400" dirty="0"/>
            </a:br>
            <a:endParaRPr lang="en-GB" sz="3400" dirty="0" smtClean="0"/>
          </a:p>
        </p:txBody>
      </p:sp>
      <p:sp>
        <p:nvSpPr>
          <p:cNvPr id="3" name="Title 1"/>
          <p:cNvSpPr txBox="1">
            <a:spLocks/>
          </p:cNvSpPr>
          <p:nvPr/>
        </p:nvSpPr>
        <p:spPr>
          <a:xfrm>
            <a:off x="171718" y="0"/>
            <a:ext cx="11590986" cy="71524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800" b="1" u="sng" dirty="0" smtClean="0"/>
              <a:t>Our example for Spain (Choi and Jerrim 2015)</a:t>
            </a:r>
            <a:endParaRPr lang="en-GB" sz="4800" b="1" u="sng" dirty="0"/>
          </a:p>
        </p:txBody>
      </p:sp>
    </p:spTree>
    <p:extLst>
      <p:ext uri="{BB962C8B-B14F-4D97-AF65-F5344CB8AC3E}">
        <p14:creationId xmlns:p14="http://schemas.microsoft.com/office/powerpoint/2010/main" val="170762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71718" y="0"/>
            <a:ext cx="11590986" cy="71524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800" b="1" u="sng" dirty="0" smtClean="0"/>
              <a:t>Our example for Spain (Choi and Jerrim 2015)</a:t>
            </a:r>
            <a:endParaRPr lang="en-GB" sz="4800" b="1" u="sng"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26" y="715247"/>
            <a:ext cx="6791728" cy="6112555"/>
          </a:xfrm>
          <a:prstGeom prst="rect">
            <a:avLst/>
          </a:prstGeom>
        </p:spPr>
      </p:pic>
      <p:sp>
        <p:nvSpPr>
          <p:cNvPr id="6" name="TextBox 5"/>
          <p:cNvSpPr txBox="1"/>
          <p:nvPr/>
        </p:nvSpPr>
        <p:spPr>
          <a:xfrm>
            <a:off x="7357862" y="1043189"/>
            <a:ext cx="4481847" cy="7848302"/>
          </a:xfrm>
          <a:prstGeom prst="rect">
            <a:avLst/>
          </a:prstGeom>
          <a:noFill/>
        </p:spPr>
        <p:txBody>
          <a:bodyPr wrap="square" rtlCol="0">
            <a:spAutoFit/>
          </a:bodyPr>
          <a:lstStyle/>
          <a:p>
            <a:r>
              <a:rPr lang="en-GB" dirty="0" smtClean="0"/>
              <a:t>Compare comparative performance in PIRLS 2006 and PISA 2012……</a:t>
            </a:r>
          </a:p>
          <a:p>
            <a:endParaRPr lang="en-GB" dirty="0"/>
          </a:p>
          <a:p>
            <a:r>
              <a:rPr lang="en-GB" dirty="0" smtClean="0">
                <a:solidFill>
                  <a:srgbClr val="FF0000"/>
                </a:solidFill>
              </a:rPr>
              <a:t>Spanish kids make just as much progress in secondary schools as those in Hong Kong!!!</a:t>
            </a:r>
          </a:p>
          <a:p>
            <a:endParaRPr lang="en-GB" dirty="0">
              <a:solidFill>
                <a:srgbClr val="FF0000"/>
              </a:solidFill>
            </a:endParaRPr>
          </a:p>
          <a:p>
            <a:r>
              <a:rPr lang="en-GB" dirty="0" smtClean="0"/>
              <a:t>In comparative terms, Spanish children seem to do OK during secondary school……</a:t>
            </a:r>
          </a:p>
          <a:p>
            <a:endParaRPr lang="en-GB" dirty="0"/>
          </a:p>
          <a:p>
            <a:endParaRPr lang="en-GB" dirty="0" smtClean="0"/>
          </a:p>
          <a:p>
            <a:r>
              <a:rPr lang="en-GB" dirty="0" smtClean="0"/>
              <a:t>Problems may start much earlier……</a:t>
            </a:r>
          </a:p>
          <a:p>
            <a:r>
              <a:rPr lang="en-GB" dirty="0" smtClean="0"/>
              <a:t>….then hard to recover from a bad start?</a:t>
            </a:r>
          </a:p>
          <a:p>
            <a:endParaRPr lang="en-GB" dirty="0">
              <a:solidFill>
                <a:srgbClr val="FF0000"/>
              </a:solidFill>
            </a:endParaRPr>
          </a:p>
          <a:p>
            <a:r>
              <a:rPr lang="en-GB" dirty="0" smtClean="0">
                <a:solidFill>
                  <a:srgbClr val="FF0000"/>
                </a:solidFill>
              </a:rPr>
              <a:t>PISA = cross-sectional data.</a:t>
            </a:r>
          </a:p>
          <a:p>
            <a:r>
              <a:rPr lang="en-GB" dirty="0" smtClean="0">
                <a:solidFill>
                  <a:srgbClr val="FF0000"/>
                </a:solidFill>
              </a:rPr>
              <a:t>Limited use in knowing </a:t>
            </a:r>
            <a:r>
              <a:rPr lang="en-GB" dirty="0" err="1" smtClean="0">
                <a:solidFill>
                  <a:srgbClr val="FF0000"/>
                </a:solidFill>
              </a:rPr>
              <a:t>whats</a:t>
            </a:r>
            <a:r>
              <a:rPr lang="en-GB" dirty="0" smtClean="0">
                <a:solidFill>
                  <a:srgbClr val="FF0000"/>
                </a:solidFill>
              </a:rPr>
              <a:t> going wrong and at what age.</a:t>
            </a:r>
          </a:p>
          <a:p>
            <a:endParaRPr lang="en-GB" dirty="0">
              <a:solidFill>
                <a:srgbClr val="FF0000"/>
              </a:solidFill>
            </a:endParaRPr>
          </a:p>
          <a:p>
            <a:r>
              <a:rPr lang="en-GB" dirty="0" smtClean="0"/>
              <a:t>Hard to decipher where policymakers should therefore invest!!</a:t>
            </a:r>
          </a:p>
          <a:p>
            <a:endParaRPr lang="en-GB" dirty="0">
              <a:solidFill>
                <a:srgbClr val="FF0000"/>
              </a:solidFill>
            </a:endParaRPr>
          </a:p>
          <a:p>
            <a:endParaRPr lang="en-GB" dirty="0" smtClean="0">
              <a:solidFill>
                <a:srgbClr val="FF0000"/>
              </a:solidFill>
            </a:endParaRPr>
          </a:p>
          <a:p>
            <a:endParaRPr lang="en-GB" dirty="0">
              <a:solidFill>
                <a:srgbClr val="FF0000"/>
              </a:solidFill>
            </a:endParaRPr>
          </a:p>
          <a:p>
            <a:endParaRPr lang="en-GB" dirty="0" smtClean="0">
              <a:solidFill>
                <a:srgbClr val="FF0000"/>
              </a:solidFill>
            </a:endParaRPr>
          </a:p>
          <a:p>
            <a:endParaRPr lang="en-GB" dirty="0">
              <a:solidFill>
                <a:srgbClr val="FF0000"/>
              </a:solidFill>
            </a:endParaRPr>
          </a:p>
          <a:p>
            <a:endParaRPr lang="en-GB" dirty="0" smtClean="0">
              <a:solidFill>
                <a:srgbClr val="FF0000"/>
              </a:solidFill>
            </a:endParaRPr>
          </a:p>
          <a:p>
            <a:endParaRPr lang="en-GB" dirty="0">
              <a:solidFill>
                <a:srgbClr val="FF0000"/>
              </a:solidFill>
            </a:endParaRPr>
          </a:p>
          <a:p>
            <a:endParaRPr lang="en-GB" dirty="0" smtClean="0">
              <a:solidFill>
                <a:srgbClr val="FF0000"/>
              </a:solidFill>
            </a:endParaRPr>
          </a:p>
          <a:p>
            <a:endParaRPr lang="en-GB" dirty="0">
              <a:solidFill>
                <a:srgbClr val="FF0000"/>
              </a:solidFill>
            </a:endParaRPr>
          </a:p>
        </p:txBody>
      </p:sp>
    </p:spTree>
    <p:extLst>
      <p:ext uri="{BB962C8B-B14F-4D97-AF65-F5344CB8AC3E}">
        <p14:creationId xmlns:p14="http://schemas.microsoft.com/office/powerpoint/2010/main" val="3403937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234" y="4353058"/>
            <a:ext cx="11590986" cy="715248"/>
          </a:xfrm>
        </p:spPr>
        <p:txBody>
          <a:bodyPr>
            <a:normAutofit fontScale="90000"/>
          </a:bodyPr>
          <a:lstStyle/>
          <a:p>
            <a:r>
              <a:rPr lang="en-GB" sz="4800" b="1" dirty="0" smtClean="0"/>
              <a:t>Another example</a:t>
            </a:r>
            <a:br>
              <a:rPr lang="en-GB" sz="4800" b="1" dirty="0" smtClean="0"/>
            </a:br>
            <a:r>
              <a:rPr lang="en-GB" sz="4800" b="1" dirty="0"/>
              <a:t/>
            </a:r>
            <a:br>
              <a:rPr lang="en-GB" sz="4800" b="1" dirty="0"/>
            </a:br>
            <a:r>
              <a:rPr lang="en-GB" sz="4800" b="1" dirty="0" smtClean="0"/>
              <a:t>Are Shanghai </a:t>
            </a:r>
            <a:r>
              <a:rPr lang="en-GB" sz="4800" b="1" i="1" u="sng" dirty="0" smtClean="0"/>
              <a:t>secondary</a:t>
            </a:r>
            <a:r>
              <a:rPr lang="en-GB" sz="4800" b="1" dirty="0" smtClean="0"/>
              <a:t> schools really that great?</a:t>
            </a:r>
            <a:br>
              <a:rPr lang="en-GB" sz="4800" b="1" dirty="0" smtClean="0"/>
            </a:br>
            <a:r>
              <a:rPr lang="en-GB" sz="4800" b="1" dirty="0"/>
              <a:t/>
            </a:r>
            <a:br>
              <a:rPr lang="en-GB" sz="4800" b="1" dirty="0"/>
            </a:br>
            <a:endParaRPr lang="en-GB" sz="4800" b="1" dirty="0"/>
          </a:p>
        </p:txBody>
      </p:sp>
    </p:spTree>
    <p:extLst>
      <p:ext uri="{BB962C8B-B14F-4D97-AF65-F5344CB8AC3E}">
        <p14:creationId xmlns:p14="http://schemas.microsoft.com/office/powerpoint/2010/main" val="16445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1" y="-398295"/>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Issue: ‘Value added’ measures don’t exist in PISA</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235343" y="691615"/>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But, for some countries, we can get a proxy, for some economies.......</a:t>
            </a:r>
          </a:p>
          <a:p>
            <a:pPr algn="l"/>
            <a:r>
              <a:rPr lang="en-GB" sz="2800" dirty="0" smtClean="0">
                <a:latin typeface="Times New Roman" panose="02020603050405020304" pitchFamily="18" charset="0"/>
                <a:cs typeface="Times New Roman" panose="02020603050405020304" pitchFamily="18" charset="0"/>
              </a:rPr>
              <a:t>	…..including Shanghai</a:t>
            </a:r>
          </a:p>
          <a:p>
            <a:pPr algn="l"/>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Relies on fact PISA samples children from multiple school grades</a:t>
            </a:r>
          </a:p>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 ‘Fuzzy’ Regression Discontinuity Design (RDD)…</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Gives an estimate of how much progress children make over one school year…..</a:t>
            </a:r>
          </a:p>
          <a:p>
            <a:pPr algn="l"/>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902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intuition</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graphicFrame>
        <p:nvGraphicFramePr>
          <p:cNvPr id="11" name="Chart 10"/>
          <p:cNvGraphicFramePr>
            <a:graphicFrameLocks/>
          </p:cNvGraphicFramePr>
          <p:nvPr>
            <p:extLst/>
          </p:nvPr>
        </p:nvGraphicFramePr>
        <p:xfrm>
          <a:off x="649287" y="794769"/>
          <a:ext cx="7594827" cy="535928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8447314" y="2299040"/>
            <a:ext cx="3236686" cy="923330"/>
          </a:xfrm>
          <a:prstGeom prst="rect">
            <a:avLst/>
          </a:prstGeom>
          <a:noFill/>
        </p:spPr>
        <p:txBody>
          <a:bodyPr wrap="square" rtlCol="0">
            <a:spAutoFit/>
          </a:bodyPr>
          <a:lstStyle/>
          <a:p>
            <a:r>
              <a:rPr lang="en-GB" dirty="0" smtClean="0"/>
              <a:t>Impact of one additional year of schooling upon children’s PISA test scores = 40 points</a:t>
            </a:r>
            <a:endParaRPr lang="en-GB" dirty="0"/>
          </a:p>
        </p:txBody>
      </p:sp>
    </p:spTree>
    <p:extLst>
      <p:ext uri="{BB962C8B-B14F-4D97-AF65-F5344CB8AC3E}">
        <p14:creationId xmlns:p14="http://schemas.microsoft.com/office/powerpoint/2010/main" val="32776685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results for Shanghai</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8534400" y="3275233"/>
            <a:ext cx="3236686" cy="923330"/>
          </a:xfrm>
          <a:prstGeom prst="rect">
            <a:avLst/>
          </a:prstGeom>
          <a:noFill/>
        </p:spPr>
        <p:txBody>
          <a:bodyPr wrap="square" rtlCol="0">
            <a:spAutoFit/>
          </a:bodyPr>
          <a:lstStyle/>
          <a:p>
            <a:r>
              <a:rPr lang="en-GB" dirty="0" smtClean="0"/>
              <a:t>Actually very little going on around the discontinuity in Shanghai……</a:t>
            </a:r>
            <a:endParaRPr lang="en-GB" dirty="0"/>
          </a:p>
        </p:txBody>
      </p:sp>
      <p:graphicFrame>
        <p:nvGraphicFramePr>
          <p:cNvPr id="7" name="Chart 6"/>
          <p:cNvGraphicFramePr>
            <a:graphicFrameLocks/>
          </p:cNvGraphicFramePr>
          <p:nvPr>
            <p:extLst/>
          </p:nvPr>
        </p:nvGraphicFramePr>
        <p:xfrm>
          <a:off x="359002" y="896370"/>
          <a:ext cx="7739969" cy="51270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6595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results for Chinese Taipei</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8534400" y="3275233"/>
            <a:ext cx="3236686" cy="923330"/>
          </a:xfrm>
          <a:prstGeom prst="rect">
            <a:avLst/>
          </a:prstGeom>
          <a:noFill/>
        </p:spPr>
        <p:txBody>
          <a:bodyPr wrap="square" rtlCol="0">
            <a:spAutoFit/>
          </a:bodyPr>
          <a:lstStyle/>
          <a:p>
            <a:r>
              <a:rPr lang="en-GB" dirty="0" smtClean="0"/>
              <a:t>Actually very little going on around the discontinuity in Shanghai……</a:t>
            </a:r>
            <a:endParaRPr lang="en-GB" dirty="0"/>
          </a:p>
        </p:txBody>
      </p:sp>
      <p:graphicFrame>
        <p:nvGraphicFramePr>
          <p:cNvPr id="8" name="Chart 7"/>
          <p:cNvGraphicFramePr>
            <a:graphicFrameLocks/>
          </p:cNvGraphicFramePr>
          <p:nvPr>
            <p:extLst>
              <p:ext uri="{D42A27DB-BD31-4B8C-83A1-F6EECF244321}">
                <p14:modId xmlns:p14="http://schemas.microsoft.com/office/powerpoint/2010/main" val="1581181613"/>
              </p:ext>
            </p:extLst>
          </p:nvPr>
        </p:nvGraphicFramePr>
        <p:xfrm>
          <a:off x="380486" y="904045"/>
          <a:ext cx="8153914" cy="53765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4948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Summary of results</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769256" y="3841126"/>
            <a:ext cx="11117943" cy="2092881"/>
          </a:xfrm>
          <a:prstGeom prst="rect">
            <a:avLst/>
          </a:prstGeom>
          <a:noFill/>
        </p:spPr>
        <p:txBody>
          <a:bodyPr wrap="square" rtlCol="0">
            <a:spAutoFit/>
          </a:bodyPr>
          <a:lstStyle/>
          <a:p>
            <a:r>
              <a:rPr lang="en-GB" sz="2600" b="1" u="sng" dirty="0" smtClean="0"/>
              <a:t>Key Implication</a:t>
            </a:r>
          </a:p>
          <a:p>
            <a:r>
              <a:rPr lang="en-GB" sz="2600" dirty="0" smtClean="0"/>
              <a:t>Children in Shanghai and Chinese Taipei actually make very little progress in secondary school………</a:t>
            </a:r>
          </a:p>
          <a:p>
            <a:endParaRPr lang="en-GB" sz="2600" dirty="0" smtClean="0"/>
          </a:p>
          <a:p>
            <a:r>
              <a:rPr lang="en-GB" sz="2600" dirty="0" smtClean="0"/>
              <a:t>….at least between grade 9 and grade 10</a:t>
            </a:r>
            <a:endParaRPr lang="en-GB" sz="2600" dirty="0"/>
          </a:p>
        </p:txBody>
      </p:sp>
      <p:graphicFrame>
        <p:nvGraphicFramePr>
          <p:cNvPr id="5" name="Table 4"/>
          <p:cNvGraphicFramePr>
            <a:graphicFrameLocks noGrp="1"/>
          </p:cNvGraphicFramePr>
          <p:nvPr>
            <p:extLst/>
          </p:nvPr>
        </p:nvGraphicFramePr>
        <p:xfrm>
          <a:off x="2205607" y="843643"/>
          <a:ext cx="8317250" cy="2755899"/>
        </p:xfrm>
        <a:graphic>
          <a:graphicData uri="http://schemas.openxmlformats.org/drawingml/2006/table">
            <a:tbl>
              <a:tblPr>
                <a:tableStyleId>{5C22544A-7EE6-4342-B048-85BDC9FD1C3A}</a:tableStyleId>
              </a:tblPr>
              <a:tblGrid>
                <a:gridCol w="2513312"/>
                <a:gridCol w="3135163"/>
                <a:gridCol w="2668775"/>
              </a:tblGrid>
              <a:tr h="865889">
                <a:tc>
                  <a:txBody>
                    <a:bodyPr/>
                    <a:lstStyle/>
                    <a:p>
                      <a:pPr algn="l" rtl="0" fontAlgn="ctr"/>
                      <a:r>
                        <a:rPr lang="en-GB" sz="2600" b="1" u="none" strike="noStrike" dirty="0">
                          <a:effectLst/>
                          <a:latin typeface="Times New Roman" panose="02020603050405020304" pitchFamily="18" charset="0"/>
                          <a:cs typeface="Times New Roman" panose="02020603050405020304" pitchFamily="18" charset="0"/>
                        </a:rPr>
                        <a:t> </a:t>
                      </a:r>
                      <a:endParaRPr lang="en-GB" sz="2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gridSpan="2">
                  <a:txBody>
                    <a:bodyPr/>
                    <a:lstStyle/>
                    <a:p>
                      <a:pPr algn="ctr" rtl="0" fontAlgn="ctr"/>
                      <a:r>
                        <a:rPr lang="en-GB" sz="2600" b="1" u="none" strike="noStrike">
                          <a:effectLst/>
                          <a:latin typeface="Times New Roman" panose="02020603050405020304" pitchFamily="18" charset="0"/>
                          <a:cs typeface="Times New Roman" panose="02020603050405020304" pitchFamily="18" charset="0"/>
                        </a:rPr>
                        <a:t>PISA points progress made over one academic year</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GB"/>
                    </a:p>
                  </a:txBody>
                  <a:tcPr/>
                </a:tc>
              </a:tr>
              <a:tr h="483491">
                <a:tc>
                  <a:txBody>
                    <a:bodyPr/>
                    <a:lstStyle/>
                    <a:p>
                      <a:pPr algn="l" rtl="0" fontAlgn="ctr"/>
                      <a:r>
                        <a:rPr lang="en-GB" sz="2600" b="1" u="none" strike="noStrike">
                          <a:effectLst/>
                          <a:latin typeface="Times New Roman" panose="02020603050405020304" pitchFamily="18" charset="0"/>
                          <a:cs typeface="Times New Roman" panose="02020603050405020304" pitchFamily="18" charset="0"/>
                        </a:rPr>
                        <a:t> </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ctr"/>
                      <a:r>
                        <a:rPr lang="en-GB" sz="2600" b="1" u="none" strike="noStrike">
                          <a:effectLst/>
                          <a:latin typeface="Times New Roman" panose="02020603050405020304" pitchFamily="18" charset="0"/>
                          <a:cs typeface="Times New Roman" panose="02020603050405020304" pitchFamily="18" charset="0"/>
                        </a:rPr>
                        <a:t>Shanghai</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n-GB" sz="2600" b="1" u="none" strike="noStrike" dirty="0">
                          <a:effectLst/>
                          <a:latin typeface="Times New Roman" panose="02020603050405020304" pitchFamily="18" charset="0"/>
                          <a:cs typeface="Times New Roman" panose="02020603050405020304" pitchFamily="18" charset="0"/>
                        </a:rPr>
                        <a:t>Chinese Taipei</a:t>
                      </a:r>
                      <a:endParaRPr lang="en-GB" sz="2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461514">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Reading </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2.9</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0.8</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61514">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Mathematics</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1.2</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0.9</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tcPr>
                </a:tc>
              </a:tr>
              <a:tr h="483491">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Science</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-3.1</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GB" sz="2600" u="none" strike="noStrike" dirty="0">
                          <a:effectLst/>
                          <a:latin typeface="Times New Roman" panose="02020603050405020304" pitchFamily="18" charset="0"/>
                          <a:cs typeface="Times New Roman" panose="02020603050405020304" pitchFamily="18" charset="0"/>
                        </a:rPr>
                        <a:t>-2.0</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3803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234" y="4353058"/>
            <a:ext cx="11590986" cy="715248"/>
          </a:xfrm>
        </p:spPr>
        <p:txBody>
          <a:bodyPr>
            <a:normAutofit fontScale="90000"/>
          </a:bodyPr>
          <a:lstStyle/>
          <a:p>
            <a:r>
              <a:rPr lang="en-GB" sz="4800" b="1" dirty="0" smtClean="0"/>
              <a:t>How then should we move from PISA to policy?</a:t>
            </a:r>
            <a:br>
              <a:rPr lang="en-GB" sz="4800" b="1" dirty="0" smtClean="0"/>
            </a:br>
            <a:r>
              <a:rPr lang="en-GB" sz="4800" b="1" dirty="0"/>
              <a:t/>
            </a:r>
            <a:br>
              <a:rPr lang="en-GB" sz="4800" b="1" dirty="0"/>
            </a:br>
            <a:r>
              <a:rPr lang="en-GB" sz="4800" dirty="0" smtClean="0"/>
              <a:t>The example of England</a:t>
            </a:r>
            <a:r>
              <a:rPr lang="en-GB" sz="4800" b="1" dirty="0" smtClean="0"/>
              <a:t/>
            </a:r>
            <a:br>
              <a:rPr lang="en-GB" sz="4800" b="1" dirty="0" smtClean="0"/>
            </a:br>
            <a:r>
              <a:rPr lang="en-GB" sz="4800" b="1" dirty="0"/>
              <a:t/>
            </a:r>
            <a:br>
              <a:rPr lang="en-GB" sz="4800" b="1" dirty="0"/>
            </a:br>
            <a:endParaRPr lang="en-GB" sz="4800" b="1" dirty="0"/>
          </a:p>
        </p:txBody>
      </p:sp>
    </p:spTree>
    <p:extLst>
      <p:ext uri="{BB962C8B-B14F-4D97-AF65-F5344CB8AC3E}">
        <p14:creationId xmlns:p14="http://schemas.microsoft.com/office/powerpoint/2010/main" val="1171400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8" y="0"/>
            <a:ext cx="11590986" cy="715248"/>
          </a:xfrm>
        </p:spPr>
        <p:txBody>
          <a:bodyPr>
            <a:normAutofit fontScale="90000"/>
          </a:bodyPr>
          <a:lstStyle/>
          <a:p>
            <a:r>
              <a:rPr lang="en-GB" sz="4800" b="1" dirty="0" smtClean="0"/>
              <a:t>Moving from PISA to policy</a:t>
            </a:r>
            <a:endParaRPr lang="en-GB" sz="4800" b="1" dirty="0"/>
          </a:p>
        </p:txBody>
      </p:sp>
      <p:sp>
        <p:nvSpPr>
          <p:cNvPr id="3" name="Subtitle 2"/>
          <p:cNvSpPr>
            <a:spLocks noGrp="1"/>
          </p:cNvSpPr>
          <p:nvPr>
            <p:ph type="subTitle" idx="1"/>
          </p:nvPr>
        </p:nvSpPr>
        <p:spPr>
          <a:xfrm>
            <a:off x="176011" y="1004553"/>
            <a:ext cx="11719775" cy="5447762"/>
          </a:xfrm>
        </p:spPr>
        <p:txBody>
          <a:bodyPr/>
          <a:lstStyle/>
          <a:p>
            <a:pPr algn="l"/>
            <a:r>
              <a:rPr lang="en-GB" dirty="0" smtClean="0"/>
              <a:t>Step 1. Use PISA / PIRLS / TIMSS to identify an area of weakness…….</a:t>
            </a:r>
          </a:p>
          <a:p>
            <a:pPr algn="l"/>
            <a:endParaRPr lang="en-GB" dirty="0"/>
          </a:p>
          <a:p>
            <a:pPr algn="l"/>
            <a:r>
              <a:rPr lang="en-GB" dirty="0" smtClean="0"/>
              <a:t>Step 2. Use qualitative research to identify best practise in other countries…..</a:t>
            </a:r>
          </a:p>
          <a:p>
            <a:pPr algn="l"/>
            <a:endParaRPr lang="en-GB" dirty="0"/>
          </a:p>
          <a:p>
            <a:pPr algn="l"/>
            <a:r>
              <a:rPr lang="en-GB" dirty="0" smtClean="0"/>
              <a:t>Step 3. Adapt this practise so it can be implemented within your national context…..</a:t>
            </a:r>
          </a:p>
          <a:p>
            <a:pPr algn="l"/>
            <a:endParaRPr lang="en-GB" dirty="0"/>
          </a:p>
          <a:p>
            <a:pPr algn="l"/>
            <a:r>
              <a:rPr lang="en-GB" dirty="0" smtClean="0"/>
              <a:t>Step 4. Pilot in a selection of schools, with a robust impact evaluation (e.g. an RCT)….</a:t>
            </a:r>
          </a:p>
          <a:p>
            <a:pPr algn="l"/>
            <a:endParaRPr lang="en-GB" dirty="0"/>
          </a:p>
          <a:p>
            <a:pPr algn="l"/>
            <a:r>
              <a:rPr lang="en-GB" dirty="0" smtClean="0"/>
              <a:t>Step 5. If successful, start to role out at scale (continuing to evaluate as you go)…….</a:t>
            </a:r>
          </a:p>
          <a:p>
            <a:pPr algn="l"/>
            <a:endParaRPr lang="en-GB" dirty="0"/>
          </a:p>
          <a:p>
            <a:r>
              <a:rPr lang="en-GB" dirty="0" smtClean="0"/>
              <a:t>PISA is the </a:t>
            </a:r>
            <a:r>
              <a:rPr lang="en-GB" i="1" u="sng" dirty="0" smtClean="0"/>
              <a:t>first step</a:t>
            </a:r>
            <a:r>
              <a:rPr lang="en-GB" dirty="0" smtClean="0"/>
              <a:t> in a long process!</a:t>
            </a:r>
          </a:p>
        </p:txBody>
      </p:sp>
    </p:spTree>
    <p:extLst>
      <p:ext uri="{BB962C8B-B14F-4D97-AF65-F5344CB8AC3E}">
        <p14:creationId xmlns:p14="http://schemas.microsoft.com/office/powerpoint/2010/main" val="348758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6726" y="92053"/>
            <a:ext cx="9144000" cy="551891"/>
          </a:xfrm>
        </p:spPr>
        <p:txBody>
          <a:bodyPr>
            <a:noAutofit/>
          </a:bodyPr>
          <a:lstStyle/>
          <a:p>
            <a:r>
              <a:rPr lang="en-GB" sz="3600" b="1" dirty="0" smtClean="0"/>
              <a:t>Example from England. Maths Mastery.</a:t>
            </a:r>
            <a:endParaRPr lang="en-GB" sz="3400" b="1"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528687" y="643944"/>
            <a:ext cx="11573161" cy="746975"/>
          </a:xfrm>
        </p:spPr>
        <p:txBody>
          <a:bodyPr>
            <a:noAutofit/>
          </a:bodyPr>
          <a:lstStyle/>
          <a:p>
            <a:pPr algn="l"/>
            <a:endParaRPr lang="en-GB" sz="32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‘Maths Mastery’ (MM) programme introduced into a selection of English primary and secondary schools.</a:t>
            </a:r>
          </a:p>
          <a:p>
            <a:pPr algn="l"/>
            <a:endParaRPr lang="en-GB" sz="32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Change to how maths is taught in England’s schools.</a:t>
            </a:r>
          </a:p>
          <a:p>
            <a:pPr algn="l"/>
            <a:endParaRPr lang="en-GB" sz="32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Based upon methods used in </a:t>
            </a:r>
            <a:r>
              <a:rPr lang="en-GB" sz="3200" dirty="0" smtClean="0">
                <a:solidFill>
                  <a:srgbClr val="FF0000"/>
                </a:solidFill>
                <a:latin typeface="Times New Roman" panose="02020603050405020304" pitchFamily="18" charset="0"/>
                <a:cs typeface="Times New Roman" panose="02020603050405020304" pitchFamily="18" charset="0"/>
              </a:rPr>
              <a:t>Singapore</a:t>
            </a:r>
            <a:r>
              <a:rPr lang="en-GB" sz="3200" dirty="0" smtClean="0">
                <a:latin typeface="Times New Roman" panose="02020603050405020304" pitchFamily="18" charset="0"/>
                <a:cs typeface="Times New Roman" panose="02020603050405020304" pitchFamily="18" charset="0"/>
              </a:rPr>
              <a:t> (2</a:t>
            </a:r>
            <a:r>
              <a:rPr lang="en-GB" sz="3200" baseline="30000" dirty="0" smtClean="0">
                <a:latin typeface="Times New Roman" panose="02020603050405020304" pitchFamily="18" charset="0"/>
                <a:cs typeface="Times New Roman" panose="02020603050405020304" pitchFamily="18" charset="0"/>
              </a:rPr>
              <a:t>nd</a:t>
            </a:r>
            <a:r>
              <a:rPr lang="en-GB" sz="3200" dirty="0" smtClean="0">
                <a:latin typeface="Times New Roman" panose="02020603050405020304" pitchFamily="18" charset="0"/>
                <a:cs typeface="Times New Roman" panose="02020603050405020304" pitchFamily="18" charset="0"/>
              </a:rPr>
              <a:t> in PISA rankings).</a:t>
            </a:r>
          </a:p>
          <a:p>
            <a:pPr marL="457200" indent="-45720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Evaluate impact. Two clustered RCTs.</a:t>
            </a:r>
          </a:p>
          <a:p>
            <a:pPr marL="457200" indent="-45720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Cost-effectiveness and cost-benefit calculated.</a:t>
            </a:r>
          </a:p>
          <a:p>
            <a:pPr marL="457200" indent="-45720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endParaRPr lang="en-GB"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1285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6726" y="92053"/>
            <a:ext cx="9144000" cy="551891"/>
          </a:xfrm>
        </p:spPr>
        <p:txBody>
          <a:bodyPr>
            <a:noAutofit/>
          </a:bodyPr>
          <a:lstStyle/>
          <a:p>
            <a:r>
              <a:rPr lang="en-GB" sz="3400" b="1" dirty="0" smtClean="0">
                <a:latin typeface="Times New Roman" panose="02020603050405020304" pitchFamily="18" charset="0"/>
                <a:cs typeface="Times New Roman" panose="02020603050405020304" pitchFamily="18" charset="0"/>
              </a:rPr>
              <a:t>Results….</a:t>
            </a:r>
            <a:endParaRPr lang="en-GB" sz="3400" b="1"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nvPr>
        </p:nvGraphicFramePr>
        <p:xfrm>
          <a:off x="667643" y="849579"/>
          <a:ext cx="10614248" cy="5435310"/>
        </p:xfrm>
        <a:graphic>
          <a:graphicData uri="http://schemas.openxmlformats.org/drawingml/2006/table">
            <a:tbl>
              <a:tblPr firstRow="1" firstCol="1" bandRow="1">
                <a:tableStyleId>{5C22544A-7EE6-4342-B048-85BDC9FD1C3A}</a:tableStyleId>
              </a:tblPr>
              <a:tblGrid>
                <a:gridCol w="3284779"/>
                <a:gridCol w="2328761"/>
                <a:gridCol w="2671947"/>
                <a:gridCol w="2328761"/>
              </a:tblGrid>
              <a:tr h="700255">
                <a:tc>
                  <a:txBody>
                    <a:bodyPr/>
                    <a:lstStyle/>
                    <a:p>
                      <a:pPr>
                        <a:lnSpc>
                          <a:spcPct val="115000"/>
                        </a:lnSpc>
                        <a:spcAft>
                          <a:spcPts val="0"/>
                        </a:spcAft>
                      </a:pPr>
                      <a:r>
                        <a:rPr lang="en-GB" sz="2000" dirty="0">
                          <a:effectLst/>
                        </a:rPr>
                        <a:t> </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Primary school</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Secondary school</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Meta (combined)</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666909">
                <a:tc>
                  <a:txBody>
                    <a:bodyPr/>
                    <a:lstStyle/>
                    <a:p>
                      <a:pPr>
                        <a:lnSpc>
                          <a:spcPct val="115000"/>
                        </a:lnSpc>
                        <a:spcAft>
                          <a:spcPts val="0"/>
                        </a:spcAft>
                      </a:pPr>
                      <a:r>
                        <a:rPr lang="en-GB" sz="2000">
                          <a:effectLst/>
                        </a:rPr>
                        <a:t>Number of schools</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90</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50</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140</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666909">
                <a:tc>
                  <a:txBody>
                    <a:bodyPr/>
                    <a:lstStyle/>
                    <a:p>
                      <a:pPr>
                        <a:lnSpc>
                          <a:spcPct val="115000"/>
                        </a:lnSpc>
                        <a:spcAft>
                          <a:spcPts val="0"/>
                        </a:spcAft>
                      </a:pPr>
                      <a:r>
                        <a:rPr lang="en-GB" sz="2000">
                          <a:effectLst/>
                        </a:rPr>
                        <a:t>School response rate</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92 percent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88 percent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666909">
                <a:tc>
                  <a:txBody>
                    <a:bodyPr/>
                    <a:lstStyle/>
                    <a:p>
                      <a:pPr>
                        <a:lnSpc>
                          <a:spcPct val="115000"/>
                        </a:lnSpc>
                        <a:spcAft>
                          <a:spcPts val="0"/>
                        </a:spcAft>
                      </a:pPr>
                      <a:r>
                        <a:rPr lang="en-GB" sz="2000">
                          <a:effectLst/>
                        </a:rPr>
                        <a:t>Number of pupils</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5,108</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7,712</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12,820</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700255">
                <a:tc>
                  <a:txBody>
                    <a:bodyPr/>
                    <a:lstStyle/>
                    <a:p>
                      <a:pPr>
                        <a:lnSpc>
                          <a:spcPct val="115000"/>
                        </a:lnSpc>
                        <a:spcAft>
                          <a:spcPts val="0"/>
                        </a:spcAft>
                      </a:pPr>
                      <a:r>
                        <a:rPr lang="en-GB" sz="2000">
                          <a:effectLst/>
                        </a:rPr>
                        <a:t>Pupil response rate</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82 percent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77 percent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666909">
                <a:tc>
                  <a:txBody>
                    <a:bodyPr/>
                    <a:lstStyle/>
                    <a:p>
                      <a:pPr>
                        <a:lnSpc>
                          <a:spcPct val="115000"/>
                        </a:lnSpc>
                        <a:spcAft>
                          <a:spcPts val="0"/>
                        </a:spcAft>
                      </a:pPr>
                      <a:r>
                        <a:rPr lang="en-GB" sz="2000" dirty="0">
                          <a:effectLst/>
                        </a:rPr>
                        <a:t>Effect size</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dirty="0">
                          <a:effectLst/>
                        </a:rPr>
                        <a:t>0.099*</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0.055</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0.077**</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666909">
                <a:tc>
                  <a:txBody>
                    <a:bodyPr/>
                    <a:lstStyle/>
                    <a:p>
                      <a:pPr>
                        <a:lnSpc>
                          <a:spcPct val="115000"/>
                        </a:lnSpc>
                        <a:spcAft>
                          <a:spcPts val="0"/>
                        </a:spcAft>
                      </a:pPr>
                      <a:r>
                        <a:rPr lang="en-GB" sz="2000">
                          <a:effectLst/>
                        </a:rPr>
                        <a:t>Standard error</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dirty="0">
                          <a:effectLst/>
                        </a:rPr>
                        <a:t>0.054</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dirty="0">
                          <a:effectLst/>
                        </a:rPr>
                        <a:t>0.046</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0.036</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r h="700255">
                <a:tc>
                  <a:txBody>
                    <a:bodyPr/>
                    <a:lstStyle/>
                    <a:p>
                      <a:pPr>
                        <a:lnSpc>
                          <a:spcPct val="115000"/>
                        </a:lnSpc>
                        <a:spcAft>
                          <a:spcPts val="0"/>
                        </a:spcAft>
                      </a:pPr>
                      <a:r>
                        <a:rPr lang="en-GB" sz="2000">
                          <a:effectLst/>
                        </a:rPr>
                        <a:t>95% confidence interval</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a:effectLst/>
                        </a:rPr>
                        <a:t>-0.009 to 0.207</a:t>
                      </a:r>
                      <a:endParaRPr lang="en-GB" sz="200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dirty="0">
                          <a:effectLst/>
                        </a:rPr>
                        <a:t>-0.037 to 0.147</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en-GB" sz="2000" dirty="0">
                          <a:effectLst/>
                        </a:rPr>
                        <a:t>0.007 to 0.147</a:t>
                      </a:r>
                      <a:endParaRPr lang="en-GB" sz="2000" dirty="0">
                        <a:solidFill>
                          <a:srgbClr val="32323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r>
            </a:tbl>
          </a:graphicData>
        </a:graphic>
      </p:graphicFrame>
      <p:sp>
        <p:nvSpPr>
          <p:cNvPr id="4" name="Oval 3"/>
          <p:cNvSpPr/>
          <p:nvPr/>
        </p:nvSpPr>
        <p:spPr>
          <a:xfrm>
            <a:off x="9337183" y="4275787"/>
            <a:ext cx="1468192"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354875" y="4275787"/>
            <a:ext cx="1468192"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846029" y="4275787"/>
            <a:ext cx="1468192"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78140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488" y="-154546"/>
            <a:ext cx="11217498" cy="785611"/>
          </a:xfrm>
        </p:spPr>
        <p:txBody>
          <a:bodyPr>
            <a:normAutofit/>
          </a:bodyPr>
          <a:lstStyle/>
          <a:p>
            <a:r>
              <a:rPr lang="en-GB" sz="4600" b="1" u="sng" dirty="0" smtClean="0">
                <a:latin typeface="Times New Roman" panose="02020603050405020304" pitchFamily="18" charset="0"/>
                <a:cs typeface="Times New Roman" panose="02020603050405020304" pitchFamily="18" charset="0"/>
              </a:rPr>
              <a:t>Another example: Shanghai exchange</a:t>
            </a:r>
            <a:endParaRPr lang="en-GB" sz="4600" u="sng"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76519" y="785611"/>
            <a:ext cx="8770512" cy="5924282"/>
          </a:xfrm>
        </p:spPr>
        <p:txBody>
          <a:bodyPr/>
          <a:lstStyle/>
          <a:p>
            <a:pPr algn="l"/>
            <a:endParaRPr lang="en-GB" dirty="0" smtClean="0">
              <a:latin typeface="Times New Roman" panose="02020603050405020304" pitchFamily="18" charset="0"/>
              <a:cs typeface="Times New Roman" panose="02020603050405020304" pitchFamily="18" charset="0"/>
            </a:endParaRPr>
          </a:p>
          <a:p>
            <a:pPr algn="l"/>
            <a:endParaRPr lang="en-GB" sz="2600" dirty="0" smtClean="0">
              <a:latin typeface="Times New Roman" panose="02020603050405020304" pitchFamily="18" charset="0"/>
              <a:cs typeface="Times New Roman" panose="02020603050405020304" pitchFamily="18" charset="0"/>
            </a:endParaRPr>
          </a:p>
          <a:p>
            <a:pPr algn="l"/>
            <a:endParaRPr lang="en-GB" sz="2600" u="sng"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01" y="891929"/>
            <a:ext cx="8911542" cy="5817964"/>
          </a:xfrm>
          <a:prstGeom prst="rect">
            <a:avLst/>
          </a:prstGeom>
        </p:spPr>
      </p:pic>
      <p:sp>
        <p:nvSpPr>
          <p:cNvPr id="7" name="Rectangle 6"/>
          <p:cNvSpPr/>
          <p:nvPr/>
        </p:nvSpPr>
        <p:spPr>
          <a:xfrm>
            <a:off x="9247031" y="2732089"/>
            <a:ext cx="2786129" cy="2031325"/>
          </a:xfrm>
          <a:prstGeom prst="rect">
            <a:avLst/>
          </a:prstGeom>
        </p:spPr>
        <p:txBody>
          <a:bodyPr wrap="square">
            <a:spAutoFit/>
          </a:bodyPr>
          <a:lstStyle/>
          <a:p>
            <a:pPr algn="ctr"/>
            <a:r>
              <a:rPr lang="en-GB" i="1" u="sng" dirty="0" smtClean="0">
                <a:latin typeface="Times New Roman" panose="02020603050405020304" pitchFamily="18" charset="0"/>
                <a:ea typeface="Times New Roman" panose="02020603050405020304" pitchFamily="18" charset="0"/>
              </a:rPr>
              <a:t>Ministers</a:t>
            </a:r>
          </a:p>
          <a:p>
            <a:pPr algn="ctr"/>
            <a:r>
              <a:rPr lang="en-GB" i="1" dirty="0" smtClean="0">
                <a:latin typeface="Times New Roman" panose="02020603050405020304" pitchFamily="18" charset="0"/>
                <a:ea typeface="Times New Roman" panose="02020603050405020304" pitchFamily="18" charset="0"/>
              </a:rPr>
              <a:t>‘T</a:t>
            </a:r>
            <a:r>
              <a:rPr lang="en-GB" i="1" dirty="0" smtClean="0">
                <a:effectLst/>
                <a:latin typeface="Times New Roman" panose="02020603050405020304" pitchFamily="18" charset="0"/>
                <a:ea typeface="Times New Roman" panose="02020603050405020304" pitchFamily="18" charset="0"/>
              </a:rPr>
              <a:t>his represents a real opportunity for us to see at first hand the </a:t>
            </a:r>
            <a:r>
              <a:rPr lang="en-GB" b="1" i="1" u="sng" dirty="0" smtClean="0">
                <a:effectLst/>
                <a:latin typeface="Times New Roman" panose="02020603050405020304" pitchFamily="18" charset="0"/>
                <a:ea typeface="Times New Roman" panose="02020603050405020304" pitchFamily="18" charset="0"/>
              </a:rPr>
              <a:t>teaching methods</a:t>
            </a:r>
            <a:r>
              <a:rPr lang="en-GB" i="1" dirty="0" smtClean="0">
                <a:effectLst/>
                <a:latin typeface="Times New Roman" panose="02020603050405020304" pitchFamily="18" charset="0"/>
                <a:ea typeface="Times New Roman" panose="02020603050405020304" pitchFamily="18" charset="0"/>
              </a:rPr>
              <a:t> that have enabled their young people to achieve so well in maths’</a:t>
            </a:r>
            <a:endParaRPr lang="en-GB" dirty="0"/>
          </a:p>
        </p:txBody>
      </p:sp>
    </p:spTree>
    <p:extLst>
      <p:ext uri="{BB962C8B-B14F-4D97-AF65-F5344CB8AC3E}">
        <p14:creationId xmlns:p14="http://schemas.microsoft.com/office/powerpoint/2010/main" val="35832091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719" y="244698"/>
            <a:ext cx="11590986" cy="715248"/>
          </a:xfrm>
        </p:spPr>
        <p:txBody>
          <a:bodyPr>
            <a:normAutofit fontScale="90000"/>
          </a:bodyPr>
          <a:lstStyle/>
          <a:p>
            <a:r>
              <a:rPr lang="en-GB" sz="4800" b="1" dirty="0" smtClean="0"/>
              <a:t>Conclusions</a:t>
            </a:r>
            <a:endParaRPr lang="en-GB" sz="4800" b="1" dirty="0"/>
          </a:p>
        </p:txBody>
      </p:sp>
      <p:sp>
        <p:nvSpPr>
          <p:cNvPr id="3" name="Subtitle 2"/>
          <p:cNvSpPr>
            <a:spLocks noGrp="1"/>
          </p:cNvSpPr>
          <p:nvPr>
            <p:ph type="subTitle" idx="1"/>
          </p:nvPr>
        </p:nvSpPr>
        <p:spPr>
          <a:xfrm>
            <a:off x="682579" y="1107583"/>
            <a:ext cx="11080125" cy="5357611"/>
          </a:xfrm>
        </p:spPr>
        <p:txBody>
          <a:bodyPr/>
          <a:lstStyle/>
          <a:p>
            <a:pPr marL="342900" indent="-342900" algn="l">
              <a:buFont typeface="Arial" panose="020B0604020202020204" pitchFamily="34" charset="0"/>
              <a:buChar char="•"/>
            </a:pPr>
            <a:r>
              <a:rPr lang="en-GB" dirty="0" smtClean="0"/>
              <a:t>PISA is data. Nothing more. Nothing less.</a:t>
            </a:r>
          </a:p>
          <a:p>
            <a:pPr algn="l"/>
            <a:endParaRPr lang="en-GB" dirty="0" smtClean="0"/>
          </a:p>
          <a:p>
            <a:pPr marL="342900" indent="-342900" algn="l">
              <a:buFont typeface="Arial" panose="020B0604020202020204" pitchFamily="34" charset="0"/>
              <a:buChar char="•"/>
            </a:pPr>
            <a:r>
              <a:rPr lang="en-GB" dirty="0" smtClean="0"/>
              <a:t>Like any data……</a:t>
            </a:r>
          </a:p>
          <a:p>
            <a:pPr algn="l"/>
            <a:r>
              <a:rPr lang="en-GB" dirty="0"/>
              <a:t>	</a:t>
            </a:r>
            <a:r>
              <a:rPr lang="en-GB" dirty="0" smtClean="0"/>
              <a:t>…..has strengths and limitations</a:t>
            </a:r>
          </a:p>
          <a:p>
            <a:pPr algn="l"/>
            <a:r>
              <a:rPr lang="en-GB" dirty="0"/>
              <a:t>	</a:t>
            </a:r>
            <a:r>
              <a:rPr lang="en-GB" dirty="0" smtClean="0"/>
              <a:t>…..can inform policy (when used properly)</a:t>
            </a:r>
          </a:p>
          <a:p>
            <a:pPr algn="l"/>
            <a:r>
              <a:rPr lang="en-GB" dirty="0"/>
              <a:t>	</a:t>
            </a:r>
            <a:r>
              <a:rPr lang="en-GB" dirty="0" smtClean="0"/>
              <a:t>…..but can’t tell us all we need to know</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GB" dirty="0" smtClean="0"/>
              <a:t>PISA = Starting point to think about educational policy change……</a:t>
            </a:r>
          </a:p>
          <a:p>
            <a:pPr algn="l"/>
            <a:r>
              <a:rPr lang="en-GB" dirty="0"/>
              <a:t>	</a:t>
            </a:r>
            <a:r>
              <a:rPr lang="en-GB" dirty="0" smtClean="0"/>
              <a:t>…. Need information from other international studies (e.g. PIRLS, TIMSS)</a:t>
            </a:r>
          </a:p>
          <a:p>
            <a:pPr algn="l"/>
            <a:r>
              <a:rPr lang="en-GB" dirty="0"/>
              <a:t>	</a:t>
            </a:r>
            <a:r>
              <a:rPr lang="en-GB" dirty="0" smtClean="0"/>
              <a:t>…. Need information from national data</a:t>
            </a:r>
          </a:p>
          <a:p>
            <a:pPr algn="l"/>
            <a:r>
              <a:rPr lang="en-GB" dirty="0"/>
              <a:t>	</a:t>
            </a:r>
            <a:r>
              <a:rPr lang="en-GB" dirty="0" smtClean="0"/>
              <a:t>…. Need interventions and impact evaluation</a:t>
            </a:r>
            <a:endParaRPr lang="en-GB" dirty="0"/>
          </a:p>
          <a:p>
            <a:pPr marL="342900" indent="-342900" algn="l">
              <a:buFont typeface="Arial" panose="020B0604020202020204" pitchFamily="34" charset="0"/>
              <a:buChar char="•"/>
            </a:pPr>
            <a:endParaRPr lang="en-GB" dirty="0" smtClean="0"/>
          </a:p>
          <a:p>
            <a:pPr algn="l"/>
            <a:endParaRPr lang="en-GB" dirty="0" smtClean="0"/>
          </a:p>
        </p:txBody>
      </p:sp>
    </p:spTree>
    <p:extLst>
      <p:ext uri="{BB962C8B-B14F-4D97-AF65-F5344CB8AC3E}">
        <p14:creationId xmlns:p14="http://schemas.microsoft.com/office/powerpoint/2010/main" val="1196312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spTree>
    <p:extLst>
      <p:ext uri="{BB962C8B-B14F-4D97-AF65-F5344CB8AC3E}">
        <p14:creationId xmlns:p14="http://schemas.microsoft.com/office/powerpoint/2010/main" val="3529673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519" y="1495850"/>
            <a:ext cx="11217498" cy="2387600"/>
          </a:xfrm>
        </p:spPr>
        <p:txBody>
          <a:bodyPr>
            <a:normAutofit/>
          </a:bodyPr>
          <a:lstStyle/>
          <a:p>
            <a:r>
              <a:rPr lang="en-GB" sz="4600" b="1" dirty="0" smtClean="0">
                <a:latin typeface="Times New Roman" panose="02020603050405020304" pitchFamily="18" charset="0"/>
                <a:cs typeface="Times New Roman" panose="02020603050405020304" pitchFamily="18" charset="0"/>
              </a:rPr>
              <a:t>Six things you need to know about East Asian PISA success…..</a:t>
            </a:r>
            <a:endParaRPr lang="en-GB" sz="4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13268" y="4670984"/>
            <a:ext cx="9144000" cy="1655762"/>
          </a:xfrm>
        </p:spPr>
        <p:txBody>
          <a:bodyPr/>
          <a:lstStyle/>
          <a:p>
            <a:r>
              <a:rPr lang="en-GB" dirty="0" err="1" smtClean="0">
                <a:latin typeface="Times New Roman" panose="02020603050405020304" pitchFamily="18" charset="0"/>
                <a:cs typeface="Times New Roman" panose="02020603050405020304" pitchFamily="18" charset="0"/>
              </a:rPr>
              <a:t>Dr.</a:t>
            </a:r>
            <a:r>
              <a:rPr lang="en-GB" dirty="0" smtClean="0">
                <a:latin typeface="Times New Roman" panose="02020603050405020304" pitchFamily="18" charset="0"/>
                <a:cs typeface="Times New Roman" panose="02020603050405020304" pitchFamily="18" charset="0"/>
              </a:rPr>
              <a:t> John Jerrim</a:t>
            </a:r>
          </a:p>
          <a:p>
            <a:r>
              <a:rPr lang="en-GB" dirty="0" smtClean="0">
                <a:latin typeface="Times New Roman" panose="02020603050405020304" pitchFamily="18" charset="0"/>
                <a:cs typeface="Times New Roman" panose="02020603050405020304" pitchFamily="18" charset="0"/>
              </a:rPr>
              <a:t>UCL Institute of Education</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4983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852" y="-152646"/>
            <a:ext cx="11217498" cy="783711"/>
          </a:xfrm>
        </p:spPr>
        <p:txBody>
          <a:bodyPr>
            <a:normAutofit/>
          </a:bodyPr>
          <a:lstStyle/>
          <a:p>
            <a:r>
              <a:rPr lang="en-GB" sz="4600" b="1" dirty="0" smtClean="0">
                <a:latin typeface="Times New Roman" panose="02020603050405020304" pitchFamily="18" charset="0"/>
                <a:cs typeface="Times New Roman" panose="02020603050405020304" pitchFamily="18" charset="0"/>
              </a:rPr>
              <a:t>Context: PISA 2012 (mathematics)</a:t>
            </a:r>
            <a:endParaRPr lang="en-GB" sz="4600" dirty="0">
              <a:latin typeface="Times New Roman" panose="02020603050405020304" pitchFamily="18" charset="0"/>
              <a:cs typeface="Times New Roman" panose="02020603050405020304" pitchFamily="18" charset="0"/>
            </a:endParaRPr>
          </a:p>
        </p:txBody>
      </p:sp>
      <p:graphicFrame>
        <p:nvGraphicFramePr>
          <p:cNvPr id="5" name="Chart 4"/>
          <p:cNvGraphicFramePr>
            <a:graphicFrameLocks/>
          </p:cNvGraphicFramePr>
          <p:nvPr>
            <p:extLst/>
          </p:nvPr>
        </p:nvGraphicFramePr>
        <p:xfrm>
          <a:off x="940158" y="540913"/>
          <a:ext cx="8062173" cy="6143221"/>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Arrow Connector 8"/>
          <p:cNvCxnSpPr/>
          <p:nvPr/>
        </p:nvCxnSpPr>
        <p:spPr>
          <a:xfrm>
            <a:off x="437882" y="4932608"/>
            <a:ext cx="1094704" cy="63106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105363" y="5061397"/>
            <a:ext cx="2871989" cy="1200329"/>
          </a:xfrm>
          <a:prstGeom prst="rect">
            <a:avLst/>
          </a:prstGeom>
          <a:noFill/>
        </p:spPr>
        <p:txBody>
          <a:bodyPr wrap="square" rtlCol="0">
            <a:spAutoFit/>
          </a:bodyPr>
          <a:lstStyle/>
          <a:p>
            <a:r>
              <a:rPr lang="en-GB" b="1" u="sng" dirty="0" smtClean="0"/>
              <a:t>Note:</a:t>
            </a:r>
          </a:p>
          <a:p>
            <a:r>
              <a:rPr lang="en-GB" dirty="0" smtClean="0"/>
              <a:t>Dashed lines represent number of years of schooling behind Shanghai</a:t>
            </a:r>
            <a:endParaRPr lang="en-GB" dirty="0"/>
          </a:p>
        </p:txBody>
      </p:sp>
      <p:sp>
        <p:nvSpPr>
          <p:cNvPr id="11" name="TextBox 10"/>
          <p:cNvSpPr txBox="1"/>
          <p:nvPr/>
        </p:nvSpPr>
        <p:spPr>
          <a:xfrm>
            <a:off x="7762738" y="1814021"/>
            <a:ext cx="4124462" cy="1569660"/>
          </a:xfrm>
          <a:prstGeom prst="rect">
            <a:avLst/>
          </a:prstGeom>
          <a:noFill/>
        </p:spPr>
        <p:txBody>
          <a:bodyPr wrap="square" rtlCol="0">
            <a:spAutoFit/>
          </a:bodyPr>
          <a:lstStyle/>
          <a:p>
            <a:pPr algn="ctr"/>
            <a:r>
              <a:rPr lang="en-GB" sz="2400" b="1" dirty="0" smtClean="0"/>
              <a:t>East Asian economies between two and three years of schooling ahead of the West…..</a:t>
            </a:r>
            <a:endParaRPr lang="en-GB" sz="2400" dirty="0"/>
          </a:p>
        </p:txBody>
      </p:sp>
    </p:spTree>
    <p:extLst>
      <p:ext uri="{BB962C8B-B14F-4D97-AF65-F5344CB8AC3E}">
        <p14:creationId xmlns:p14="http://schemas.microsoft.com/office/powerpoint/2010/main" val="742716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852" y="-152646"/>
            <a:ext cx="11217498" cy="783711"/>
          </a:xfrm>
        </p:spPr>
        <p:txBody>
          <a:bodyPr>
            <a:normAutofit/>
          </a:bodyPr>
          <a:lstStyle/>
          <a:p>
            <a:r>
              <a:rPr lang="en-GB" sz="4600" b="1" dirty="0" smtClean="0">
                <a:latin typeface="Times New Roman" panose="02020603050405020304" pitchFamily="18" charset="0"/>
                <a:cs typeface="Times New Roman" panose="02020603050405020304" pitchFamily="18" charset="0"/>
              </a:rPr>
              <a:t>Context: PISA 2012 (mathematics)</a:t>
            </a:r>
            <a:endParaRPr lang="en-GB" sz="46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9414456" y="5329260"/>
            <a:ext cx="2871989" cy="1200329"/>
          </a:xfrm>
          <a:prstGeom prst="rect">
            <a:avLst/>
          </a:prstGeom>
          <a:noFill/>
        </p:spPr>
        <p:txBody>
          <a:bodyPr wrap="square" rtlCol="0">
            <a:spAutoFit/>
          </a:bodyPr>
          <a:lstStyle/>
          <a:p>
            <a:r>
              <a:rPr lang="en-GB" b="1" u="sng" dirty="0" smtClean="0"/>
              <a:t>Note:</a:t>
            </a:r>
          </a:p>
          <a:p>
            <a:r>
              <a:rPr lang="en-GB" dirty="0" smtClean="0"/>
              <a:t>Dashed lines represent number of years of schooling behind Shanghai</a:t>
            </a:r>
            <a:endParaRPr lang="en-GB" dirty="0"/>
          </a:p>
        </p:txBody>
      </p:sp>
      <p:graphicFrame>
        <p:nvGraphicFramePr>
          <p:cNvPr id="6" name="Chart 5"/>
          <p:cNvGraphicFramePr>
            <a:graphicFrameLocks/>
          </p:cNvGraphicFramePr>
          <p:nvPr>
            <p:extLst/>
          </p:nvPr>
        </p:nvGraphicFramePr>
        <p:xfrm>
          <a:off x="655076" y="631064"/>
          <a:ext cx="8334378" cy="61174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90503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519" y="0"/>
            <a:ext cx="11217498" cy="785611"/>
          </a:xfrm>
        </p:spPr>
        <p:txBody>
          <a:bodyPr>
            <a:normAutofit/>
          </a:bodyPr>
          <a:lstStyle/>
          <a:p>
            <a:r>
              <a:rPr lang="en-GB" sz="4600" b="1" dirty="0" smtClean="0">
                <a:latin typeface="Times New Roman" panose="02020603050405020304" pitchFamily="18" charset="0"/>
                <a:cs typeface="Times New Roman" panose="02020603050405020304" pitchFamily="18" charset="0"/>
              </a:rPr>
              <a:t>Media reaction</a:t>
            </a:r>
            <a:endParaRPr lang="en-GB" sz="4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76519" y="785611"/>
            <a:ext cx="11397802" cy="5924282"/>
          </a:xfrm>
        </p:spPr>
        <p:txBody>
          <a:bodyPr/>
          <a:lstStyle/>
          <a:p>
            <a:pPr algn="l"/>
            <a:endParaRPr lang="en-GB" dirty="0" smtClean="0">
              <a:latin typeface="Times New Roman" panose="02020603050405020304" pitchFamily="18" charset="0"/>
              <a:cs typeface="Times New Roman" panose="02020603050405020304" pitchFamily="18" charset="0"/>
            </a:endParaRPr>
          </a:p>
          <a:p>
            <a:pPr algn="l"/>
            <a:endParaRPr lang="en-GB" sz="2600" dirty="0" smtClean="0">
              <a:latin typeface="Times New Roman" panose="02020603050405020304" pitchFamily="18" charset="0"/>
              <a:cs typeface="Times New Roman" panose="02020603050405020304" pitchFamily="18" charset="0"/>
            </a:endParaRPr>
          </a:p>
          <a:p>
            <a:pPr algn="l"/>
            <a:r>
              <a:rPr lang="en-GB" sz="2600" dirty="0" smtClean="0">
                <a:latin typeface="Times New Roman" panose="02020603050405020304" pitchFamily="18" charset="0"/>
                <a:cs typeface="Times New Roman" panose="02020603050405020304" pitchFamily="18" charset="0"/>
              </a:rPr>
              <a:t>OECD (Andreas S.): ‘</a:t>
            </a:r>
            <a:r>
              <a:rPr lang="en-GB" sz="2600" i="1" u="sng" dirty="0" smtClean="0">
                <a:latin typeface="Times New Roman" panose="02020603050405020304" pitchFamily="18" charset="0"/>
                <a:cs typeface="Times New Roman" panose="02020603050405020304" pitchFamily="18" charset="0"/>
              </a:rPr>
              <a:t>What </a:t>
            </a:r>
            <a:r>
              <a:rPr lang="en-GB" sz="2600" i="1" u="sng" dirty="0" smtClean="0">
                <a:solidFill>
                  <a:srgbClr val="FF0000"/>
                </a:solidFill>
                <a:latin typeface="Times New Roman" panose="02020603050405020304" pitchFamily="18" charset="0"/>
                <a:cs typeface="Times New Roman" panose="02020603050405020304" pitchFamily="18" charset="0"/>
              </a:rPr>
              <a:t>Asian schools </a:t>
            </a:r>
            <a:r>
              <a:rPr lang="en-GB" sz="2600" i="1" u="sng" dirty="0" smtClean="0">
                <a:latin typeface="Times New Roman" panose="02020603050405020304" pitchFamily="18" charset="0"/>
                <a:cs typeface="Times New Roman" panose="02020603050405020304" pitchFamily="18" charset="0"/>
              </a:rPr>
              <a:t>can </a:t>
            </a:r>
            <a:r>
              <a:rPr lang="en-GB" sz="2600" i="1" u="sng" dirty="0" smtClean="0">
                <a:solidFill>
                  <a:srgbClr val="FF0000"/>
                </a:solidFill>
                <a:latin typeface="Times New Roman" panose="02020603050405020304" pitchFamily="18" charset="0"/>
                <a:cs typeface="Times New Roman" panose="02020603050405020304" pitchFamily="18" charset="0"/>
              </a:rPr>
              <a:t>teach the rest of the world</a:t>
            </a:r>
            <a:r>
              <a:rPr lang="en-GB" sz="2600" i="1" dirty="0" smtClean="0">
                <a:latin typeface="Times New Roman" panose="02020603050405020304" pitchFamily="18" charset="0"/>
                <a:cs typeface="Times New Roman" panose="02020603050405020304" pitchFamily="18" charset="0"/>
              </a:rPr>
              <a:t>’</a:t>
            </a:r>
          </a:p>
          <a:p>
            <a:pPr algn="l"/>
            <a:endParaRPr lang="en-GB" sz="2600" dirty="0">
              <a:latin typeface="Times New Roman" panose="02020603050405020304" pitchFamily="18" charset="0"/>
              <a:cs typeface="Times New Roman" panose="02020603050405020304" pitchFamily="18" charset="0"/>
            </a:endParaRPr>
          </a:p>
          <a:p>
            <a:pPr algn="l"/>
            <a:r>
              <a:rPr lang="en-GB" sz="2600" dirty="0" smtClean="0">
                <a:latin typeface="Times New Roman" panose="02020603050405020304" pitchFamily="18" charset="0"/>
                <a:cs typeface="Times New Roman" panose="02020603050405020304" pitchFamily="18" charset="0"/>
              </a:rPr>
              <a:t>BBC: </a:t>
            </a:r>
            <a:r>
              <a:rPr lang="en-GB" sz="2600" i="1" u="sng" dirty="0">
                <a:latin typeface="Times New Roman" panose="02020603050405020304" pitchFamily="18" charset="0"/>
                <a:cs typeface="Times New Roman" panose="02020603050405020304" pitchFamily="18" charset="0"/>
              </a:rPr>
              <a:t>Pisa tests: </a:t>
            </a:r>
            <a:r>
              <a:rPr lang="en-GB" sz="2600" i="1" u="sng" dirty="0">
                <a:solidFill>
                  <a:srgbClr val="FF0000"/>
                </a:solidFill>
                <a:latin typeface="Times New Roman" panose="02020603050405020304" pitchFamily="18" charset="0"/>
                <a:cs typeface="Times New Roman" panose="02020603050405020304" pitchFamily="18" charset="0"/>
              </a:rPr>
              <a:t>UK stagnates </a:t>
            </a:r>
            <a:r>
              <a:rPr lang="en-GB" sz="2600" i="1" u="sng" dirty="0">
                <a:latin typeface="Times New Roman" panose="02020603050405020304" pitchFamily="18" charset="0"/>
                <a:cs typeface="Times New Roman" panose="02020603050405020304" pitchFamily="18" charset="0"/>
              </a:rPr>
              <a:t>as Shanghai tops league </a:t>
            </a:r>
            <a:r>
              <a:rPr lang="en-GB" sz="2600" i="1" u="sng" dirty="0" smtClean="0">
                <a:latin typeface="Times New Roman" panose="02020603050405020304" pitchFamily="18" charset="0"/>
                <a:cs typeface="Times New Roman" panose="02020603050405020304" pitchFamily="18" charset="0"/>
              </a:rPr>
              <a:t>table</a:t>
            </a:r>
          </a:p>
          <a:p>
            <a:pPr algn="l"/>
            <a:endParaRPr lang="en-GB" sz="2600" i="1" u="sng" dirty="0">
              <a:latin typeface="Times New Roman" panose="02020603050405020304" pitchFamily="18" charset="0"/>
              <a:cs typeface="Times New Roman" panose="02020603050405020304" pitchFamily="18" charset="0"/>
            </a:endParaRPr>
          </a:p>
          <a:p>
            <a:pPr algn="l"/>
            <a:r>
              <a:rPr lang="en-GB" sz="2600" dirty="0" smtClean="0">
                <a:latin typeface="Times New Roman" panose="02020603050405020304" pitchFamily="18" charset="0"/>
                <a:cs typeface="Times New Roman" panose="02020603050405020304" pitchFamily="18" charset="0"/>
              </a:rPr>
              <a:t>The Economist: </a:t>
            </a:r>
            <a:r>
              <a:rPr lang="en-GB" sz="2600" u="sng" dirty="0" smtClean="0">
                <a:solidFill>
                  <a:srgbClr val="FF0000"/>
                </a:solidFill>
                <a:latin typeface="Times New Roman" panose="02020603050405020304" pitchFamily="18" charset="0"/>
                <a:cs typeface="Times New Roman" panose="02020603050405020304" pitchFamily="18" charset="0"/>
              </a:rPr>
              <a:t>Diligent Asia</a:t>
            </a:r>
            <a:r>
              <a:rPr lang="en-GB" sz="2600" u="sng" dirty="0" smtClean="0">
                <a:latin typeface="Times New Roman" panose="02020603050405020304" pitchFamily="18" charset="0"/>
                <a:cs typeface="Times New Roman" panose="02020603050405020304" pitchFamily="18" charset="0"/>
              </a:rPr>
              <a:t>, indolent West</a:t>
            </a:r>
          </a:p>
          <a:p>
            <a:pPr algn="l"/>
            <a:endParaRPr lang="en-GB" sz="2600" u="sng" dirty="0">
              <a:latin typeface="Times New Roman" panose="02020603050405020304" pitchFamily="18" charset="0"/>
              <a:cs typeface="Times New Roman" panose="02020603050405020304" pitchFamily="18" charset="0"/>
            </a:endParaRPr>
          </a:p>
          <a:p>
            <a:pPr algn="l"/>
            <a:r>
              <a:rPr lang="en-GB" sz="2600" dirty="0" smtClean="0">
                <a:latin typeface="Times New Roman" panose="02020603050405020304" pitchFamily="18" charset="0"/>
                <a:cs typeface="Times New Roman" panose="02020603050405020304" pitchFamily="18" charset="0"/>
              </a:rPr>
              <a:t>TIME: </a:t>
            </a:r>
            <a:r>
              <a:rPr lang="en-GB" sz="2600" i="1" u="sng" dirty="0" smtClean="0">
                <a:solidFill>
                  <a:srgbClr val="FF0000"/>
                </a:solidFill>
                <a:latin typeface="Times New Roman" panose="02020603050405020304" pitchFamily="18" charset="0"/>
                <a:cs typeface="Times New Roman" panose="02020603050405020304" pitchFamily="18" charset="0"/>
              </a:rPr>
              <a:t>China is Cheating </a:t>
            </a:r>
            <a:r>
              <a:rPr lang="en-GB" sz="2600" i="1" u="sng" dirty="0" smtClean="0">
                <a:latin typeface="Times New Roman" panose="02020603050405020304" pitchFamily="18" charset="0"/>
                <a:cs typeface="Times New Roman" panose="02020603050405020304" pitchFamily="18" charset="0"/>
              </a:rPr>
              <a:t>the World Student Rankings System</a:t>
            </a:r>
          </a:p>
          <a:p>
            <a:pPr algn="l"/>
            <a:endParaRPr lang="en-GB" sz="26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97984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488" y="-154546"/>
            <a:ext cx="11217498" cy="785611"/>
          </a:xfrm>
        </p:spPr>
        <p:txBody>
          <a:bodyPr>
            <a:normAutofit/>
          </a:bodyPr>
          <a:lstStyle/>
          <a:p>
            <a:r>
              <a:rPr lang="en-GB" sz="4600" b="1" u="sng" dirty="0" smtClean="0">
                <a:latin typeface="Times New Roman" panose="02020603050405020304" pitchFamily="18" charset="0"/>
                <a:cs typeface="Times New Roman" panose="02020603050405020304" pitchFamily="18" charset="0"/>
              </a:rPr>
              <a:t>Policy reaction in England</a:t>
            </a:r>
            <a:endParaRPr lang="en-GB" sz="4600" u="sng"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76519" y="785611"/>
            <a:ext cx="8770512" cy="5924282"/>
          </a:xfrm>
        </p:spPr>
        <p:txBody>
          <a:bodyPr/>
          <a:lstStyle/>
          <a:p>
            <a:pPr algn="l"/>
            <a:endParaRPr lang="en-GB" dirty="0" smtClean="0">
              <a:latin typeface="Times New Roman" panose="02020603050405020304" pitchFamily="18" charset="0"/>
              <a:cs typeface="Times New Roman" panose="02020603050405020304" pitchFamily="18" charset="0"/>
            </a:endParaRPr>
          </a:p>
          <a:p>
            <a:pPr algn="l"/>
            <a:endParaRPr lang="en-GB" sz="2600" dirty="0" smtClean="0">
              <a:latin typeface="Times New Roman" panose="02020603050405020304" pitchFamily="18" charset="0"/>
              <a:cs typeface="Times New Roman" panose="02020603050405020304" pitchFamily="18" charset="0"/>
            </a:endParaRPr>
          </a:p>
          <a:p>
            <a:pPr algn="l"/>
            <a:endParaRPr lang="en-GB" sz="2600" u="sng"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01" y="891929"/>
            <a:ext cx="8911542" cy="5817964"/>
          </a:xfrm>
          <a:prstGeom prst="rect">
            <a:avLst/>
          </a:prstGeom>
        </p:spPr>
      </p:pic>
      <p:sp>
        <p:nvSpPr>
          <p:cNvPr id="7" name="Rectangle 6"/>
          <p:cNvSpPr/>
          <p:nvPr/>
        </p:nvSpPr>
        <p:spPr>
          <a:xfrm>
            <a:off x="9247031" y="2732089"/>
            <a:ext cx="2786129" cy="2031325"/>
          </a:xfrm>
          <a:prstGeom prst="rect">
            <a:avLst/>
          </a:prstGeom>
        </p:spPr>
        <p:txBody>
          <a:bodyPr wrap="square">
            <a:spAutoFit/>
          </a:bodyPr>
          <a:lstStyle/>
          <a:p>
            <a:pPr algn="ctr"/>
            <a:r>
              <a:rPr lang="en-GB" i="1" u="sng" dirty="0" smtClean="0">
                <a:latin typeface="Times New Roman" panose="02020603050405020304" pitchFamily="18" charset="0"/>
                <a:ea typeface="Times New Roman" panose="02020603050405020304" pitchFamily="18" charset="0"/>
              </a:rPr>
              <a:t>Ministers</a:t>
            </a:r>
          </a:p>
          <a:p>
            <a:pPr algn="ctr"/>
            <a:r>
              <a:rPr lang="en-GB" i="1" dirty="0" smtClean="0">
                <a:latin typeface="Times New Roman" panose="02020603050405020304" pitchFamily="18" charset="0"/>
                <a:ea typeface="Times New Roman" panose="02020603050405020304" pitchFamily="18" charset="0"/>
              </a:rPr>
              <a:t>‘T</a:t>
            </a:r>
            <a:r>
              <a:rPr lang="en-GB" i="1" dirty="0" smtClean="0">
                <a:effectLst/>
                <a:latin typeface="Times New Roman" panose="02020603050405020304" pitchFamily="18" charset="0"/>
                <a:ea typeface="Times New Roman" panose="02020603050405020304" pitchFamily="18" charset="0"/>
              </a:rPr>
              <a:t>his represents a real opportunity for us to see at first hand the </a:t>
            </a:r>
            <a:r>
              <a:rPr lang="en-GB" b="1" i="1" u="sng" dirty="0" smtClean="0">
                <a:effectLst/>
                <a:latin typeface="Times New Roman" panose="02020603050405020304" pitchFamily="18" charset="0"/>
                <a:ea typeface="Times New Roman" panose="02020603050405020304" pitchFamily="18" charset="0"/>
              </a:rPr>
              <a:t>teaching methods</a:t>
            </a:r>
            <a:r>
              <a:rPr lang="en-GB" i="1" dirty="0" smtClean="0">
                <a:effectLst/>
                <a:latin typeface="Times New Roman" panose="02020603050405020304" pitchFamily="18" charset="0"/>
                <a:ea typeface="Times New Roman" panose="02020603050405020304" pitchFamily="18" charset="0"/>
              </a:rPr>
              <a:t> that have enabled their young people to achieve so well in maths’</a:t>
            </a:r>
            <a:endParaRPr lang="en-GB" dirty="0"/>
          </a:p>
        </p:txBody>
      </p:sp>
    </p:spTree>
    <p:extLst>
      <p:ext uri="{BB962C8B-B14F-4D97-AF65-F5344CB8AC3E}">
        <p14:creationId xmlns:p14="http://schemas.microsoft.com/office/powerpoint/2010/main" val="286253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decagon 2"/>
          <p:cNvSpPr/>
          <p:nvPr/>
        </p:nvSpPr>
        <p:spPr>
          <a:xfrm>
            <a:off x="3876540" y="2021983"/>
            <a:ext cx="3863662" cy="2318197"/>
          </a:xfrm>
          <a:prstGeom prst="dodecagon">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rPr>
              <a:t>Why?</a:t>
            </a:r>
            <a:endParaRPr lang="en-GB" sz="3600" dirty="0">
              <a:solidFill>
                <a:schemeClr val="tx1"/>
              </a:solidFill>
            </a:endParaRPr>
          </a:p>
        </p:txBody>
      </p:sp>
      <p:sp>
        <p:nvSpPr>
          <p:cNvPr id="8" name="Oval 7"/>
          <p:cNvSpPr/>
          <p:nvPr/>
        </p:nvSpPr>
        <p:spPr>
          <a:xfrm>
            <a:off x="9257764" y="502276"/>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Teaching methods?</a:t>
            </a:r>
            <a:endParaRPr lang="en-GB" dirty="0">
              <a:solidFill>
                <a:schemeClr val="tx1"/>
              </a:solidFill>
            </a:endParaRPr>
          </a:p>
        </p:txBody>
      </p:sp>
      <p:sp>
        <p:nvSpPr>
          <p:cNvPr id="9" name="Oval 8"/>
          <p:cNvSpPr/>
          <p:nvPr/>
        </p:nvSpPr>
        <p:spPr>
          <a:xfrm>
            <a:off x="9257763" y="2775396"/>
            <a:ext cx="1998371"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Intelligence?</a:t>
            </a:r>
            <a:endParaRPr lang="en-GB" dirty="0">
              <a:solidFill>
                <a:schemeClr val="tx1"/>
              </a:solidFill>
            </a:endParaRPr>
          </a:p>
        </p:txBody>
      </p:sp>
      <p:sp>
        <p:nvSpPr>
          <p:cNvPr id="10" name="Oval 9"/>
          <p:cNvSpPr/>
          <p:nvPr/>
        </p:nvSpPr>
        <p:spPr>
          <a:xfrm>
            <a:off x="9257764" y="5194478"/>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“Tiger mums”?</a:t>
            </a:r>
            <a:endParaRPr lang="en-GB" dirty="0">
              <a:solidFill>
                <a:schemeClr val="tx1"/>
              </a:solidFill>
            </a:endParaRPr>
          </a:p>
        </p:txBody>
      </p:sp>
      <p:sp>
        <p:nvSpPr>
          <p:cNvPr id="11" name="Oval 10"/>
          <p:cNvSpPr/>
          <p:nvPr/>
        </p:nvSpPr>
        <p:spPr>
          <a:xfrm>
            <a:off x="4971244" y="5194478"/>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Teacher quality?</a:t>
            </a:r>
            <a:endParaRPr lang="en-GB" dirty="0">
              <a:solidFill>
                <a:schemeClr val="tx1"/>
              </a:solidFill>
            </a:endParaRPr>
          </a:p>
        </p:txBody>
      </p:sp>
      <p:sp>
        <p:nvSpPr>
          <p:cNvPr id="12" name="Oval 11"/>
          <p:cNvSpPr/>
          <p:nvPr/>
        </p:nvSpPr>
        <p:spPr>
          <a:xfrm>
            <a:off x="1195588" y="5194477"/>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Value education highly?</a:t>
            </a:r>
            <a:endParaRPr lang="en-GB" dirty="0">
              <a:solidFill>
                <a:schemeClr val="tx1"/>
              </a:solidFill>
            </a:endParaRPr>
          </a:p>
        </p:txBody>
      </p:sp>
      <p:sp>
        <p:nvSpPr>
          <p:cNvPr id="13" name="Oval 12"/>
          <p:cNvSpPr/>
          <p:nvPr/>
        </p:nvSpPr>
        <p:spPr>
          <a:xfrm>
            <a:off x="1195588" y="2775396"/>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Cheating?</a:t>
            </a:r>
            <a:endParaRPr lang="en-GB" dirty="0">
              <a:solidFill>
                <a:schemeClr val="tx1"/>
              </a:solidFill>
            </a:endParaRPr>
          </a:p>
        </p:txBody>
      </p:sp>
      <p:sp>
        <p:nvSpPr>
          <p:cNvPr id="14" name="Oval 13"/>
          <p:cNvSpPr/>
          <p:nvPr/>
        </p:nvSpPr>
        <p:spPr>
          <a:xfrm>
            <a:off x="1195588" y="502275"/>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Private tuition?</a:t>
            </a:r>
            <a:endParaRPr lang="en-GB" dirty="0">
              <a:solidFill>
                <a:schemeClr val="tx1"/>
              </a:solidFill>
            </a:endParaRPr>
          </a:p>
        </p:txBody>
      </p:sp>
      <p:sp>
        <p:nvSpPr>
          <p:cNvPr id="15" name="Oval 14"/>
          <p:cNvSpPr/>
          <p:nvPr/>
        </p:nvSpPr>
        <p:spPr>
          <a:xfrm>
            <a:off x="4971244" y="502274"/>
            <a:ext cx="1854558" cy="81136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Maths curriculum?</a:t>
            </a:r>
            <a:endParaRPr lang="en-GB" dirty="0">
              <a:solidFill>
                <a:schemeClr val="tx1"/>
              </a:solidFill>
            </a:endParaRPr>
          </a:p>
        </p:txBody>
      </p:sp>
      <p:cxnSp>
        <p:nvCxnSpPr>
          <p:cNvPr id="17" name="Straight Arrow Connector 16"/>
          <p:cNvCxnSpPr>
            <a:stCxn id="15" idx="4"/>
          </p:cNvCxnSpPr>
          <p:nvPr/>
        </p:nvCxnSpPr>
        <p:spPr>
          <a:xfrm>
            <a:off x="5898523" y="1313643"/>
            <a:ext cx="25759" cy="7083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7431110" y="1054991"/>
            <a:ext cx="1929684" cy="1546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7740202" y="3181080"/>
            <a:ext cx="1504682" cy="85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7302321" y="3915177"/>
            <a:ext cx="1955443" cy="1684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898522" y="4340180"/>
            <a:ext cx="1" cy="8542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832277" y="3915177"/>
            <a:ext cx="1420970" cy="14338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3" idx="9"/>
          </p:cNvCxnSpPr>
          <p:nvPr/>
        </p:nvCxnSpPr>
        <p:spPr>
          <a:xfrm>
            <a:off x="3050146" y="907958"/>
            <a:ext cx="1344053" cy="14246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063026" y="3181080"/>
            <a:ext cx="813514" cy="85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41718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3847" y="259478"/>
            <a:ext cx="914400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real answer? </a:t>
            </a:r>
            <a:r>
              <a:rPr lang="en-GB" sz="3400" b="1" u="sng" dirty="0" smtClean="0">
                <a:solidFill>
                  <a:srgbClr val="FF0000"/>
                </a:solidFill>
                <a:latin typeface="Times New Roman" panose="02020603050405020304" pitchFamily="18" charset="0"/>
                <a:cs typeface="Times New Roman" panose="02020603050405020304" pitchFamily="18" charset="0"/>
              </a:rPr>
              <a:t>We don’t know!</a:t>
            </a:r>
            <a:r>
              <a:rPr lang="en-GB" sz="3400" b="1" u="sng" dirty="0">
                <a:latin typeface="Times New Roman" panose="02020603050405020304" pitchFamily="18" charset="0"/>
                <a:cs typeface="Times New Roman" panose="02020603050405020304" pitchFamily="18" charset="0"/>
              </a:rPr>
              <a:t/>
            </a:r>
            <a:br>
              <a:rPr lang="en-GB" sz="3400" b="1" u="sng" dirty="0">
                <a:latin typeface="Times New Roman" panose="02020603050405020304" pitchFamily="18" charset="0"/>
                <a:cs typeface="Times New Roman" panose="02020603050405020304" pitchFamily="18" charset="0"/>
              </a:rPr>
            </a:b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579549" y="695459"/>
            <a:ext cx="11024316" cy="5911403"/>
          </a:xfrm>
        </p:spPr>
        <p:txBody>
          <a:bodyPr>
            <a:noAutofit/>
          </a:bodyPr>
          <a:lstStyle/>
          <a:p>
            <a:pPr marL="514350" indent="-51435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pPr marL="514350" indent="-51435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Answering ‘why’ = Very hard!</a:t>
            </a:r>
          </a:p>
          <a:p>
            <a:pPr algn="l"/>
            <a:endParaRPr lang="en-GB" sz="3200" dirty="0" smtClean="0">
              <a:latin typeface="Times New Roman" panose="02020603050405020304" pitchFamily="18" charset="0"/>
              <a:cs typeface="Times New Roman" panose="02020603050405020304" pitchFamily="18" charset="0"/>
            </a:endParaRPr>
          </a:p>
          <a:p>
            <a:pPr marL="514350" indent="-51435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But we can </a:t>
            </a:r>
            <a:r>
              <a:rPr lang="en-GB" sz="3200" dirty="0" smtClean="0">
                <a:solidFill>
                  <a:srgbClr val="FF0000"/>
                </a:solidFill>
                <a:latin typeface="Times New Roman" panose="02020603050405020304" pitchFamily="18" charset="0"/>
                <a:cs typeface="Times New Roman" panose="02020603050405020304" pitchFamily="18" charset="0"/>
              </a:rPr>
              <a:t>scrutinise data </a:t>
            </a:r>
            <a:r>
              <a:rPr lang="en-GB" sz="3200" dirty="0" smtClean="0">
                <a:latin typeface="Times New Roman" panose="02020603050405020304" pitchFamily="18" charset="0"/>
                <a:cs typeface="Times New Roman" panose="02020603050405020304" pitchFamily="18" charset="0"/>
              </a:rPr>
              <a:t>to try and get closer to the answer…</a:t>
            </a:r>
          </a:p>
          <a:p>
            <a:pPr marL="514350" indent="-51435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pPr marL="514350" indent="-514350" algn="l">
              <a:buFont typeface="Arial" panose="020B0604020202020204" pitchFamily="34" charset="0"/>
              <a:buChar char="•"/>
            </a:pPr>
            <a:r>
              <a:rPr lang="en-GB" sz="3200" dirty="0" smtClean="0">
                <a:latin typeface="Times New Roman" panose="02020603050405020304" pitchFamily="18" charset="0"/>
                <a:cs typeface="Times New Roman" panose="02020603050405020304" pitchFamily="18" charset="0"/>
              </a:rPr>
              <a:t>Today = I am going to give you what I think are the key points based upon my work and wider literature….</a:t>
            </a:r>
          </a:p>
          <a:p>
            <a:pPr marL="514350" indent="-514350" algn="l">
              <a:buFont typeface="Arial" panose="020B0604020202020204" pitchFamily="34" charset="0"/>
              <a:buChar char="•"/>
            </a:pPr>
            <a:endParaRPr lang="en-GB" sz="3200" dirty="0">
              <a:latin typeface="Times New Roman" panose="02020603050405020304" pitchFamily="18" charset="0"/>
              <a:cs typeface="Times New Roman" panose="02020603050405020304" pitchFamily="18" charset="0"/>
            </a:endParaRPr>
          </a:p>
          <a:p>
            <a:r>
              <a:rPr lang="en-GB" sz="3200" i="1" u="sng" dirty="0" smtClean="0">
                <a:solidFill>
                  <a:srgbClr val="FF0000"/>
                </a:solidFill>
                <a:latin typeface="Times New Roman" panose="02020603050405020304" pitchFamily="18" charset="0"/>
                <a:cs typeface="Times New Roman" panose="02020603050405020304" pitchFamily="18" charset="0"/>
              </a:rPr>
              <a:t>Evidence based</a:t>
            </a:r>
            <a:r>
              <a:rPr lang="en-GB" sz="3200" i="1" dirty="0" smtClean="0">
                <a:solidFill>
                  <a:srgbClr val="FF0000"/>
                </a:solidFill>
                <a:latin typeface="Times New Roman" panose="02020603050405020304" pitchFamily="18" charset="0"/>
                <a:cs typeface="Times New Roman" panose="02020603050405020304" pitchFamily="18" charset="0"/>
              </a:rPr>
              <a:t>!!!</a:t>
            </a:r>
            <a:endParaRPr lang="en-GB" sz="32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7894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0" y="-275466"/>
            <a:ext cx="914400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topics I will cover…..</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691615"/>
            <a:ext cx="11487955" cy="5821249"/>
          </a:xfrm>
        </p:spPr>
        <p:txBody>
          <a:bodyPr>
            <a:noAutofit/>
          </a:bodyPr>
          <a:lstStyle/>
          <a:p>
            <a:pPr marL="514350" indent="-514350" algn="l">
              <a:buAutoNum type="arabicPeriod"/>
            </a:pPr>
            <a:r>
              <a:rPr lang="en-GB" sz="2800" dirty="0" smtClean="0">
                <a:latin typeface="Times New Roman" panose="02020603050405020304" pitchFamily="18" charset="0"/>
                <a:cs typeface="Times New Roman" panose="02020603050405020304" pitchFamily="18" charset="0"/>
              </a:rPr>
              <a:t>Is this really news?</a:t>
            </a:r>
          </a:p>
          <a:p>
            <a:pPr marL="514350" indent="-514350" algn="l">
              <a:buAutoNum type="arabicPeriod"/>
            </a:pPr>
            <a:endParaRPr lang="en-GB" sz="2800" dirty="0">
              <a:latin typeface="Times New Roman" panose="02020603050405020304" pitchFamily="18" charset="0"/>
              <a:cs typeface="Times New Roman" panose="02020603050405020304" pitchFamily="18" charset="0"/>
            </a:endParaRPr>
          </a:p>
          <a:p>
            <a:pPr marL="514350" indent="-514350" algn="l">
              <a:buAutoNum type="arabicPeriod"/>
            </a:pPr>
            <a:r>
              <a:rPr lang="en-GB" sz="2800" dirty="0" smtClean="0">
                <a:latin typeface="Times New Roman" panose="02020603050405020304" pitchFamily="18" charset="0"/>
                <a:cs typeface="Times New Roman" panose="02020603050405020304" pitchFamily="18" charset="0"/>
              </a:rPr>
              <a:t>Would China’s results differ if regions other than Shanghai be included?</a:t>
            </a:r>
            <a:endParaRPr lang="en-GB" sz="2800" dirty="0">
              <a:latin typeface="Times New Roman" panose="02020603050405020304" pitchFamily="18" charset="0"/>
              <a:cs typeface="Times New Roman" panose="02020603050405020304" pitchFamily="18" charset="0"/>
            </a:endParaRPr>
          </a:p>
          <a:p>
            <a:pPr marL="514350" indent="-514350" algn="l">
              <a:buAutoNum type="arabicPeriod"/>
            </a:pPr>
            <a:endParaRPr lang="en-GB" sz="2800" dirty="0" smtClean="0">
              <a:latin typeface="Times New Roman" panose="02020603050405020304" pitchFamily="18" charset="0"/>
              <a:cs typeface="Times New Roman" panose="02020603050405020304" pitchFamily="18" charset="0"/>
            </a:endParaRPr>
          </a:p>
          <a:p>
            <a:pPr marL="514350" indent="-514350" algn="l">
              <a:buAutoNum type="arabicPeriod"/>
            </a:pPr>
            <a:r>
              <a:rPr lang="en-GB" sz="2800" dirty="0" smtClean="0">
                <a:latin typeface="Times New Roman" panose="02020603050405020304" pitchFamily="18" charset="0"/>
                <a:cs typeface="Times New Roman" panose="02020603050405020304" pitchFamily="18" charset="0"/>
              </a:rPr>
              <a:t>Is this about East Asian schooling systems? Or East Asian culture?</a:t>
            </a:r>
          </a:p>
          <a:p>
            <a:pPr marL="514350" indent="-514350" algn="l">
              <a:buAutoNum type="arabicPeriod"/>
            </a:pPr>
            <a:endParaRPr lang="en-GB" sz="2800" dirty="0">
              <a:latin typeface="Times New Roman" panose="02020603050405020304" pitchFamily="18" charset="0"/>
              <a:cs typeface="Times New Roman" panose="02020603050405020304" pitchFamily="18" charset="0"/>
            </a:endParaRPr>
          </a:p>
          <a:p>
            <a:pPr marL="514350" indent="-514350" algn="l">
              <a:buAutoNum type="arabicPeriod"/>
            </a:pPr>
            <a:r>
              <a:rPr lang="en-GB" sz="2800" dirty="0" smtClean="0">
                <a:latin typeface="Times New Roman" panose="02020603050405020304" pitchFamily="18" charset="0"/>
                <a:cs typeface="Times New Roman" panose="02020603050405020304" pitchFamily="18" charset="0"/>
              </a:rPr>
              <a:t>Shanghai as the ‘world’s best schooling system’. But how much progress do pupils really make?</a:t>
            </a:r>
          </a:p>
          <a:p>
            <a:pPr marL="514350" indent="-514350" algn="l">
              <a:buAutoNum type="arabicPeriod"/>
            </a:pPr>
            <a:endParaRPr lang="en-GB" sz="2800" dirty="0">
              <a:latin typeface="Times New Roman" panose="02020603050405020304" pitchFamily="18" charset="0"/>
              <a:cs typeface="Times New Roman" panose="02020603050405020304" pitchFamily="18" charset="0"/>
            </a:endParaRPr>
          </a:p>
          <a:p>
            <a:pPr marL="514350" indent="-514350" algn="l">
              <a:buAutoNum type="arabicPeriod"/>
            </a:pPr>
            <a:r>
              <a:rPr lang="en-GB" sz="2800" dirty="0" smtClean="0">
                <a:latin typeface="Times New Roman" panose="02020603050405020304" pitchFamily="18" charset="0"/>
                <a:cs typeface="Times New Roman" panose="02020603050405020304" pitchFamily="18" charset="0"/>
              </a:rPr>
              <a:t>Is it because East Asian children are simply ‘more intelligent’?</a:t>
            </a:r>
          </a:p>
          <a:p>
            <a:pPr marL="514350" indent="-514350" algn="l">
              <a:buAutoNum type="arabicPeriod"/>
            </a:pPr>
            <a:endParaRPr lang="en-GB" sz="2800" dirty="0">
              <a:latin typeface="Times New Roman" panose="02020603050405020304" pitchFamily="18" charset="0"/>
              <a:cs typeface="Times New Roman" panose="02020603050405020304" pitchFamily="18" charset="0"/>
            </a:endParaRPr>
          </a:p>
          <a:p>
            <a:pPr marL="514350" indent="-514350" algn="l">
              <a:buAutoNum type="arabicPeriod"/>
            </a:pPr>
            <a:r>
              <a:rPr lang="en-GB" sz="2800" dirty="0" smtClean="0">
                <a:latin typeface="Times New Roman" panose="02020603050405020304" pitchFamily="18" charset="0"/>
                <a:cs typeface="Times New Roman" panose="02020603050405020304" pitchFamily="18" charset="0"/>
              </a:rPr>
              <a:t>Do East Asian children really suffer negative consequences?</a:t>
            </a:r>
          </a:p>
          <a:p>
            <a:pPr marL="514350" indent="-514350" algn="l">
              <a:buAutoNum type="arabicPeriod"/>
            </a:pPr>
            <a:endParaRPr lang="en-GB"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01766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5377" y="2665053"/>
            <a:ext cx="9144000"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1. Is East Asian dominance of such ‘rankings’ really news?</a:t>
            </a:r>
            <a:endParaRPr lang="en-GB" sz="3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9961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186" y="-224120"/>
            <a:ext cx="11218460" cy="1070992"/>
          </a:xfrm>
        </p:spPr>
        <p:txBody>
          <a:bodyPr>
            <a:normAutofit/>
          </a:bodyPr>
          <a:lstStyle/>
          <a:p>
            <a:pPr algn="ctr"/>
            <a:r>
              <a:rPr lang="en-GB" b="1" dirty="0">
                <a:latin typeface="Times New Roman" pitchFamily="18" charset="0"/>
                <a:cs typeface="Times New Roman" pitchFamily="18" charset="0"/>
              </a:rPr>
              <a:t>S</a:t>
            </a:r>
            <a:r>
              <a:rPr lang="en-GB" b="1" dirty="0" smtClean="0">
                <a:latin typeface="Times New Roman" pitchFamily="18" charset="0"/>
                <a:cs typeface="Times New Roman" pitchFamily="18" charset="0"/>
              </a:rPr>
              <a:t>IMS (1981) vs TIMSS (2011)</a:t>
            </a:r>
            <a:endParaRPr lang="en-GB" b="1" dirty="0">
              <a:latin typeface="Times New Roman" pitchFamily="18" charset="0"/>
              <a:cs typeface="Times New Roman" pitchFamily="18" charset="0"/>
            </a:endParaRPr>
          </a:p>
        </p:txBody>
      </p:sp>
      <p:sp>
        <p:nvSpPr>
          <p:cNvPr id="8" name="TextBox 7"/>
          <p:cNvSpPr txBox="1"/>
          <p:nvPr/>
        </p:nvSpPr>
        <p:spPr>
          <a:xfrm>
            <a:off x="6386731" y="1158494"/>
            <a:ext cx="5992838" cy="5355312"/>
          </a:xfrm>
          <a:prstGeom prst="rect">
            <a:avLst/>
          </a:prstGeom>
          <a:noFill/>
        </p:spPr>
        <p:txBody>
          <a:bodyPr wrap="square" rtlCol="0">
            <a:spAutoFit/>
          </a:bodyPr>
          <a:lstStyle/>
          <a:p>
            <a:pPr algn="ctr"/>
            <a:r>
              <a:rPr lang="en-GB" b="1" u="sng" dirty="0" smtClean="0"/>
              <a:t>Has that much changed over the last 25-30 years?</a:t>
            </a:r>
          </a:p>
          <a:p>
            <a:endParaRPr lang="en-GB" dirty="0"/>
          </a:p>
          <a:p>
            <a:r>
              <a:rPr lang="en-GB" dirty="0" smtClean="0"/>
              <a:t>East Asian (e.g. </a:t>
            </a:r>
            <a:r>
              <a:rPr lang="en-GB" b="1" u="sng" dirty="0" smtClean="0"/>
              <a:t>Japan / Hong Kong</a:t>
            </a:r>
            <a:r>
              <a:rPr lang="en-GB" dirty="0" smtClean="0"/>
              <a:t>) countries at top of the maths rankings</a:t>
            </a:r>
          </a:p>
          <a:p>
            <a:endParaRPr lang="en-GB" dirty="0"/>
          </a:p>
          <a:p>
            <a:endParaRPr lang="en-GB" dirty="0" smtClean="0"/>
          </a:p>
          <a:p>
            <a:endParaRPr lang="en-GB" dirty="0"/>
          </a:p>
          <a:p>
            <a:r>
              <a:rPr lang="en-GB" b="1" u="sng" dirty="0" smtClean="0"/>
              <a:t>England</a:t>
            </a:r>
            <a:r>
              <a:rPr lang="en-GB" dirty="0" smtClean="0"/>
              <a:t> around the international average</a:t>
            </a:r>
          </a:p>
          <a:p>
            <a:endParaRPr lang="en-GB" dirty="0"/>
          </a:p>
          <a:p>
            <a:endParaRPr lang="en-GB" dirty="0" smtClean="0"/>
          </a:p>
          <a:p>
            <a:endParaRPr lang="en-GB" dirty="0"/>
          </a:p>
          <a:p>
            <a:r>
              <a:rPr lang="en-GB" b="1" u="sng" dirty="0" smtClean="0"/>
              <a:t>Sweden</a:t>
            </a:r>
            <a:r>
              <a:rPr lang="en-GB" dirty="0" smtClean="0"/>
              <a:t> does surprisingly poorly</a:t>
            </a:r>
          </a:p>
          <a:p>
            <a:endParaRPr lang="en-GB" dirty="0"/>
          </a:p>
          <a:p>
            <a:endParaRPr lang="en-GB" dirty="0" smtClean="0"/>
          </a:p>
          <a:p>
            <a:pPr algn="ctr"/>
            <a:r>
              <a:rPr lang="en-GB" b="1" u="sng" dirty="0" smtClean="0"/>
              <a:t>Cross-country correlation</a:t>
            </a:r>
          </a:p>
          <a:p>
            <a:r>
              <a:rPr lang="en-GB" dirty="0" smtClean="0">
                <a:solidFill>
                  <a:srgbClr val="FF0000"/>
                </a:solidFill>
              </a:rPr>
              <a:t>All countries = 0.72</a:t>
            </a:r>
          </a:p>
          <a:p>
            <a:r>
              <a:rPr lang="en-GB" dirty="0" smtClean="0">
                <a:solidFill>
                  <a:srgbClr val="FF0000"/>
                </a:solidFill>
              </a:rPr>
              <a:t>Thailand excluded (outlier) = 0.66</a:t>
            </a:r>
            <a:endParaRPr lang="en-GB" dirty="0">
              <a:solidFill>
                <a:srgbClr val="FF0000"/>
              </a:solidFill>
            </a:endParaRPr>
          </a:p>
          <a:p>
            <a:endParaRPr lang="en-GB" dirty="0" smtClean="0"/>
          </a:p>
          <a:p>
            <a:endParaRPr lang="en-GB" dirty="0" smtClean="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6741"/>
            <a:ext cx="6132780" cy="6131684"/>
          </a:xfrm>
          <a:prstGeom prst="rect">
            <a:avLst/>
          </a:prstGeom>
        </p:spPr>
      </p:pic>
    </p:spTree>
    <p:extLst>
      <p:ext uri="{BB962C8B-B14F-4D97-AF65-F5344CB8AC3E}">
        <p14:creationId xmlns:p14="http://schemas.microsoft.com/office/powerpoint/2010/main" val="14837738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186" y="-224120"/>
            <a:ext cx="11218460" cy="1070992"/>
          </a:xfrm>
        </p:spPr>
        <p:txBody>
          <a:bodyPr>
            <a:normAutofit/>
          </a:bodyPr>
          <a:lstStyle/>
          <a:p>
            <a:pPr algn="ctr"/>
            <a:r>
              <a:rPr lang="en-GB" b="1" dirty="0" smtClean="0">
                <a:latin typeface="Times New Roman" pitchFamily="18" charset="0"/>
                <a:cs typeface="Times New Roman" pitchFamily="18" charset="0"/>
              </a:rPr>
              <a:t>FIMS (1964) vs TIMSS (2011)</a:t>
            </a:r>
            <a:endParaRPr lang="en-GB" b="1" dirty="0">
              <a:latin typeface="Times New Roman" pitchFamily="18" charset="0"/>
              <a:cs typeface="Times New Roman" pitchFamily="18" charset="0"/>
            </a:endParaRPr>
          </a:p>
        </p:txBody>
      </p:sp>
      <p:sp>
        <p:nvSpPr>
          <p:cNvPr id="8" name="TextBox 7"/>
          <p:cNvSpPr txBox="1"/>
          <p:nvPr/>
        </p:nvSpPr>
        <p:spPr>
          <a:xfrm>
            <a:off x="6386731" y="1158494"/>
            <a:ext cx="5992838" cy="5078313"/>
          </a:xfrm>
          <a:prstGeom prst="rect">
            <a:avLst/>
          </a:prstGeom>
          <a:noFill/>
        </p:spPr>
        <p:txBody>
          <a:bodyPr wrap="square" rtlCol="0">
            <a:spAutoFit/>
          </a:bodyPr>
          <a:lstStyle/>
          <a:p>
            <a:pPr algn="ctr"/>
            <a:r>
              <a:rPr lang="en-GB" b="1" u="sng" dirty="0" smtClean="0"/>
              <a:t>Has that much changed over the last 50 years?</a:t>
            </a:r>
          </a:p>
          <a:p>
            <a:endParaRPr lang="en-GB" dirty="0"/>
          </a:p>
          <a:p>
            <a:r>
              <a:rPr lang="en-GB" dirty="0" smtClean="0"/>
              <a:t>East Asian (e.g. </a:t>
            </a:r>
            <a:r>
              <a:rPr lang="en-GB" b="1" u="sng" dirty="0" smtClean="0"/>
              <a:t>Japan</a:t>
            </a:r>
            <a:r>
              <a:rPr lang="en-GB" dirty="0" smtClean="0"/>
              <a:t>) countries at top of the maths rankings</a:t>
            </a:r>
          </a:p>
          <a:p>
            <a:endParaRPr lang="en-GB" dirty="0"/>
          </a:p>
          <a:p>
            <a:endParaRPr lang="en-GB" dirty="0" smtClean="0"/>
          </a:p>
          <a:p>
            <a:endParaRPr lang="en-GB" dirty="0"/>
          </a:p>
          <a:p>
            <a:r>
              <a:rPr lang="en-GB" b="1" u="sng" dirty="0" smtClean="0"/>
              <a:t>England</a:t>
            </a:r>
            <a:r>
              <a:rPr lang="en-GB" dirty="0" smtClean="0"/>
              <a:t> around the international average</a:t>
            </a:r>
          </a:p>
          <a:p>
            <a:endParaRPr lang="en-GB" dirty="0"/>
          </a:p>
          <a:p>
            <a:endParaRPr lang="en-GB" dirty="0" smtClean="0"/>
          </a:p>
          <a:p>
            <a:endParaRPr lang="en-GB" dirty="0"/>
          </a:p>
          <a:p>
            <a:r>
              <a:rPr lang="en-GB" b="1" u="sng" dirty="0" smtClean="0"/>
              <a:t>Sweden</a:t>
            </a:r>
            <a:r>
              <a:rPr lang="en-GB" dirty="0" smtClean="0"/>
              <a:t> does surprisingly poorly</a:t>
            </a:r>
          </a:p>
          <a:p>
            <a:endParaRPr lang="en-GB" dirty="0"/>
          </a:p>
          <a:p>
            <a:endParaRPr lang="en-GB" dirty="0" smtClean="0"/>
          </a:p>
          <a:p>
            <a:pPr algn="ctr"/>
            <a:r>
              <a:rPr lang="en-GB" b="1" u="sng" dirty="0" smtClean="0"/>
              <a:t>Cross-country correlation</a:t>
            </a:r>
          </a:p>
          <a:p>
            <a:r>
              <a:rPr lang="en-GB" dirty="0" smtClean="0">
                <a:solidFill>
                  <a:srgbClr val="FF0000"/>
                </a:solidFill>
              </a:rPr>
              <a:t>All countries = 0.40 </a:t>
            </a:r>
          </a:p>
          <a:p>
            <a:r>
              <a:rPr lang="en-GB" dirty="0" smtClean="0">
                <a:solidFill>
                  <a:srgbClr val="FF0000"/>
                </a:solidFill>
              </a:rPr>
              <a:t>Israel excluded (outlier) = </a:t>
            </a:r>
            <a:r>
              <a:rPr lang="en-GB" dirty="0">
                <a:solidFill>
                  <a:srgbClr val="FF0000"/>
                </a:solidFill>
              </a:rPr>
              <a:t>0.78 </a:t>
            </a:r>
          </a:p>
          <a:p>
            <a:endParaRPr lang="en-GB" dirty="0" smtClean="0"/>
          </a:p>
          <a:p>
            <a:endParaRPr lang="en-GB" dirty="0" smtClean="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978" y="663012"/>
            <a:ext cx="5697415" cy="5696397"/>
          </a:xfrm>
          <a:prstGeom prst="rect">
            <a:avLst/>
          </a:prstGeom>
        </p:spPr>
      </p:pic>
    </p:spTree>
    <p:extLst>
      <p:ext uri="{BB962C8B-B14F-4D97-AF65-F5344CB8AC3E}">
        <p14:creationId xmlns:p14="http://schemas.microsoft.com/office/powerpoint/2010/main" val="25680585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3067072"/>
            <a:ext cx="10483402" cy="796589"/>
          </a:xfrm>
        </p:spPr>
        <p:txBody>
          <a:bodyPr>
            <a:noAutofit/>
          </a:bodyPr>
          <a:lstStyle/>
          <a:p>
            <a:r>
              <a:rPr lang="en-GB" sz="3400" b="1" u="sng" dirty="0">
                <a:latin typeface="Times New Roman" panose="02020603050405020304" pitchFamily="18" charset="0"/>
                <a:cs typeface="Times New Roman" panose="02020603050405020304" pitchFamily="18" charset="0"/>
              </a:rPr>
              <a:t>2</a:t>
            </a:r>
            <a:r>
              <a:rPr lang="en-GB" sz="3400" b="1" u="sng" dirty="0" smtClean="0">
                <a:latin typeface="Times New Roman" panose="02020603050405020304" pitchFamily="18" charset="0"/>
                <a:cs typeface="Times New Roman" panose="02020603050405020304" pitchFamily="18" charset="0"/>
              </a:rPr>
              <a:t>. Would China’s results be different if provinces other than Shanghai took part?</a:t>
            </a:r>
            <a:endParaRPr lang="en-GB" sz="34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6068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0" y="-220874"/>
            <a:ext cx="914400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issue…. </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691615"/>
            <a:ext cx="11487955" cy="5821249"/>
          </a:xfrm>
        </p:spPr>
        <p:txBody>
          <a:bodyPr>
            <a:noAutofit/>
          </a:body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12 Chinese provinces took part in PISA 2009…..</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Only results for Shanghai (‘top performer’) were released….</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Led to accusations of China cheating in PISA</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People question how well China would do if entered as a whole country</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r>
              <a:rPr lang="en-GB" sz="2800" dirty="0" smtClean="0">
                <a:solidFill>
                  <a:srgbClr val="FF0000"/>
                </a:solidFill>
                <a:latin typeface="Times New Roman" panose="02020603050405020304" pitchFamily="18" charset="0"/>
                <a:cs typeface="Times New Roman" panose="02020603050405020304" pitchFamily="18" charset="0"/>
              </a:rPr>
              <a:t>The following slides may give you some idea……</a:t>
            </a:r>
            <a:endParaRPr lang="en-GB" sz="2800" dirty="0">
              <a:solidFill>
                <a:srgbClr val="FF0000"/>
              </a:solidFill>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73254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51" y="-68107"/>
            <a:ext cx="10817180" cy="665185"/>
          </a:xfrm>
        </p:spPr>
        <p:txBody>
          <a:bodyPr>
            <a:normAutofit fontScale="90000"/>
          </a:bodyPr>
          <a:lstStyle/>
          <a:p>
            <a:pPr algn="ctr"/>
            <a:r>
              <a:rPr lang="en-GB" b="1" u="sng" dirty="0" smtClean="0">
                <a:latin typeface="Times New Roman" panose="02020603050405020304" pitchFamily="18" charset="0"/>
                <a:cs typeface="Times New Roman" panose="02020603050405020304" pitchFamily="18" charset="0"/>
              </a:rPr>
              <a:t>Mathematics (PISA 2009)</a:t>
            </a:r>
            <a:endParaRPr lang="en-GB"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91" y="973618"/>
            <a:ext cx="8188657" cy="466099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5160" y="1962894"/>
            <a:ext cx="3354870" cy="2819229"/>
          </a:xfrm>
          <a:prstGeom prst="rect">
            <a:avLst/>
          </a:prstGeom>
        </p:spPr>
      </p:pic>
      <p:sp>
        <p:nvSpPr>
          <p:cNvPr id="13" name="TextBox 12"/>
          <p:cNvSpPr txBox="1"/>
          <p:nvPr/>
        </p:nvSpPr>
        <p:spPr>
          <a:xfrm>
            <a:off x="8816454" y="5634608"/>
            <a:ext cx="3193576" cy="369332"/>
          </a:xfrm>
          <a:prstGeom prst="rect">
            <a:avLst/>
          </a:prstGeom>
          <a:noFill/>
        </p:spPr>
        <p:txBody>
          <a:bodyPr wrap="square" rtlCol="0">
            <a:spAutoFit/>
          </a:bodyPr>
          <a:lstStyle/>
          <a:p>
            <a:r>
              <a:rPr lang="en-GB" dirty="0" smtClean="0"/>
              <a:t>“China” = 12 province average</a:t>
            </a:r>
            <a:endParaRPr lang="en-GB" dirty="0"/>
          </a:p>
        </p:txBody>
      </p:sp>
      <p:sp>
        <p:nvSpPr>
          <p:cNvPr id="14" name="Rectangle 13"/>
          <p:cNvSpPr/>
          <p:nvPr/>
        </p:nvSpPr>
        <p:spPr>
          <a:xfrm>
            <a:off x="332095" y="6147939"/>
            <a:ext cx="11677935" cy="646331"/>
          </a:xfrm>
          <a:prstGeom prst="rect">
            <a:avLst/>
          </a:prstGeom>
        </p:spPr>
        <p:txBody>
          <a:bodyPr wrap="square">
            <a:spAutoFit/>
          </a:bodyPr>
          <a:lstStyle/>
          <a:p>
            <a:r>
              <a:rPr lang="en-GB" dirty="0" smtClean="0"/>
              <a:t>Source: https://translate.google.co.uk/translate?hl=en&amp;sl=zh-CN&amp;u=http://www.anhuinews.com/zhuyeguanli/system/2011/01/11/003654070.shtml&amp;prev=search </a:t>
            </a:r>
            <a:endParaRPr lang="en-GB" dirty="0"/>
          </a:p>
        </p:txBody>
      </p:sp>
    </p:spTree>
    <p:extLst>
      <p:ext uri="{BB962C8B-B14F-4D97-AF65-F5344CB8AC3E}">
        <p14:creationId xmlns:p14="http://schemas.microsoft.com/office/powerpoint/2010/main" val="26771613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51" y="-68107"/>
            <a:ext cx="10817180" cy="665185"/>
          </a:xfrm>
        </p:spPr>
        <p:txBody>
          <a:bodyPr>
            <a:normAutofit fontScale="90000"/>
          </a:bodyPr>
          <a:lstStyle/>
          <a:p>
            <a:pPr algn="ctr"/>
            <a:r>
              <a:rPr lang="en-GB" b="1" u="sng" dirty="0" smtClean="0">
                <a:latin typeface="Times New Roman" panose="02020603050405020304" pitchFamily="18" charset="0"/>
                <a:cs typeface="Times New Roman" panose="02020603050405020304" pitchFamily="18" charset="0"/>
              </a:rPr>
              <a:t>Science (PISA 2009)</a:t>
            </a:r>
            <a:endParaRPr lang="en-GB" b="1" u="sng"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8816454" y="5634608"/>
            <a:ext cx="3193576" cy="369332"/>
          </a:xfrm>
          <a:prstGeom prst="rect">
            <a:avLst/>
          </a:prstGeom>
          <a:noFill/>
        </p:spPr>
        <p:txBody>
          <a:bodyPr wrap="square" rtlCol="0">
            <a:spAutoFit/>
          </a:bodyPr>
          <a:lstStyle/>
          <a:p>
            <a:r>
              <a:rPr lang="en-GB" dirty="0" smtClean="0"/>
              <a:t>“China” = 12 province average</a:t>
            </a:r>
            <a:endParaRPr lang="en-GB" dirty="0"/>
          </a:p>
        </p:txBody>
      </p:sp>
      <p:sp>
        <p:nvSpPr>
          <p:cNvPr id="14" name="Rectangle 13"/>
          <p:cNvSpPr/>
          <p:nvPr/>
        </p:nvSpPr>
        <p:spPr>
          <a:xfrm>
            <a:off x="332095" y="6147939"/>
            <a:ext cx="11677935" cy="646331"/>
          </a:xfrm>
          <a:prstGeom prst="rect">
            <a:avLst/>
          </a:prstGeom>
        </p:spPr>
        <p:txBody>
          <a:bodyPr wrap="square">
            <a:spAutoFit/>
          </a:bodyPr>
          <a:lstStyle/>
          <a:p>
            <a:r>
              <a:rPr lang="en-GB" dirty="0" smtClean="0"/>
              <a:t>Source: https://translate.google.co.uk/translate?hl=en&amp;sl=zh-CN&amp;u=http://www.anhuinews.com/zhuyeguanli/system/2011/01/11/003654070.shtml&amp;prev=search </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094" y="1363283"/>
            <a:ext cx="8482921" cy="464065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5396" y="2126827"/>
            <a:ext cx="3104634" cy="2608946"/>
          </a:xfrm>
          <a:prstGeom prst="rect">
            <a:avLst/>
          </a:prstGeom>
        </p:spPr>
      </p:pic>
    </p:spTree>
    <p:extLst>
      <p:ext uri="{BB962C8B-B14F-4D97-AF65-F5344CB8AC3E}">
        <p14:creationId xmlns:p14="http://schemas.microsoft.com/office/powerpoint/2010/main" val="40189527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51" y="-68107"/>
            <a:ext cx="10817180" cy="665185"/>
          </a:xfrm>
        </p:spPr>
        <p:txBody>
          <a:bodyPr>
            <a:normAutofit fontScale="90000"/>
          </a:bodyPr>
          <a:lstStyle/>
          <a:p>
            <a:pPr algn="ctr"/>
            <a:r>
              <a:rPr lang="en-GB" b="1" u="sng" dirty="0" smtClean="0">
                <a:latin typeface="Times New Roman" panose="02020603050405020304" pitchFamily="18" charset="0"/>
                <a:cs typeface="Times New Roman" panose="02020603050405020304" pitchFamily="18" charset="0"/>
              </a:rPr>
              <a:t>Reading (PISA 2009)</a:t>
            </a:r>
            <a:endParaRPr lang="en-GB" b="1" u="sng"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8816454" y="5634608"/>
            <a:ext cx="3193576" cy="369332"/>
          </a:xfrm>
          <a:prstGeom prst="rect">
            <a:avLst/>
          </a:prstGeom>
          <a:noFill/>
        </p:spPr>
        <p:txBody>
          <a:bodyPr wrap="square" rtlCol="0">
            <a:spAutoFit/>
          </a:bodyPr>
          <a:lstStyle/>
          <a:p>
            <a:r>
              <a:rPr lang="en-GB" dirty="0" smtClean="0"/>
              <a:t>“China” = 12 province average</a:t>
            </a:r>
            <a:endParaRPr lang="en-GB" dirty="0"/>
          </a:p>
        </p:txBody>
      </p:sp>
      <p:sp>
        <p:nvSpPr>
          <p:cNvPr id="14" name="Rectangle 13"/>
          <p:cNvSpPr/>
          <p:nvPr/>
        </p:nvSpPr>
        <p:spPr>
          <a:xfrm>
            <a:off x="332095" y="6147939"/>
            <a:ext cx="11677935" cy="646331"/>
          </a:xfrm>
          <a:prstGeom prst="rect">
            <a:avLst/>
          </a:prstGeom>
        </p:spPr>
        <p:txBody>
          <a:bodyPr wrap="square">
            <a:spAutoFit/>
          </a:bodyPr>
          <a:lstStyle/>
          <a:p>
            <a:r>
              <a:rPr lang="en-GB" dirty="0" smtClean="0"/>
              <a:t>Source: https://translate.google.co.uk/translate?hl=en&amp;sl=zh-CN&amp;u=http://www.anhuinews.com/zhuyeguanli/system/2011/01/11/003654070.shtml&amp;prev=search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927" y="1308976"/>
            <a:ext cx="8512691" cy="483896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5426" y="2616086"/>
            <a:ext cx="3144604" cy="2642534"/>
          </a:xfrm>
          <a:prstGeom prst="rect">
            <a:avLst/>
          </a:prstGeom>
        </p:spPr>
      </p:pic>
    </p:spTree>
    <p:extLst>
      <p:ext uri="{BB962C8B-B14F-4D97-AF65-F5344CB8AC3E}">
        <p14:creationId xmlns:p14="http://schemas.microsoft.com/office/powerpoint/2010/main" val="4085262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51" y="-68107"/>
            <a:ext cx="10817180" cy="665185"/>
          </a:xfrm>
        </p:spPr>
        <p:txBody>
          <a:bodyPr>
            <a:normAutofit fontScale="90000"/>
          </a:bodyPr>
          <a:lstStyle/>
          <a:p>
            <a:pPr algn="ctr"/>
            <a:r>
              <a:rPr lang="en-GB" b="1" u="sng" dirty="0" smtClean="0">
                <a:latin typeface="Times New Roman" panose="02020603050405020304" pitchFamily="18" charset="0"/>
                <a:cs typeface="Times New Roman" panose="02020603050405020304" pitchFamily="18" charset="0"/>
              </a:rPr>
              <a:t>Summary</a:t>
            </a:r>
            <a:endParaRPr lang="en-GB" b="1" u="sng"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123069" y="5254324"/>
            <a:ext cx="5032072" cy="492443"/>
          </a:xfrm>
          <a:prstGeom prst="rect">
            <a:avLst/>
          </a:prstGeom>
          <a:noFill/>
        </p:spPr>
        <p:txBody>
          <a:bodyPr wrap="square" rtlCol="0">
            <a:spAutoFit/>
          </a:bodyPr>
          <a:lstStyle/>
          <a:p>
            <a:r>
              <a:rPr lang="en-GB" sz="2600" dirty="0" smtClean="0"/>
              <a:t>“China” = 12 province average</a:t>
            </a:r>
            <a:endParaRPr lang="en-GB" sz="2600" dirty="0"/>
          </a:p>
        </p:txBody>
      </p:sp>
      <p:sp>
        <p:nvSpPr>
          <p:cNvPr id="14" name="Rectangle 13"/>
          <p:cNvSpPr/>
          <p:nvPr/>
        </p:nvSpPr>
        <p:spPr>
          <a:xfrm>
            <a:off x="332095" y="6147939"/>
            <a:ext cx="11677935" cy="646331"/>
          </a:xfrm>
          <a:prstGeom prst="rect">
            <a:avLst/>
          </a:prstGeom>
        </p:spPr>
        <p:txBody>
          <a:bodyPr wrap="square">
            <a:spAutoFit/>
          </a:bodyPr>
          <a:lstStyle/>
          <a:p>
            <a:r>
              <a:rPr lang="en-GB" dirty="0" smtClean="0"/>
              <a:t>Source: https://translate.google.co.uk/translate?hl=en&amp;sl=zh-CN&amp;u=http://www.anhuinews.com/zhuyeguanli/system/2011/01/11/003654070.shtml&amp;prev=search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69" y="1552920"/>
            <a:ext cx="10227062" cy="2991784"/>
          </a:xfrm>
          <a:prstGeom prst="rect">
            <a:avLst/>
          </a:prstGeom>
        </p:spPr>
      </p:pic>
    </p:spTree>
    <p:extLst>
      <p:ext uri="{BB962C8B-B14F-4D97-AF65-F5344CB8AC3E}">
        <p14:creationId xmlns:p14="http://schemas.microsoft.com/office/powerpoint/2010/main" val="912465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3067072"/>
            <a:ext cx="10483402"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3. </a:t>
            </a:r>
            <a:r>
              <a:rPr lang="en-GB" sz="3600" b="1" dirty="0" smtClean="0">
                <a:latin typeface="Times New Roman" panose="02020603050405020304" pitchFamily="18" charset="0"/>
                <a:cs typeface="Times New Roman" panose="02020603050405020304" pitchFamily="18" charset="0"/>
              </a:rPr>
              <a:t>Is East Asian ‘success’ about schooling systems? Or East Asian culture?</a:t>
            </a:r>
          </a:p>
        </p:txBody>
      </p:sp>
    </p:spTree>
    <p:extLst>
      <p:ext uri="{BB962C8B-B14F-4D97-AF65-F5344CB8AC3E}">
        <p14:creationId xmlns:p14="http://schemas.microsoft.com/office/powerpoint/2010/main" val="35320351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7872" y="-208392"/>
            <a:ext cx="10483402" cy="796589"/>
          </a:xfrm>
        </p:spPr>
        <p:txBody>
          <a:bodyPr>
            <a:noAutofit/>
          </a:bodyPr>
          <a:lstStyle/>
          <a:p>
            <a:r>
              <a:rPr lang="en-GB" sz="3400" b="1" dirty="0" smtClean="0">
                <a:solidFill>
                  <a:srgbClr val="FF0000"/>
                </a:solidFill>
                <a:latin typeface="Times New Roman" panose="02020603050405020304" pitchFamily="18" charset="0"/>
                <a:cs typeface="Times New Roman" panose="02020603050405020304" pitchFamily="18" charset="0"/>
              </a:rPr>
              <a:t> </a:t>
            </a:r>
            <a:r>
              <a:rPr lang="en-GB" sz="3400" b="1" dirty="0" smtClean="0">
                <a:latin typeface="Times New Roman" panose="02020603050405020304" pitchFamily="18" charset="0"/>
                <a:cs typeface="Times New Roman" panose="02020603050405020304" pitchFamily="18" charset="0"/>
              </a:rPr>
              <a:t>Second generation immigrants</a:t>
            </a:r>
            <a:endParaRPr lang="en-GB" sz="3600" b="1" dirty="0" smtClean="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35343" y="691615"/>
            <a:ext cx="11487955" cy="5821249"/>
          </a:xfrm>
        </p:spPr>
        <p:txBody>
          <a:bodyPr>
            <a:noAutofit/>
          </a:bodyPr>
          <a:lstStyle/>
          <a:p>
            <a:pPr algn="l"/>
            <a:endParaRPr lang="en-GB" sz="2800" dirty="0" smtClean="0">
              <a:latin typeface="Times New Roman" panose="02020603050405020304" pitchFamily="18" charset="0"/>
              <a:cs typeface="Times New Roman" panose="02020603050405020304" pitchFamily="18" charset="0"/>
            </a:endParaRPr>
          </a:p>
          <a:p>
            <a:pPr algn="l"/>
            <a:r>
              <a:rPr lang="en-GB" sz="2800" b="1" u="sng" dirty="0" smtClean="0">
                <a:latin typeface="Times New Roman" panose="02020603050405020304" pitchFamily="18" charset="0"/>
                <a:cs typeface="Times New Roman" panose="02020603050405020304" pitchFamily="18" charset="0"/>
              </a:rPr>
              <a:t>Definition</a:t>
            </a:r>
            <a:endParaRPr lang="en-GB" sz="2800" b="1" u="sng"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Children who are born and raised in a Western country (e.g. Australia)……</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……but whose parents are from East Asia</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algn="l"/>
            <a:r>
              <a:rPr lang="en-GB" sz="2800" b="1" u="sng" dirty="0" smtClean="0">
                <a:latin typeface="Times New Roman" panose="02020603050405020304" pitchFamily="18" charset="0"/>
                <a:cs typeface="Times New Roman" panose="02020603050405020304" pitchFamily="18" charset="0"/>
              </a:rPr>
              <a:t>Intuition</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They have been exposed to Western educational system (e.g. schools)…..</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…..but also to East Asian ‘culture’ (through their parents)</a:t>
            </a:r>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r>
              <a:rPr lang="en-GB" sz="2800" i="1" dirty="0" smtClean="0">
                <a:solidFill>
                  <a:srgbClr val="FF0000"/>
                </a:solidFill>
                <a:latin typeface="Times New Roman" panose="02020603050405020304" pitchFamily="18" charset="0"/>
                <a:cs typeface="Times New Roman" panose="02020603050405020304" pitchFamily="18" charset="0"/>
              </a:rPr>
              <a:t>How does this group of children do in PISA?</a:t>
            </a:r>
          </a:p>
          <a:p>
            <a:pPr algn="l"/>
            <a:endParaRPr lang="en-GB"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63696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6111" y="0"/>
            <a:ext cx="10483402"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PISA scores: East versus West countries</a:t>
            </a:r>
            <a:endParaRPr lang="en-GB" sz="3600" b="1" dirty="0" smtClean="0">
              <a:latin typeface="Times New Roman" panose="02020603050405020304" pitchFamily="18" charset="0"/>
              <a:cs typeface="Times New Roman" panose="02020603050405020304" pitchFamily="18" charset="0"/>
            </a:endParaRPr>
          </a:p>
        </p:txBody>
      </p:sp>
      <p:graphicFrame>
        <p:nvGraphicFramePr>
          <p:cNvPr id="3" name="Chart 2"/>
          <p:cNvGraphicFramePr>
            <a:graphicFrameLocks/>
          </p:cNvGraphicFramePr>
          <p:nvPr>
            <p:extLst/>
          </p:nvPr>
        </p:nvGraphicFramePr>
        <p:xfrm>
          <a:off x="519041" y="921472"/>
          <a:ext cx="10920472" cy="56294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44680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9433" y="0"/>
            <a:ext cx="11436824"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PISA scores of East Asian immigrants in Western countries</a:t>
            </a:r>
            <a:endParaRPr lang="en-GB" sz="3600" b="1" dirty="0" smtClean="0">
              <a:latin typeface="Times New Roman" panose="02020603050405020304" pitchFamily="18" charset="0"/>
              <a:cs typeface="Times New Roman" panose="02020603050405020304" pitchFamily="18" charset="0"/>
            </a:endParaRPr>
          </a:p>
        </p:txBody>
      </p:sp>
      <p:graphicFrame>
        <p:nvGraphicFramePr>
          <p:cNvPr id="4" name="Chart 3"/>
          <p:cNvGraphicFramePr>
            <a:graphicFrameLocks/>
          </p:cNvGraphicFramePr>
          <p:nvPr>
            <p:extLst/>
          </p:nvPr>
        </p:nvGraphicFramePr>
        <p:xfrm>
          <a:off x="409432" y="962416"/>
          <a:ext cx="11273051" cy="54929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00237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9433" y="0"/>
            <a:ext cx="11436824"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East Asian immigrants in Australia: descriptive</a:t>
            </a:r>
            <a:endParaRPr lang="en-GB" sz="3600" b="1" dirty="0" smtClean="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845" y="1213868"/>
            <a:ext cx="9457898" cy="4918951"/>
          </a:xfrm>
          <a:prstGeom prst="rect">
            <a:avLst/>
          </a:prstGeom>
        </p:spPr>
      </p:pic>
    </p:spTree>
    <p:extLst>
      <p:ext uri="{BB962C8B-B14F-4D97-AF65-F5344CB8AC3E}">
        <p14:creationId xmlns:p14="http://schemas.microsoft.com/office/powerpoint/2010/main" val="18231567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9433" y="0"/>
            <a:ext cx="11436824" cy="796589"/>
          </a:xfrm>
        </p:spPr>
        <p:txBody>
          <a:bodyPr>
            <a:noAutofit/>
          </a:bodyPr>
          <a:lstStyle/>
          <a:p>
            <a:r>
              <a:rPr lang="en-GB" sz="3400" b="1" dirty="0" smtClean="0">
                <a:latin typeface="Times New Roman" panose="02020603050405020304" pitchFamily="18" charset="0"/>
                <a:cs typeface="Times New Roman" panose="02020603050405020304" pitchFamily="18" charset="0"/>
              </a:rPr>
              <a:t>East Asian immigrants in Australia</a:t>
            </a:r>
            <a:endParaRPr lang="en-GB" sz="3600" b="1" dirty="0" smtClean="0">
              <a:latin typeface="Times New Roman" panose="02020603050405020304" pitchFamily="18" charset="0"/>
              <a:cs typeface="Times New Roman" panose="02020603050405020304" pitchFamily="18" charset="0"/>
            </a:endParaRPr>
          </a:p>
        </p:txBody>
      </p:sp>
      <p:graphicFrame>
        <p:nvGraphicFramePr>
          <p:cNvPr id="5" name="Chart 4"/>
          <p:cNvGraphicFramePr>
            <a:graphicFrameLocks/>
          </p:cNvGraphicFramePr>
          <p:nvPr>
            <p:extLst/>
          </p:nvPr>
        </p:nvGraphicFramePr>
        <p:xfrm>
          <a:off x="409433" y="910596"/>
          <a:ext cx="11109277" cy="56949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36393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7872" y="-208392"/>
            <a:ext cx="10483402" cy="796589"/>
          </a:xfrm>
        </p:spPr>
        <p:txBody>
          <a:bodyPr>
            <a:noAutofit/>
          </a:bodyPr>
          <a:lstStyle/>
          <a:p>
            <a:r>
              <a:rPr lang="en-GB" sz="3400" b="1" dirty="0" smtClean="0">
                <a:solidFill>
                  <a:srgbClr val="FF0000"/>
                </a:solidFill>
                <a:latin typeface="Times New Roman" panose="02020603050405020304" pitchFamily="18" charset="0"/>
                <a:cs typeface="Times New Roman" panose="02020603050405020304" pitchFamily="18" charset="0"/>
              </a:rPr>
              <a:t> </a:t>
            </a:r>
            <a:r>
              <a:rPr lang="en-GB" sz="3400" b="1" dirty="0" smtClean="0">
                <a:latin typeface="Times New Roman" panose="02020603050405020304" pitchFamily="18" charset="0"/>
                <a:cs typeface="Times New Roman" panose="02020603050405020304" pitchFamily="18" charset="0"/>
              </a:rPr>
              <a:t>Implications</a:t>
            </a:r>
            <a:endParaRPr lang="en-GB" sz="3600" b="1" dirty="0" smtClean="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35343" y="691615"/>
            <a:ext cx="11487955" cy="5821249"/>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Even when children of Eastern and Western heritage are exposed to the same schooling system……</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……their PISA test scores differ significantly</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a:latin typeface="Times New Roman" panose="02020603050405020304" pitchFamily="18" charset="0"/>
                <a:cs typeface="Times New Roman" panose="02020603050405020304" pitchFamily="18" charset="0"/>
              </a:rPr>
              <a:t>Suggests PISA rankings more about culture than </a:t>
            </a:r>
            <a:r>
              <a:rPr lang="en-GB" sz="2800" dirty="0" smtClean="0">
                <a:latin typeface="Times New Roman" panose="02020603050405020304" pitchFamily="18" charset="0"/>
                <a:cs typeface="Times New Roman" panose="02020603050405020304" pitchFamily="18" charset="0"/>
              </a:rPr>
              <a:t>schools?</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No silver bullets for educational policy?</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Need sweeping change in society to education / parenting for PISA scores in Western countries to match those in the East?</a:t>
            </a:r>
          </a:p>
        </p:txBody>
      </p:sp>
    </p:spTree>
    <p:extLst>
      <p:ext uri="{BB962C8B-B14F-4D97-AF65-F5344CB8AC3E}">
        <p14:creationId xmlns:p14="http://schemas.microsoft.com/office/powerpoint/2010/main" val="19737238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3067072"/>
            <a:ext cx="10483402" cy="796589"/>
          </a:xfrm>
        </p:spPr>
        <p:txBody>
          <a:bodyPr>
            <a:noAutofit/>
          </a:bodyPr>
          <a:lstStyle/>
          <a:p>
            <a:r>
              <a:rPr lang="en-GB" sz="3600" b="1" dirty="0" smtClean="0">
                <a:latin typeface="Times New Roman" panose="02020603050405020304" pitchFamily="18" charset="0"/>
                <a:cs typeface="Times New Roman" panose="02020603050405020304" pitchFamily="18" charset="0"/>
              </a:rPr>
              <a:t>4. Shanghai as the ‘world’s best schooling system’. But how much progress do pupils really make?</a:t>
            </a:r>
          </a:p>
        </p:txBody>
      </p:sp>
    </p:spTree>
    <p:extLst>
      <p:ext uri="{BB962C8B-B14F-4D97-AF65-F5344CB8AC3E}">
        <p14:creationId xmlns:p14="http://schemas.microsoft.com/office/powerpoint/2010/main" val="876518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9271" y="-275465"/>
            <a:ext cx="914400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issue…. </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691615"/>
            <a:ext cx="11651857" cy="5821249"/>
          </a:xfrm>
        </p:spPr>
        <p:txBody>
          <a:bodyPr>
            <a:noAutofit/>
          </a:body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PISA rankings often interpreted in terms of school / school system quality...</a:t>
            </a:r>
          </a:p>
          <a:p>
            <a:pPr algn="l"/>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 Andreas S: </a:t>
            </a:r>
            <a:r>
              <a:rPr lang="en-GB" sz="2800" dirty="0" smtClean="0">
                <a:solidFill>
                  <a:srgbClr val="FF0000"/>
                </a:solidFill>
                <a:latin typeface="Times New Roman" panose="02020603050405020304" pitchFamily="18" charset="0"/>
                <a:cs typeface="Times New Roman" panose="02020603050405020304" pitchFamily="18" charset="0"/>
              </a:rPr>
              <a:t>‘</a:t>
            </a:r>
            <a:r>
              <a:rPr lang="en-GB" sz="2800" i="1" u="sng" dirty="0" smtClean="0">
                <a:solidFill>
                  <a:srgbClr val="FF0000"/>
                </a:solidFill>
                <a:latin typeface="Times New Roman" panose="02020603050405020304" pitchFamily="18" charset="0"/>
                <a:cs typeface="Times New Roman" panose="02020603050405020304" pitchFamily="18" charset="0"/>
              </a:rPr>
              <a:t>What Asian schools can teach the rest of the world</a:t>
            </a:r>
            <a:r>
              <a:rPr lang="en-GB" sz="2800" i="1" dirty="0" smtClean="0">
                <a:solidFill>
                  <a:srgbClr val="FF0000"/>
                </a:solidFill>
                <a:latin typeface="Times New Roman" panose="02020603050405020304" pitchFamily="18" charset="0"/>
                <a:cs typeface="Times New Roman" panose="02020603050405020304" pitchFamily="18" charset="0"/>
              </a:rPr>
              <a:t>’</a:t>
            </a:r>
          </a:p>
          <a:p>
            <a:pPr marL="457200" indent="-457200" algn="l">
              <a:buFont typeface="Arial" panose="020B0604020202020204" pitchFamily="34" charset="0"/>
              <a:buChar char="•"/>
            </a:pPr>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Can PISA really tell us this?</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Minimum: how much do children </a:t>
            </a:r>
            <a:r>
              <a:rPr lang="en-GB" sz="2800" i="1" u="sng" dirty="0" smtClean="0">
                <a:latin typeface="Times New Roman" panose="02020603050405020304" pitchFamily="18" charset="0"/>
                <a:cs typeface="Times New Roman" panose="02020603050405020304" pitchFamily="18" charset="0"/>
              </a:rPr>
              <a:t>progress</a:t>
            </a:r>
            <a:r>
              <a:rPr lang="en-GB" sz="2800" dirty="0" smtClean="0">
                <a:latin typeface="Times New Roman" panose="02020603050405020304" pitchFamily="18" charset="0"/>
                <a:cs typeface="Times New Roman" panose="02020603050405020304" pitchFamily="18" charset="0"/>
              </a:rPr>
              <a:t> during time at school?</a:t>
            </a:r>
          </a:p>
          <a:p>
            <a:pPr algn="l"/>
            <a:r>
              <a:rPr lang="en-GB" sz="2800" dirty="0" smtClean="0">
                <a:latin typeface="Times New Roman" panose="02020603050405020304" pitchFamily="18" charset="0"/>
                <a:cs typeface="Times New Roman" panose="02020603050405020304" pitchFamily="18" charset="0"/>
              </a:rPr>
              <a:t>	Wide spread use of ‘value-added’ measures to judge school quality</a:t>
            </a:r>
          </a:p>
          <a:p>
            <a:pPr marL="457200" indent="-457200" algn="l">
              <a:buFont typeface="Arial" panose="020B0604020202020204" pitchFamily="34" charset="0"/>
              <a:buChar char="•"/>
            </a:pPr>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PISA does not typically do this!</a:t>
            </a:r>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42750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9696" y="-309438"/>
            <a:ext cx="914400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intuition…. </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273" y="1133938"/>
            <a:ext cx="10479322" cy="718836"/>
          </a:xfrm>
          <a:prstGeom prst="rect">
            <a:avLst/>
          </a:prstGeom>
        </p:spPr>
      </p:pic>
      <p:sp>
        <p:nvSpPr>
          <p:cNvPr id="10" name="TextBox 9"/>
          <p:cNvSpPr txBox="1"/>
          <p:nvPr/>
        </p:nvSpPr>
        <p:spPr>
          <a:xfrm>
            <a:off x="590185" y="2152519"/>
            <a:ext cx="7299951" cy="830997"/>
          </a:xfrm>
          <a:prstGeom prst="rect">
            <a:avLst/>
          </a:prstGeom>
          <a:noFill/>
        </p:spPr>
        <p:txBody>
          <a:bodyPr wrap="square" rtlCol="0">
            <a:spAutoFit/>
          </a:bodyPr>
          <a:lstStyle/>
          <a:p>
            <a:r>
              <a:rPr lang="en-GB" sz="2400" dirty="0" smtClean="0"/>
              <a:t>‘Start’ = Maths ability when child enters school</a:t>
            </a:r>
          </a:p>
          <a:p>
            <a:r>
              <a:rPr lang="en-GB" sz="2400" dirty="0" smtClean="0"/>
              <a:t>‘End’ = Maths ability when child leaves school</a:t>
            </a:r>
            <a:endParaRPr lang="en-GB" sz="2400" dirty="0"/>
          </a:p>
        </p:txBody>
      </p:sp>
      <p:sp>
        <p:nvSpPr>
          <p:cNvPr id="11" name="TextBox 10"/>
          <p:cNvSpPr txBox="1"/>
          <p:nvPr/>
        </p:nvSpPr>
        <p:spPr>
          <a:xfrm>
            <a:off x="479273" y="3630303"/>
            <a:ext cx="10984846" cy="2677656"/>
          </a:xfrm>
          <a:prstGeom prst="rect">
            <a:avLst/>
          </a:prstGeom>
          <a:noFill/>
        </p:spPr>
        <p:txBody>
          <a:bodyPr wrap="square" rtlCol="0">
            <a:spAutoFit/>
          </a:bodyPr>
          <a:lstStyle/>
          <a:p>
            <a:r>
              <a:rPr lang="en-GB" sz="2400" dirty="0" smtClean="0"/>
              <a:t>Children in Spain still behind Shanghai when they leave school……</a:t>
            </a:r>
            <a:endParaRPr lang="en-GB" sz="2400" dirty="0"/>
          </a:p>
          <a:p>
            <a:r>
              <a:rPr lang="en-GB" sz="2400" dirty="0" smtClean="0"/>
              <a:t>….but they have reduced the achievement gap compared to school entry </a:t>
            </a:r>
          </a:p>
          <a:p>
            <a:endParaRPr lang="en-GB" sz="2400" dirty="0"/>
          </a:p>
          <a:p>
            <a:r>
              <a:rPr lang="en-GB" sz="2400" dirty="0" smtClean="0"/>
              <a:t>They have made more </a:t>
            </a:r>
            <a:r>
              <a:rPr lang="en-GB" sz="2400" i="1" dirty="0" smtClean="0"/>
              <a:t>progress </a:t>
            </a:r>
            <a:r>
              <a:rPr lang="en-GB" sz="2400" dirty="0" smtClean="0"/>
              <a:t>during time in school…….</a:t>
            </a:r>
          </a:p>
          <a:p>
            <a:r>
              <a:rPr lang="en-GB" sz="2400" dirty="0" smtClean="0"/>
              <a:t>….suggesting Spanish </a:t>
            </a:r>
            <a:r>
              <a:rPr lang="en-GB" sz="2400" i="1" dirty="0" smtClean="0"/>
              <a:t>schools</a:t>
            </a:r>
            <a:r>
              <a:rPr lang="en-GB" sz="2400" dirty="0" smtClean="0"/>
              <a:t> may be better than those in Shanghai!</a:t>
            </a:r>
          </a:p>
          <a:p>
            <a:endParaRPr lang="en-GB" sz="2400" dirty="0"/>
          </a:p>
          <a:p>
            <a:endParaRPr lang="en-GB" sz="2400" dirty="0" smtClean="0"/>
          </a:p>
        </p:txBody>
      </p:sp>
    </p:spTree>
    <p:extLst>
      <p:ext uri="{BB962C8B-B14F-4D97-AF65-F5344CB8AC3E}">
        <p14:creationId xmlns:p14="http://schemas.microsoft.com/office/powerpoint/2010/main" val="22591927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1" y="-207227"/>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Issue: ‘Value added’ measures don’t exist in PISA</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235343" y="691615"/>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But, for some countries, we can get a proxy, for some economies.......</a:t>
            </a:r>
          </a:p>
          <a:p>
            <a:pPr algn="l"/>
            <a:r>
              <a:rPr lang="en-GB" sz="2800" dirty="0" smtClean="0">
                <a:latin typeface="Times New Roman" panose="02020603050405020304" pitchFamily="18" charset="0"/>
                <a:cs typeface="Times New Roman" panose="02020603050405020304" pitchFamily="18" charset="0"/>
              </a:rPr>
              <a:t>	…..including Shanghai!</a:t>
            </a:r>
          </a:p>
          <a:p>
            <a:pPr algn="l"/>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Relies on fact PISA samples children from multiple school grades</a:t>
            </a:r>
          </a:p>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 ‘Fuzzy’ Regression Discontinuity Design (RDD)…</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Gives an estimate of how much progress children make over one school year…..</a:t>
            </a:r>
          </a:p>
          <a:p>
            <a:pPr algn="l"/>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4439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intuition</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graphicFrame>
        <p:nvGraphicFramePr>
          <p:cNvPr id="11" name="Chart 10"/>
          <p:cNvGraphicFramePr>
            <a:graphicFrameLocks/>
          </p:cNvGraphicFramePr>
          <p:nvPr>
            <p:extLst/>
          </p:nvPr>
        </p:nvGraphicFramePr>
        <p:xfrm>
          <a:off x="649287" y="794769"/>
          <a:ext cx="7594827" cy="535928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8447314" y="2299040"/>
            <a:ext cx="3236686" cy="923330"/>
          </a:xfrm>
          <a:prstGeom prst="rect">
            <a:avLst/>
          </a:prstGeom>
          <a:noFill/>
        </p:spPr>
        <p:txBody>
          <a:bodyPr wrap="square" rtlCol="0">
            <a:spAutoFit/>
          </a:bodyPr>
          <a:lstStyle/>
          <a:p>
            <a:r>
              <a:rPr lang="en-GB" dirty="0" smtClean="0"/>
              <a:t>Impact of one additional year of schooling upon children’s PISA test scores = 40 points</a:t>
            </a:r>
            <a:endParaRPr lang="en-GB" dirty="0"/>
          </a:p>
        </p:txBody>
      </p:sp>
    </p:spTree>
    <p:extLst>
      <p:ext uri="{BB962C8B-B14F-4D97-AF65-F5344CB8AC3E}">
        <p14:creationId xmlns:p14="http://schemas.microsoft.com/office/powerpoint/2010/main" val="13949008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results for Shanghai</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8534400" y="3275233"/>
            <a:ext cx="3236686" cy="923330"/>
          </a:xfrm>
          <a:prstGeom prst="rect">
            <a:avLst/>
          </a:prstGeom>
          <a:noFill/>
        </p:spPr>
        <p:txBody>
          <a:bodyPr wrap="square" rtlCol="0">
            <a:spAutoFit/>
          </a:bodyPr>
          <a:lstStyle/>
          <a:p>
            <a:r>
              <a:rPr lang="en-GB" dirty="0" smtClean="0"/>
              <a:t>Actually very little going on around the discontinuity in Shanghai……</a:t>
            </a:r>
            <a:endParaRPr lang="en-GB" dirty="0"/>
          </a:p>
        </p:txBody>
      </p:sp>
      <p:graphicFrame>
        <p:nvGraphicFramePr>
          <p:cNvPr id="7" name="Chart 6"/>
          <p:cNvGraphicFramePr>
            <a:graphicFrameLocks/>
          </p:cNvGraphicFramePr>
          <p:nvPr>
            <p:extLst/>
          </p:nvPr>
        </p:nvGraphicFramePr>
        <p:xfrm>
          <a:off x="359002" y="896370"/>
          <a:ext cx="7739969" cy="51270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69853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RDD results for Chinese Taipei</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8534400" y="3275233"/>
            <a:ext cx="3236686" cy="923330"/>
          </a:xfrm>
          <a:prstGeom prst="rect">
            <a:avLst/>
          </a:prstGeom>
          <a:noFill/>
        </p:spPr>
        <p:txBody>
          <a:bodyPr wrap="square" rtlCol="0">
            <a:spAutoFit/>
          </a:bodyPr>
          <a:lstStyle/>
          <a:p>
            <a:r>
              <a:rPr lang="en-GB" dirty="0" smtClean="0"/>
              <a:t>Actually very little going on around the discontinuity in Shanghai……</a:t>
            </a:r>
            <a:endParaRPr lang="en-GB" dirty="0"/>
          </a:p>
        </p:txBody>
      </p:sp>
      <p:graphicFrame>
        <p:nvGraphicFramePr>
          <p:cNvPr id="8" name="Chart 7"/>
          <p:cNvGraphicFramePr>
            <a:graphicFrameLocks/>
          </p:cNvGraphicFramePr>
          <p:nvPr>
            <p:extLst/>
          </p:nvPr>
        </p:nvGraphicFramePr>
        <p:xfrm>
          <a:off x="380486" y="904045"/>
          <a:ext cx="8153914" cy="53765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71863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Summary of results</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769256" y="3841126"/>
            <a:ext cx="11117943" cy="2092881"/>
          </a:xfrm>
          <a:prstGeom prst="rect">
            <a:avLst/>
          </a:prstGeom>
          <a:noFill/>
        </p:spPr>
        <p:txBody>
          <a:bodyPr wrap="square" rtlCol="0">
            <a:spAutoFit/>
          </a:bodyPr>
          <a:lstStyle/>
          <a:p>
            <a:r>
              <a:rPr lang="en-GB" sz="2600" b="1" u="sng" dirty="0" smtClean="0"/>
              <a:t>Key Implication</a:t>
            </a:r>
          </a:p>
          <a:p>
            <a:r>
              <a:rPr lang="en-GB" sz="2600" dirty="0" smtClean="0"/>
              <a:t>Children in Shanghai and Chinese Taipei actually make very little progress in secondary school………</a:t>
            </a:r>
          </a:p>
          <a:p>
            <a:endParaRPr lang="en-GB" sz="2600" dirty="0" smtClean="0"/>
          </a:p>
          <a:p>
            <a:r>
              <a:rPr lang="en-GB" sz="2600" dirty="0" smtClean="0"/>
              <a:t>….at least between grade 9 and grade 10</a:t>
            </a:r>
            <a:endParaRPr lang="en-GB" sz="2600" dirty="0"/>
          </a:p>
        </p:txBody>
      </p:sp>
      <p:graphicFrame>
        <p:nvGraphicFramePr>
          <p:cNvPr id="5" name="Table 4"/>
          <p:cNvGraphicFramePr>
            <a:graphicFrameLocks noGrp="1"/>
          </p:cNvGraphicFramePr>
          <p:nvPr>
            <p:extLst/>
          </p:nvPr>
        </p:nvGraphicFramePr>
        <p:xfrm>
          <a:off x="2205607" y="843643"/>
          <a:ext cx="8317250" cy="2755899"/>
        </p:xfrm>
        <a:graphic>
          <a:graphicData uri="http://schemas.openxmlformats.org/drawingml/2006/table">
            <a:tbl>
              <a:tblPr>
                <a:tableStyleId>{5C22544A-7EE6-4342-B048-85BDC9FD1C3A}</a:tableStyleId>
              </a:tblPr>
              <a:tblGrid>
                <a:gridCol w="2513312"/>
                <a:gridCol w="3135163"/>
                <a:gridCol w="2668775"/>
              </a:tblGrid>
              <a:tr h="865889">
                <a:tc>
                  <a:txBody>
                    <a:bodyPr/>
                    <a:lstStyle/>
                    <a:p>
                      <a:pPr algn="l" rtl="0" fontAlgn="ctr"/>
                      <a:r>
                        <a:rPr lang="en-GB" sz="2600" b="1" u="none" strike="noStrike" dirty="0">
                          <a:effectLst/>
                          <a:latin typeface="Times New Roman" panose="02020603050405020304" pitchFamily="18" charset="0"/>
                          <a:cs typeface="Times New Roman" panose="02020603050405020304" pitchFamily="18" charset="0"/>
                        </a:rPr>
                        <a:t> </a:t>
                      </a:r>
                      <a:endParaRPr lang="en-GB" sz="2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gridSpan="2">
                  <a:txBody>
                    <a:bodyPr/>
                    <a:lstStyle/>
                    <a:p>
                      <a:pPr algn="ctr" rtl="0" fontAlgn="ctr"/>
                      <a:r>
                        <a:rPr lang="en-GB" sz="2600" b="1" u="none" strike="noStrike">
                          <a:effectLst/>
                          <a:latin typeface="Times New Roman" panose="02020603050405020304" pitchFamily="18" charset="0"/>
                          <a:cs typeface="Times New Roman" panose="02020603050405020304" pitchFamily="18" charset="0"/>
                        </a:rPr>
                        <a:t>PISA points progress made over one academic year</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GB"/>
                    </a:p>
                  </a:txBody>
                  <a:tcPr/>
                </a:tc>
              </a:tr>
              <a:tr h="483491">
                <a:tc>
                  <a:txBody>
                    <a:bodyPr/>
                    <a:lstStyle/>
                    <a:p>
                      <a:pPr algn="l" rtl="0" fontAlgn="ctr"/>
                      <a:r>
                        <a:rPr lang="en-GB" sz="2600" b="1" u="none" strike="noStrike">
                          <a:effectLst/>
                          <a:latin typeface="Times New Roman" panose="02020603050405020304" pitchFamily="18" charset="0"/>
                          <a:cs typeface="Times New Roman" panose="02020603050405020304" pitchFamily="18" charset="0"/>
                        </a:rPr>
                        <a:t> </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ctr"/>
                      <a:r>
                        <a:rPr lang="en-GB" sz="2600" b="1" u="none" strike="noStrike">
                          <a:effectLst/>
                          <a:latin typeface="Times New Roman" panose="02020603050405020304" pitchFamily="18" charset="0"/>
                          <a:cs typeface="Times New Roman" panose="02020603050405020304" pitchFamily="18" charset="0"/>
                        </a:rPr>
                        <a:t>Shanghai</a:t>
                      </a:r>
                      <a:endParaRPr lang="en-GB" sz="2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n-GB" sz="2600" b="1" u="none" strike="noStrike" dirty="0">
                          <a:effectLst/>
                          <a:latin typeface="Times New Roman" panose="02020603050405020304" pitchFamily="18" charset="0"/>
                          <a:cs typeface="Times New Roman" panose="02020603050405020304" pitchFamily="18" charset="0"/>
                        </a:rPr>
                        <a:t>Chinese Taipei</a:t>
                      </a:r>
                      <a:endParaRPr lang="en-GB" sz="2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461514">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Reading </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2.9</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0.8</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61514">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Mathematics</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1.2</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0.9</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tcPr>
                </a:tc>
              </a:tr>
              <a:tr h="483491">
                <a:tc>
                  <a:txBody>
                    <a:bodyPr/>
                    <a:lstStyle/>
                    <a:p>
                      <a:pPr algn="l" fontAlgn="b"/>
                      <a:r>
                        <a:rPr lang="en-GB" sz="2600" u="none" strike="noStrike" dirty="0">
                          <a:effectLst/>
                          <a:latin typeface="Times New Roman" panose="02020603050405020304" pitchFamily="18" charset="0"/>
                          <a:cs typeface="Times New Roman" panose="02020603050405020304" pitchFamily="18" charset="0"/>
                        </a:rPr>
                        <a:t>Science</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2600" u="none" strike="noStrike">
                          <a:effectLst/>
                          <a:latin typeface="Times New Roman" panose="02020603050405020304" pitchFamily="18" charset="0"/>
                          <a:cs typeface="Times New Roman" panose="02020603050405020304" pitchFamily="18" charset="0"/>
                        </a:rPr>
                        <a:t>-3.1</a:t>
                      </a:r>
                      <a:endParaRPr lang="en-GB" sz="2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GB" sz="2600" u="none" strike="noStrike" dirty="0">
                          <a:effectLst/>
                          <a:latin typeface="Times New Roman" panose="02020603050405020304" pitchFamily="18" charset="0"/>
                          <a:cs typeface="Times New Roman" panose="02020603050405020304" pitchFamily="18" charset="0"/>
                        </a:rPr>
                        <a:t>-2.0</a:t>
                      </a:r>
                      <a:endParaRPr lang="en-GB"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300490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807" y="-256612"/>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Other evidence on progress from PISA / TIMSS</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8889243" y="5620312"/>
            <a:ext cx="3302757" cy="892552"/>
          </a:xfrm>
          <a:prstGeom prst="rect">
            <a:avLst/>
          </a:prstGeom>
          <a:noFill/>
        </p:spPr>
        <p:txBody>
          <a:bodyPr wrap="square" rtlCol="0">
            <a:spAutoFit/>
          </a:bodyPr>
          <a:lstStyle/>
          <a:p>
            <a:r>
              <a:rPr lang="en-GB" sz="2600" b="1" u="sng" dirty="0" smtClean="0"/>
              <a:t>Source</a:t>
            </a:r>
          </a:p>
          <a:p>
            <a:r>
              <a:rPr lang="en-GB" sz="2600" dirty="0" smtClean="0"/>
              <a:t>Jerrim and Choi (2014)</a:t>
            </a:r>
            <a:endParaRPr lang="en-GB" sz="2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43" y="682174"/>
            <a:ext cx="7849488" cy="5830690"/>
          </a:xfrm>
          <a:prstGeom prst="rect">
            <a:avLst/>
          </a:prstGeom>
        </p:spPr>
      </p:pic>
    </p:spTree>
    <p:extLst>
      <p:ext uri="{BB962C8B-B14F-4D97-AF65-F5344CB8AC3E}">
        <p14:creationId xmlns:p14="http://schemas.microsoft.com/office/powerpoint/2010/main" val="6443314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20" y="3067072"/>
            <a:ext cx="10483402" cy="796589"/>
          </a:xfrm>
        </p:spPr>
        <p:txBody>
          <a:bodyPr>
            <a:noAutofit/>
          </a:bodyPr>
          <a:lstStyle/>
          <a:p>
            <a:r>
              <a:rPr lang="en-GB" sz="3600" b="1" dirty="0" smtClean="0">
                <a:latin typeface="Times New Roman" panose="02020603050405020304" pitchFamily="18" charset="0"/>
                <a:cs typeface="Times New Roman" panose="02020603050405020304" pitchFamily="18" charset="0"/>
              </a:rPr>
              <a:t>5. Is it because East Asian children are simply ‘more intelligent’?</a:t>
            </a:r>
          </a:p>
        </p:txBody>
      </p:sp>
    </p:spTree>
    <p:extLst>
      <p:ext uri="{BB962C8B-B14F-4D97-AF65-F5344CB8AC3E}">
        <p14:creationId xmlns:p14="http://schemas.microsoft.com/office/powerpoint/2010/main" val="33296849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0" y="-258223"/>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issue……</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357029" y="140072"/>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Is (highly) controversial!!</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Basic premise: East Asian children are simply just smarter than other groups</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They are more intelligent than other groups, so their high PISA scores (particularly in mathematics) should simply be expected…….</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Vulgar to even say this aloud some people…..</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…..others things it is simply obvious</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NOT just internet nutcases (though there are a lot of those)…..</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…There are serious (published) academic articles on this also……</a:t>
            </a:r>
          </a:p>
          <a:p>
            <a:pPr algn="l"/>
            <a:endParaRPr lang="en-GB" sz="2800" dirty="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21959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7320" y="-258223"/>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Emails I have received from people……</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357029" y="140072"/>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a:t>
            </a:r>
            <a:r>
              <a:rPr lang="en-GB" sz="2800" dirty="0" smtClean="0"/>
              <a:t>I'm </a:t>
            </a:r>
            <a:r>
              <a:rPr lang="en-GB" sz="2800" dirty="0"/>
              <a:t>a member of the British public who has watched with interest today the articles on your recent report and your interview</a:t>
            </a:r>
            <a:r>
              <a:rPr lang="en-GB" sz="2800" dirty="0" smtClean="0"/>
              <a:t>.</a:t>
            </a:r>
          </a:p>
          <a:p>
            <a:pPr algn="l"/>
            <a:endParaRPr lang="en-GB" sz="2800" dirty="0"/>
          </a:p>
          <a:p>
            <a:pPr algn="l"/>
            <a:r>
              <a:rPr lang="en-GB" sz="2800" dirty="0"/>
              <a:t>The one angle I have not heard mentioned is that IQ levels vary considerably between the races and many researchers believe these differences have a significant genetic element. </a:t>
            </a:r>
            <a:r>
              <a:rPr lang="en-GB" sz="2800" i="1" dirty="0">
                <a:solidFill>
                  <a:srgbClr val="FF0000"/>
                </a:solidFill>
              </a:rPr>
              <a:t>To be truly scientific we should consider all </a:t>
            </a:r>
            <a:r>
              <a:rPr lang="en-GB" sz="2800" i="1" dirty="0" smtClean="0">
                <a:solidFill>
                  <a:srgbClr val="FF0000"/>
                </a:solidFill>
              </a:rPr>
              <a:t>possibilities</a:t>
            </a:r>
            <a:r>
              <a:rPr lang="en-GB" sz="2800" dirty="0" smtClean="0"/>
              <a:t>.</a:t>
            </a:r>
          </a:p>
          <a:p>
            <a:pPr algn="l"/>
            <a:endParaRPr lang="en-GB" sz="2800" dirty="0" smtClean="0">
              <a:latin typeface="Times New Roman" panose="02020603050405020304" pitchFamily="18" charset="0"/>
              <a:cs typeface="Times New Roman" panose="02020603050405020304" pitchFamily="18" charset="0"/>
            </a:endParaRPr>
          </a:p>
          <a:p>
            <a:pPr algn="l"/>
            <a:r>
              <a:rPr lang="en-GB" sz="2800" dirty="0" smtClean="0"/>
              <a:t>Policy </a:t>
            </a:r>
            <a:r>
              <a:rPr lang="en-GB" sz="2800" dirty="0"/>
              <a:t>and cultural forces of course should be part of the overall analysis, but I do not think it is unbiased to ignore a possible biological influence which could at least be a part of the mix and by ignoring it the study is not truly comprehensive</a:t>
            </a:r>
            <a:r>
              <a:rPr lang="en-GB" sz="2800" dirty="0" smtClean="0"/>
              <a:t>.”</a:t>
            </a:r>
            <a:endParaRPr lang="en-GB" sz="2800" dirty="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08701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006" y="-263610"/>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PISA scores versus ‘intelligence’ tests (IQ)</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406400" y="696686"/>
            <a:ext cx="11602486" cy="526463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p:txBody>
      </p:sp>
      <p:graphicFrame>
        <p:nvGraphicFramePr>
          <p:cNvPr id="8" name="Chart 7"/>
          <p:cNvGraphicFramePr>
            <a:graphicFrameLocks/>
          </p:cNvGraphicFramePr>
          <p:nvPr>
            <p:extLst/>
          </p:nvPr>
        </p:nvGraphicFramePr>
        <p:xfrm>
          <a:off x="406400" y="557085"/>
          <a:ext cx="7701515" cy="611948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8290442" y="696686"/>
            <a:ext cx="3779286" cy="2585323"/>
          </a:xfrm>
          <a:prstGeom prst="rect">
            <a:avLst/>
          </a:prstGeom>
          <a:noFill/>
        </p:spPr>
        <p:txBody>
          <a:bodyPr wrap="square" rtlCol="0">
            <a:spAutoFit/>
          </a:bodyPr>
          <a:lstStyle/>
          <a:p>
            <a:r>
              <a:rPr lang="en-GB" b="1" u="sng" dirty="0" smtClean="0"/>
              <a:t>Source</a:t>
            </a:r>
          </a:p>
          <a:p>
            <a:r>
              <a:rPr lang="de-DE" dirty="0" smtClean="0"/>
              <a:t> Lynn and Meisenberg (2010). </a:t>
            </a:r>
          </a:p>
          <a:p>
            <a:r>
              <a:rPr lang="de-DE" dirty="0" smtClean="0"/>
              <a:t>Journal = Intelligence.</a:t>
            </a:r>
          </a:p>
          <a:p>
            <a:r>
              <a:rPr lang="de-DE" dirty="0" smtClean="0"/>
              <a:t>Impact factor &gt; 3</a:t>
            </a:r>
          </a:p>
          <a:p>
            <a:endParaRPr lang="de-DE" dirty="0"/>
          </a:p>
          <a:p>
            <a:r>
              <a:rPr lang="de-DE" dirty="0" smtClean="0"/>
              <a:t>Correlation = 0.9.</a:t>
            </a:r>
          </a:p>
          <a:p>
            <a:endParaRPr lang="de-DE" dirty="0"/>
          </a:p>
          <a:p>
            <a:r>
              <a:rPr lang="de-DE" dirty="0" smtClean="0"/>
              <a:t>Countries with high PISA scores have the highest IQ......</a:t>
            </a:r>
            <a:endParaRPr lang="en-GB" dirty="0"/>
          </a:p>
        </p:txBody>
      </p:sp>
      <p:sp>
        <p:nvSpPr>
          <p:cNvPr id="4" name="TextBox 3"/>
          <p:cNvSpPr txBox="1"/>
          <p:nvPr/>
        </p:nvSpPr>
        <p:spPr>
          <a:xfrm>
            <a:off x="8650514" y="5961321"/>
            <a:ext cx="3358372" cy="369332"/>
          </a:xfrm>
          <a:prstGeom prst="rect">
            <a:avLst/>
          </a:prstGeom>
          <a:noFill/>
        </p:spPr>
        <p:txBody>
          <a:bodyPr wrap="square" rtlCol="0">
            <a:spAutoFit/>
          </a:bodyPr>
          <a:lstStyle/>
          <a:p>
            <a:r>
              <a:rPr lang="en-GB" dirty="0" smtClean="0"/>
              <a:t>Notes: Asian countries in red</a:t>
            </a:r>
            <a:endParaRPr lang="en-GB" dirty="0"/>
          </a:p>
        </p:txBody>
      </p:sp>
    </p:spTree>
    <p:extLst>
      <p:ext uri="{BB962C8B-B14F-4D97-AF65-F5344CB8AC3E}">
        <p14:creationId xmlns:p14="http://schemas.microsoft.com/office/powerpoint/2010/main" val="32281717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5634" y="0"/>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Lets try to look in</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7" name="Subtitle 2"/>
          <p:cNvSpPr txBox="1">
            <a:spLocks/>
          </p:cNvSpPr>
          <p:nvPr/>
        </p:nvSpPr>
        <p:spPr>
          <a:xfrm>
            <a:off x="235343" y="796589"/>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smtClean="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Like I said – controversial!</a:t>
            </a:r>
          </a:p>
          <a:p>
            <a:pPr marL="457200" indent="-457200" algn="l">
              <a:buFont typeface="Arial" panose="020B0604020202020204" pitchFamily="34" charset="0"/>
              <a:buChar char="•"/>
            </a:pP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But lets think about the argument some more anyway……</a:t>
            </a:r>
          </a:p>
          <a:p>
            <a:pPr algn="l"/>
            <a:endParaRPr lang="en-GB" sz="2800" dirty="0" smtClean="0">
              <a:latin typeface="Times New Roman" panose="02020603050405020304" pitchFamily="18" charset="0"/>
              <a:cs typeface="Times New Roman" panose="02020603050405020304" pitchFamily="18" charset="0"/>
            </a:endParaRPr>
          </a:p>
          <a:p>
            <a:pPr algn="l"/>
            <a:r>
              <a:rPr lang="en-GB" sz="2800" b="1" u="sng" dirty="0" smtClean="0">
                <a:latin typeface="Times New Roman" panose="02020603050405020304" pitchFamily="18" charset="0"/>
                <a:cs typeface="Times New Roman" panose="02020603050405020304" pitchFamily="18" charset="0"/>
              </a:rPr>
              <a:t>What I am going to do……</a:t>
            </a:r>
            <a:endParaRPr lang="en-GB" sz="2800" b="1" u="sng"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Look again at the second-generation East Asian immigrants in Australia….</a:t>
            </a:r>
            <a:endParaRPr lang="en-GB" sz="2800" dirty="0">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Account for the argument that they may be “more intelligent”……</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Do we still see East Asian child doing much better in school achievement?</a:t>
            </a:r>
          </a:p>
          <a:p>
            <a:pPr marL="457200" indent="-457200" algn="l">
              <a:buFont typeface="Arial" panose="020B0604020202020204" pitchFamily="34" charset="0"/>
              <a:buChar char="•"/>
            </a:pPr>
            <a:r>
              <a:rPr lang="en-GB" sz="2800" dirty="0" smtClean="0">
                <a:latin typeface="Times New Roman" panose="02020603050405020304" pitchFamily="18" charset="0"/>
                <a:cs typeface="Times New Roman" panose="02020603050405020304" pitchFamily="18" charset="0"/>
              </a:rPr>
              <a:t>If so, strong evidence East Asian children’s high achievement (e.g. PISA scores) more than due to just differences in IQ……</a:t>
            </a:r>
            <a:endParaRPr lang="en-GB" sz="2800" dirty="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04156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5634" y="0"/>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Measure of ‘fluid intelligence’……</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7014949" y="1351129"/>
            <a:ext cx="4872251" cy="5161736"/>
          </a:xfrm>
        </p:spPr>
        <p:txBody>
          <a:bodyPr>
            <a:noAutofit/>
          </a:bodyPr>
          <a:lstStyle/>
          <a:p>
            <a:pPr marL="285750" indent="-28575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t>
            </a:r>
            <a:r>
              <a:rPr lang="en-GB" i="1" dirty="0" smtClean="0">
                <a:latin typeface="Times New Roman" panose="02020603050405020304" pitchFamily="18" charset="0"/>
                <a:cs typeface="Times New Roman" panose="02020603050405020304" pitchFamily="18" charset="0"/>
              </a:rPr>
              <a:t>The natural ability to solve problems, reason and remember</a:t>
            </a:r>
            <a:r>
              <a:rPr lang="en-GB" dirty="0" smtClean="0">
                <a:latin typeface="Times New Roman" panose="02020603050405020304" pitchFamily="18" charset="0"/>
                <a:cs typeface="Times New Roman" panose="02020603050405020304" pitchFamily="18" charset="0"/>
              </a:rPr>
              <a:t>’</a:t>
            </a:r>
          </a:p>
          <a:p>
            <a:pPr marL="285750" indent="-285750" algn="l">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Relatively uninfluenced by experience…..</a:t>
            </a:r>
          </a:p>
          <a:p>
            <a:pPr marL="285750" indent="-285750" algn="l">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t>
            </a:r>
            <a:r>
              <a:rPr lang="en-GB" i="1" dirty="0" smtClean="0">
                <a:latin typeface="Times New Roman" panose="02020603050405020304" pitchFamily="18" charset="0"/>
                <a:cs typeface="Times New Roman" panose="02020603050405020304" pitchFamily="18" charset="0"/>
              </a:rPr>
              <a:t>is probably primarily determined by biological or genetic factors</a:t>
            </a:r>
            <a:r>
              <a:rPr lang="en-GB" dirty="0" smtClean="0">
                <a:latin typeface="Times New Roman" panose="02020603050405020304" pitchFamily="18" charset="0"/>
                <a:cs typeface="Times New Roman" panose="02020603050405020304" pitchFamily="18" charset="0"/>
              </a:rPr>
              <a:t>’</a:t>
            </a:r>
          </a:p>
          <a:p>
            <a:pPr marL="285750" indent="-285750" algn="l">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pPr algn="l"/>
            <a:r>
              <a:rPr lang="en-GB" dirty="0" smtClean="0">
                <a:latin typeface="Times New Roman" panose="02020603050405020304" pitchFamily="18" charset="0"/>
                <a:cs typeface="Times New Roman" panose="02020603050405020304" pitchFamily="18" charset="0"/>
              </a:rPr>
              <a:t>Source: </a:t>
            </a:r>
            <a:r>
              <a:rPr lang="en-GB" dirty="0" err="1" smtClean="0">
                <a:latin typeface="Times New Roman" panose="02020603050405020304" pitchFamily="18" charset="0"/>
                <a:cs typeface="Times New Roman" panose="02020603050405020304" pitchFamily="18" charset="0"/>
              </a:rPr>
              <a:t>Naime</a:t>
            </a:r>
            <a:r>
              <a:rPr lang="en-GB" dirty="0" smtClean="0">
                <a:latin typeface="Times New Roman" panose="02020603050405020304" pitchFamily="18" charset="0"/>
                <a:cs typeface="Times New Roman" panose="02020603050405020304" pitchFamily="18" charset="0"/>
              </a:rPr>
              <a:t> (2006). Psychology.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743" y="1173707"/>
            <a:ext cx="5352505" cy="4944328"/>
          </a:xfrm>
          <a:prstGeom prst="rect">
            <a:avLst/>
          </a:prstGeom>
        </p:spPr>
      </p:pic>
    </p:spTree>
    <p:extLst>
      <p:ext uri="{BB962C8B-B14F-4D97-AF65-F5344CB8AC3E}">
        <p14:creationId xmlns:p14="http://schemas.microsoft.com/office/powerpoint/2010/main" val="26978610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5634" y="0"/>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East Asian v native maths achievement gap at 8/9</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graphicFrame>
        <p:nvGraphicFramePr>
          <p:cNvPr id="5" name="Chart 4"/>
          <p:cNvGraphicFramePr>
            <a:graphicFrameLocks/>
          </p:cNvGraphicFramePr>
          <p:nvPr>
            <p:extLst/>
          </p:nvPr>
        </p:nvGraphicFramePr>
        <p:xfrm>
          <a:off x="541533" y="963838"/>
          <a:ext cx="8457324" cy="572724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8998857" y="1426805"/>
            <a:ext cx="3236686" cy="4801314"/>
          </a:xfrm>
          <a:prstGeom prst="rect">
            <a:avLst/>
          </a:prstGeom>
          <a:noFill/>
        </p:spPr>
        <p:txBody>
          <a:bodyPr wrap="square" rtlCol="0">
            <a:spAutoFit/>
          </a:bodyPr>
          <a:lstStyle/>
          <a:p>
            <a:r>
              <a:rPr lang="en-GB" b="1" u="sng" dirty="0" smtClean="0"/>
              <a:t>Key points</a:t>
            </a:r>
          </a:p>
          <a:p>
            <a:endParaRPr lang="en-GB" dirty="0"/>
          </a:p>
          <a:p>
            <a:pPr marL="342900" indent="-342900">
              <a:buAutoNum type="arabicPeriod"/>
            </a:pPr>
            <a:r>
              <a:rPr lang="en-GB" dirty="0" smtClean="0"/>
              <a:t>Controlling for differences in ‘fluid intelligence’ only reduces Australian native vs East Asian gap by one third.</a:t>
            </a:r>
          </a:p>
          <a:p>
            <a:pPr marL="342900" indent="-342900">
              <a:buAutoNum type="arabicPeriod"/>
            </a:pPr>
            <a:endParaRPr lang="en-GB" dirty="0"/>
          </a:p>
          <a:p>
            <a:pPr marL="342900" indent="-342900">
              <a:buAutoNum type="arabicPeriod"/>
            </a:pPr>
            <a:r>
              <a:rPr lang="en-GB" dirty="0" smtClean="0"/>
              <a:t>Large, statistically significant difference remains (0.4 standard deviations)</a:t>
            </a:r>
          </a:p>
          <a:p>
            <a:pPr marL="342900" indent="-342900">
              <a:buAutoNum type="arabicPeriod"/>
            </a:pPr>
            <a:endParaRPr lang="en-GB" dirty="0"/>
          </a:p>
          <a:p>
            <a:pPr marL="342900" indent="-342900">
              <a:buAutoNum type="arabicPeriod"/>
            </a:pPr>
            <a:r>
              <a:rPr lang="en-GB" dirty="0" smtClean="0"/>
              <a:t>East Asian immigrants to Australia seem to make more progress than natives as well…..</a:t>
            </a:r>
          </a:p>
          <a:p>
            <a:endParaRPr lang="en-GB" dirty="0"/>
          </a:p>
          <a:p>
            <a:endParaRPr lang="en-GB" dirty="0"/>
          </a:p>
        </p:txBody>
      </p:sp>
    </p:spTree>
    <p:extLst>
      <p:ext uri="{BB962C8B-B14F-4D97-AF65-F5344CB8AC3E}">
        <p14:creationId xmlns:p14="http://schemas.microsoft.com/office/powerpoint/2010/main" val="15809964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5634" y="0"/>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Key implication</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235343" y="796589"/>
            <a:ext cx="11651857" cy="58212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r>
              <a:rPr lang="en-GB" sz="3600" i="1" dirty="0" smtClean="0">
                <a:latin typeface="Times New Roman" panose="02020603050405020304" pitchFamily="18" charset="0"/>
                <a:cs typeface="Times New Roman" panose="02020603050405020304" pitchFamily="18" charset="0"/>
              </a:rPr>
              <a:t>Even if you buy the argument that East Asian children are of higher intelligence than Western children…….</a:t>
            </a:r>
          </a:p>
          <a:p>
            <a:endParaRPr lang="en-GB" sz="3600" i="1" dirty="0">
              <a:latin typeface="Times New Roman" panose="02020603050405020304" pitchFamily="18" charset="0"/>
              <a:cs typeface="Times New Roman" panose="02020603050405020304" pitchFamily="18" charset="0"/>
            </a:endParaRPr>
          </a:p>
          <a:p>
            <a:r>
              <a:rPr lang="en-GB" sz="3600" i="1" dirty="0" smtClean="0">
                <a:latin typeface="Times New Roman" panose="02020603050405020304" pitchFamily="18" charset="0"/>
                <a:cs typeface="Times New Roman" panose="02020603050405020304" pitchFamily="18" charset="0"/>
              </a:rPr>
              <a:t>….it does not really explain that much of the difference in their academic achievement test scores!!</a:t>
            </a:r>
          </a:p>
        </p:txBody>
      </p:sp>
    </p:spTree>
    <p:extLst>
      <p:ext uri="{BB962C8B-B14F-4D97-AF65-F5344CB8AC3E}">
        <p14:creationId xmlns:p14="http://schemas.microsoft.com/office/powerpoint/2010/main" val="7717532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5377" y="2665053"/>
            <a:ext cx="9144000" cy="796589"/>
          </a:xfrm>
        </p:spPr>
        <p:txBody>
          <a:bodyPr>
            <a:noAutofit/>
          </a:bodyPr>
          <a:lstStyle/>
          <a:p>
            <a:pPr algn="l"/>
            <a:r>
              <a:rPr lang="en-GB" sz="3600" b="1" dirty="0" smtClean="0">
                <a:latin typeface="Times New Roman" panose="02020603050405020304" pitchFamily="18" charset="0"/>
                <a:cs typeface="Times New Roman" panose="02020603050405020304" pitchFamily="18" charset="0"/>
              </a:rPr>
              <a:t>6. Do East Asian children really suffer negative consequences?</a:t>
            </a:r>
          </a:p>
        </p:txBody>
      </p:sp>
    </p:spTree>
    <p:extLst>
      <p:ext uri="{BB962C8B-B14F-4D97-AF65-F5344CB8AC3E}">
        <p14:creationId xmlns:p14="http://schemas.microsoft.com/office/powerpoint/2010/main" val="193143826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1650" y="-255096"/>
            <a:ext cx="9551274"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The issue……</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3" name="Rectangle 1"/>
          <p:cNvSpPr>
            <a:spLocks noChangeArrowheads="1"/>
          </p:cNvSpPr>
          <p:nvPr/>
        </p:nvSpPr>
        <p:spPr bwMode="auto">
          <a:xfrm>
            <a:off x="437250" y="468639"/>
            <a:ext cx="11600075" cy="61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sng"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CBS news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Children of ‘tiger parents’ develop more </a:t>
            </a:r>
            <a:r>
              <a:rPr kumimoji="0" lang="en-US" altLang="en-US" sz="2400" b="0" i="1"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aggression</a:t>
            </a:r>
            <a:r>
              <a:rPr kumimoji="0" lang="en-US" altLang="en-US" sz="2400" b="0" i="1" u="none" strike="noStrike" cap="none" normalizeH="0" dirty="0" smtClean="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0" i="1"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and</a:t>
            </a:r>
            <a:r>
              <a:rPr kumimoji="0" lang="en-US" altLang="en-US" sz="2400" b="0" i="1" u="none" strike="noStrike" cap="none" normalizeH="0" dirty="0" smtClean="0">
                <a:ln>
                  <a:noFill/>
                </a:ln>
                <a:solidFill>
                  <a:srgbClr val="FF0000"/>
                </a:solidFill>
                <a:effectLst/>
                <a:latin typeface="Times New Roman" panose="02020603050405020304" pitchFamily="18" charset="0"/>
                <a:cs typeface="Times New Roman" panose="02020603050405020304" pitchFamily="18" charset="0"/>
              </a:rPr>
              <a:t> </a:t>
            </a:r>
            <a:r>
              <a:rPr kumimoji="0" lang="en-US" altLang="en-US" sz="2400" b="0" i="1"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depression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endParaRPr lang="en-US" altLang="en-US" sz="2400" dirty="0" smtClean="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u="sng" dirty="0" smtClean="0">
                <a:latin typeface="Times New Roman" panose="02020603050405020304" pitchFamily="18" charset="0"/>
                <a:cs typeface="Times New Roman" panose="02020603050405020304" pitchFamily="18" charset="0"/>
              </a:rPr>
              <a:t>Living science</a:t>
            </a:r>
            <a:endParaRPr lang="en-US" altLang="en-US" sz="2400" b="1" u="sng"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i="1" dirty="0" smtClean="0">
                <a:latin typeface="Times New Roman" panose="02020603050405020304" pitchFamily="18" charset="0"/>
                <a:cs typeface="Times New Roman" panose="02020603050405020304" pitchFamily="18" charset="0"/>
              </a:rPr>
              <a:t>‘Tiger parenting </a:t>
            </a:r>
            <a:r>
              <a:rPr lang="en-US" altLang="en-US" sz="2400" i="1" dirty="0" smtClean="0">
                <a:solidFill>
                  <a:srgbClr val="FF0000"/>
                </a:solidFill>
                <a:latin typeface="Times New Roman" panose="02020603050405020304" pitchFamily="18" charset="0"/>
                <a:cs typeface="Times New Roman" panose="02020603050405020304" pitchFamily="18" charset="0"/>
              </a:rPr>
              <a:t>tough on kids</a:t>
            </a:r>
            <a:r>
              <a:rPr lang="en-US" altLang="en-US" sz="2400" i="1" dirty="0" smtClean="0">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u="sng" dirty="0" smtClean="0">
                <a:latin typeface="Times New Roman" panose="02020603050405020304" pitchFamily="18" charset="0"/>
                <a:cs typeface="Times New Roman" panose="02020603050405020304" pitchFamily="18" charset="0"/>
              </a:rPr>
              <a:t>BBC</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i="1" dirty="0" smtClean="0">
                <a:latin typeface="Times New Roman" panose="02020603050405020304" pitchFamily="18" charset="0"/>
                <a:cs typeface="Times New Roman" panose="02020603050405020304" pitchFamily="18" charset="0"/>
              </a:rPr>
              <a:t>The relentless pressure means Korea ... has one of the </a:t>
            </a:r>
            <a:r>
              <a:rPr lang="en-US" altLang="en-US" sz="2400" i="1" dirty="0" smtClean="0">
                <a:solidFill>
                  <a:srgbClr val="FF0000"/>
                </a:solidFill>
                <a:latin typeface="Times New Roman" panose="02020603050405020304" pitchFamily="18" charset="0"/>
                <a:cs typeface="Times New Roman" panose="02020603050405020304" pitchFamily="18" charset="0"/>
              </a:rPr>
              <a:t>highest suicide rates </a:t>
            </a:r>
            <a:r>
              <a:rPr lang="en-US" altLang="en-US" sz="2400" i="1" dirty="0" smtClean="0">
                <a:latin typeface="Times New Roman" panose="02020603050405020304" pitchFamily="18" charset="0"/>
                <a:cs typeface="Times New Roman" panose="02020603050405020304" pitchFamily="18" charset="0"/>
              </a:rPr>
              <a:t>of OECD countries</a:t>
            </a:r>
            <a:endParaRPr lang="en-US" altLang="en-US" sz="2400" i="1"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smtClean="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u="sng" dirty="0" smtClean="0">
                <a:latin typeface="Times New Roman" panose="02020603050405020304" pitchFamily="18" charset="0"/>
                <a:cs typeface="Times New Roman" panose="02020603050405020304" pitchFamily="18" charset="0"/>
              </a:rPr>
              <a:t>Deutsch29</a:t>
            </a:r>
            <a:endParaRPr lang="en-US" altLang="en-US" sz="2400" b="1" u="sng" dirty="0">
              <a:latin typeface="Times New Roman" panose="02020603050405020304" pitchFamily="18" charset="0"/>
              <a:cs typeface="Times New Roman" panose="02020603050405020304" pitchFamily="18" charset="0"/>
            </a:endParaRPr>
          </a:p>
          <a:p>
            <a:r>
              <a:rPr lang="en-US" altLang="en-US" sz="2400" i="1" dirty="0" smtClean="0">
                <a:latin typeface="Times New Roman" panose="02020603050405020304" pitchFamily="18" charset="0"/>
                <a:cs typeface="Times New Roman" panose="02020603050405020304" pitchFamily="18" charset="0"/>
              </a:rPr>
              <a:t>‘</a:t>
            </a:r>
            <a:r>
              <a:rPr lang="en-GB" sz="2400" i="1" dirty="0">
                <a:latin typeface="Times New Roman" panose="02020603050405020304" pitchFamily="18" charset="0"/>
                <a:cs typeface="Times New Roman" panose="02020603050405020304" pitchFamily="18" charset="0"/>
              </a:rPr>
              <a:t>South Korea, Its </a:t>
            </a:r>
            <a:r>
              <a:rPr lang="en-GB" sz="2400" i="1" dirty="0">
                <a:solidFill>
                  <a:srgbClr val="FF0000"/>
                </a:solidFill>
                <a:latin typeface="Times New Roman" panose="02020603050405020304" pitchFamily="18" charset="0"/>
                <a:cs typeface="Times New Roman" panose="02020603050405020304" pitchFamily="18" charset="0"/>
              </a:rPr>
              <a:t>High PISA Scores</a:t>
            </a:r>
            <a:r>
              <a:rPr lang="en-GB" sz="2400" i="1" dirty="0">
                <a:latin typeface="Times New Roman" panose="02020603050405020304" pitchFamily="18" charset="0"/>
                <a:cs typeface="Times New Roman" panose="02020603050405020304" pitchFamily="18" charset="0"/>
              </a:rPr>
              <a:t>, and </a:t>
            </a:r>
            <a:r>
              <a:rPr lang="en-GB" sz="2400" i="1" dirty="0">
                <a:solidFill>
                  <a:srgbClr val="FF0000"/>
                </a:solidFill>
                <a:latin typeface="Times New Roman" panose="02020603050405020304" pitchFamily="18" charset="0"/>
                <a:cs typeface="Times New Roman" panose="02020603050405020304" pitchFamily="18" charset="0"/>
              </a:rPr>
              <a:t>Its Suicide </a:t>
            </a:r>
            <a:r>
              <a:rPr lang="en-GB" sz="2400" i="1" dirty="0" smtClean="0">
                <a:solidFill>
                  <a:srgbClr val="FF0000"/>
                </a:solidFill>
                <a:latin typeface="Times New Roman" panose="02020603050405020304" pitchFamily="18" charset="0"/>
                <a:cs typeface="Times New Roman" panose="02020603050405020304" pitchFamily="18" charset="0"/>
              </a:rPr>
              <a:t>App</a:t>
            </a:r>
            <a:r>
              <a:rPr lang="en-GB" sz="2400" i="1" dirty="0" smtClean="0">
                <a:latin typeface="Times New Roman" panose="02020603050405020304" pitchFamily="18" charset="0"/>
                <a:cs typeface="Times New Roman" panose="02020603050405020304" pitchFamily="18" charset="0"/>
              </a:rPr>
              <a:t>’</a:t>
            </a:r>
            <a:endParaRPr lang="en-US" altLang="en-US" sz="2400" i="1" dirty="0" smtClean="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Times New Roman" panose="02020603050405020304" pitchFamily="18" charset="0"/>
              <a:cs typeface="Times New Roman" panose="02020603050405020304" pitchFamily="18" charset="0"/>
            </a:endParaRPr>
          </a:p>
          <a:p>
            <a:pPr lvl="0"/>
            <a:r>
              <a:rPr lang="en-GB" sz="2400" b="1" u="sng" dirty="0" smtClean="0">
                <a:latin typeface="Times New Roman" panose="02020603050405020304" pitchFamily="18" charset="0"/>
                <a:cs typeface="Times New Roman" panose="02020603050405020304" pitchFamily="18" charset="0"/>
              </a:rPr>
              <a:t>Aljazeera</a:t>
            </a:r>
            <a:endParaRPr lang="en-US" altLang="en-US" sz="2400" b="1" u="sng" dirty="0" smtClean="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smtClean="0">
                <a:latin typeface="Times New Roman" panose="02020603050405020304" pitchFamily="18" charset="0"/>
                <a:cs typeface="Times New Roman" panose="02020603050405020304" pitchFamily="18" charset="0"/>
              </a:rPr>
              <a:t>‘</a:t>
            </a:r>
            <a:r>
              <a:rPr lang="en-US" altLang="en-US" sz="2400" i="1" dirty="0" smtClean="0">
                <a:latin typeface="Times New Roman" panose="02020603050405020304" pitchFamily="18" charset="0"/>
                <a:cs typeface="Times New Roman" panose="02020603050405020304" pitchFamily="18" charset="0"/>
              </a:rPr>
              <a:t>South Korean students </a:t>
            </a:r>
            <a:r>
              <a:rPr lang="en-US" altLang="en-US" sz="2400" i="1" dirty="0" smtClean="0">
                <a:solidFill>
                  <a:srgbClr val="FF0000"/>
                </a:solidFill>
                <a:latin typeface="Times New Roman" panose="02020603050405020304" pitchFamily="18" charset="0"/>
                <a:cs typeface="Times New Roman" panose="02020603050405020304" pitchFamily="18" charset="0"/>
              </a:rPr>
              <a:t>wracked with stress</a:t>
            </a:r>
            <a:r>
              <a:rPr lang="en-US" altLang="en-US" sz="2400" dirty="0" smtClean="0">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smtClean="0">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000" b="0" i="1" u="sng" strike="noStrike" cap="none" normalizeH="0" baseline="0" dirty="0" smtClean="0">
                <a:ln>
                  <a:noFill/>
                </a:ln>
                <a:solidFill>
                  <a:srgbClr val="202022"/>
                </a:solidFill>
                <a:effectLst/>
                <a:latin typeface="Times New Roman" panose="02020603050405020304" pitchFamily="18" charset="0"/>
                <a:cs typeface="Times New Roman" panose="02020603050405020304" pitchFamily="18" charset="0"/>
              </a:rPr>
              <a:t>But what does the evidence actually</a:t>
            </a:r>
            <a:r>
              <a:rPr kumimoji="0" lang="en-US" altLang="en-US" sz="3000" b="0" i="1" u="sng" strike="noStrike" cap="none" normalizeH="0" dirty="0" smtClean="0">
                <a:ln>
                  <a:noFill/>
                </a:ln>
                <a:solidFill>
                  <a:srgbClr val="202022"/>
                </a:solidFill>
                <a:effectLst/>
                <a:latin typeface="Times New Roman" panose="02020603050405020304" pitchFamily="18" charset="0"/>
                <a:cs typeface="Times New Roman" panose="02020603050405020304" pitchFamily="18" charset="0"/>
              </a:rPr>
              <a:t> tell us???</a:t>
            </a:r>
            <a:endParaRPr kumimoji="0" lang="en-US" altLang="en-US" sz="1200" b="0" i="1" u="sng" strike="noStrike" cap="none" normalizeH="0" baseline="0" dirty="0" smtClean="0">
              <a:ln>
                <a:noFill/>
              </a:ln>
              <a:solidFill>
                <a:srgbClr val="2020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2969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330" y="-204716"/>
            <a:ext cx="11395881"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PISA 2012: Child gets ‘very tense’ about maths homework</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graphicFrame>
        <p:nvGraphicFramePr>
          <p:cNvPr id="7" name="Chart 6"/>
          <p:cNvGraphicFramePr>
            <a:graphicFrameLocks/>
          </p:cNvGraphicFramePr>
          <p:nvPr>
            <p:extLst/>
          </p:nvPr>
        </p:nvGraphicFramePr>
        <p:xfrm>
          <a:off x="235343" y="876820"/>
          <a:ext cx="11363809" cy="59811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24733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330" y="-204716"/>
            <a:ext cx="11395881"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PISA 2012: Child worried will get poor grades….</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graphicFrame>
        <p:nvGraphicFramePr>
          <p:cNvPr id="8" name="Chart 7"/>
          <p:cNvGraphicFramePr>
            <a:graphicFrameLocks/>
          </p:cNvGraphicFramePr>
          <p:nvPr>
            <p:extLst/>
          </p:nvPr>
        </p:nvGraphicFramePr>
        <p:xfrm>
          <a:off x="363330" y="591872"/>
          <a:ext cx="11395881" cy="59209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42723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343" y="0"/>
            <a:ext cx="11856573"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Behavioural problems (Australia)</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8284193" y="1364775"/>
            <a:ext cx="3616656" cy="5172501"/>
          </a:xfrm>
        </p:spPr>
        <p:txBody>
          <a:bodyPr>
            <a:noAutofit/>
          </a:bodyPr>
          <a:lstStyle/>
          <a:p>
            <a:endParaRPr lang="en-GB" sz="2800" dirty="0">
              <a:latin typeface="Times New Roman" panose="02020603050405020304" pitchFamily="18" charset="0"/>
              <a:cs typeface="Times New Roman" panose="02020603050405020304" pitchFamily="18" charset="0"/>
            </a:endParaRPr>
          </a:p>
          <a:p>
            <a:endParaRPr lang="en-GB" sz="2800" dirty="0" smtClean="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r>
              <a:rPr lang="en-GB" sz="2800" b="1" u="sng" dirty="0" smtClean="0">
                <a:latin typeface="Times New Roman" panose="02020603050405020304" pitchFamily="18" charset="0"/>
                <a:cs typeface="Times New Roman" panose="02020603050405020304" pitchFamily="18" charset="0"/>
              </a:rPr>
              <a:t>Inconclusive!</a:t>
            </a:r>
          </a:p>
          <a:p>
            <a:endParaRPr lang="en-GB" sz="2800" b="1" u="sng" dirty="0">
              <a:latin typeface="Times New Roman" panose="02020603050405020304" pitchFamily="18" charset="0"/>
              <a:cs typeface="Times New Roman" panose="02020603050405020304" pitchFamily="18" charset="0"/>
            </a:endParaRPr>
          </a:p>
          <a:p>
            <a:r>
              <a:rPr lang="en-GB" sz="2800" dirty="0" smtClean="0">
                <a:latin typeface="Times New Roman" panose="02020603050405020304" pitchFamily="18" charset="0"/>
                <a:cs typeface="Times New Roman" panose="02020603050405020304" pitchFamily="18" charset="0"/>
              </a:rPr>
              <a:t>Answer depends on whether you ask parents or teachers…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43" y="1035548"/>
            <a:ext cx="7415210" cy="249922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881" y="4042617"/>
            <a:ext cx="7401672" cy="2494659"/>
          </a:xfrm>
          <a:prstGeom prst="rect">
            <a:avLst/>
          </a:prstGeom>
        </p:spPr>
      </p:pic>
    </p:spTree>
    <p:extLst>
      <p:ext uri="{BB962C8B-B14F-4D97-AF65-F5344CB8AC3E}">
        <p14:creationId xmlns:p14="http://schemas.microsoft.com/office/powerpoint/2010/main" val="414362970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4011" y="250800"/>
            <a:ext cx="10154520" cy="796589"/>
          </a:xfrm>
        </p:spPr>
        <p:txBody>
          <a:bodyPr>
            <a:noAutofit/>
          </a:bodyPr>
          <a:lstStyle/>
          <a:p>
            <a:r>
              <a:rPr lang="en-GB" sz="3400" b="1" u="sng" dirty="0" smtClean="0">
                <a:latin typeface="Times New Roman" panose="02020603050405020304" pitchFamily="18" charset="0"/>
                <a:cs typeface="Times New Roman" panose="02020603050405020304" pitchFamily="18" charset="0"/>
              </a:rPr>
              <a:t>% of Australian teenagers who are unhappy in their life</a:t>
            </a:r>
            <a:endParaRPr lang="en-GB" sz="3400" b="1" u="sng" dirty="0">
              <a:latin typeface="Times New Roman" panose="02020603050405020304" pitchFamily="18" charset="0"/>
              <a:cs typeface="Times New Roman" panose="02020603050405020304" pitchFamily="18" charset="0"/>
            </a:endParaRPr>
          </a:p>
        </p:txBody>
      </p:sp>
      <p:sp>
        <p:nvSpPr>
          <p:cNvPr id="6" name="Subtitle 2"/>
          <p:cNvSpPr>
            <a:spLocks noGrp="1"/>
          </p:cNvSpPr>
          <p:nvPr>
            <p:ph type="subTitle" idx="1"/>
          </p:nvPr>
        </p:nvSpPr>
        <p:spPr>
          <a:xfrm>
            <a:off x="235343" y="4981433"/>
            <a:ext cx="11651857" cy="1531431"/>
          </a:xfrm>
        </p:spPr>
        <p:txBody>
          <a:bodyPr>
            <a:noAutofit/>
          </a:bodyPr>
          <a:lstStyle/>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a:p>
            <a:pPr algn="l"/>
            <a:endParaRPr lang="en-GB" sz="2800" dirty="0">
              <a:latin typeface="Times New Roman" panose="02020603050405020304" pitchFamily="18" charset="0"/>
              <a:cs typeface="Times New Roman" panose="02020603050405020304" pitchFamily="18" charset="0"/>
            </a:endParaRPr>
          </a:p>
          <a:p>
            <a:pPr algn="l"/>
            <a:endParaRPr lang="en-GB" sz="2800" dirty="0" smtClean="0">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8447964" y="1800411"/>
            <a:ext cx="3616656" cy="275684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800" dirty="0" smtClean="0">
                <a:latin typeface="Times New Roman" panose="02020603050405020304" pitchFamily="18" charset="0"/>
                <a:cs typeface="Times New Roman" panose="02020603050405020304" pitchFamily="18" charset="0"/>
              </a:rPr>
              <a:t>Figures refer to the percent of 16/17 year olds who are unhappy at given aspect of their life….</a:t>
            </a:r>
          </a:p>
          <a:p>
            <a:endParaRPr lang="en-GB" sz="2800" dirty="0" smtClean="0">
              <a:latin typeface="Times New Roman" panose="02020603050405020304" pitchFamily="18" charset="0"/>
              <a:cs typeface="Times New Roman" panose="02020603050405020304" pitchFamily="18" charset="0"/>
            </a:endParaRPr>
          </a:p>
          <a:p>
            <a:r>
              <a:rPr lang="en-GB" sz="2800" dirty="0" smtClean="0">
                <a:latin typeface="Times New Roman" panose="02020603050405020304" pitchFamily="18" charset="0"/>
                <a:cs typeface="Times New Roman" panose="02020603050405020304" pitchFamily="18" charset="0"/>
              </a:rPr>
              <a:t>Not a huge amount of difference…..</a:t>
            </a:r>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r>
              <a:rPr lang="en-GB" sz="2800" dirty="0" smtClean="0">
                <a:latin typeface="Times New Roman" panose="02020603050405020304" pitchFamily="18" charset="0"/>
                <a:cs typeface="Times New Roman" panose="02020603050405020304" pitchFamily="18" charset="0"/>
              </a:rPr>
              <a:t>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25" y="1376237"/>
            <a:ext cx="7284564" cy="4860789"/>
          </a:xfrm>
          <a:prstGeom prst="rect">
            <a:avLst/>
          </a:prstGeom>
        </p:spPr>
      </p:pic>
    </p:spTree>
    <p:extLst>
      <p:ext uri="{BB962C8B-B14F-4D97-AF65-F5344CB8AC3E}">
        <p14:creationId xmlns:p14="http://schemas.microsoft.com/office/powerpoint/2010/main" val="30426260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5377" y="2665053"/>
            <a:ext cx="9144000" cy="796589"/>
          </a:xfrm>
        </p:spPr>
        <p:txBody>
          <a:bodyPr>
            <a:noAutofit/>
          </a:bodyPr>
          <a:lstStyle/>
          <a:p>
            <a:r>
              <a:rPr lang="en-GB" sz="3600" b="1" u="sng" dirty="0" smtClean="0">
                <a:latin typeface="Times New Roman" panose="02020603050405020304" pitchFamily="18" charset="0"/>
                <a:cs typeface="Times New Roman" panose="02020603050405020304" pitchFamily="18" charset="0"/>
              </a:rPr>
              <a:t>Conclusions</a:t>
            </a:r>
            <a:r>
              <a:rPr lang="en-GB" sz="3600" b="1" dirty="0" smtClean="0">
                <a:latin typeface="Times New Roman" panose="02020603050405020304" pitchFamily="18" charset="0"/>
                <a:cs typeface="Times New Roman" panose="02020603050405020304" pitchFamily="18" charset="0"/>
              </a:rPr>
              <a:t/>
            </a:r>
            <a:br>
              <a:rPr lang="en-GB" sz="3600" b="1" dirty="0" smtClean="0">
                <a:latin typeface="Times New Roman" panose="02020603050405020304" pitchFamily="18" charset="0"/>
                <a:cs typeface="Times New Roman" panose="02020603050405020304" pitchFamily="18" charset="0"/>
              </a:rPr>
            </a:br>
            <a:r>
              <a:rPr lang="en-GB" sz="3600" b="1" dirty="0" smtClean="0">
                <a:latin typeface="Times New Roman" panose="02020603050405020304" pitchFamily="18" charset="0"/>
                <a:cs typeface="Times New Roman" panose="02020603050405020304" pitchFamily="18" charset="0"/>
              </a:rPr>
              <a:t>Six key take home messages</a:t>
            </a:r>
          </a:p>
        </p:txBody>
      </p:sp>
    </p:spTree>
    <p:extLst>
      <p:ext uri="{BB962C8B-B14F-4D97-AF65-F5344CB8AC3E}">
        <p14:creationId xmlns:p14="http://schemas.microsoft.com/office/powerpoint/2010/main" val="5617434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5719" y="-237803"/>
            <a:ext cx="9144000" cy="796589"/>
          </a:xfrm>
        </p:spPr>
        <p:txBody>
          <a:bodyPr>
            <a:noAutofit/>
          </a:bodyPr>
          <a:lstStyle/>
          <a:p>
            <a:r>
              <a:rPr lang="en-GB" sz="3600" b="1" dirty="0" smtClean="0">
                <a:latin typeface="Times New Roman" panose="02020603050405020304" pitchFamily="18" charset="0"/>
                <a:cs typeface="Times New Roman" panose="02020603050405020304" pitchFamily="18" charset="0"/>
              </a:rPr>
              <a:t/>
            </a:r>
            <a:br>
              <a:rPr lang="en-GB" sz="3600" b="1" dirty="0" smtClean="0">
                <a:latin typeface="Times New Roman" panose="02020603050405020304" pitchFamily="18" charset="0"/>
                <a:cs typeface="Times New Roman" panose="02020603050405020304" pitchFamily="18" charset="0"/>
              </a:rPr>
            </a:br>
            <a:r>
              <a:rPr lang="en-GB" sz="3600" b="1" u="sng" dirty="0" smtClean="0">
                <a:latin typeface="Times New Roman" panose="02020603050405020304" pitchFamily="18" charset="0"/>
                <a:cs typeface="Times New Roman" panose="02020603050405020304" pitchFamily="18" charset="0"/>
              </a:rPr>
              <a:t>Six key take home messages</a:t>
            </a:r>
          </a:p>
        </p:txBody>
      </p:sp>
      <p:sp>
        <p:nvSpPr>
          <p:cNvPr id="3" name="Subtitle 2"/>
          <p:cNvSpPr txBox="1">
            <a:spLocks/>
          </p:cNvSpPr>
          <p:nvPr/>
        </p:nvSpPr>
        <p:spPr>
          <a:xfrm>
            <a:off x="235343" y="691615"/>
            <a:ext cx="11651857" cy="61663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00" dirty="0" smtClean="0">
                <a:latin typeface="Times New Roman" panose="02020603050405020304" pitchFamily="18" charset="0"/>
                <a:cs typeface="Times New Roman" panose="02020603050405020304" pitchFamily="18" charset="0"/>
              </a:rPr>
              <a:t>1. East Asian high educational achievement is </a:t>
            </a:r>
            <a:r>
              <a:rPr lang="en-GB" sz="2800" i="1" u="sng" dirty="0" smtClean="0">
                <a:latin typeface="Times New Roman" panose="02020603050405020304" pitchFamily="18" charset="0"/>
                <a:cs typeface="Times New Roman" panose="02020603050405020304" pitchFamily="18" charset="0"/>
              </a:rPr>
              <a:t>not</a:t>
            </a:r>
            <a:r>
              <a:rPr lang="en-GB" sz="2800" dirty="0" smtClean="0">
                <a:latin typeface="Times New Roman" panose="02020603050405020304" pitchFamily="18" charset="0"/>
                <a:cs typeface="Times New Roman" panose="02020603050405020304" pitchFamily="18" charset="0"/>
              </a:rPr>
              <a:t> news! </a:t>
            </a:r>
          </a:p>
          <a:p>
            <a:pPr algn="l"/>
            <a:endParaRPr lang="en-GB" sz="2800" dirty="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2. ‘China’ unlikely to do as well as ‘Shanghai’ in PISA……</a:t>
            </a:r>
          </a:p>
          <a:p>
            <a:pPr algn="l"/>
            <a:r>
              <a:rPr lang="en-GB" sz="2800" dirty="0" smtClean="0">
                <a:latin typeface="Times New Roman" panose="02020603050405020304" pitchFamily="18" charset="0"/>
                <a:cs typeface="Times New Roman" panose="02020603050405020304" pitchFamily="18" charset="0"/>
              </a:rPr>
              <a:t>…….though probably still does pretty well (particularly maths) </a:t>
            </a:r>
          </a:p>
          <a:p>
            <a:pPr algn="l"/>
            <a:endParaRPr lang="en-GB" sz="2800" dirty="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3. East Asian culture clearly plays an important role</a:t>
            </a:r>
          </a:p>
          <a:p>
            <a:pPr algn="l"/>
            <a:endParaRPr lang="en-GB" sz="2800" dirty="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4. PISA scores ≠ quality of schooling system (little progress made in Shanghai..)</a:t>
            </a:r>
          </a:p>
          <a:p>
            <a:pPr algn="l"/>
            <a:endParaRPr lang="en-GB" sz="2800" dirty="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5. Its not all (or even mainly) about differences in ‘intelligence’…….</a:t>
            </a:r>
          </a:p>
          <a:p>
            <a:pPr algn="l"/>
            <a:endParaRPr lang="en-GB" sz="2800" dirty="0">
              <a:latin typeface="Times New Roman" panose="02020603050405020304" pitchFamily="18" charset="0"/>
              <a:cs typeface="Times New Roman" panose="02020603050405020304" pitchFamily="18" charset="0"/>
            </a:endParaRPr>
          </a:p>
          <a:p>
            <a:pPr algn="l"/>
            <a:r>
              <a:rPr lang="en-GB" sz="2800" dirty="0" smtClean="0">
                <a:latin typeface="Times New Roman" panose="02020603050405020304" pitchFamily="18" charset="0"/>
                <a:cs typeface="Times New Roman" panose="02020603050405020304" pitchFamily="18" charset="0"/>
              </a:rPr>
              <a:t>6. Less evidence of Asian children being unhappy than one might think……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8045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TotalTime>
  <Words>2729</Words>
  <Application>Microsoft Office PowerPoint</Application>
  <PresentationFormat>Panorámica</PresentationFormat>
  <Paragraphs>606</Paragraphs>
  <Slides>71</Slides>
  <Notes>30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71</vt:i4>
      </vt:variant>
    </vt:vector>
  </HeadingPairs>
  <TitlesOfParts>
    <vt:vector size="76" baseType="lpstr">
      <vt:lpstr>Arial</vt:lpstr>
      <vt:lpstr>Calibri</vt:lpstr>
      <vt:lpstr>Calibri Light</vt:lpstr>
      <vt:lpstr>Times New Roman</vt:lpstr>
      <vt:lpstr>Office Theme</vt:lpstr>
      <vt:lpstr>The strengths and limitations of PISA for policymaking</vt:lpstr>
      <vt:lpstr>What do policymakers really want to know?</vt:lpstr>
      <vt:lpstr>PISA is helpful in helping us understand some of these issues……  ….but very little use for others</vt:lpstr>
      <vt:lpstr>Example: Socio-economic inequalities in Spain</vt:lpstr>
      <vt:lpstr>Example: Socio-economic inequalities in Spain</vt:lpstr>
      <vt:lpstr>PISA is like a mirror…..</vt:lpstr>
      <vt:lpstr>So PISA helps us understand what our problems REALLY are……  ….but a lot less about what to do about them!!</vt:lpstr>
      <vt:lpstr>Low Spanish performance in PISA. What should we do?  Lots of educational reform…….. ……mainly in lower secondary school.  But is this really the point where education reforms should be targeted? Rather than pre-school, primary school etc?  PISA alone does not allow us to answer this question! </vt:lpstr>
      <vt:lpstr>Presentación de PowerPoint</vt:lpstr>
      <vt:lpstr>Another example  Are Shanghai secondary schools really that great?  </vt:lpstr>
      <vt:lpstr>Issue: ‘Value added’ measures don’t exist in PISA</vt:lpstr>
      <vt:lpstr>RDD intuition</vt:lpstr>
      <vt:lpstr>RDD results for Shanghai</vt:lpstr>
      <vt:lpstr>RDD results for Chinese Taipei</vt:lpstr>
      <vt:lpstr>Summary of results</vt:lpstr>
      <vt:lpstr>How then should we move from PISA to policy?  The example of England  </vt:lpstr>
      <vt:lpstr>Moving from PISA to policy</vt:lpstr>
      <vt:lpstr>Example from England. Maths Mastery.</vt:lpstr>
      <vt:lpstr>Results….</vt:lpstr>
      <vt:lpstr>Another example: Shanghai exchange</vt:lpstr>
      <vt:lpstr>Conclusions</vt:lpstr>
      <vt:lpstr>Presentación de PowerPoint</vt:lpstr>
      <vt:lpstr>Six things you need to know about East Asian PISA success…..</vt:lpstr>
      <vt:lpstr>Context: PISA 2012 (mathematics)</vt:lpstr>
      <vt:lpstr>Context: PISA 2012 (mathematics)</vt:lpstr>
      <vt:lpstr>Media reaction</vt:lpstr>
      <vt:lpstr>Policy reaction in England</vt:lpstr>
      <vt:lpstr>Presentación de PowerPoint</vt:lpstr>
      <vt:lpstr>The real answer? We don’t know! </vt:lpstr>
      <vt:lpstr>The topics I will cover…..</vt:lpstr>
      <vt:lpstr>1. Is East Asian dominance of such ‘rankings’ really news?</vt:lpstr>
      <vt:lpstr>SIMS (1981) vs TIMSS (2011)</vt:lpstr>
      <vt:lpstr>FIMS (1964) vs TIMSS (2011)</vt:lpstr>
      <vt:lpstr>2. Would China’s results be different if provinces other than Shanghai took part?</vt:lpstr>
      <vt:lpstr>The issue…. </vt:lpstr>
      <vt:lpstr>Mathematics (PISA 2009)</vt:lpstr>
      <vt:lpstr>Science (PISA 2009)</vt:lpstr>
      <vt:lpstr>Reading (PISA 2009)</vt:lpstr>
      <vt:lpstr>Summary</vt:lpstr>
      <vt:lpstr>3. Is East Asian ‘success’ about schooling systems? Or East Asian culture?</vt:lpstr>
      <vt:lpstr> Second generation immigrants</vt:lpstr>
      <vt:lpstr>PISA scores: East versus West countries</vt:lpstr>
      <vt:lpstr>PISA scores of East Asian immigrants in Western countries</vt:lpstr>
      <vt:lpstr>East Asian immigrants in Australia: descriptive</vt:lpstr>
      <vt:lpstr>East Asian immigrants in Australia</vt:lpstr>
      <vt:lpstr> Implications</vt:lpstr>
      <vt:lpstr>4. Shanghai as the ‘world’s best schooling system’. But how much progress do pupils really make?</vt:lpstr>
      <vt:lpstr>The issue…. </vt:lpstr>
      <vt:lpstr>The intuition…. </vt:lpstr>
      <vt:lpstr>Issue: ‘Value added’ measures don’t exist in PISA</vt:lpstr>
      <vt:lpstr>RDD intuition</vt:lpstr>
      <vt:lpstr>RDD results for Shanghai</vt:lpstr>
      <vt:lpstr>RDD results for Chinese Taipei</vt:lpstr>
      <vt:lpstr>Summary of results</vt:lpstr>
      <vt:lpstr>Other evidence on progress from PISA / TIMSS</vt:lpstr>
      <vt:lpstr>5. Is it because East Asian children are simply ‘more intelligent’?</vt:lpstr>
      <vt:lpstr>The issue……</vt:lpstr>
      <vt:lpstr>Emails I have received from people……</vt:lpstr>
      <vt:lpstr>PISA scores versus ‘intelligence’ tests (IQ)</vt:lpstr>
      <vt:lpstr>Lets try to look in</vt:lpstr>
      <vt:lpstr>Measure of ‘fluid intelligence’……</vt:lpstr>
      <vt:lpstr>East Asian v native maths achievement gap at 8/9</vt:lpstr>
      <vt:lpstr>Key implication</vt:lpstr>
      <vt:lpstr>6. Do East Asian children really suffer negative consequences?</vt:lpstr>
      <vt:lpstr>The issue……</vt:lpstr>
      <vt:lpstr>PISA 2012: Child gets ‘very tense’ about maths homework</vt:lpstr>
      <vt:lpstr>PISA 2012: Child worried will get poor grades….</vt:lpstr>
      <vt:lpstr>Behavioural problems (Australia)</vt:lpstr>
      <vt:lpstr>% of Australian teenagers who are unhappy in their life</vt:lpstr>
      <vt:lpstr>Conclusions Six key take home messages</vt:lpstr>
      <vt:lpstr> Six key take home messages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strengths and limitations of PISA for policymaking</dc:title>
  <dc:creator>john jerrim</dc:creator>
  <cp:lastModifiedBy>Ludmila Valles</cp:lastModifiedBy>
  <cp:revision>20</cp:revision>
  <dcterms:created xsi:type="dcterms:W3CDTF">2015-10-05T09:20:46Z</dcterms:created>
  <dcterms:modified xsi:type="dcterms:W3CDTF">2015-12-18T10:10:23Z</dcterms:modified>
</cp:coreProperties>
</file>