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60" d="100"/>
          <a:sy n="160" d="100"/>
        </p:scale>
        <p:origin x="-3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27/5/15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27/5/15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27/5/15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27/5/15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27/5/15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27/5/15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27/5/15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27/5/15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27/5/15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27/5/15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27/5/15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0C4986D-6BE9-4264-908F-02DB36FD8D6C}" type="datetime1">
              <a:rPr lang="en-US" smtClean="0"/>
              <a:t>27/5/15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A9B540C-44DA-4F69-89C9-7C84606640D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Regulation:</a:t>
            </a:r>
            <a:br>
              <a:rPr lang="en-US" dirty="0" smtClean="0"/>
            </a:br>
            <a:r>
              <a:rPr lang="en-US" dirty="0" smtClean="0"/>
              <a:t>problem </a:t>
            </a:r>
            <a:r>
              <a:rPr lang="en-US" smtClean="0"/>
              <a:t>or solution?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dirty="0" smtClean="0"/>
              <a:t>Forrest Capie</a:t>
            </a:r>
          </a:p>
          <a:p>
            <a:r>
              <a:rPr lang="en-US" sz="4000" dirty="0" smtClean="0"/>
              <a:t>Madrid 2015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70453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Trust and regulation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response to a crisis?</a:t>
            </a:r>
          </a:p>
          <a:p>
            <a:endParaRPr lang="en-US" dirty="0" smtClean="0"/>
          </a:p>
          <a:p>
            <a:r>
              <a:rPr lang="en-US" dirty="0" smtClean="0"/>
              <a:t>Regulate – recent crisis/crises</a:t>
            </a:r>
          </a:p>
          <a:p>
            <a:endParaRPr lang="en-US" dirty="0" smtClean="0"/>
          </a:p>
          <a:p>
            <a:r>
              <a:rPr lang="en-US" dirty="0" smtClean="0"/>
              <a:t>Deregulate – 19</a:t>
            </a:r>
            <a:r>
              <a:rPr lang="en-US" baseline="30000" dirty="0" smtClean="0"/>
              <a:t>th</a:t>
            </a:r>
            <a:r>
              <a:rPr lang="en-US" dirty="0" smtClean="0"/>
              <a:t> century crises</a:t>
            </a:r>
          </a:p>
          <a:p>
            <a:endParaRPr lang="en-US" dirty="0" smtClean="0"/>
          </a:p>
          <a:p>
            <a:r>
              <a:rPr lang="en-US" dirty="0" smtClean="0"/>
              <a:t>Depends on trust</a:t>
            </a:r>
          </a:p>
          <a:p>
            <a:endParaRPr lang="en-US" dirty="0"/>
          </a:p>
          <a:p>
            <a:r>
              <a:rPr lang="en-US" dirty="0" smtClean="0"/>
              <a:t>David Hume: trust better than legal exaction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16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Herbert Spencer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“Among unmitigated rogues, mutual trust is impossible. Among people of absolute integrity, mutual trust would be unlimited … Given a nation made up entirely of liars and thieves … nothing in the shape of promises to pay can pass in place of actual payments; … On the other hand, given a nation of perfectly honest men – nearly all trade between its members may be carried on by memoranda of debts and claims, eventually written off against each other in the books of bankers..”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31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Money is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Increases economic efficiency</a:t>
            </a:r>
          </a:p>
          <a:p>
            <a:endParaRPr lang="en-US" dirty="0" smtClean="0"/>
          </a:p>
          <a:p>
            <a:r>
              <a:rPr lang="en-US" dirty="0" smtClean="0"/>
              <a:t>Barter -&gt;</a:t>
            </a:r>
          </a:p>
          <a:p>
            <a:r>
              <a:rPr lang="en-US" dirty="0" smtClean="0"/>
              <a:t>Commodity money -&gt;</a:t>
            </a:r>
          </a:p>
          <a:p>
            <a:r>
              <a:rPr lang="en-US" dirty="0" smtClean="0"/>
              <a:t>Metallic money -&gt;</a:t>
            </a:r>
          </a:p>
          <a:p>
            <a:r>
              <a:rPr lang="en-US" dirty="0" smtClean="0"/>
              <a:t>Paper money -&gt;</a:t>
            </a:r>
          </a:p>
          <a:p>
            <a:r>
              <a:rPr lang="en-US" dirty="0" smtClean="0"/>
              <a:t>Bank  money -&gt;</a:t>
            </a:r>
          </a:p>
          <a:p>
            <a:endParaRPr lang="en-US" dirty="0" smtClean="0"/>
          </a:p>
          <a:p>
            <a:r>
              <a:rPr lang="en-US" dirty="0" smtClean="0"/>
              <a:t>At each step there is a lowering of transaction costs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265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Money requires trust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Unit of account; store of value; means of payment</a:t>
            </a:r>
          </a:p>
          <a:p>
            <a:endParaRPr lang="en-US" dirty="0"/>
          </a:p>
          <a:p>
            <a:r>
              <a:rPr lang="en-US" dirty="0" smtClean="0"/>
              <a:t>These allow a payments system</a:t>
            </a:r>
          </a:p>
          <a:p>
            <a:endParaRPr lang="en-US" dirty="0"/>
          </a:p>
          <a:p>
            <a:r>
              <a:rPr lang="en-US" dirty="0" smtClean="0"/>
              <a:t>Hindered by lack of trust in value of money</a:t>
            </a:r>
          </a:p>
          <a:p>
            <a:endParaRPr lang="en-US" dirty="0"/>
          </a:p>
          <a:p>
            <a:r>
              <a:rPr lang="en-US" dirty="0" smtClean="0"/>
              <a:t>Need a guarantee on future 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908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Arguments for regulation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Competition where possible</a:t>
            </a:r>
          </a:p>
          <a:p>
            <a:endParaRPr lang="en-US" dirty="0" smtClean="0"/>
          </a:p>
          <a:p>
            <a:r>
              <a:rPr lang="en-US" dirty="0" smtClean="0"/>
              <a:t>Regulation where necessary</a:t>
            </a:r>
          </a:p>
          <a:p>
            <a:endParaRPr lang="en-US" dirty="0" smtClean="0"/>
          </a:p>
          <a:p>
            <a:r>
              <a:rPr lang="en-US" dirty="0" smtClean="0"/>
              <a:t>Market failure</a:t>
            </a:r>
          </a:p>
          <a:p>
            <a:endParaRPr lang="en-US" dirty="0" smtClean="0"/>
          </a:p>
          <a:p>
            <a:r>
              <a:rPr lang="en-US" dirty="0" smtClean="0"/>
              <a:t>Too readily found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4112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Against regulation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G Stigler: exercise of coercive power</a:t>
            </a:r>
          </a:p>
          <a:p>
            <a:endParaRPr lang="en-US" dirty="0"/>
          </a:p>
          <a:p>
            <a:r>
              <a:rPr lang="en-US" dirty="0" smtClean="0"/>
              <a:t>Regulatory failure</a:t>
            </a:r>
          </a:p>
          <a:p>
            <a:endParaRPr lang="en-US" dirty="0"/>
          </a:p>
          <a:p>
            <a:r>
              <a:rPr lang="en-US" smtClean="0"/>
              <a:t>Government failure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J Kay: detailed regulatory rules ineffective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635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Banks are different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Interdependent</a:t>
            </a:r>
          </a:p>
          <a:p>
            <a:endParaRPr lang="en-US" dirty="0"/>
          </a:p>
          <a:p>
            <a:r>
              <a:rPr lang="en-US" dirty="0" smtClean="0"/>
              <a:t>Transmit monetary policy</a:t>
            </a:r>
          </a:p>
          <a:p>
            <a:endParaRPr lang="en-US" dirty="0"/>
          </a:p>
          <a:p>
            <a:r>
              <a:rPr lang="en-US" dirty="0" smtClean="0"/>
              <a:t>Transmit from lenders to borrowers</a:t>
            </a:r>
          </a:p>
          <a:p>
            <a:endParaRPr lang="en-US" dirty="0"/>
          </a:p>
          <a:p>
            <a:r>
              <a:rPr lang="en-US" dirty="0" smtClean="0"/>
              <a:t>But case for protection is flawed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433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Regulation phases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Mercantilism – up to 18</a:t>
            </a:r>
            <a:r>
              <a:rPr lang="en-US" baseline="30000" dirty="0" smtClean="0"/>
              <a:t>th/19th</a:t>
            </a:r>
            <a:r>
              <a:rPr lang="en-US" dirty="0" smtClean="0"/>
              <a:t> century</a:t>
            </a:r>
          </a:p>
          <a:p>
            <a:endParaRPr lang="en-US" dirty="0"/>
          </a:p>
          <a:p>
            <a:r>
              <a:rPr lang="en-US" dirty="0" smtClean="0"/>
              <a:t>Laissez faire -1820s/1830s onwards</a:t>
            </a:r>
          </a:p>
          <a:p>
            <a:endParaRPr lang="en-US" dirty="0"/>
          </a:p>
          <a:p>
            <a:r>
              <a:rPr lang="en-US" dirty="0" smtClean="0"/>
              <a:t>Return of regulation – post WWII</a:t>
            </a:r>
          </a:p>
          <a:p>
            <a:endParaRPr lang="en-US" dirty="0"/>
          </a:p>
          <a:p>
            <a:r>
              <a:rPr lang="en-US" dirty="0" smtClean="0"/>
              <a:t>Myth of deregulation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152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1825 Crisis</a:t>
            </a:r>
          </a:p>
          <a:p>
            <a:r>
              <a:rPr lang="en-US" dirty="0" smtClean="0"/>
              <a:t>Monetary ease abundant credit</a:t>
            </a:r>
          </a:p>
          <a:p>
            <a:r>
              <a:rPr lang="en-US" dirty="0" smtClean="0"/>
              <a:t>Bank of </a:t>
            </a:r>
            <a:r>
              <a:rPr lang="en-US" dirty="0"/>
              <a:t>E</a:t>
            </a:r>
            <a:r>
              <a:rPr lang="en-US" dirty="0" smtClean="0"/>
              <a:t>ngland central</a:t>
            </a:r>
          </a:p>
          <a:p>
            <a:r>
              <a:rPr lang="en-US" dirty="0" smtClean="0"/>
              <a:t>Commercial banks issuing freely</a:t>
            </a:r>
          </a:p>
          <a:p>
            <a:r>
              <a:rPr lang="en-US" dirty="0" smtClean="0"/>
              <a:t>Great boom</a:t>
            </a:r>
          </a:p>
          <a:p>
            <a:r>
              <a:rPr lang="en-US" dirty="0" smtClean="0"/>
              <a:t>Fear</a:t>
            </a:r>
          </a:p>
          <a:p>
            <a:r>
              <a:rPr lang="en-US" dirty="0" smtClean="0"/>
              <a:t>Monetary tightening</a:t>
            </a:r>
          </a:p>
          <a:p>
            <a:r>
              <a:rPr lang="en-US" dirty="0" smtClean="0"/>
              <a:t>Crash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18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Response to 1825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Slow, hesitant, ignorant</a:t>
            </a:r>
          </a:p>
          <a:p>
            <a:endParaRPr lang="en-US" dirty="0"/>
          </a:p>
          <a:p>
            <a:r>
              <a:rPr lang="en-US" dirty="0" smtClean="0"/>
              <a:t>Hampered by regulation</a:t>
            </a:r>
          </a:p>
          <a:p>
            <a:endParaRPr lang="en-US" dirty="0"/>
          </a:p>
          <a:p>
            <a:r>
              <a:rPr lang="en-US" dirty="0" smtClean="0"/>
              <a:t>Eventually as Joplin and </a:t>
            </a:r>
            <a:r>
              <a:rPr lang="en-US" dirty="0"/>
              <a:t>S</a:t>
            </a:r>
            <a:r>
              <a:rPr lang="en-US" dirty="0" smtClean="0"/>
              <a:t>tuckey suggest</a:t>
            </a:r>
          </a:p>
          <a:p>
            <a:endParaRPr lang="en-US" dirty="0"/>
          </a:p>
          <a:p>
            <a:r>
              <a:rPr lang="en-US" dirty="0" smtClean="0"/>
              <a:t>Gradually learn over next 40 years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170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was deregulation </a:t>
            </a:r>
            <a:br>
              <a:rPr lang="en-US" dirty="0" smtClean="0"/>
            </a:br>
            <a:r>
              <a:rPr lang="en-US" dirty="0" smtClean="0"/>
              <a:t>achieved?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Revulsion against the ‘old </a:t>
            </a:r>
            <a:r>
              <a:rPr lang="en-US" smtClean="0"/>
              <a:t>corruption’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‘the widespread use of pensions, sinecures and gratuitous emoluments granted to people the British government wished to bribe, reward or buy’</a:t>
            </a:r>
          </a:p>
          <a:p>
            <a:endParaRPr lang="en-US" dirty="0" smtClean="0"/>
          </a:p>
          <a:p>
            <a:r>
              <a:rPr lang="en-US" dirty="0" smtClean="0"/>
              <a:t>BoE: ‘more base in its origin, more revolting in its association, and more inimical to general freedom’</a:t>
            </a:r>
          </a:p>
          <a:p>
            <a:endParaRPr lang="en-US" dirty="0" smtClean="0"/>
          </a:p>
          <a:p>
            <a:r>
              <a:rPr lang="en-US" dirty="0" smtClean="0"/>
              <a:t>BoE: ‘as a bastion of government and monopoly, and as a parasitic element itself upheld by a network of patronage and corruption’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6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Deregulation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Usury laws</a:t>
            </a:r>
          </a:p>
          <a:p>
            <a:endParaRPr lang="en-US" dirty="0" smtClean="0"/>
          </a:p>
          <a:p>
            <a:r>
              <a:rPr lang="en-US" dirty="0" smtClean="0"/>
              <a:t>Joint stock banking allowed, but restricted</a:t>
            </a:r>
          </a:p>
          <a:p>
            <a:endParaRPr lang="en-US" dirty="0" smtClean="0"/>
          </a:p>
          <a:p>
            <a:r>
              <a:rPr lang="en-US" dirty="0" smtClean="0"/>
              <a:t>Joint stock restrictions eased</a:t>
            </a:r>
          </a:p>
          <a:p>
            <a:endParaRPr lang="en-US" dirty="0" smtClean="0"/>
          </a:p>
          <a:p>
            <a:r>
              <a:rPr lang="en-US" dirty="0" smtClean="0"/>
              <a:t>Gold standard more clearly defined</a:t>
            </a:r>
          </a:p>
          <a:p>
            <a:endParaRPr lang="en-US" dirty="0" smtClean="0"/>
          </a:p>
          <a:p>
            <a:r>
              <a:rPr lang="en-US" dirty="0" smtClean="0"/>
              <a:t>Limited liability allowed – choice in governance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942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Bank capital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Banks need capital for protection</a:t>
            </a:r>
          </a:p>
          <a:p>
            <a:endParaRPr lang="en-US" dirty="0"/>
          </a:p>
          <a:p>
            <a:r>
              <a:rPr lang="en-US" dirty="0" smtClean="0"/>
              <a:t>Basel regulation pro-cyclical</a:t>
            </a:r>
          </a:p>
          <a:p>
            <a:endParaRPr lang="en-US" dirty="0"/>
          </a:p>
          <a:p>
            <a:r>
              <a:rPr lang="en-US" dirty="0" smtClean="0"/>
              <a:t>Regulatory capital is not usable – minimum</a:t>
            </a:r>
          </a:p>
          <a:p>
            <a:endParaRPr lang="en-US" dirty="0"/>
          </a:p>
          <a:p>
            <a:r>
              <a:rPr lang="en-US" dirty="0" smtClean="0"/>
              <a:t>Recent crisis – banks to raise capital ratios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526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Bank capital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should happen?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Leave banks alone – 19</a:t>
            </a:r>
            <a:r>
              <a:rPr lang="en-US" baseline="30000" dirty="0" smtClean="0"/>
              <a:t>th</a:t>
            </a:r>
            <a:r>
              <a:rPr lang="en-US" dirty="0" smtClean="0"/>
              <a:t> century trust</a:t>
            </a:r>
          </a:p>
          <a:p>
            <a:endParaRPr lang="en-US" dirty="0" smtClean="0"/>
          </a:p>
          <a:p>
            <a:r>
              <a:rPr lang="en-US" dirty="0" smtClean="0"/>
              <a:t>Very lightly regulated – no regulation on capital</a:t>
            </a:r>
          </a:p>
          <a:p>
            <a:endParaRPr lang="en-US" dirty="0" smtClean="0"/>
          </a:p>
          <a:p>
            <a:r>
              <a:rPr lang="en-US" dirty="0" smtClean="0"/>
              <a:t>Ratios rose and fell</a:t>
            </a:r>
          </a:p>
          <a:p>
            <a:endParaRPr lang="en-US" dirty="0" smtClean="0"/>
          </a:p>
          <a:p>
            <a:r>
              <a:rPr lang="en-US" dirty="0" smtClean="0"/>
              <a:t>100 years of stability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58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Bank capital 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“there is no rule of thumb method of deciding the size of the capital funds which a bank needs to carry on its business. The guiding principles are that the resources as a whole must be sufficient to provide absolute security for our depositors and the reserves sufficient to meet fluctuation in our trading from year to year …”</a:t>
            </a:r>
          </a:p>
          <a:p>
            <a:r>
              <a:rPr lang="en-US" dirty="0" smtClean="0"/>
              <a:t>Chairman of Lloyds’ Bank in the 1950s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763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 of regulation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1970s</a:t>
            </a:r>
          </a:p>
          <a:p>
            <a:endParaRPr lang="en-US" dirty="0"/>
          </a:p>
          <a:p>
            <a:r>
              <a:rPr lang="en-US" dirty="0" smtClean="0"/>
              <a:t>Banking Act 1979</a:t>
            </a:r>
          </a:p>
          <a:p>
            <a:endParaRPr lang="en-US" dirty="0"/>
          </a:p>
          <a:p>
            <a:r>
              <a:rPr lang="en-US" dirty="0" smtClean="0"/>
              <a:t>Banking Act 1987</a:t>
            </a:r>
          </a:p>
          <a:p>
            <a:endParaRPr lang="en-US" dirty="0"/>
          </a:p>
          <a:p>
            <a:r>
              <a:rPr lang="en-US" dirty="0" smtClean="0"/>
              <a:t>Basel I</a:t>
            </a:r>
          </a:p>
          <a:p>
            <a:endParaRPr lang="en-US" dirty="0"/>
          </a:p>
          <a:p>
            <a:r>
              <a:rPr lang="en-US" dirty="0" smtClean="0"/>
              <a:t>Basel 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758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Trust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Parliamentary Banking Commission – restoration of trust</a:t>
            </a:r>
          </a:p>
          <a:p>
            <a:endParaRPr lang="en-US" dirty="0"/>
          </a:p>
          <a:p>
            <a:r>
              <a:rPr lang="en-US" dirty="0" smtClean="0"/>
              <a:t>But how?</a:t>
            </a:r>
          </a:p>
          <a:p>
            <a:endParaRPr lang="en-US" dirty="0"/>
          </a:p>
          <a:p>
            <a:r>
              <a:rPr lang="en-US" dirty="0" smtClean="0"/>
              <a:t>Different policies</a:t>
            </a:r>
          </a:p>
          <a:p>
            <a:pPr lvl="1"/>
            <a:r>
              <a:rPr lang="en-US" dirty="0" smtClean="0"/>
              <a:t>Increased regulation</a:t>
            </a:r>
          </a:p>
          <a:p>
            <a:pPr lvl="1"/>
            <a:r>
              <a:rPr lang="en-US" dirty="0" smtClean="0"/>
              <a:t>Redistributive from savers to lenders</a:t>
            </a:r>
          </a:p>
        </p:txBody>
      </p:sp>
    </p:spTree>
    <p:extLst>
      <p:ext uri="{BB962C8B-B14F-4D97-AF65-F5344CB8AC3E}">
        <p14:creationId xmlns:p14="http://schemas.microsoft.com/office/powerpoint/2010/main" val="39174793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Resolution regimes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Tacitus: “</a:t>
            </a:r>
            <a:r>
              <a:rPr lang="en-US" dirty="0" err="1" smtClean="0"/>
              <a:t>corruptissima</a:t>
            </a:r>
            <a:r>
              <a:rPr lang="en-US" dirty="0" smtClean="0"/>
              <a:t> </a:t>
            </a:r>
            <a:r>
              <a:rPr lang="en-US" dirty="0" err="1" smtClean="0"/>
              <a:t>republica</a:t>
            </a:r>
            <a:r>
              <a:rPr lang="en-US" dirty="0" smtClean="0"/>
              <a:t> </a:t>
            </a:r>
            <a:r>
              <a:rPr lang="en-US" dirty="0" err="1" smtClean="0"/>
              <a:t>plurimae</a:t>
            </a:r>
            <a:r>
              <a:rPr lang="en-US" dirty="0" smtClean="0"/>
              <a:t> </a:t>
            </a:r>
            <a:r>
              <a:rPr lang="en-US" dirty="0" err="1" smtClean="0"/>
              <a:t>leges</a:t>
            </a:r>
            <a:r>
              <a:rPr lang="en-US" dirty="0" smtClean="0"/>
              <a:t>”</a:t>
            </a:r>
          </a:p>
          <a:p>
            <a:endParaRPr lang="en-US" dirty="0"/>
          </a:p>
          <a:p>
            <a:r>
              <a:rPr lang="en-US" dirty="0" smtClean="0"/>
              <a:t>Need less regulation and better thought out</a:t>
            </a:r>
          </a:p>
          <a:p>
            <a:endParaRPr lang="en-US" dirty="0"/>
          </a:p>
          <a:p>
            <a:r>
              <a:rPr lang="en-US" dirty="0" smtClean="0"/>
              <a:t>Banks need to fail</a:t>
            </a:r>
          </a:p>
          <a:p>
            <a:endParaRPr lang="en-US" dirty="0"/>
          </a:p>
          <a:p>
            <a:r>
              <a:rPr lang="en-US" dirty="0" smtClean="0"/>
              <a:t>Lenders know best</a:t>
            </a:r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18552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Incentives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“A substantial </a:t>
            </a:r>
            <a:r>
              <a:rPr lang="en-US" dirty="0" err="1" smtClean="0"/>
              <a:t>banqueier</a:t>
            </a:r>
            <a:r>
              <a:rPr lang="en-US" dirty="0" smtClean="0"/>
              <a:t> is to be hanged hear today for making </a:t>
            </a:r>
            <a:r>
              <a:rPr lang="en-US" dirty="0" err="1" smtClean="0"/>
              <a:t>bankerupt</a:t>
            </a:r>
            <a:r>
              <a:rPr lang="en-US" dirty="0" smtClean="0"/>
              <a:t>; I know not whether that bee ye best way of preventing others from ye like practices.”  Henry </a:t>
            </a:r>
            <a:r>
              <a:rPr lang="en-US" dirty="0" err="1" smtClean="0"/>
              <a:t>Savile</a:t>
            </a:r>
            <a:r>
              <a:rPr lang="en-US" dirty="0" smtClean="0"/>
              <a:t>, an </a:t>
            </a:r>
            <a:r>
              <a:rPr lang="en-US" dirty="0" err="1" smtClean="0"/>
              <a:t>british</a:t>
            </a:r>
            <a:r>
              <a:rPr lang="en-US" dirty="0" smtClean="0"/>
              <a:t> envoy in Paris writing home in 1692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179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Opportunity missed</a:t>
            </a:r>
          </a:p>
          <a:p>
            <a:r>
              <a:rPr lang="en-US" dirty="0" smtClean="0"/>
              <a:t>Regulation the problem</a:t>
            </a:r>
          </a:p>
          <a:p>
            <a:r>
              <a:rPr lang="en-US" dirty="0" smtClean="0"/>
              <a:t>Need simplified framework</a:t>
            </a:r>
          </a:p>
          <a:p>
            <a:r>
              <a:rPr lang="en-US" dirty="0" smtClean="0"/>
              <a:t>Need credible resolution regimes</a:t>
            </a:r>
          </a:p>
          <a:p>
            <a:r>
              <a:rPr lang="en-US" dirty="0" smtClean="0"/>
              <a:t>Bankruptcy laws revised</a:t>
            </a:r>
          </a:p>
          <a:p>
            <a:r>
              <a:rPr lang="en-US" dirty="0" smtClean="0"/>
              <a:t>Possibly some unlimited liability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5188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Executive.thmx</Template>
  <TotalTime>469</TotalTime>
  <Words>689</Words>
  <Application>Microsoft Macintosh PowerPoint</Application>
  <PresentationFormat>Presentación en pantalla (4:3)</PresentationFormat>
  <Paragraphs>172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Executive</vt:lpstr>
      <vt:lpstr>Regulation: problem or solution?</vt:lpstr>
      <vt:lpstr>Trust and regulation</vt:lpstr>
      <vt:lpstr>Herbert Spencer</vt:lpstr>
      <vt:lpstr>Money is key</vt:lpstr>
      <vt:lpstr>Money requires trust</vt:lpstr>
      <vt:lpstr>Arguments for regulation</vt:lpstr>
      <vt:lpstr>Against regulation</vt:lpstr>
      <vt:lpstr>Banks are different</vt:lpstr>
      <vt:lpstr>Regulation phases</vt:lpstr>
      <vt:lpstr>Some history</vt:lpstr>
      <vt:lpstr>Response to 1825</vt:lpstr>
      <vt:lpstr>How was deregulation  achieved?</vt:lpstr>
      <vt:lpstr>Deregulation</vt:lpstr>
      <vt:lpstr>Bank capital I</vt:lpstr>
      <vt:lpstr>Bank capital II</vt:lpstr>
      <vt:lpstr>Bank capital III</vt:lpstr>
      <vt:lpstr>Return of regulation</vt:lpstr>
      <vt:lpstr>Trust again</vt:lpstr>
      <vt:lpstr>Resolution regimes</vt:lpstr>
      <vt:lpstr>Incentives</vt:lpstr>
      <vt:lpstr>Conclusion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Regulation: problem or solution</dc:title>
  <dc:creator>Forrest Capie</dc:creator>
  <cp:lastModifiedBy>Leandro Prados de la Escosura</cp:lastModifiedBy>
  <cp:revision>13</cp:revision>
  <dcterms:created xsi:type="dcterms:W3CDTF">2015-04-22T15:16:00Z</dcterms:created>
  <dcterms:modified xsi:type="dcterms:W3CDTF">2015-05-27T15:07:47Z</dcterms:modified>
</cp:coreProperties>
</file>