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9" r:id="rId2"/>
    <p:sldId id="628" r:id="rId3"/>
    <p:sldId id="659" r:id="rId4"/>
    <p:sldId id="654" r:id="rId5"/>
    <p:sldId id="655" r:id="rId6"/>
    <p:sldId id="656" r:id="rId7"/>
    <p:sldId id="658" r:id="rId8"/>
    <p:sldId id="652" r:id="rId9"/>
    <p:sldId id="653" r:id="rId10"/>
    <p:sldId id="660" r:id="rId11"/>
    <p:sldId id="645" r:id="rId12"/>
    <p:sldId id="646" r:id="rId13"/>
    <p:sldId id="630" r:id="rId14"/>
    <p:sldId id="633" r:id="rId15"/>
    <p:sldId id="650" r:id="rId16"/>
    <p:sldId id="651" r:id="rId17"/>
    <p:sldId id="634" r:id="rId18"/>
    <p:sldId id="525" r:id="rId19"/>
    <p:sldId id="526" r:id="rId20"/>
    <p:sldId id="613" r:id="rId21"/>
    <p:sldId id="527" r:id="rId22"/>
    <p:sldId id="529" r:id="rId23"/>
    <p:sldId id="530" r:id="rId24"/>
    <p:sldId id="531" r:id="rId25"/>
    <p:sldId id="532" r:id="rId26"/>
    <p:sldId id="533" r:id="rId27"/>
    <p:sldId id="534" r:id="rId28"/>
    <p:sldId id="535" r:id="rId29"/>
    <p:sldId id="536" r:id="rId30"/>
    <p:sldId id="544" r:id="rId31"/>
    <p:sldId id="545" r:id="rId32"/>
    <p:sldId id="627" r:id="rId33"/>
    <p:sldId id="549" r:id="rId34"/>
    <p:sldId id="551" r:id="rId35"/>
    <p:sldId id="552" r:id="rId36"/>
    <p:sldId id="606" r:id="rId37"/>
  </p:sldIdLst>
  <p:sldSz cx="10287000" cy="6858000" type="35mm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00" y="-102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46"/>
    </p:cViewPr>
  </p:sorterViewPr>
  <p:notesViewPr>
    <p:cSldViewPr>
      <p:cViewPr varScale="1">
        <p:scale>
          <a:sx n="56" d="100"/>
          <a:sy n="56" d="100"/>
        </p:scale>
        <p:origin x="-210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trocc2_3y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23097112860894"/>
          <c:y val="7.4548702245552642E-2"/>
          <c:w val="0.7240402449693788"/>
          <c:h val="0.47207677165354328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Sheet1!$E$7:$E$17</c:f>
              <c:strCache>
                <c:ptCount val="11"/>
                <c:pt idx="0">
                  <c:v>Nurses</c:v>
                </c:pt>
                <c:pt idx="1">
                  <c:v>Health Professionals</c:v>
                </c:pt>
                <c:pt idx="2">
                  <c:v>Professional occupations</c:v>
                </c:pt>
                <c:pt idx="3">
                  <c:v>Associate Professional and Technical Occupations</c:v>
                </c:pt>
                <c:pt idx="4">
                  <c:v>Administration &amp; Secretarial</c:v>
                </c:pt>
                <c:pt idx="5">
                  <c:v>Caring, leisure andf other occupations</c:v>
                </c:pt>
                <c:pt idx="6">
                  <c:v>Managers, directors and senior officials</c:v>
                </c:pt>
                <c:pt idx="7">
                  <c:v>Sales and customer service</c:v>
                </c:pt>
                <c:pt idx="8">
                  <c:v>Process, plant and machine</c:v>
                </c:pt>
                <c:pt idx="9">
                  <c:v>Elementary Occupations</c:v>
                </c:pt>
                <c:pt idx="10">
                  <c:v>Skilled trade</c:v>
                </c:pt>
              </c:strCache>
            </c:strRef>
          </c:cat>
          <c:val>
            <c:numRef>
              <c:f>Sheet1!$F$7:$F$17</c:f>
              <c:numCache>
                <c:formatCode>General</c:formatCode>
                <c:ptCount val="11"/>
                <c:pt idx="0">
                  <c:v>3000</c:v>
                </c:pt>
                <c:pt idx="1">
                  <c:v>2500</c:v>
                </c:pt>
                <c:pt idx="2">
                  <c:v>1930</c:v>
                </c:pt>
                <c:pt idx="3">
                  <c:v>1400</c:v>
                </c:pt>
                <c:pt idx="4">
                  <c:v>1370</c:v>
                </c:pt>
                <c:pt idx="5">
                  <c:v>1290</c:v>
                </c:pt>
                <c:pt idx="6">
                  <c:v>1200</c:v>
                </c:pt>
                <c:pt idx="7">
                  <c:v>1110</c:v>
                </c:pt>
                <c:pt idx="8">
                  <c:v>660</c:v>
                </c:pt>
                <c:pt idx="9">
                  <c:v>640</c:v>
                </c:pt>
                <c:pt idx="10">
                  <c:v>560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233088"/>
        <c:axId val="116451968"/>
      </c:barChart>
      <c:catAx>
        <c:axId val="108233088"/>
        <c:scaling>
          <c:orientation val="minMax"/>
        </c:scaling>
        <c:delete val="0"/>
        <c:axPos val="b"/>
        <c:majorTickMark val="out"/>
        <c:minorTickMark val="none"/>
        <c:tickLblPos val="nextTo"/>
        <c:crossAx val="116451968"/>
        <c:crosses val="autoZero"/>
        <c:auto val="1"/>
        <c:lblAlgn val="ctr"/>
        <c:lblOffset val="100"/>
        <c:noMultiLvlLbl val="0"/>
      </c:catAx>
      <c:valAx>
        <c:axId val="11645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233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7F61A-9D4B-452C-A220-F99FBB6243D0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5F63A-05C2-4C4D-BA67-9048C03DFA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67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37788A-2868-4521-A295-8C411F1725C8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CC9533-EB9D-4747-A9B7-0B73D48B4F7C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5048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F3ACC4-2B6C-4A76-9BF6-FDB8808CE9D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5089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3591750-49D1-4A1B-9B2F-DDF9D5F17973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C5A735-E83A-494A-A43C-63DCA17EFD25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00BBBB-D68B-4974-AFCB-94E5E0A0D637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986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00BBBB-D68B-4974-AFCB-94E5E0A0D637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986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BA060-5C8B-453E-8CA7-2F8031E1F9CE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537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44E9E7-DFF8-48E8-B0DC-D70C13ECEB82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5109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44E9E7-DFF8-48E8-B0DC-D70C13ECEB82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5109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E1CDFD-3D05-407C-AF80-591CB2ECBB52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5130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4667CE9-1F65-4B7D-8913-F71820A44CCA}" type="slidenum">
              <a:rPr lang="en-GB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97559EB-4070-4475-AE05-F5772094E2B0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CC712C0-656B-4E3C-BDE8-12907EA0A420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8DC1C9-A581-472C-9364-9AAED57C223F}" type="slidenum">
              <a:rPr lang="en-US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CD8470E-04F8-4AD4-83AF-FE14A468021F}" type="slidenum">
              <a:rPr lang="en-GB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en-GB" altLang="en-US" smtClean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DFF9827-0305-443E-A5AD-2140775B3BF6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CC712C0-656B-4E3C-BDE8-12907EA0A420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949A177-67EF-4A5B-87C9-654A22C697C3}" type="slidenum">
              <a:rPr lang="en-US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57F194-F86F-4404-809D-A10CA4E5E5BE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465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8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69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3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83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3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600203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519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5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5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10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807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68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2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2" y="1435102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846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855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53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74639"/>
            <a:ext cx="231457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74639"/>
            <a:ext cx="677227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90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14351" y="1600202"/>
            <a:ext cx="455295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9700" y="1600202"/>
            <a:ext cx="455295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62766-BF05-4D35-AC44-917B6C909F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59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1216F-17AA-42A6-85DA-CB16436FDA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31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3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3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8BE3A-C41B-4446-9AAA-0DFE19A88D91}" type="datetimeFigureOut">
              <a:rPr lang="en-GB" smtClean="0"/>
              <a:t>13/06/2016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3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3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4CF2F-A702-45A0-B9C8-050AC7FA6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5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.mcdaid@lse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s.plos.org/plosone/article?id=info:doi/10.1371/journal.pone.010547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549275"/>
            <a:ext cx="10287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buNone/>
            </a:pPr>
            <a:r>
              <a:rPr lang="en-GB" altLang="en-US" sz="3600" dirty="0" smtClean="0"/>
              <a:t>Preventing &amp; dealing with depression at work: reducing the costs of depression, improving productivity</a:t>
            </a:r>
            <a:endParaRPr lang="en-GB" altLang="en-US" sz="3600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2733675"/>
            <a:ext cx="10287000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itchFamily="18" charset="2"/>
              <a:buNone/>
            </a:pPr>
            <a:r>
              <a:rPr lang="en-GB" altLang="en-US" sz="2200" dirty="0">
                <a:cs typeface="Times New Roman" pitchFamily="18" charset="0"/>
              </a:rPr>
              <a:t>David </a:t>
            </a:r>
            <a:r>
              <a:rPr lang="en-GB" altLang="en-US" sz="2200" dirty="0" err="1">
                <a:cs typeface="Times New Roman" pitchFamily="18" charset="0"/>
              </a:rPr>
              <a:t>McDaid</a:t>
            </a:r>
            <a:endParaRPr lang="en-GB" altLang="en-US" sz="2200" dirty="0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itchFamily="18" charset="2"/>
              <a:buNone/>
            </a:pPr>
            <a:r>
              <a:rPr lang="en-GB" altLang="en-US" sz="2200" dirty="0">
                <a:cs typeface="Times New Roman" pitchFamily="18" charset="0"/>
              </a:rPr>
              <a:t>PSSRU, LSE Health &amp; Social Care </a:t>
            </a:r>
            <a:r>
              <a:rPr lang="en-GB" altLang="en-US" sz="2200" dirty="0" smtClean="0">
                <a:cs typeface="Times New Roman" pitchFamily="18" charset="0"/>
              </a:rPr>
              <a:t>London </a:t>
            </a:r>
            <a:r>
              <a:rPr lang="en-GB" altLang="en-US" sz="2200" dirty="0">
                <a:cs typeface="Times New Roman" pitchFamily="18" charset="0"/>
              </a:rPr>
              <a:t>School of Economics and Political Science</a:t>
            </a: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itchFamily="18" charset="2"/>
              <a:buNone/>
            </a:pPr>
            <a:r>
              <a:rPr lang="en-GB" altLang="en-US" sz="2200" dirty="0">
                <a:cs typeface="Times New Roman" pitchFamily="18" charset="0"/>
              </a:rPr>
              <a:t>E-mail: </a:t>
            </a:r>
            <a:r>
              <a:rPr lang="en-GB" altLang="en-US" sz="2200" dirty="0" smtClean="0">
                <a:cs typeface="Times New Roman" pitchFamily="18" charset="0"/>
                <a:hlinkClick r:id="rId3"/>
              </a:rPr>
              <a:t>d.mcdaid@lse.ac.uk</a:t>
            </a:r>
            <a:r>
              <a:rPr lang="en-GB" altLang="en-US" sz="2200" dirty="0" smtClean="0">
                <a:cs typeface="Times New Roman" pitchFamily="18" charset="0"/>
              </a:rPr>
              <a:t>	</a:t>
            </a:r>
            <a:endParaRPr lang="en-GB" altLang="en-US" sz="2200" dirty="0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  <a:buClr>
                <a:schemeClr val="tx2"/>
              </a:buClr>
              <a:buSzPct val="90000"/>
              <a:buFont typeface="Symbol" pitchFamily="18" charset="2"/>
              <a:buNone/>
            </a:pPr>
            <a:endParaRPr lang="it-IT" altLang="en-US" sz="2000" dirty="0"/>
          </a:p>
          <a:p>
            <a:pPr>
              <a:buNone/>
            </a:pPr>
            <a:r>
              <a:rPr lang="en-GB" sz="2000" dirty="0"/>
              <a:t>International Conference </a:t>
            </a:r>
            <a:r>
              <a:rPr lang="en-GB" sz="2000" dirty="0" smtClean="0"/>
              <a:t>of the </a:t>
            </a:r>
            <a:r>
              <a:rPr lang="en-GB" sz="2000" dirty="0" err="1"/>
              <a:t>Areces</a:t>
            </a:r>
            <a:r>
              <a:rPr lang="en-GB" sz="2000" dirty="0"/>
              <a:t> Foundation</a:t>
            </a:r>
            <a:endParaRPr lang="en-GB" sz="2000" dirty="0"/>
          </a:p>
          <a:p>
            <a:pPr>
              <a:buNone/>
            </a:pPr>
            <a:r>
              <a:rPr lang="it-IT" altLang="en-US" sz="2000" dirty="0" smtClean="0"/>
              <a:t>Madrid, June 14, </a:t>
            </a:r>
            <a:r>
              <a:rPr lang="it-IT" altLang="en-US" sz="2000" dirty="0" smtClean="0"/>
              <a:t>2016</a:t>
            </a:r>
            <a:endParaRPr lang="it-IT" altLang="en-US" sz="2000" dirty="0"/>
          </a:p>
          <a:p>
            <a:pPr>
              <a:buNone/>
            </a:pPr>
            <a:endParaRPr lang="it-IT" altLang="en-US" sz="2000" dirty="0" smtClean="0"/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8" y="5978525"/>
            <a:ext cx="1116012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50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830388" y="381000"/>
            <a:ext cx="8199437" cy="6172200"/>
          </a:xfrm>
          <a:solidFill>
            <a:schemeClr val="bg1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33400" indent="-533400">
              <a:buFontTx/>
              <a:buNone/>
            </a:pPr>
            <a:r>
              <a:rPr lang="en-US" altLang="en-US" sz="6000" b="1" dirty="0">
                <a:solidFill>
                  <a:srgbClr val="0000FF"/>
                </a:solidFill>
              </a:rPr>
              <a:t>	Poor mental health and wellbeing </a:t>
            </a:r>
            <a:r>
              <a:rPr lang="en-US" altLang="en-US" sz="6000" b="1" dirty="0" smtClean="0">
                <a:solidFill>
                  <a:srgbClr val="0000FF"/>
                </a:solidFill>
              </a:rPr>
              <a:t>have consequences for workplaces</a:t>
            </a:r>
            <a:endParaRPr lang="en-GB" altLang="en-US" sz="6000" b="1" dirty="0">
              <a:solidFill>
                <a:srgbClr val="0000FF"/>
              </a:solidFill>
            </a:endParaRPr>
          </a:p>
        </p:txBody>
      </p:sp>
      <p:sp>
        <p:nvSpPr>
          <p:cNvPr id="503811" name="Rectangle 3"/>
          <p:cNvSpPr>
            <a:spLocks noChangeArrowheads="1"/>
          </p:cNvSpPr>
          <p:nvPr/>
        </p:nvSpPr>
        <p:spPr bwMode="auto">
          <a:xfrm>
            <a:off x="365125" y="476250"/>
            <a:ext cx="1177925" cy="5619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buFontTx/>
              <a:buNone/>
            </a:pPr>
            <a:endParaRPr lang="en-GB" altLang="en-US" sz="257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12461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0"/>
            <a:ext cx="9258300" cy="765175"/>
          </a:xfrm>
        </p:spPr>
        <p:txBody>
          <a:bodyPr/>
          <a:lstStyle/>
          <a:p>
            <a:r>
              <a:rPr lang="en-GB" altLang="en-US" dirty="0" smtClean="0"/>
              <a:t>Impacts in the workplace</a:t>
            </a:r>
            <a:endParaRPr lang="en-GB" altLang="en-US" dirty="0"/>
          </a:p>
        </p:txBody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10287000" cy="5805487"/>
          </a:xfrm>
        </p:spPr>
        <p:txBody>
          <a:bodyPr/>
          <a:lstStyle/>
          <a:p>
            <a:r>
              <a:rPr lang="en-GB" altLang="en-US" dirty="0" smtClean="0"/>
              <a:t>Lost opportunities for innovation &amp; creativity</a:t>
            </a:r>
          </a:p>
          <a:p>
            <a:r>
              <a:rPr lang="en-GB" altLang="en-US" dirty="0" smtClean="0"/>
              <a:t>Absenteeism</a:t>
            </a:r>
          </a:p>
          <a:p>
            <a:r>
              <a:rPr lang="en-GB" altLang="en-US" dirty="0" err="1" smtClean="0"/>
              <a:t>Presenteeism</a:t>
            </a:r>
            <a:endParaRPr lang="en-GB" altLang="en-US" dirty="0" smtClean="0"/>
          </a:p>
          <a:p>
            <a:r>
              <a:rPr lang="en-GB" altLang="en-US" dirty="0" smtClean="0"/>
              <a:t>Staff turnover</a:t>
            </a:r>
          </a:p>
          <a:p>
            <a:r>
              <a:rPr lang="en-GB" altLang="en-US" dirty="0" smtClean="0"/>
              <a:t>Adverse </a:t>
            </a:r>
            <a:r>
              <a:rPr lang="en-GB" altLang="en-US" dirty="0"/>
              <a:t>impacts on working relationships with colleagues; poor morale </a:t>
            </a:r>
            <a:endParaRPr lang="en-GB" altLang="en-US" dirty="0" smtClean="0"/>
          </a:p>
          <a:p>
            <a:r>
              <a:rPr lang="en-GB" altLang="en-US" dirty="0" smtClean="0"/>
              <a:t>Increased </a:t>
            </a:r>
            <a:r>
              <a:rPr lang="en-GB" altLang="en-US" dirty="0"/>
              <a:t>conflict in the </a:t>
            </a:r>
            <a:r>
              <a:rPr lang="en-GB" altLang="en-US" dirty="0" smtClean="0"/>
              <a:t>workplace</a:t>
            </a:r>
          </a:p>
          <a:p>
            <a:r>
              <a:rPr lang="en-GB" altLang="en-US" dirty="0" smtClean="0"/>
              <a:t>Stigma </a:t>
            </a:r>
            <a:r>
              <a:rPr lang="en-GB" altLang="en-US" dirty="0"/>
              <a:t>and discrimination in the </a:t>
            </a:r>
            <a:r>
              <a:rPr lang="en-GB" altLang="en-US" dirty="0" smtClean="0"/>
              <a:t>workplace</a:t>
            </a:r>
          </a:p>
          <a:p>
            <a:r>
              <a:rPr lang="en-GB" altLang="en-US" dirty="0" smtClean="0"/>
              <a:t>Increase </a:t>
            </a:r>
            <a:r>
              <a:rPr lang="en-GB" altLang="en-US" dirty="0"/>
              <a:t>in risk of poor physical health and injuries</a:t>
            </a:r>
          </a:p>
        </p:txBody>
      </p:sp>
      <p:sp>
        <p:nvSpPr>
          <p:cNvPr id="507908" name="Line 4"/>
          <p:cNvSpPr>
            <a:spLocks noChangeShapeType="1"/>
          </p:cNvSpPr>
          <p:nvPr/>
        </p:nvSpPr>
        <p:spPr bwMode="auto">
          <a:xfrm>
            <a:off x="247650" y="836613"/>
            <a:ext cx="9791700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90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07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07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07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07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07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07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07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07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287000" cy="765175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chemeClr val="accent2"/>
                </a:solidFill>
              </a:rPr>
              <a:t>Creativity, Innovation, Reputation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981075"/>
            <a:ext cx="10112375" cy="57324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Potential benefits of positive mental wellbeing include: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Improved employer-employee dialogue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Better workplace performance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Encouraging creativity and innovation	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Enhancing business reputation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463550" y="765175"/>
            <a:ext cx="8988425" cy="26988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836613"/>
            <a:ext cx="10287000" cy="573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tabLst>
                <a:tab pos="1617663" algn="l"/>
              </a:tabLst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617663" algn="l"/>
              </a:tabLst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617663" algn="l"/>
              </a:tabLst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GB" altLang="en-US" sz="2800"/>
              <a:t>	</a:t>
            </a:r>
            <a:endParaRPr lang="en-GB" altLang="en-US" sz="2600">
              <a:solidFill>
                <a:schemeClr val="accent2"/>
              </a:solidFill>
            </a:endParaRPr>
          </a:p>
        </p:txBody>
      </p:sp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8" y="5978525"/>
            <a:ext cx="1116012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887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922337"/>
          </a:xfrm>
        </p:spPr>
        <p:txBody>
          <a:bodyPr/>
          <a:lstStyle/>
          <a:p>
            <a:r>
              <a:rPr lang="en-GB" altLang="en-US" smtClean="0"/>
              <a:t>Benefits of positive wellbeing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196975"/>
            <a:ext cx="9361488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2"/>
          <p:cNvSpPr txBox="1">
            <a:spLocks noChangeArrowheads="1"/>
          </p:cNvSpPr>
          <p:nvPr/>
        </p:nvSpPr>
        <p:spPr bwMode="auto">
          <a:xfrm>
            <a:off x="174625" y="6381750"/>
            <a:ext cx="6845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altLang="en-US"/>
              <a:t>Helliwell, Layard &amp; Sachs (eds). World Happiness Report 2013</a:t>
            </a:r>
          </a:p>
        </p:txBody>
      </p:sp>
    </p:spTree>
    <p:extLst>
      <p:ext uri="{BB962C8B-B14F-4D97-AF65-F5344CB8AC3E}">
        <p14:creationId xmlns:p14="http://schemas.microsoft.com/office/powerpoint/2010/main" val="364614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4025"/>
            <a:ext cx="10287000" cy="7651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4000" smtClean="0"/>
              <a:t>	</a:t>
            </a:r>
            <a:r>
              <a:rPr lang="en-GB" altLang="en-US" sz="3200" smtClean="0"/>
              <a:t>Survey on Wellness and Business Effectiveness</a:t>
            </a:r>
            <a:r>
              <a:rPr lang="en-GB" altLang="en-US" sz="4000" smtClean="0"/>
              <a:t> </a:t>
            </a:r>
            <a:r>
              <a:rPr lang="en-GB" altLang="en-US" sz="2400" smtClean="0"/>
              <a:t>(Dornan &amp; Jane-Llopis 2010)</a:t>
            </a:r>
            <a:r>
              <a:rPr lang="en-GB" altLang="en-US" sz="4000" smtClean="0"/>
              <a:t/>
            </a:r>
            <a:br>
              <a:rPr lang="en-GB" altLang="en-US" sz="4000" smtClean="0"/>
            </a:br>
            <a:endParaRPr lang="en-US" altLang="en-US" sz="4000" smtClean="0">
              <a:solidFill>
                <a:schemeClr val="accent2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1341438"/>
            <a:ext cx="10112375" cy="57324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29,000 employees, 10 industries, 15 countries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Self report on attitudes, performance and conditions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72% who rated organisation highly for actively promoting physical and mental health also rated highly for encouraging creativity and innovation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Fourfold increase in creativity and innovation, compared with a sevenfold decrease in companies where health and wellbeing were perceived to be poorly managed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smtClean="0"/>
              <a:t>	Poorly managed four times less likely to retain staff talent within a 12 month period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471488" y="1125538"/>
            <a:ext cx="8988425" cy="26987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836613"/>
            <a:ext cx="10287000" cy="573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tabLst>
                <a:tab pos="1617663" algn="l"/>
              </a:tabLst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617663" algn="l"/>
              </a:tabLst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617663" algn="l"/>
              </a:tabLst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GB" altLang="en-US" sz="2800"/>
              <a:t>	</a:t>
            </a:r>
            <a:endParaRPr lang="en-GB" altLang="en-US" sz="2600">
              <a:solidFill>
                <a:schemeClr val="accent2"/>
              </a:solidFill>
            </a:endParaRPr>
          </a:p>
        </p:txBody>
      </p:sp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8" y="5978525"/>
            <a:ext cx="1116012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40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64" y="620688"/>
            <a:ext cx="9361040" cy="59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8964" y="100656"/>
            <a:ext cx="9968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Company performance and workplace wellbeing: indices by country</a:t>
            </a:r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868405" y="6412685"/>
            <a:ext cx="6325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Source: </a:t>
            </a:r>
            <a:r>
              <a:rPr lang="en-GB" dirty="0" err="1" smtClean="0"/>
              <a:t>Eurofound</a:t>
            </a:r>
            <a:r>
              <a:rPr lang="en-GB" dirty="0" smtClean="0"/>
              <a:t> Third European Company Survey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80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3424238"/>
            <a:ext cx="19050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3424238"/>
            <a:ext cx="19050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6799263" y="6396038"/>
            <a:ext cx="33105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/>
              <a:t>DAK Gesundheit </a:t>
            </a:r>
            <a:r>
              <a:rPr lang="en-GB" altLang="en-US" sz="2400" dirty="0" smtClean="0"/>
              <a:t>2015</a:t>
            </a:r>
            <a:endParaRPr lang="en-GB" altLang="en-US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4705"/>
            <a:ext cx="982980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46808" y="1628800"/>
            <a:ext cx="27062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Depression, anxiety &amp; stress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446808" y="2338004"/>
            <a:ext cx="24086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All health problems</a:t>
            </a:r>
            <a:endParaRPr lang="en-GB" dirty="0"/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0" y="79374"/>
            <a:ext cx="10287000" cy="97336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altLang="en-US" dirty="0" smtClean="0"/>
              <a:t>Reasons for absenteeism in a German health insurance fund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399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3424238"/>
            <a:ext cx="19050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3424238"/>
            <a:ext cx="19050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56" y="116632"/>
            <a:ext cx="9721080" cy="65102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9756" y="260648"/>
            <a:ext cx="388843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Percentage growth in sick leave days due to mental health problems 2000 - 2014</a:t>
            </a:r>
            <a:endParaRPr lang="en-GB" sz="2400" dirty="0"/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6761594" y="6440662"/>
            <a:ext cx="33105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/>
              <a:t>DAK Gesundheit </a:t>
            </a:r>
            <a:r>
              <a:rPr lang="en-GB" altLang="en-US" sz="2400" dirty="0" smtClean="0"/>
              <a:t>2015</a:t>
            </a: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01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10287000" cy="1143000"/>
          </a:xfrm>
        </p:spPr>
        <p:txBody>
          <a:bodyPr>
            <a:noAutofit/>
          </a:bodyPr>
          <a:lstStyle/>
          <a:p>
            <a:r>
              <a:rPr lang="en-GB" sz="2000" dirty="0" smtClean="0"/>
              <a:t>Average rate per 100,000 employees of </a:t>
            </a:r>
            <a:r>
              <a:rPr lang="en-GB" sz="2000" dirty="0"/>
              <a:t>self-reported stress, depression or anxiety caused or made worse by current or most recent job, by occupation, for people working in the last 12 months, averaged 2011/12, 2013/14, 2014/15</a:t>
            </a:r>
            <a:r>
              <a:rPr lang="en-GB" sz="2000" dirty="0">
                <a:solidFill>
                  <a:srgbClr val="000000"/>
                </a:solidFill>
                <a:latin typeface="Arial"/>
              </a:rPr>
              <a:t/>
            </a:r>
            <a:br>
              <a:rPr lang="en-GB" sz="2000" dirty="0">
                <a:solidFill>
                  <a:srgbClr val="000000"/>
                </a:solidFill>
                <a:latin typeface="Arial"/>
              </a:rPr>
            </a:br>
            <a:endParaRPr lang="en-GB" altLang="en-US" sz="2000" dirty="0"/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10287000" cy="566102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497668" name="Line 4"/>
          <p:cNvSpPr>
            <a:spLocks noChangeShapeType="1"/>
          </p:cNvSpPr>
          <p:nvPr/>
        </p:nvSpPr>
        <p:spPr bwMode="auto">
          <a:xfrm>
            <a:off x="247650" y="1125538"/>
            <a:ext cx="10039350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0726745"/>
              </p:ext>
            </p:extLst>
          </p:nvPr>
        </p:nvGraphicFramePr>
        <p:xfrm>
          <a:off x="390972" y="1125538"/>
          <a:ext cx="9073008" cy="5293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67436" y="6132577"/>
            <a:ext cx="5176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Source: UK Health and Safety Executive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10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1" y="1052736"/>
            <a:ext cx="6129337" cy="537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762749" y="5085184"/>
            <a:ext cx="3241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fr-FR" dirty="0" err="1">
                <a:latin typeface="+mn-lt"/>
                <a:ea typeface="ＭＳ Ｐゴシック" charset="0"/>
                <a:cs typeface="ＭＳ Ｐゴシック" charset="0"/>
              </a:rPr>
              <a:t>Gustavsson</a:t>
            </a:r>
            <a:r>
              <a:rPr lang="fr-FR" dirty="0">
                <a:latin typeface="+mn-lt"/>
                <a:ea typeface="ＭＳ Ｐゴシック" charset="0"/>
                <a:cs typeface="ＭＳ Ｐゴシック" charset="0"/>
              </a:rPr>
              <a:t>, A. </a:t>
            </a:r>
            <a:r>
              <a:rPr lang="fr-FR" i="1" dirty="0">
                <a:latin typeface="+mn-lt"/>
                <a:ea typeface="ＭＳ Ｐゴシック" charset="0"/>
                <a:cs typeface="ＭＳ Ｐゴシック" charset="0"/>
              </a:rPr>
              <a:t>et al. </a:t>
            </a:r>
            <a:r>
              <a:rPr lang="fr-FR" dirty="0" err="1">
                <a:latin typeface="+mn-lt"/>
                <a:ea typeface="ＭＳ Ｐゴシック" charset="0"/>
                <a:cs typeface="ＭＳ Ｐゴシック" charset="0"/>
              </a:rPr>
              <a:t>Eur</a:t>
            </a:r>
            <a:r>
              <a:rPr lang="fr-FR" dirty="0">
                <a:latin typeface="+mn-lt"/>
                <a:ea typeface="ＭＳ Ｐゴシック" charset="0"/>
                <a:cs typeface="ＭＳ Ｐゴシック" charset="0"/>
              </a:rPr>
              <a:t>. </a:t>
            </a:r>
            <a:r>
              <a:rPr lang="fr-FR" dirty="0" err="1">
                <a:latin typeface="+mn-lt"/>
                <a:ea typeface="ＭＳ Ｐゴシック" charset="0"/>
                <a:cs typeface="ＭＳ Ｐゴシック" charset="0"/>
              </a:rPr>
              <a:t>Neuropsychopharmacol</a:t>
            </a:r>
            <a:r>
              <a:rPr lang="fr-FR" dirty="0">
                <a:latin typeface="+mn-lt"/>
                <a:ea typeface="ＭＳ Ｐゴシック" charset="0"/>
                <a:cs typeface="ＭＳ Ｐゴシック" charset="0"/>
              </a:rPr>
              <a:t>. 21, 718-779 (2011) and Smith K. Nature 2011 </a:t>
            </a:r>
            <a:endParaRPr lang="en-US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6007596" y="1124744"/>
            <a:ext cx="4307864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latin typeface="Calibri" pitchFamily="34" charset="0"/>
                <a:ea typeface="ＭＳ Ｐゴシック" pitchFamily="34" charset="-128"/>
              </a:rPr>
              <a:t>Mood Disorders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latin typeface="Calibri" pitchFamily="34" charset="0"/>
                <a:ea typeface="ＭＳ Ｐゴシック" pitchFamily="34" charset="-128"/>
              </a:rPr>
              <a:t>€113 billion: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latin typeface="Calibri" pitchFamily="34" charset="0"/>
                <a:ea typeface="ＭＳ Ｐゴシック" pitchFamily="34" charset="-128"/>
              </a:rPr>
              <a:t>Health care : €26 billion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latin typeface="Calibri" pitchFamily="34" charset="0"/>
                <a:ea typeface="ＭＳ Ｐゴシック" pitchFamily="34" charset="-128"/>
              </a:rPr>
              <a:t>Other services: €15 billion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latin typeface="Calibri" pitchFamily="34" charset="0"/>
                <a:ea typeface="ＭＳ Ｐゴシック" pitchFamily="34" charset="-128"/>
              </a:rPr>
              <a:t>Productivity: €72 billion</a:t>
            </a:r>
            <a:endParaRPr lang="en-GB" altLang="en-US" sz="2800" b="1" dirty="0">
              <a:latin typeface="Calibri" pitchFamily="34" charset="0"/>
              <a:ea typeface="ＭＳ Ｐゴシック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itchFamily="34" charset="0"/>
              <a:ea typeface="ＭＳ Ｐゴシック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0"/>
            <a:ext cx="1028700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en-US" altLang="en-US" sz="4000" kern="0" dirty="0" smtClean="0">
                <a:solidFill>
                  <a:schemeClr val="accent2"/>
                </a:solidFill>
              </a:rPr>
              <a:t>Major Economic Impact</a:t>
            </a:r>
            <a:endParaRPr lang="en-US" altLang="en-US" sz="4000" kern="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349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62" y="548681"/>
            <a:ext cx="9741477" cy="552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5374" y="0"/>
            <a:ext cx="9896251" cy="584775"/>
          </a:xfrm>
          <a:noFill/>
          <a:ln/>
        </p:spPr>
        <p:txBody>
          <a:bodyPr wrap="square">
            <a:spAutoFit/>
          </a:bodyPr>
          <a:lstStyle/>
          <a:p>
            <a:pPr marL="0" indent="0" algn="ctr">
              <a:spcBef>
                <a:spcPct val="0"/>
              </a:spcBef>
              <a:buFontTx/>
              <a:buNone/>
            </a:pPr>
            <a:r>
              <a:rPr lang="en-US" altLang="en-US" sz="1600" b="1" dirty="0" smtClean="0">
                <a:solidFill>
                  <a:schemeClr val="tx2"/>
                </a:solidFill>
              </a:rPr>
              <a:t>Number </a:t>
            </a:r>
            <a:r>
              <a:rPr lang="en-US" altLang="en-US" sz="1600" b="1" dirty="0">
                <a:solidFill>
                  <a:schemeClr val="tx2"/>
                </a:solidFill>
              </a:rPr>
              <a:t>of people, per-patient cost and societal cost by type of costs for all disorders in Spain 2010.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48108" y="6071783"/>
            <a:ext cx="93907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200" dirty="0" err="1"/>
              <a:t>Parés-Badell</a:t>
            </a:r>
            <a:r>
              <a:rPr lang="en-US" altLang="en-US" sz="1200" dirty="0"/>
              <a:t> O, </a:t>
            </a:r>
            <a:r>
              <a:rPr lang="en-US" altLang="en-US" sz="1200" dirty="0" err="1"/>
              <a:t>Barbaglia</a:t>
            </a:r>
            <a:r>
              <a:rPr lang="en-US" altLang="en-US" sz="1200" dirty="0"/>
              <a:t> G, </a:t>
            </a:r>
            <a:r>
              <a:rPr lang="en-US" altLang="en-US" sz="1200" dirty="0" err="1"/>
              <a:t>Jerinic</a:t>
            </a:r>
            <a:r>
              <a:rPr lang="en-US" altLang="en-US" sz="1200" dirty="0"/>
              <a:t> P, </a:t>
            </a:r>
            <a:r>
              <a:rPr lang="en-US" altLang="en-US" sz="1200" dirty="0" err="1"/>
              <a:t>Gustavsson</a:t>
            </a:r>
            <a:r>
              <a:rPr lang="en-US" altLang="en-US" sz="1200" dirty="0"/>
              <a:t> A, Salvador-Carulla L, et al. (2014) Cost of Disorders of the Brain in Spain. PLoS ONE 9(8): e105471. doi:10.1371/journal.pone.0105471</a:t>
            </a:r>
          </a:p>
          <a:p>
            <a:pPr eaLnBrk="1" hangingPunct="1"/>
            <a:r>
              <a:rPr lang="en-US" altLang="en-US" sz="1200" dirty="0">
                <a:hlinkClick r:id="rId3"/>
              </a:rPr>
              <a:t>http://journals.plos.org/plosone/article?id=info:doi/10.1371/journal.pone.0105471</a:t>
            </a:r>
            <a:endParaRPr lang="en-US" altLang="en-US" sz="12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227" y="6342530"/>
            <a:ext cx="2480830" cy="4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97011" y="2636912"/>
            <a:ext cx="3888432" cy="310854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Mood Disorders: €10.7 billion</a:t>
            </a:r>
          </a:p>
          <a:p>
            <a:endParaRPr lang="en-GB" sz="2000" dirty="0"/>
          </a:p>
          <a:p>
            <a:r>
              <a:rPr lang="en-GB" sz="2000" dirty="0" smtClean="0"/>
              <a:t>Health care costs: €4.5 billion</a:t>
            </a:r>
          </a:p>
          <a:p>
            <a:endParaRPr lang="en-GB" sz="2000" dirty="0"/>
          </a:p>
          <a:p>
            <a:r>
              <a:rPr lang="en-GB" sz="2000" dirty="0" smtClean="0"/>
              <a:t>Other service costs: €1.4 billion</a:t>
            </a:r>
          </a:p>
          <a:p>
            <a:endParaRPr lang="en-GB" sz="2000" dirty="0"/>
          </a:p>
          <a:p>
            <a:r>
              <a:rPr lang="en-GB" sz="2000" dirty="0" smtClean="0"/>
              <a:t>Productivity losses: €4.8 billion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10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287000" cy="1143000"/>
          </a:xfrm>
        </p:spPr>
        <p:txBody>
          <a:bodyPr/>
          <a:lstStyle/>
          <a:p>
            <a:r>
              <a:rPr lang="en-GB" altLang="en-US"/>
              <a:t>Cost of absenteeism in Great Britain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10287000" cy="5661025"/>
          </a:xfrm>
        </p:spPr>
        <p:txBody>
          <a:bodyPr/>
          <a:lstStyle/>
          <a:p>
            <a:r>
              <a:rPr lang="en-GB" altLang="en-US"/>
              <a:t>11.4 million days lost to stress/depression in 2008/2009 in GB</a:t>
            </a:r>
          </a:p>
          <a:p>
            <a:r>
              <a:rPr lang="en-GB" altLang="en-US"/>
              <a:t>46% of all days at work lost to illness</a:t>
            </a:r>
          </a:p>
          <a:p>
            <a:r>
              <a:rPr lang="en-GB" altLang="en-US"/>
              <a:t>Average length of absenteeism 28 days per case</a:t>
            </a:r>
          </a:p>
          <a:p>
            <a:r>
              <a:rPr lang="en-GB" altLang="en-US"/>
              <a:t>Conservative costs of work related absenteeism estimated at £750 million for all UK (Foresight 2008)</a:t>
            </a:r>
          </a:p>
          <a:p>
            <a:r>
              <a:rPr lang="en-GB" altLang="en-US"/>
              <a:t>All absenteeism due to stress/depression as high as £4 billion per annum</a:t>
            </a:r>
          </a:p>
        </p:txBody>
      </p:sp>
      <p:sp>
        <p:nvSpPr>
          <p:cNvPr id="497668" name="Line 4"/>
          <p:cNvSpPr>
            <a:spLocks noChangeShapeType="1"/>
          </p:cNvSpPr>
          <p:nvPr/>
        </p:nvSpPr>
        <p:spPr bwMode="auto">
          <a:xfrm>
            <a:off x="247650" y="1125538"/>
            <a:ext cx="10039350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68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0963" y="187325"/>
            <a:ext cx="10085387" cy="865188"/>
          </a:xfrm>
        </p:spPr>
        <p:txBody>
          <a:bodyPr>
            <a:normAutofit fontScale="90000"/>
          </a:bodyPr>
          <a:lstStyle/>
          <a:p>
            <a:r>
              <a:rPr lang="en-GB" altLang="en-US" sz="3200" b="1">
                <a:solidFill>
                  <a:srgbClr val="FF0000"/>
                </a:solidFill>
                <a:latin typeface="Verdana" pitchFamily="34" charset="0"/>
              </a:rPr>
              <a:t>The ‘business cost’ consequences of mental health needs in the UK</a:t>
            </a:r>
            <a:endParaRPr lang="en-US" altLang="en-US" sz="3200" b="1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125" y="1196975"/>
            <a:ext cx="4697413" cy="3384550"/>
          </a:xfrm>
          <a:solidFill>
            <a:schemeClr val="bg1"/>
          </a:solidFill>
          <a:ln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None/>
            </a:pPr>
            <a:r>
              <a:rPr lang="en-GB" altLang="en-US" sz="2400" b="1">
                <a:solidFill>
                  <a:srgbClr val="0000FF"/>
                </a:solidFill>
                <a:latin typeface="Verdana" pitchFamily="34" charset="0"/>
              </a:rPr>
              <a:t>Absenteeism (UK)</a:t>
            </a:r>
          </a:p>
          <a:p>
            <a:pPr>
              <a:buClr>
                <a:srgbClr val="0000FF"/>
              </a:buClr>
              <a:buFont typeface="Wingdings" pitchFamily="2" charset="2"/>
              <a:buChar char="§"/>
            </a:pPr>
            <a:r>
              <a:rPr lang="en-GB" altLang="en-US" sz="2400">
                <a:latin typeface="Verdana" pitchFamily="34" charset="0"/>
              </a:rPr>
              <a:t>The average employee has 7 ‘sick days’ off per year … and 40% are for mental health problems</a:t>
            </a:r>
          </a:p>
          <a:p>
            <a:pPr>
              <a:buClr>
                <a:srgbClr val="0000FF"/>
              </a:buClr>
              <a:buFont typeface="Wingdings" pitchFamily="2" charset="2"/>
              <a:buChar char="§"/>
            </a:pPr>
            <a:r>
              <a:rPr lang="en-GB" altLang="en-US" sz="2400">
                <a:latin typeface="Verdana" pitchFamily="34" charset="0"/>
              </a:rPr>
              <a:t>Cost to business = </a:t>
            </a:r>
            <a:r>
              <a:rPr lang="en-GB" altLang="en-US" sz="2400" b="1">
                <a:solidFill>
                  <a:srgbClr val="FF3300"/>
                </a:solidFill>
                <a:latin typeface="Verdana" pitchFamily="34" charset="0"/>
              </a:rPr>
              <a:t>£8.4 billion</a:t>
            </a:r>
          </a:p>
        </p:txBody>
      </p:sp>
      <p:sp>
        <p:nvSpPr>
          <p:cNvPr id="536580" name="Rectangle 4"/>
          <p:cNvSpPr>
            <a:spLocks noChangeArrowheads="1"/>
          </p:cNvSpPr>
          <p:nvPr/>
        </p:nvSpPr>
        <p:spPr bwMode="auto">
          <a:xfrm>
            <a:off x="5467350" y="1196975"/>
            <a:ext cx="4699000" cy="28082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buClr>
                <a:srgbClr val="0000FF"/>
              </a:buClr>
              <a:buFont typeface="Wingdings" pitchFamily="2" charset="2"/>
              <a:buNone/>
            </a:pPr>
            <a:r>
              <a:rPr lang="en-GB" altLang="en-US" sz="2400" b="1">
                <a:solidFill>
                  <a:srgbClr val="0000FF"/>
                </a:solidFill>
                <a:latin typeface="Verdana" pitchFamily="34" charset="0"/>
              </a:rPr>
              <a:t>‘Presenteeism’ (UK)</a:t>
            </a:r>
          </a:p>
          <a:p>
            <a:pPr>
              <a:buClr>
                <a:srgbClr val="0000FF"/>
              </a:buClr>
              <a:buFont typeface="Wingdings" pitchFamily="2" charset="2"/>
              <a:buChar char="§"/>
            </a:pPr>
            <a:r>
              <a:rPr lang="en-GB" altLang="en-US" sz="2400">
                <a:latin typeface="Verdana" pitchFamily="34" charset="0"/>
              </a:rPr>
              <a:t>Mental health problems can make people less productive in the workplace</a:t>
            </a:r>
          </a:p>
          <a:p>
            <a:pPr>
              <a:buClr>
                <a:srgbClr val="0000FF"/>
              </a:buClr>
              <a:buFont typeface="Wingdings" pitchFamily="2" charset="2"/>
              <a:buChar char="§"/>
            </a:pPr>
            <a:r>
              <a:rPr lang="en-GB" altLang="en-US" sz="2400">
                <a:latin typeface="Verdana" pitchFamily="34" charset="0"/>
              </a:rPr>
              <a:t>Cost to business = </a:t>
            </a:r>
            <a:r>
              <a:rPr lang="en-GB" altLang="en-US" sz="2400" b="1">
                <a:solidFill>
                  <a:srgbClr val="FF3300"/>
                </a:solidFill>
                <a:latin typeface="Verdana" pitchFamily="34" charset="0"/>
              </a:rPr>
              <a:t>£15.1 billion</a:t>
            </a:r>
          </a:p>
        </p:txBody>
      </p:sp>
      <p:sp>
        <p:nvSpPr>
          <p:cNvPr id="536581" name="Rectangle 5"/>
          <p:cNvSpPr>
            <a:spLocks noChangeArrowheads="1"/>
          </p:cNvSpPr>
          <p:nvPr/>
        </p:nvSpPr>
        <p:spPr bwMode="auto">
          <a:xfrm>
            <a:off x="5467350" y="4149725"/>
            <a:ext cx="4699000" cy="25923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buClr>
                <a:srgbClr val="0000FF"/>
              </a:buClr>
              <a:buFont typeface="Wingdings" pitchFamily="2" charset="2"/>
              <a:buNone/>
            </a:pPr>
            <a:r>
              <a:rPr lang="en-GB" altLang="en-US" sz="2400" b="1">
                <a:solidFill>
                  <a:srgbClr val="0000FF"/>
                </a:solidFill>
                <a:latin typeface="Verdana" pitchFamily="34" charset="0"/>
              </a:rPr>
              <a:t>Staff turnover (UK)</a:t>
            </a:r>
          </a:p>
          <a:p>
            <a:pPr>
              <a:buClr>
                <a:srgbClr val="0000FF"/>
              </a:buClr>
              <a:buFont typeface="Wingdings" pitchFamily="2" charset="2"/>
              <a:buChar char="§"/>
            </a:pPr>
            <a:r>
              <a:rPr lang="en-GB" altLang="en-US" sz="2400">
                <a:latin typeface="Verdana" pitchFamily="34" charset="0"/>
              </a:rPr>
              <a:t>Replacing staff who leave because of mental ill-health</a:t>
            </a:r>
          </a:p>
          <a:p>
            <a:pPr>
              <a:buClr>
                <a:srgbClr val="0000FF"/>
              </a:buClr>
              <a:buFont typeface="Wingdings" pitchFamily="2" charset="2"/>
              <a:buChar char="§"/>
            </a:pPr>
            <a:r>
              <a:rPr lang="en-GB" altLang="en-US" sz="2400">
                <a:latin typeface="Verdana" pitchFamily="34" charset="0"/>
              </a:rPr>
              <a:t>Cost to business = </a:t>
            </a:r>
            <a:r>
              <a:rPr lang="en-GB" altLang="en-US" sz="2400" b="1">
                <a:solidFill>
                  <a:srgbClr val="FF3300"/>
                </a:solidFill>
                <a:latin typeface="Verdana" pitchFamily="34" charset="0"/>
              </a:rPr>
              <a:t>£2.4 billion</a:t>
            </a:r>
          </a:p>
        </p:txBody>
      </p:sp>
      <p:sp>
        <p:nvSpPr>
          <p:cNvPr id="536582" name="Text Box 6"/>
          <p:cNvSpPr txBox="1">
            <a:spLocks noChangeArrowheads="1"/>
          </p:cNvSpPr>
          <p:nvPr/>
        </p:nvSpPr>
        <p:spPr bwMode="auto">
          <a:xfrm>
            <a:off x="93663" y="6100763"/>
            <a:ext cx="5049837" cy="6413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  <a:latin typeface="Verdana" pitchFamily="34" charset="0"/>
              </a:rPr>
              <a:t>Sainsbury Centre for Mental Health, Policy Paper, 2007</a:t>
            </a:r>
          </a:p>
        </p:txBody>
      </p:sp>
    </p:spTree>
    <p:extLst>
      <p:ext uri="{BB962C8B-B14F-4D97-AF65-F5344CB8AC3E}">
        <p14:creationId xmlns:p14="http://schemas.microsoft.com/office/powerpoint/2010/main" val="3808453526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3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80" grpId="0" animBg="1"/>
      <p:bldP spid="5365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354162"/>
          </a:xfrm>
        </p:spPr>
        <p:txBody>
          <a:bodyPr/>
          <a:lstStyle/>
          <a:p>
            <a:r>
              <a:rPr lang="en-GB" altLang="en-US" dirty="0"/>
              <a:t>Major Cause of Early Retirement</a:t>
            </a:r>
            <a:endParaRPr lang="en-US" altLang="en-US" dirty="0"/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56" y="0"/>
            <a:ext cx="9433048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44" y="0"/>
            <a:ext cx="3703340" cy="1268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1558" y="6458286"/>
            <a:ext cx="46554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Source: Economist Intelligence Unit 2014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736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274638"/>
            <a:ext cx="9258300" cy="1354162"/>
          </a:xfrm>
        </p:spPr>
        <p:txBody>
          <a:bodyPr/>
          <a:lstStyle/>
          <a:p>
            <a:r>
              <a:rPr lang="en-GB" altLang="en-US" dirty="0"/>
              <a:t>Major Cause of Early Retirement</a:t>
            </a:r>
            <a:endParaRPr lang="en-US" altLang="en-US" dirty="0"/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12" y="0"/>
            <a:ext cx="9001000" cy="6857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03340" cy="1268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1558" y="6458286"/>
            <a:ext cx="46554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Source: Economist Intelligence Unit 2014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41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830388" y="381000"/>
            <a:ext cx="8199437" cy="6172200"/>
          </a:xfrm>
          <a:solidFill>
            <a:schemeClr val="bg1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33400" indent="-533400">
              <a:buFontTx/>
              <a:buNone/>
            </a:pPr>
            <a:r>
              <a:rPr lang="en-US" altLang="en-US" sz="6000" b="1" dirty="0">
                <a:solidFill>
                  <a:srgbClr val="0000FF"/>
                </a:solidFill>
              </a:rPr>
              <a:t>	</a:t>
            </a:r>
            <a:r>
              <a:rPr lang="en-US" altLang="en-US" sz="6000" b="1" dirty="0" smtClean="0">
                <a:solidFill>
                  <a:srgbClr val="0000FF"/>
                </a:solidFill>
              </a:rPr>
              <a:t>Impacts in workplaces greater during economic shocks</a:t>
            </a:r>
            <a:endParaRPr lang="en-GB" altLang="en-US" sz="6000" b="1" dirty="0">
              <a:solidFill>
                <a:srgbClr val="0000FF"/>
              </a:solidFill>
            </a:endParaRPr>
          </a:p>
        </p:txBody>
      </p:sp>
      <p:sp>
        <p:nvSpPr>
          <p:cNvPr id="512003" name="Rectangle 3"/>
          <p:cNvSpPr>
            <a:spLocks noChangeArrowheads="1"/>
          </p:cNvSpPr>
          <p:nvPr/>
        </p:nvSpPr>
        <p:spPr bwMode="auto">
          <a:xfrm>
            <a:off x="365125" y="476250"/>
            <a:ext cx="1177925" cy="5619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buFontTx/>
              <a:buNone/>
            </a:pPr>
            <a:endParaRPr lang="en-GB" altLang="en-US" sz="257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11241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34988" y="20638"/>
            <a:ext cx="9258300" cy="744537"/>
          </a:xfrm>
        </p:spPr>
        <p:txBody>
          <a:bodyPr>
            <a:normAutofit fontScale="90000"/>
          </a:bodyPr>
          <a:lstStyle/>
          <a:p>
            <a:r>
              <a:rPr lang="en-GB" altLang="en-US" smtClean="0"/>
              <a:t>Impacts of job insecurity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908050"/>
            <a:ext cx="9072562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390525" y="6453188"/>
            <a:ext cx="8850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altLang="en-US"/>
              <a:t>Source: Siegrist, McDaid , Freire-Gabal, Levi et al – ‘Santiago Declaration, 2013’</a:t>
            </a:r>
          </a:p>
        </p:txBody>
      </p:sp>
    </p:spTree>
    <p:extLst>
      <p:ext uri="{BB962C8B-B14F-4D97-AF65-F5344CB8AC3E}">
        <p14:creationId xmlns:p14="http://schemas.microsoft.com/office/powerpoint/2010/main" val="419515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8"/>
          <p:cNvSpPr txBox="1">
            <a:spLocks noChangeArrowheads="1"/>
          </p:cNvSpPr>
          <p:nvPr/>
        </p:nvSpPr>
        <p:spPr bwMode="auto">
          <a:xfrm>
            <a:off x="5270500" y="6478588"/>
            <a:ext cx="50165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latin typeface="Times New Roman" pitchFamily="18" charset="0"/>
              </a:rPr>
              <a:t>In Commission on Social Determinants of Health, 2008</a:t>
            </a:r>
            <a:endParaRPr lang="en-US" altLang="en-US" sz="1600" b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8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36" y="620688"/>
            <a:ext cx="7807796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39244" y="2500154"/>
            <a:ext cx="4464496" cy="156966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Hazard ratio for retiring as a result of mental health problems 3 times greater than for general disability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1852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29" y="-15207"/>
            <a:ext cx="7528513" cy="285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8072" y="2870215"/>
            <a:ext cx="852787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Review of studies looking at both job insecurity and unemployment as risk factors to health and mental health </a:t>
            </a:r>
          </a:p>
          <a:p>
            <a:endParaRPr lang="en-GB" sz="2000" dirty="0"/>
          </a:p>
          <a:p>
            <a:r>
              <a:rPr lang="en-GB" sz="2000" dirty="0"/>
              <a:t>13 studies identified </a:t>
            </a:r>
          </a:p>
          <a:p>
            <a:endParaRPr lang="en-GB" sz="2000" dirty="0"/>
          </a:p>
          <a:p>
            <a:r>
              <a:rPr lang="en-GB" sz="2000" dirty="0"/>
              <a:t>Consistently job insecurity as great a risk as unemployment – minimal differences in effects by gender</a:t>
            </a:r>
          </a:p>
          <a:p>
            <a:endParaRPr lang="en-GB" sz="2000" dirty="0"/>
          </a:p>
          <a:p>
            <a:r>
              <a:rPr lang="en-GB" sz="2000" dirty="0"/>
              <a:t>Both Job Insecurity and Unemployment associated with risks to mental health; more somatic symptoms seen with job insecurity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18964" y="6453336"/>
            <a:ext cx="6768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Kim and von </a:t>
            </a:r>
            <a:r>
              <a:rPr lang="en-GB" dirty="0" err="1"/>
              <a:t>dem</a:t>
            </a:r>
            <a:r>
              <a:rPr lang="en-GB" dirty="0"/>
              <a:t> </a:t>
            </a:r>
            <a:r>
              <a:rPr lang="en-GB" dirty="0" err="1"/>
              <a:t>Knesebeck</a:t>
            </a:r>
            <a:r>
              <a:rPr lang="en-GB" dirty="0"/>
              <a:t> BMC Public Health (2015) 15:985</a:t>
            </a:r>
          </a:p>
        </p:txBody>
      </p:sp>
    </p:spTree>
    <p:extLst>
      <p:ext uri="{BB962C8B-B14F-4D97-AF65-F5344CB8AC3E}">
        <p14:creationId xmlns:p14="http://schemas.microsoft.com/office/powerpoint/2010/main" val="339970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22" y="116632"/>
            <a:ext cx="765810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952" y="3746967"/>
            <a:ext cx="93610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4,000 people from NEMESIS-2 Study (Netherlands </a:t>
            </a:r>
            <a:r>
              <a:rPr lang="en-GB" dirty="0"/>
              <a:t>Mental Health Survey and Incidence </a:t>
            </a:r>
            <a:r>
              <a:rPr lang="en-GB" dirty="0" smtClean="0"/>
              <a:t>Study-2)</a:t>
            </a:r>
          </a:p>
          <a:p>
            <a:endParaRPr lang="en-GB" dirty="0"/>
          </a:p>
          <a:p>
            <a:r>
              <a:rPr lang="en-GB" dirty="0"/>
              <a:t>L</a:t>
            </a:r>
            <a:r>
              <a:rPr lang="en-GB" dirty="0" smtClean="0"/>
              <a:t>ow </a:t>
            </a:r>
            <a:r>
              <a:rPr lang="en-GB" dirty="0"/>
              <a:t>job security </a:t>
            </a:r>
            <a:r>
              <a:rPr lang="en-GB" dirty="0" smtClean="0"/>
              <a:t>doubled chance of mental </a:t>
            </a:r>
            <a:r>
              <a:rPr lang="en-GB" dirty="0"/>
              <a:t>health symptoms </a:t>
            </a:r>
            <a:r>
              <a:rPr lang="en-GB" dirty="0" smtClean="0"/>
              <a:t>&amp; mental </a:t>
            </a:r>
            <a:r>
              <a:rPr lang="en-GB" dirty="0"/>
              <a:t>disorders </a:t>
            </a:r>
            <a:endParaRPr lang="en-GB" dirty="0" smtClean="0"/>
          </a:p>
          <a:p>
            <a:endParaRPr lang="en-GB" dirty="0"/>
          </a:p>
          <a:p>
            <a:r>
              <a:rPr lang="en-GB" dirty="0"/>
              <a:t>Workers in </a:t>
            </a:r>
            <a:r>
              <a:rPr lang="en-GB" dirty="0" smtClean="0"/>
              <a:t>poorest </a:t>
            </a:r>
            <a:r>
              <a:rPr lang="en-GB" dirty="0"/>
              <a:t>quality </a:t>
            </a:r>
            <a:r>
              <a:rPr lang="en-GB" dirty="0" smtClean="0"/>
              <a:t>jobs, had 3 </a:t>
            </a:r>
            <a:r>
              <a:rPr lang="en-GB" dirty="0"/>
              <a:t>to </a:t>
            </a:r>
            <a:r>
              <a:rPr lang="en-GB" dirty="0" smtClean="0"/>
              <a:t>5 times </a:t>
            </a:r>
            <a:r>
              <a:rPr lang="en-GB" dirty="0"/>
              <a:t>higher chance of mental disorders than those in </a:t>
            </a:r>
            <a:r>
              <a:rPr lang="en-GB" dirty="0" smtClean="0"/>
              <a:t>most </a:t>
            </a:r>
            <a:r>
              <a:rPr lang="en-GB" dirty="0"/>
              <a:t>optimal </a:t>
            </a:r>
            <a:r>
              <a:rPr lang="en-GB" dirty="0" smtClean="0"/>
              <a:t>jobs</a:t>
            </a:r>
          </a:p>
          <a:p>
            <a:endParaRPr lang="en-GB" dirty="0"/>
          </a:p>
          <a:p>
            <a:r>
              <a:rPr lang="en-GB" dirty="0" smtClean="0"/>
              <a:t>Having a poor quality job was not associated with better health outcomes than being unemployed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20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64" y="260648"/>
            <a:ext cx="9433048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4948" y="6453336"/>
            <a:ext cx="771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Ten Have et al </a:t>
            </a:r>
            <a:r>
              <a:rPr lang="pl-PL" dirty="0" smtClean="0"/>
              <a:t>Soc </a:t>
            </a:r>
            <a:r>
              <a:rPr lang="pl-PL" dirty="0"/>
              <a:t>Psychiatry Psychiatr Epidemiol (2015) 50:899–907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49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64" y="332656"/>
            <a:ext cx="9505056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032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287000" cy="765175"/>
          </a:xfrm>
        </p:spPr>
        <p:txBody>
          <a:bodyPr>
            <a:normAutofit/>
          </a:bodyPr>
          <a:lstStyle/>
          <a:p>
            <a:r>
              <a:rPr lang="en-GB" altLang="en-US" sz="2800" b="1" dirty="0" smtClean="0"/>
              <a:t>Migrant status, employment &amp; mental health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855228"/>
            <a:ext cx="10112375" cy="29674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/>
              <a:t>Follow up survey of </a:t>
            </a:r>
            <a:r>
              <a:rPr lang="en-GB" sz="2800" dirty="0"/>
              <a:t>318 workers from Colombia, Ecuador, Morocco and Romania residing in Spain</a:t>
            </a:r>
            <a:r>
              <a:rPr lang="en-GB" sz="28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Increased </a:t>
            </a:r>
            <a:r>
              <a:rPr lang="en-GB" sz="2800" dirty="0"/>
              <a:t>risk of poor mental health in </a:t>
            </a:r>
            <a:r>
              <a:rPr lang="en-GB" sz="2800" dirty="0" smtClean="0"/>
              <a:t>workers:</a:t>
            </a:r>
          </a:p>
          <a:p>
            <a:pPr lvl="1">
              <a:lnSpc>
                <a:spcPct val="150000"/>
              </a:lnSpc>
            </a:pPr>
            <a:r>
              <a:rPr lang="en-GB" sz="2400" dirty="0" smtClean="0"/>
              <a:t>lost jobs (OR </a:t>
            </a:r>
            <a:r>
              <a:rPr lang="en-GB" sz="2400" dirty="0"/>
              <a:t>= 3.62, 95%CI: 1.64–7.96), </a:t>
            </a:r>
            <a:endParaRPr lang="en-GB" sz="2400" dirty="0" smtClean="0"/>
          </a:p>
          <a:p>
            <a:pPr lvl="1">
              <a:lnSpc>
                <a:spcPct val="150000"/>
              </a:lnSpc>
            </a:pPr>
            <a:r>
              <a:rPr lang="en-GB" sz="2400" dirty="0" smtClean="0"/>
              <a:t>working </a:t>
            </a:r>
            <a:r>
              <a:rPr lang="en-GB" sz="2400" dirty="0"/>
              <a:t>hours increased (</a:t>
            </a:r>
            <a:r>
              <a:rPr lang="en-GB" sz="2400" dirty="0" err="1"/>
              <a:t>aOR</a:t>
            </a:r>
            <a:r>
              <a:rPr lang="en-GB" sz="2400" dirty="0"/>
              <a:t> = 2.35, 95%CI: 1.02–5.44), </a:t>
            </a:r>
            <a:endParaRPr lang="en-GB" sz="2400" dirty="0" smtClean="0"/>
          </a:p>
          <a:p>
            <a:pPr lvl="1">
              <a:lnSpc>
                <a:spcPct val="150000"/>
              </a:lnSpc>
            </a:pPr>
            <a:r>
              <a:rPr lang="en-GB" sz="2400" dirty="0" smtClean="0"/>
              <a:t>monthly </a:t>
            </a:r>
            <a:r>
              <a:rPr lang="en-GB" sz="2400" dirty="0"/>
              <a:t>income decreased (</a:t>
            </a:r>
            <a:r>
              <a:rPr lang="en-GB" sz="2400" dirty="0" err="1"/>
              <a:t>aOR</a:t>
            </a:r>
            <a:r>
              <a:rPr lang="en-GB" sz="2400" dirty="0"/>
              <a:t> = 2.75, 95%CI: 1.08–7.00) </a:t>
            </a:r>
            <a:endParaRPr lang="en-GB" sz="2400" dirty="0" smtClean="0"/>
          </a:p>
          <a:p>
            <a:pPr>
              <a:lnSpc>
                <a:spcPct val="150000"/>
              </a:lnSpc>
            </a:pPr>
            <a:r>
              <a:rPr lang="en-GB" sz="2800" dirty="0" smtClean="0"/>
              <a:t>Decreased risk in workers who were able to register with Spanish social security system</a:t>
            </a:r>
            <a:endParaRPr lang="en-GB" sz="2800" dirty="0"/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endParaRPr lang="en-GB" altLang="en-US" sz="2800" dirty="0"/>
          </a:p>
          <a:p>
            <a:pPr>
              <a:lnSpc>
                <a:spcPct val="150000"/>
              </a:lnSpc>
            </a:pPr>
            <a:endParaRPr lang="en-GB" altLang="en-US" sz="2800" dirty="0" smtClean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836613"/>
            <a:ext cx="10287000" cy="573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tabLst>
                <a:tab pos="1617663" algn="l"/>
              </a:tabLst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617663" algn="l"/>
              </a:tabLst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617663" algn="l"/>
              </a:tabLst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GB" altLang="en-US" sz="2800"/>
              <a:t>	</a:t>
            </a:r>
            <a:endParaRPr lang="en-GB" altLang="en-US" sz="2600">
              <a:solidFill>
                <a:schemeClr val="accent2"/>
              </a:solidFill>
            </a:endParaRPr>
          </a:p>
        </p:txBody>
      </p:sp>
      <p:pic>
        <p:nvPicPr>
          <p:cNvPr id="410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976" y="5949280"/>
            <a:ext cx="868440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4948" y="6384409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Robert et al 2014</a:t>
            </a:r>
            <a:endParaRPr lang="en-GB" dirty="0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463550" y="765175"/>
            <a:ext cx="8988425" cy="26988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5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830388" y="381000"/>
            <a:ext cx="8199437" cy="6172200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33400" indent="-533400">
              <a:buNone/>
            </a:pPr>
            <a:r>
              <a:rPr lang="en-US" altLang="en-US" sz="6000" b="1" dirty="0" smtClean="0">
                <a:solidFill>
                  <a:srgbClr val="0000FF"/>
                </a:solidFill>
              </a:rPr>
              <a:t>	</a:t>
            </a:r>
            <a:r>
              <a:rPr lang="en-GB" altLang="en-US" sz="6000" b="1" dirty="0" smtClean="0">
                <a:solidFill>
                  <a:srgbClr val="0000FF"/>
                </a:solidFill>
              </a:rPr>
              <a:t>Impacts </a:t>
            </a:r>
            <a:r>
              <a:rPr lang="en-GB" altLang="en-US" sz="6000" b="1" dirty="0">
                <a:solidFill>
                  <a:srgbClr val="0000FF"/>
                </a:solidFill>
              </a:rPr>
              <a:t>of business downsizing, redundancy and being a survivor in workplace</a:t>
            </a:r>
            <a:endParaRPr lang="en-GB" altLang="en-US" sz="6000" b="1" dirty="0" smtClean="0">
              <a:solidFill>
                <a:srgbClr val="0000FF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65125" y="476250"/>
            <a:ext cx="1177925" cy="5619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buFontTx/>
              <a:buNone/>
            </a:pPr>
            <a:endParaRPr lang="en-GB" altLang="en-US" sz="25700" b="1">
              <a:solidFill>
                <a:schemeClr val="bg1"/>
              </a:solidFill>
            </a:endParaRP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8" y="5978525"/>
            <a:ext cx="1116012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95516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476672"/>
            <a:ext cx="10182225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83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0574"/>
            <a:ext cx="9968036" cy="569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8585" y="125799"/>
            <a:ext cx="10184060" cy="70609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/>
              <a:t>Impacts of downsizing</a:t>
            </a:r>
            <a:endParaRPr lang="en-GB" sz="3200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463550" y="765175"/>
            <a:ext cx="8988425" cy="26988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94955" y="6484694"/>
            <a:ext cx="219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Brenner et al 2014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5935588" y="2852936"/>
            <a:ext cx="3384376" cy="304698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Odds Ratios for Depressive Symptoms</a:t>
            </a:r>
          </a:p>
          <a:p>
            <a:endParaRPr lang="en-GB" sz="2400" dirty="0"/>
          </a:p>
          <a:p>
            <a:r>
              <a:rPr lang="en-GB" sz="2400" dirty="0" smtClean="0"/>
              <a:t>Redeployment 1.13</a:t>
            </a:r>
          </a:p>
          <a:p>
            <a:endParaRPr lang="en-GB" sz="2400" dirty="0"/>
          </a:p>
          <a:p>
            <a:r>
              <a:rPr lang="en-GB" sz="2400" dirty="0" smtClean="0"/>
              <a:t>Survivors 2.04</a:t>
            </a:r>
          </a:p>
          <a:p>
            <a:endParaRPr lang="en-GB" sz="2400" dirty="0"/>
          </a:p>
          <a:p>
            <a:r>
              <a:rPr lang="en-GB" sz="2400" dirty="0" smtClean="0"/>
              <a:t>Unemployment 2.85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6196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5" y="188640"/>
            <a:ext cx="10184060" cy="666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852"/>
            <a:ext cx="10184060" cy="435516"/>
          </a:xfrm>
        </p:spPr>
        <p:txBody>
          <a:bodyPr>
            <a:normAutofit fontScale="90000"/>
          </a:bodyPr>
          <a:lstStyle/>
          <a:p>
            <a:r>
              <a:rPr lang="en-GB" sz="3200" dirty="0" smtClean="0"/>
              <a:t>Impact of downsizing process on depression</a:t>
            </a: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122394" y="6484694"/>
            <a:ext cx="219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Brenner et al 2014</a:t>
            </a:r>
            <a:endParaRPr lang="en-GB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463550" y="765175"/>
            <a:ext cx="8988425" cy="26988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80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935663" cy="6858000"/>
          </a:xfrm>
        </p:spPr>
      </p:pic>
      <p:sp>
        <p:nvSpPr>
          <p:cNvPr id="81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99038" y="0"/>
            <a:ext cx="5287962" cy="68580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000" b="1" dirty="0" smtClean="0"/>
              <a:t>	Review of 15 potential actions for promotion and prevention</a:t>
            </a:r>
          </a:p>
          <a:p>
            <a:pPr>
              <a:buFontTx/>
              <a:buNone/>
            </a:pPr>
            <a:endParaRPr lang="en-GB" altLang="en-US" sz="2000" b="1" dirty="0" smtClean="0"/>
          </a:p>
          <a:p>
            <a:pPr>
              <a:buFontTx/>
              <a:buNone/>
            </a:pPr>
            <a:r>
              <a:rPr lang="en-GB" altLang="en-US" sz="2000" b="1" dirty="0" smtClean="0"/>
              <a:t>	Calculation of return on investment if implemented at England level</a:t>
            </a:r>
          </a:p>
          <a:p>
            <a:pPr>
              <a:buFontTx/>
              <a:buNone/>
            </a:pPr>
            <a:endParaRPr lang="en-GB" altLang="en-US" sz="2000" b="1" dirty="0" smtClean="0"/>
          </a:p>
          <a:p>
            <a:pPr>
              <a:buFontTx/>
              <a:buNone/>
            </a:pPr>
            <a:r>
              <a:rPr lang="en-GB" altLang="en-US" sz="2000" b="1" dirty="0" smtClean="0"/>
              <a:t>	Review of effectiveness literature</a:t>
            </a:r>
          </a:p>
          <a:p>
            <a:pPr>
              <a:buFontTx/>
              <a:buNone/>
            </a:pPr>
            <a:endParaRPr lang="en-GB" altLang="en-US" sz="2000" b="1" dirty="0" smtClean="0"/>
          </a:p>
          <a:p>
            <a:pPr>
              <a:buFontTx/>
              <a:buNone/>
            </a:pPr>
            <a:r>
              <a:rPr lang="en-GB" altLang="en-US" sz="2000" b="1" dirty="0" smtClean="0"/>
              <a:t>	Local cost data attached</a:t>
            </a:r>
          </a:p>
          <a:p>
            <a:pPr>
              <a:buFontTx/>
              <a:buNone/>
            </a:pPr>
            <a:endParaRPr lang="en-GB" altLang="en-US" sz="2000" b="1" dirty="0" smtClean="0"/>
          </a:p>
          <a:p>
            <a:pPr>
              <a:buFontTx/>
              <a:buNone/>
            </a:pPr>
            <a:r>
              <a:rPr lang="en-GB" altLang="en-US" sz="2000" b="1" dirty="0" smtClean="0"/>
              <a:t>	Decision analytical models constructed</a:t>
            </a:r>
          </a:p>
          <a:p>
            <a:pPr>
              <a:buFontTx/>
              <a:buNone/>
            </a:pPr>
            <a:endParaRPr lang="en-GB" altLang="en-US" sz="2000" b="1" dirty="0" smtClean="0"/>
          </a:p>
          <a:p>
            <a:pPr>
              <a:buFontTx/>
              <a:buNone/>
            </a:pPr>
            <a:r>
              <a:rPr lang="en-GB" altLang="en-US" sz="2000" b="1" dirty="0" smtClean="0"/>
              <a:t>	</a:t>
            </a:r>
            <a:r>
              <a:rPr lang="en-GB" altLang="en-US" sz="2000" b="1" dirty="0" smtClean="0"/>
              <a:t>Includes workplace wellbeing</a:t>
            </a:r>
          </a:p>
          <a:p>
            <a:pPr>
              <a:buFontTx/>
              <a:buNone/>
            </a:pPr>
            <a:endParaRPr lang="en-GB" altLang="en-US" sz="2000" b="1" dirty="0"/>
          </a:p>
          <a:p>
            <a:pPr>
              <a:buFontTx/>
              <a:buNone/>
            </a:pPr>
            <a:r>
              <a:rPr lang="en-GB" altLang="en-US" sz="2000" b="1" dirty="0" smtClean="0"/>
              <a:t>	Updated economic return on investment available later in 2016</a:t>
            </a:r>
            <a:endParaRPr lang="en-GB" alt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22958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10287000" cy="671512"/>
          </a:xfrm>
          <a:gradFill rotWithShape="1">
            <a:gsLst>
              <a:gs pos="0">
                <a:srgbClr val="66CCFF">
                  <a:alpha val="49001"/>
                </a:srgbClr>
              </a:gs>
              <a:gs pos="100000">
                <a:srgbClr val="54A8D2"/>
              </a:gs>
            </a:gsLst>
            <a:lin ang="5400000" scaled="1"/>
          </a:gradFill>
        </p:spPr>
        <p:txBody>
          <a:bodyPr/>
          <a:lstStyle/>
          <a:p>
            <a:pPr eaLnBrk="1" hangingPunct="1"/>
            <a:r>
              <a:rPr lang="en-GB" altLang="en-US" sz="3200" b="1" smtClean="0">
                <a:solidFill>
                  <a:schemeClr val="tx1"/>
                </a:solidFill>
                <a:latin typeface="Verdana" pitchFamily="34" charset="0"/>
              </a:rPr>
              <a:t>Workplace well-being programmes</a:t>
            </a:r>
          </a:p>
        </p:txBody>
      </p:sp>
      <p:sp>
        <p:nvSpPr>
          <p:cNvPr id="314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908050"/>
            <a:ext cx="10004425" cy="5876925"/>
          </a:xfrm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/>
          <a:lstStyle/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0000FF"/>
              </a:buClr>
              <a:buFontTx/>
              <a:buNone/>
            </a:pPr>
            <a:r>
              <a:rPr lang="en-GB" altLang="en-US" sz="2200" smtClean="0">
                <a:latin typeface="Verdana" pitchFamily="34" charset="0"/>
              </a:rPr>
              <a:t>Target - </a:t>
            </a:r>
            <a:r>
              <a:rPr lang="en-GB" altLang="zh-CN" sz="2200" smtClean="0">
                <a:latin typeface="Verdana" pitchFamily="34" charset="0"/>
                <a:ea typeface="宋体" pitchFamily="2" charset="-122"/>
              </a:rPr>
              <a:t>working-age adult population accessed through their place of employment</a:t>
            </a:r>
            <a:r>
              <a:rPr lang="en-US" altLang="zh-CN" sz="2200" smtClean="0">
                <a:latin typeface="Verdana" pitchFamily="34" charset="0"/>
                <a:ea typeface="宋体" pitchFamily="2" charset="-122"/>
              </a:rPr>
              <a:t> </a:t>
            </a:r>
            <a:endParaRPr lang="en-GB" altLang="en-US" sz="2200" smtClean="0">
              <a:latin typeface="Verdana" pitchFamily="34" charset="0"/>
            </a:endParaRP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0000FF"/>
              </a:buClr>
              <a:buFontTx/>
              <a:buNone/>
            </a:pPr>
            <a:r>
              <a:rPr lang="en-GB" altLang="en-US" sz="2200" smtClean="0">
                <a:latin typeface="Verdana" pitchFamily="34" charset="0"/>
              </a:rPr>
              <a:t>Multi-component health-promoting programme, including health risk appraisal and information and advice tailored to employee’s readiness to change health-related behaviours. Cost = £80 employee p.a.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0000FF"/>
              </a:buClr>
              <a:buFontTx/>
              <a:buNone/>
            </a:pPr>
            <a:r>
              <a:rPr lang="en-GB" altLang="en-US" sz="2200" smtClean="0">
                <a:latin typeface="Verdana" pitchFamily="34" charset="0"/>
              </a:rPr>
              <a:t>Outcomes – Strong evidence from US and Australia. Some evidence in UK of reduced stress levels and absenteeism, and improved productivity (Mills et al 2007). </a:t>
            </a:r>
            <a:endParaRPr lang="en-GB" altLang="en-US" sz="2200" b="1" smtClean="0">
              <a:solidFill>
                <a:srgbClr val="0000FF"/>
              </a:solidFill>
              <a:latin typeface="Verdana" pitchFamily="34" charset="0"/>
            </a:endParaRP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0000FF"/>
              </a:buClr>
              <a:buFontTx/>
              <a:buNone/>
            </a:pPr>
            <a:r>
              <a:rPr lang="en-GB" altLang="en-US" sz="2200" b="1" smtClean="0">
                <a:solidFill>
                  <a:srgbClr val="0000FF"/>
                </a:solidFill>
                <a:latin typeface="Verdana" pitchFamily="34" charset="0"/>
              </a:rPr>
              <a:t>Economic pay-offs: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</a:pPr>
            <a:r>
              <a:rPr lang="en-GB" altLang="en-US" sz="2200" smtClean="0">
                <a:latin typeface="Verdana" pitchFamily="34" charset="0"/>
              </a:rPr>
              <a:t>Reductions in sickness absence and presenteeism; reduced costs of avoidable mental health problems to NHS 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</a:pPr>
            <a:r>
              <a:rPr lang="en-GB" altLang="en-US" sz="2200" smtClean="0">
                <a:latin typeface="Verdana" pitchFamily="34" charset="0"/>
              </a:rPr>
              <a:t>Total savings = </a:t>
            </a:r>
            <a:r>
              <a:rPr lang="en-GB" altLang="en-US" sz="2200" b="1" smtClean="0">
                <a:solidFill>
                  <a:srgbClr val="0000FF"/>
                </a:solidFill>
                <a:latin typeface="Verdana" pitchFamily="34" charset="0"/>
              </a:rPr>
              <a:t>£9.69</a:t>
            </a:r>
            <a:r>
              <a:rPr lang="en-GB" altLang="en-US" sz="2200" smtClean="0">
                <a:latin typeface="Verdana" pitchFamily="34" charset="0"/>
              </a:rPr>
              <a:t> for every £1 invested, mostly accruing to employers</a:t>
            </a:r>
            <a:endParaRPr lang="en-US" altLang="en-US" sz="2200" smtClean="0">
              <a:latin typeface="Verdana" pitchFamily="34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-230188"/>
            <a:ext cx="184150" cy="46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80963" y="6483350"/>
            <a:ext cx="9923462" cy="330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1500">
                <a:latin typeface="Verdana" pitchFamily="34" charset="0"/>
              </a:rPr>
              <a:t>McDaid et al, in Knapp et al </a:t>
            </a:r>
            <a:r>
              <a:rPr lang="en-GB" altLang="en-US" sz="1500" i="1">
                <a:latin typeface="Verdana" pitchFamily="34" charset="0"/>
              </a:rPr>
              <a:t>DH report</a:t>
            </a:r>
            <a:r>
              <a:rPr lang="en-GB" altLang="en-US" sz="1500">
                <a:latin typeface="Verdana" pitchFamily="34" charset="0"/>
              </a:rPr>
              <a:t> 2011; Mills et al </a:t>
            </a:r>
            <a:r>
              <a:rPr lang="en-GB" altLang="en-US" sz="1500" i="1">
                <a:latin typeface="Verdana" pitchFamily="34" charset="0"/>
              </a:rPr>
              <a:t>Am J Health Promotion</a:t>
            </a:r>
            <a:r>
              <a:rPr lang="en-GB" altLang="en-US" sz="1500">
                <a:latin typeface="Verdana" pitchFamily="34" charset="0"/>
              </a:rPr>
              <a:t> 2007</a:t>
            </a:r>
          </a:p>
        </p:txBody>
      </p:sp>
    </p:spTree>
    <p:extLst>
      <p:ext uri="{BB962C8B-B14F-4D97-AF65-F5344CB8AC3E}">
        <p14:creationId xmlns:p14="http://schemas.microsoft.com/office/powerpoint/2010/main" val="6260250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4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4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4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9686925" cy="838200"/>
          </a:xfrm>
        </p:spPr>
        <p:txBody>
          <a:bodyPr/>
          <a:lstStyle/>
          <a:p>
            <a:pPr eaLnBrk="1" hangingPunct="1"/>
            <a:r>
              <a:rPr lang="en-GB" altLang="en-US" sz="4000" smtClean="0">
                <a:solidFill>
                  <a:srgbClr val="000099"/>
                </a:solidFill>
              </a:rPr>
              <a:t>Case Study: British Telecom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887413"/>
            <a:ext cx="9858375" cy="5086350"/>
          </a:xfrm>
        </p:spPr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GB" altLang="en-US" sz="2800" smtClean="0">
                <a:solidFill>
                  <a:srgbClr val="000099"/>
                </a:solidFill>
              </a:rPr>
              <a:t>Company wide mental health strategy</a:t>
            </a:r>
          </a:p>
          <a:p>
            <a:pPr eaLnBrk="1" hangingPunct="1">
              <a:spcBef>
                <a:spcPts val="1200"/>
              </a:spcBef>
            </a:pPr>
            <a:r>
              <a:rPr lang="en-GB" altLang="en-US" sz="2800" smtClean="0">
                <a:solidFill>
                  <a:srgbClr val="000099"/>
                </a:solidFill>
              </a:rPr>
              <a:t>Level 1: Mental health promotion information, campaigns, road shows, manager training</a:t>
            </a:r>
          </a:p>
          <a:p>
            <a:pPr eaLnBrk="1" hangingPunct="1">
              <a:spcBef>
                <a:spcPts val="1200"/>
              </a:spcBef>
            </a:pPr>
            <a:r>
              <a:rPr lang="en-GB" altLang="en-US" sz="2800" smtClean="0">
                <a:solidFill>
                  <a:srgbClr val="000099"/>
                </a:solidFill>
              </a:rPr>
              <a:t>Level 2: Stress risk assessment and early intervention</a:t>
            </a:r>
          </a:p>
          <a:p>
            <a:pPr eaLnBrk="1" hangingPunct="1">
              <a:spcBef>
                <a:spcPts val="1200"/>
              </a:spcBef>
            </a:pPr>
            <a:r>
              <a:rPr lang="en-GB" altLang="en-US" sz="2800" smtClean="0">
                <a:solidFill>
                  <a:srgbClr val="000099"/>
                </a:solidFill>
              </a:rPr>
              <a:t>Level 3: Services and support for those who develop or have pre-existing mental health problems. Counselling, psychological therapy. Help with rehab and work adjustments.</a:t>
            </a:r>
          </a:p>
          <a:p>
            <a:pPr eaLnBrk="1" hangingPunct="1">
              <a:spcBef>
                <a:spcPts val="1200"/>
              </a:spcBef>
            </a:pPr>
            <a:r>
              <a:rPr lang="en-GB" altLang="en-US" sz="2800" smtClean="0">
                <a:solidFill>
                  <a:srgbClr val="000099"/>
                </a:solidFill>
              </a:rPr>
              <a:t>21.5% reduction in annual mental health sickness rate</a:t>
            </a:r>
          </a:p>
          <a:p>
            <a:pPr eaLnBrk="1" hangingPunct="1">
              <a:spcBef>
                <a:spcPts val="1200"/>
              </a:spcBef>
            </a:pPr>
            <a:endParaRPr lang="en-GB" altLang="en-US" smtClean="0">
              <a:solidFill>
                <a:srgbClr val="000099"/>
              </a:solidFill>
            </a:endParaRP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>
            <a:off x="750888" y="620713"/>
            <a:ext cx="8988425" cy="26987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229" name="Rectangle 1"/>
          <p:cNvSpPr>
            <a:spLocks noChangeArrowheads="1"/>
          </p:cNvSpPr>
          <p:nvPr/>
        </p:nvSpPr>
        <p:spPr bwMode="auto">
          <a:xfrm>
            <a:off x="534988" y="5805488"/>
            <a:ext cx="741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/>
              <a:t>https://responsibilitydeal.dh.gov.uk/deliveryplans/?dp=3712</a:t>
            </a:r>
          </a:p>
        </p:txBody>
      </p:sp>
    </p:spTree>
    <p:extLst>
      <p:ext uri="{BB962C8B-B14F-4D97-AF65-F5344CB8AC3E}">
        <p14:creationId xmlns:p14="http://schemas.microsoft.com/office/powerpoint/2010/main" val="1195845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830388" y="381000"/>
            <a:ext cx="8199437" cy="6172200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33400" indent="-533400">
              <a:buNone/>
            </a:pPr>
            <a:r>
              <a:rPr lang="en-US" altLang="en-US" sz="6000" b="1" dirty="0" smtClean="0">
                <a:solidFill>
                  <a:srgbClr val="0000FF"/>
                </a:solidFill>
              </a:rPr>
              <a:t>	</a:t>
            </a:r>
            <a:r>
              <a:rPr lang="en-GB" altLang="en-US" sz="6000" b="1" dirty="0">
                <a:solidFill>
                  <a:srgbClr val="0000FF"/>
                </a:solidFill>
              </a:rPr>
              <a:t>Importance of thinking about effective implementation</a:t>
            </a:r>
          </a:p>
          <a:p>
            <a:pPr marL="533400" indent="-533400">
              <a:buNone/>
            </a:pPr>
            <a:endParaRPr lang="en-GB" altLang="en-US" sz="6000" b="1" dirty="0">
              <a:solidFill>
                <a:srgbClr val="0000FF"/>
              </a:solidFill>
            </a:endParaRPr>
          </a:p>
          <a:p>
            <a:pPr marL="533400" indent="-533400">
              <a:buNone/>
            </a:pPr>
            <a:endParaRPr lang="en-GB" altLang="en-US" sz="6000" b="1" dirty="0">
              <a:solidFill>
                <a:srgbClr val="0000FF"/>
              </a:solidFill>
            </a:endParaRPr>
          </a:p>
          <a:p>
            <a:pPr marL="533400" indent="-533400">
              <a:buNone/>
            </a:pPr>
            <a:endParaRPr lang="en-GB" altLang="en-US" sz="6000" b="1" dirty="0" smtClean="0">
              <a:solidFill>
                <a:srgbClr val="0000FF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65125" y="476250"/>
            <a:ext cx="1177925" cy="5619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buFontTx/>
              <a:buNone/>
            </a:pPr>
            <a:endParaRPr lang="en-GB" altLang="en-US" sz="25700" b="1">
              <a:solidFill>
                <a:schemeClr val="bg1"/>
              </a:solidFill>
            </a:endParaRP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8" y="5978525"/>
            <a:ext cx="1116012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442263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80" y="182143"/>
            <a:ext cx="43434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151" y="188640"/>
            <a:ext cx="4333875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2980" y="6447006"/>
            <a:ext cx="7903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Available via: http://ec.europa.eu/social/main.jsp?catId=716&amp;langId=en</a:t>
            </a:r>
          </a:p>
        </p:txBody>
      </p:sp>
    </p:spTree>
    <p:extLst>
      <p:ext uri="{BB962C8B-B14F-4D97-AF65-F5344CB8AC3E}">
        <p14:creationId xmlns:p14="http://schemas.microsoft.com/office/powerpoint/2010/main" val="338374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287000" cy="765175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solidFill>
                  <a:schemeClr val="accent2"/>
                </a:solidFill>
              </a:rPr>
              <a:t>Investment in Efforts in Enterprises and MS</a:t>
            </a:r>
          </a:p>
        </p:txBody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981075"/>
            <a:ext cx="10112375" cy="57324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Awareness campaigns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Training in enterprises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Training of health and safety inspectors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Monitoring implementation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National adaptations of EU legislation (€0.5 million in UK)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Development &amp; adaptation of standards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Support for active inclusion in work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Collaboration between occupational and mainstream health systems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	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  <a:buFontTx/>
              <a:buNone/>
            </a:pPr>
            <a:r>
              <a:rPr lang="en-GB" altLang="en-US" sz="2800" dirty="0" smtClean="0"/>
              <a:t>	</a:t>
            </a: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463550" y="765175"/>
            <a:ext cx="8988425" cy="26988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836613"/>
            <a:ext cx="10287000" cy="573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tabLst>
                <a:tab pos="1617663" algn="l"/>
              </a:tabLst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617663" algn="l"/>
              </a:tabLst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617663" algn="l"/>
              </a:tabLst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17663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en-GB" altLang="en-US" sz="2800"/>
              <a:t>	</a:t>
            </a:r>
            <a:endParaRPr lang="en-GB" altLang="en-US" sz="2600">
              <a:solidFill>
                <a:schemeClr val="accent2"/>
              </a:solidFill>
            </a:endParaRPr>
          </a:p>
        </p:txBody>
      </p:sp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8" y="5978525"/>
            <a:ext cx="1116012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4948" y="6418262"/>
            <a:ext cx="675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Leka, Jain, Houtman, McDaid, Park, De Broeck &amp; Wynne 2014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29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9151938" cy="762000"/>
          </a:xfrm>
        </p:spPr>
        <p:txBody>
          <a:bodyPr/>
          <a:lstStyle/>
          <a:p>
            <a:r>
              <a:rPr lang="en-GB" altLang="en-US" b="1">
                <a:solidFill>
                  <a:schemeClr val="accent2"/>
                </a:solidFill>
              </a:rPr>
              <a:t>To sum up….</a:t>
            </a:r>
            <a:r>
              <a:rPr lang="en-GB" altLang="en-US" b="1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10287000" cy="5791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65000"/>
              </a:spcBef>
              <a:buClr>
                <a:srgbClr val="0000FF"/>
              </a:buClr>
              <a:buSzPct val="90000"/>
              <a:buFont typeface="Wingdings" pitchFamily="2" charset="2"/>
              <a:buChar char="è"/>
            </a:pPr>
            <a:r>
              <a:rPr lang="en-GB" altLang="en-US" sz="2800"/>
              <a:t>Much workplace mental health promotion </a:t>
            </a:r>
            <a:r>
              <a:rPr lang="en-GB" altLang="en-US" sz="2800" b="1">
                <a:solidFill>
                  <a:srgbClr val="000099"/>
                </a:solidFill>
              </a:rPr>
              <a:t>likely to be cost effective</a:t>
            </a:r>
            <a:r>
              <a:rPr lang="en-GB" altLang="en-US" sz="2800">
                <a:solidFill>
                  <a:srgbClr val="000099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ct val="65000"/>
              </a:spcBef>
              <a:buClr>
                <a:srgbClr val="0000FF"/>
              </a:buClr>
              <a:buSzPct val="90000"/>
              <a:buFont typeface="Wingdings" pitchFamily="2" charset="2"/>
              <a:buChar char="è"/>
            </a:pPr>
            <a:r>
              <a:rPr lang="en-GB" altLang="en-US" sz="2800"/>
              <a:t>But much is still unknown – careful evaluation in partnership with enterprise required </a:t>
            </a:r>
          </a:p>
          <a:p>
            <a:pPr>
              <a:lnSpc>
                <a:spcPct val="90000"/>
              </a:lnSpc>
              <a:spcBef>
                <a:spcPct val="65000"/>
              </a:spcBef>
              <a:buClr>
                <a:srgbClr val="0000FF"/>
              </a:buClr>
              <a:buSzPct val="90000"/>
              <a:buFont typeface="Wingdings" pitchFamily="2" charset="2"/>
              <a:buChar char="è"/>
            </a:pPr>
            <a:r>
              <a:rPr lang="en-GB" altLang="en-US" sz="2800"/>
              <a:t>Some scope to </a:t>
            </a:r>
            <a:r>
              <a:rPr lang="en-GB" altLang="en-US" sz="2800" b="1">
                <a:solidFill>
                  <a:srgbClr val="0000FF"/>
                </a:solidFill>
              </a:rPr>
              <a:t>retrospectively add cost</a:t>
            </a:r>
            <a:r>
              <a:rPr lang="en-GB" altLang="en-US" sz="2800"/>
              <a:t> to effectiveness studies</a:t>
            </a:r>
          </a:p>
          <a:p>
            <a:pPr>
              <a:lnSpc>
                <a:spcPct val="90000"/>
              </a:lnSpc>
              <a:spcBef>
                <a:spcPct val="65000"/>
              </a:spcBef>
              <a:buClr>
                <a:srgbClr val="0000FF"/>
              </a:buClr>
              <a:buSzPct val="90000"/>
              <a:buFont typeface="Wingdings" pitchFamily="2" charset="2"/>
              <a:buChar char="è"/>
            </a:pPr>
            <a:r>
              <a:rPr lang="en-GB" altLang="en-US" sz="2800"/>
              <a:t>Work is beneficial to health and esteem of individuals</a:t>
            </a:r>
          </a:p>
          <a:p>
            <a:pPr>
              <a:lnSpc>
                <a:spcPct val="90000"/>
              </a:lnSpc>
              <a:spcBef>
                <a:spcPct val="65000"/>
              </a:spcBef>
              <a:buClr>
                <a:srgbClr val="0000FF"/>
              </a:buClr>
              <a:buSzPct val="90000"/>
              <a:buFont typeface="Wingdings" pitchFamily="2" charset="2"/>
              <a:buChar char="è"/>
            </a:pPr>
            <a:r>
              <a:rPr lang="en-GB" altLang="en-US" sz="2800"/>
              <a:t>Major benefits to business – but how to realise in small and medium sized enterprise</a:t>
            </a:r>
          </a:p>
          <a:p>
            <a:pPr>
              <a:lnSpc>
                <a:spcPct val="90000"/>
              </a:lnSpc>
              <a:spcBef>
                <a:spcPct val="65000"/>
              </a:spcBef>
              <a:buClr>
                <a:srgbClr val="0000FF"/>
              </a:buClr>
              <a:buSzPct val="90000"/>
              <a:buFont typeface="Wingdings" pitchFamily="2" charset="2"/>
              <a:buChar char="è"/>
            </a:pPr>
            <a:r>
              <a:rPr lang="en-GB" altLang="en-US" sz="2800"/>
              <a:t>Major benefits to govt if individuals remain economically active paying taxes and contributing to economic output</a:t>
            </a:r>
          </a:p>
        </p:txBody>
      </p:sp>
      <p:sp>
        <p:nvSpPr>
          <p:cNvPr id="464900" name="Line 4"/>
          <p:cNvSpPr>
            <a:spLocks noChangeShapeType="1"/>
          </p:cNvSpPr>
          <p:nvPr/>
        </p:nvSpPr>
        <p:spPr bwMode="auto">
          <a:xfrm>
            <a:off x="1885950" y="838200"/>
            <a:ext cx="6804025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547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avid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10268</TotalTime>
  <Words>1157</Words>
  <Application>Microsoft Office PowerPoint</Application>
  <PresentationFormat>35mm Slides</PresentationFormat>
  <Paragraphs>195</Paragraphs>
  <Slides>36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Impacts in the workplace</vt:lpstr>
      <vt:lpstr>Creativity, Innovation, Reputation</vt:lpstr>
      <vt:lpstr>Benefits of positive wellbeing</vt:lpstr>
      <vt:lpstr> Survey on Wellness and Business Effectiveness (Dornan &amp; Jane-Llopis 2010) </vt:lpstr>
      <vt:lpstr>PowerPoint Presentation</vt:lpstr>
      <vt:lpstr>Reasons for absenteeism in a German health insurance fund</vt:lpstr>
      <vt:lpstr>PowerPoint Presentation</vt:lpstr>
      <vt:lpstr>Average rate per 100,000 employees of self-reported stress, depression or anxiety caused or made worse by current or most recent job, by occupation, for people working in the last 12 months, averaged 2011/12, 2013/14, 2014/15 </vt:lpstr>
      <vt:lpstr>PowerPoint Presentation</vt:lpstr>
      <vt:lpstr>PowerPoint Presentation</vt:lpstr>
      <vt:lpstr>Cost of absenteeism in Great Britain</vt:lpstr>
      <vt:lpstr>The ‘business cost’ consequences of mental health needs in the UK</vt:lpstr>
      <vt:lpstr>Major Cause of Early Retirement</vt:lpstr>
      <vt:lpstr>Major Cause of Early Retirement</vt:lpstr>
      <vt:lpstr>PowerPoint Presentation</vt:lpstr>
      <vt:lpstr>Impacts of job insecurity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Migrant status, employment &amp; mental health</vt:lpstr>
      <vt:lpstr>PowerPoint Presentation</vt:lpstr>
      <vt:lpstr>PowerPoint Presentation</vt:lpstr>
      <vt:lpstr>PowerPoint Presentation</vt:lpstr>
      <vt:lpstr>Impact of downsizing process on depression</vt:lpstr>
      <vt:lpstr>PowerPoint Presentation</vt:lpstr>
      <vt:lpstr>Workplace well-being programmes</vt:lpstr>
      <vt:lpstr>Case Study: British Telecom</vt:lpstr>
      <vt:lpstr>PowerPoint Presentation</vt:lpstr>
      <vt:lpstr>PowerPoint Presentation</vt:lpstr>
      <vt:lpstr>Investment in Efforts in Enterprises and MS</vt:lpstr>
      <vt:lpstr>To sum up….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</dc:creator>
  <cp:lastModifiedBy>David</cp:lastModifiedBy>
  <cp:revision>206</cp:revision>
  <dcterms:created xsi:type="dcterms:W3CDTF">2013-11-27T22:20:55Z</dcterms:created>
  <dcterms:modified xsi:type="dcterms:W3CDTF">2016-06-14T10:03:59Z</dcterms:modified>
</cp:coreProperties>
</file>