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</p:sldMasterIdLst>
  <p:notesMasterIdLst>
    <p:notesMasterId r:id="rId27"/>
  </p:notesMasterIdLst>
  <p:handoutMasterIdLst>
    <p:handoutMasterId r:id="rId28"/>
  </p:handoutMasterIdLst>
  <p:sldIdLst>
    <p:sldId id="258" r:id="rId2"/>
    <p:sldId id="259" r:id="rId3"/>
    <p:sldId id="260" r:id="rId4"/>
    <p:sldId id="283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7" r:id="rId15"/>
    <p:sldId id="270" r:id="rId16"/>
    <p:sldId id="271" r:id="rId17"/>
    <p:sldId id="278" r:id="rId18"/>
    <p:sldId id="274" r:id="rId19"/>
    <p:sldId id="272" r:id="rId20"/>
    <p:sldId id="273" r:id="rId21"/>
    <p:sldId id="275" r:id="rId22"/>
    <p:sldId id="279" r:id="rId23"/>
    <p:sldId id="276" r:id="rId24"/>
    <p:sldId id="281" r:id="rId25"/>
    <p:sldId id="282" r:id="rId26"/>
  </p:sldIdLst>
  <p:sldSz cx="10460038" cy="7561263"/>
  <p:notesSz cx="6350000" cy="94742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3000" kern="1200">
        <a:solidFill>
          <a:srgbClr val="EB870F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000" kern="1200">
        <a:solidFill>
          <a:srgbClr val="EB870F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000" kern="1200">
        <a:solidFill>
          <a:srgbClr val="EB870F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000" kern="1200">
        <a:solidFill>
          <a:srgbClr val="EB870F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000" kern="1200">
        <a:solidFill>
          <a:srgbClr val="EB870F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000" kern="1200">
        <a:solidFill>
          <a:srgbClr val="EB870F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000" kern="1200">
        <a:solidFill>
          <a:srgbClr val="EB870F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000" kern="1200">
        <a:solidFill>
          <a:srgbClr val="EB870F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000" kern="1200">
        <a:solidFill>
          <a:srgbClr val="EB870F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29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870F"/>
    <a:srgbClr val="AFCD00"/>
    <a:srgbClr val="00B4EB"/>
    <a:srgbClr val="E40080"/>
    <a:srgbClr val="6E057D"/>
    <a:srgbClr val="00695F"/>
    <a:srgbClr val="2D3C82"/>
    <a:srgbClr val="6E00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724" autoAdjust="0"/>
  </p:normalViewPr>
  <p:slideViewPr>
    <p:cSldViewPr>
      <p:cViewPr varScale="1">
        <p:scale>
          <a:sx n="105" d="100"/>
          <a:sy n="105" d="100"/>
        </p:scale>
        <p:origin x="1344" y="102"/>
      </p:cViewPr>
      <p:guideLst>
        <p:guide orient="horz" pos="2381"/>
        <p:guide pos="329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751138" cy="4746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597275" y="0"/>
            <a:ext cx="2751138" cy="4746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5AAD94-8149-45C3-8C56-8FA36778009C}" type="datetimeFigureOut">
              <a:rPr lang="en-GB" smtClean="0"/>
              <a:t>09/02/2016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99538"/>
            <a:ext cx="2751138" cy="4746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597275" y="8999538"/>
            <a:ext cx="2751138" cy="4746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701AF0-AEA4-44D9-8A85-61843EB55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31240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751138" cy="4746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597275" y="0"/>
            <a:ext cx="2751138" cy="4746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6F7957-7DCA-4D8B-9FBF-F8C46BF7C115}" type="datetimeFigureOut">
              <a:rPr lang="en-GB" smtClean="0"/>
              <a:t>09/02/2016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184275"/>
            <a:ext cx="4422775" cy="3197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35000" y="4559300"/>
            <a:ext cx="5080000" cy="37306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99538"/>
            <a:ext cx="2751138" cy="4746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597275" y="8999538"/>
            <a:ext cx="2751138" cy="4746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0B275-E1D0-49EA-BD86-BBCAC77CED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048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4225" y="2349500"/>
            <a:ext cx="8891588" cy="1620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8450" y="4284663"/>
            <a:ext cx="7323138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FD56105-E0A1-4D66-B0A3-B08C37BD9D62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057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D8986AE-8050-4AAC-8721-452B66CB3DDA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7118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500" y="4859338"/>
            <a:ext cx="889158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5500" y="3205163"/>
            <a:ext cx="889158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C6C973E-E7BF-4D0F-A216-12681EE281AF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0607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288" y="4068763"/>
            <a:ext cx="4629150" cy="384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76838" y="4068763"/>
            <a:ext cx="4629150" cy="384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2CAB491-1478-4F89-9497-77F7B9AB564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4554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288" y="303213"/>
            <a:ext cx="9415462" cy="126047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2288" y="1692275"/>
            <a:ext cx="4622800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288" y="2397125"/>
            <a:ext cx="4622800" cy="4357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13363" y="1692275"/>
            <a:ext cx="4624387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13363" y="2397125"/>
            <a:ext cx="4624387" cy="4357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FDF066F-76B8-4588-BC18-DF2AF1DB7BF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493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5173C28-C2D9-4802-A467-C48465D4AA3F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622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E369CB-06E6-4A44-97F1-3E470B7E27B9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7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288" y="301625"/>
            <a:ext cx="3441700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9400" y="301625"/>
            <a:ext cx="5848350" cy="64531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2288" y="1582738"/>
            <a:ext cx="3441700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3906811-3187-4A71-B397-B9658FAF4D9E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19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9463" y="5292725"/>
            <a:ext cx="62769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49463" y="676275"/>
            <a:ext cx="6276975" cy="45354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49463" y="5918200"/>
            <a:ext cx="6276975" cy="887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3B61445-20E7-47E2-827E-DB6D39540059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235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FF021D8-124F-4522-A8D4-E52E92DD2A11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314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53313" y="2719388"/>
            <a:ext cx="2352675" cy="1733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2719388"/>
            <a:ext cx="6905625" cy="17335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D1CC038-25A4-4AFF-BBE0-A629556D977B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049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2719388"/>
            <a:ext cx="9410700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9438" tIns="39718" rIns="79438" bIns="39718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mtClean="0"/>
              <a:t>Divider title in black - Arial 50pt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4068763"/>
            <a:ext cx="94107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9438" tIns="39718" rIns="79438" bIns="39718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mtClean="0"/>
              <a:t>Subheading in black - Arial 20pt</a:t>
            </a:r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73463" y="6884988"/>
            <a:ext cx="3313112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9438" tIns="39718" rIns="79438" bIns="39718" numCol="1" anchor="t" anchorCtr="0" compatLnSpc="1">
            <a:prstTxWarp prst="textNoShape">
              <a:avLst/>
            </a:prstTxWarp>
          </a:bodyPr>
          <a:lstStyle>
            <a:lvl1pPr algn="ctr" defTabSz="796925">
              <a:defRPr sz="11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494588" y="6884988"/>
            <a:ext cx="2443162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9438" tIns="39718" rIns="79438" bIns="39718" numCol="1" anchor="t" anchorCtr="0" compatLnSpc="1">
            <a:prstTxWarp prst="textNoShape">
              <a:avLst/>
            </a:prstTxWarp>
          </a:bodyPr>
          <a:lstStyle>
            <a:lvl1pPr algn="r" defTabSz="796925">
              <a:defRPr sz="1100">
                <a:solidFill>
                  <a:schemeClr val="tx1"/>
                </a:solidFill>
              </a:defRPr>
            </a:lvl1pPr>
          </a:lstStyle>
          <a:p>
            <a:fld id="{B74C0149-0A0A-4FC8-971F-A623CB026000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51211" name="Picture 11" descr="OU_Businesslogo_colour_19mm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9213" y="395288"/>
            <a:ext cx="1181100" cy="111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796925" rtl="0" eaLnBrk="1" fontAlgn="base" hangingPunct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j-lt"/>
          <a:ea typeface="+mj-ea"/>
          <a:cs typeface="+mj-cs"/>
        </a:defRPr>
      </a:lvl1pPr>
      <a:lvl2pPr algn="l" defTabSz="796925" rtl="0" eaLnBrk="1" fontAlgn="base" hangingPunct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Arial" charset="0"/>
        </a:defRPr>
      </a:lvl2pPr>
      <a:lvl3pPr algn="l" defTabSz="796925" rtl="0" eaLnBrk="1" fontAlgn="base" hangingPunct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Arial" charset="0"/>
        </a:defRPr>
      </a:lvl3pPr>
      <a:lvl4pPr algn="l" defTabSz="796925" rtl="0" eaLnBrk="1" fontAlgn="base" hangingPunct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Arial" charset="0"/>
        </a:defRPr>
      </a:lvl4pPr>
      <a:lvl5pPr algn="l" defTabSz="796925" rtl="0" eaLnBrk="1" fontAlgn="base" hangingPunct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Arial" charset="0"/>
        </a:defRPr>
      </a:lvl5pPr>
      <a:lvl6pPr marL="457200" algn="l" defTabSz="796925" rtl="0" eaLnBrk="1" fontAlgn="base" hangingPunct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Arial" charset="0"/>
        </a:defRPr>
      </a:lvl6pPr>
      <a:lvl7pPr marL="914400" algn="l" defTabSz="796925" rtl="0" eaLnBrk="1" fontAlgn="base" hangingPunct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Arial" charset="0"/>
        </a:defRPr>
      </a:lvl7pPr>
      <a:lvl8pPr marL="1371600" algn="l" defTabSz="796925" rtl="0" eaLnBrk="1" fontAlgn="base" hangingPunct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Arial" charset="0"/>
        </a:defRPr>
      </a:lvl8pPr>
      <a:lvl9pPr marL="1828800" algn="l" defTabSz="796925" rtl="0" eaLnBrk="1" fontAlgn="base" hangingPunct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Arial" charset="0"/>
        </a:defRPr>
      </a:lvl9pPr>
    </p:titleStyle>
    <p:bodyStyle>
      <a:lvl1pPr marL="298450" indent="-298450" algn="l" defTabSz="796925" rtl="0" eaLnBrk="1" fontAlgn="base" hangingPunct="1">
        <a:spcBef>
          <a:spcPct val="20000"/>
        </a:spcBef>
        <a:spcAft>
          <a:spcPct val="0"/>
        </a:spcAft>
        <a:buClr>
          <a:srgbClr val="9FAA00"/>
        </a:buClr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647700" indent="-249238" algn="l" defTabSz="796925" rtl="0" eaLnBrk="1" fontAlgn="base" hangingPunct="1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</a:defRPr>
      </a:lvl2pPr>
      <a:lvl3pPr marL="993775" indent="-196850" algn="l" defTabSz="796925" rtl="0" eaLnBrk="1" fontAlgn="base" hangingPunct="1">
        <a:spcBef>
          <a:spcPct val="20000"/>
        </a:spcBef>
        <a:spcAft>
          <a:spcPct val="0"/>
        </a:spcAft>
        <a:buClr>
          <a:srgbClr val="9FAA00"/>
        </a:buClr>
        <a:buChar char="•"/>
        <a:defRPr sz="2800">
          <a:solidFill>
            <a:schemeClr val="tx1"/>
          </a:solidFill>
          <a:latin typeface="+mn-lt"/>
        </a:defRPr>
      </a:lvl3pPr>
      <a:lvl4pPr marL="1392238" indent="-198438" algn="l" defTabSz="796925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4pPr>
      <a:lvl5pPr marL="1787525" indent="-198438" algn="l" defTabSz="796925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244725" indent="-198438" algn="l" defTabSz="796925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701925" indent="-198438" algn="l" defTabSz="796925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159125" indent="-198438" algn="l" defTabSz="796925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616325" indent="-198438" algn="l" defTabSz="796925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Production_(economics)" TargetMode="External"/><Relationship Id="rId2" Type="http://schemas.openxmlformats.org/officeDocument/2006/relationships/hyperlink" Target="https://en.wikipedia.org/wiki/Marginalis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Factors_of_production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84225" y="2504260"/>
            <a:ext cx="8891588" cy="1311318"/>
          </a:xfrm>
        </p:spPr>
        <p:txBody>
          <a:bodyPr/>
          <a:lstStyle/>
          <a:p>
            <a:pPr algn="ctr"/>
            <a:r>
              <a:rPr lang="en-US" sz="4000" dirty="0" smtClean="0"/>
              <a:t>Complexity in IFRS, diminishing returns and differential reporting</a:t>
            </a:r>
            <a:endParaRPr lang="en-US" sz="4000" dirty="0"/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568450" y="4284663"/>
            <a:ext cx="7323138" cy="1495984"/>
          </a:xfrm>
        </p:spPr>
        <p:txBody>
          <a:bodyPr/>
          <a:lstStyle/>
          <a:p>
            <a:r>
              <a:rPr lang="en-GB" dirty="0" smtClean="0"/>
              <a:t>Professor Peter Walton</a:t>
            </a:r>
          </a:p>
          <a:p>
            <a:r>
              <a:rPr lang="en-GB" dirty="0" err="1" smtClean="0"/>
              <a:t>Fundación</a:t>
            </a:r>
            <a:r>
              <a:rPr lang="en-GB" dirty="0" smtClean="0"/>
              <a:t> Ramón </a:t>
            </a:r>
            <a:r>
              <a:rPr lang="en-GB" dirty="0" err="1" smtClean="0"/>
              <a:t>Areces</a:t>
            </a:r>
            <a:endParaRPr lang="en-GB" dirty="0" smtClean="0"/>
          </a:p>
          <a:p>
            <a:r>
              <a:rPr lang="en-GB" dirty="0" smtClean="0"/>
              <a:t>Universidad </a:t>
            </a:r>
            <a:r>
              <a:rPr lang="en-GB" smtClean="0"/>
              <a:t>Autónoma</a:t>
            </a:r>
            <a:r>
              <a:rPr lang="en-GB" dirty="0" smtClean="0"/>
              <a:t> de Madrid</a:t>
            </a:r>
          </a:p>
          <a:p>
            <a:r>
              <a:rPr lang="en-GB" dirty="0" smtClean="0"/>
              <a:t>11 February 2016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528" y="654306"/>
            <a:ext cx="9410700" cy="757320"/>
          </a:xfrm>
        </p:spPr>
        <p:txBody>
          <a:bodyPr/>
          <a:lstStyle/>
          <a:p>
            <a:r>
              <a:rPr lang="en-GB" sz="4400" dirty="0" smtClean="0"/>
              <a:t>Outline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491" y="2196455"/>
            <a:ext cx="9410700" cy="4512194"/>
          </a:xfrm>
        </p:spPr>
        <p:txBody>
          <a:bodyPr/>
          <a:lstStyle/>
          <a:p>
            <a:r>
              <a:rPr lang="en-GB" sz="3600" dirty="0" smtClean="0"/>
              <a:t>● Complexity of standards, and disclosure overload</a:t>
            </a:r>
          </a:p>
          <a:p>
            <a:r>
              <a:rPr lang="en-GB" sz="3600" dirty="0" smtClean="0"/>
              <a:t>● Diminishing returns and Pareto principle</a:t>
            </a:r>
          </a:p>
          <a:p>
            <a:r>
              <a:rPr lang="en-GB" sz="3600" dirty="0" smtClean="0"/>
              <a:t>● The analyst paradox</a:t>
            </a:r>
          </a:p>
          <a:p>
            <a:r>
              <a:rPr lang="en-GB" sz="3600" dirty="0" smtClean="0"/>
              <a:t>● The effect of complexity on markets</a:t>
            </a:r>
          </a:p>
          <a:p>
            <a:r>
              <a:rPr lang="en-GB" sz="3600" dirty="0" smtClean="0"/>
              <a:t>● Differential reporting</a:t>
            </a:r>
          </a:p>
          <a:p>
            <a:r>
              <a:rPr lang="en-GB" sz="3600" dirty="0" smtClean="0"/>
              <a:t>● Smaller listed companies</a:t>
            </a:r>
            <a:endParaRPr lang="en-GB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986AE-8050-4AAC-8721-452B66CB3DDA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710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459" y="171736"/>
            <a:ext cx="9410700" cy="1434429"/>
          </a:xfrm>
        </p:spPr>
        <p:txBody>
          <a:bodyPr/>
          <a:lstStyle/>
          <a:p>
            <a:r>
              <a:rPr lang="en-GB" sz="4400" dirty="0" smtClean="0"/>
              <a:t>Complexity and disclosure</a:t>
            </a:r>
            <a:br>
              <a:rPr lang="en-GB" sz="4400" dirty="0" smtClean="0"/>
            </a:br>
            <a:r>
              <a:rPr lang="en-GB" sz="4400" dirty="0" smtClean="0"/>
              <a:t>overload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491" y="3276575"/>
            <a:ext cx="9410700" cy="2049982"/>
          </a:xfrm>
        </p:spPr>
        <p:txBody>
          <a:bodyPr/>
          <a:lstStyle/>
          <a:p>
            <a:r>
              <a:rPr lang="en-GB" sz="4000" dirty="0" smtClean="0"/>
              <a:t>Sir David Tweedie:</a:t>
            </a:r>
          </a:p>
          <a:p>
            <a:r>
              <a:rPr lang="en-GB" sz="4000" dirty="0" smtClean="0"/>
              <a:t>‘Anyone who says they understand IAS 39 has not read it carefully.’</a:t>
            </a:r>
            <a:endParaRPr lang="en-GB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986AE-8050-4AAC-8721-452B66CB3DDA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428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CE369CB-06E6-4A44-97F1-3E470B7E27B9}" type="slidenum">
              <a:rPr lang="en-GB" smtClean="0"/>
              <a:pPr/>
              <a:t>4</a:t>
            </a:fld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515" y="1548383"/>
            <a:ext cx="8322448" cy="5616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10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499" y="406127"/>
            <a:ext cx="9410700" cy="1434429"/>
          </a:xfrm>
        </p:spPr>
        <p:txBody>
          <a:bodyPr/>
          <a:lstStyle/>
          <a:p>
            <a:r>
              <a:rPr lang="en-GB" sz="4400" dirty="0"/>
              <a:t>Complexity and disclosure</a:t>
            </a:r>
            <a:br>
              <a:rPr lang="en-GB" sz="4400" dirty="0"/>
            </a:br>
            <a:r>
              <a:rPr lang="en-GB" sz="4400" dirty="0"/>
              <a:t>overload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475" y="1980431"/>
            <a:ext cx="9410700" cy="5595568"/>
          </a:xfrm>
        </p:spPr>
        <p:txBody>
          <a:bodyPr/>
          <a:lstStyle/>
          <a:p>
            <a:r>
              <a:rPr lang="en-GB" sz="2800" dirty="0" smtClean="0"/>
              <a:t>EFRAG (2014) Complexity Bulletin:</a:t>
            </a:r>
          </a:p>
          <a:p>
            <a:r>
              <a:rPr lang="en-GB" sz="2800" dirty="0"/>
              <a:t>Complexity in  </a:t>
            </a:r>
            <a:r>
              <a:rPr lang="en-GB" sz="2800" dirty="0" smtClean="0"/>
              <a:t>financial reporting refers </a:t>
            </a:r>
            <a:r>
              <a:rPr lang="en-GB" sz="2800" dirty="0"/>
              <a:t>primarily to the </a:t>
            </a:r>
            <a:r>
              <a:rPr lang="en-GB" sz="2800" dirty="0" smtClean="0"/>
              <a:t>difficulty </a:t>
            </a:r>
            <a:r>
              <a:rPr lang="en-GB" sz="2800" dirty="0"/>
              <a:t>for:</a:t>
            </a:r>
          </a:p>
          <a:p>
            <a:r>
              <a:rPr lang="en-GB" sz="2800" dirty="0"/>
              <a:t>1. Investors to understand the economic substance of a transaction or event and </a:t>
            </a:r>
            <a:r>
              <a:rPr lang="en-GB" sz="2800" dirty="0" smtClean="0"/>
              <a:t>the overall  financial </a:t>
            </a:r>
            <a:r>
              <a:rPr lang="en-GB" sz="2800" dirty="0"/>
              <a:t>position and results of a company;</a:t>
            </a:r>
          </a:p>
          <a:p>
            <a:r>
              <a:rPr lang="en-GB" sz="2800" dirty="0"/>
              <a:t>2. Preparers to properly apply generally accepted accounting principles ... </a:t>
            </a:r>
            <a:r>
              <a:rPr lang="en-GB" sz="2800" dirty="0" smtClean="0"/>
              <a:t>And communicate </a:t>
            </a:r>
            <a:r>
              <a:rPr lang="en-GB" sz="2800" dirty="0"/>
              <a:t>the economic substance of a transaction or event and the </a:t>
            </a:r>
            <a:r>
              <a:rPr lang="en-GB" sz="2800" dirty="0" smtClean="0"/>
              <a:t>overall financial </a:t>
            </a:r>
            <a:r>
              <a:rPr lang="en-GB" sz="2800" dirty="0"/>
              <a:t>position and results of a company; and</a:t>
            </a:r>
          </a:p>
          <a:p>
            <a:r>
              <a:rPr lang="en-GB" sz="2800" dirty="0"/>
              <a:t>3. Other constituents to audit, </a:t>
            </a:r>
            <a:r>
              <a:rPr lang="en-GB" sz="2800" dirty="0" err="1"/>
              <a:t>analyze</a:t>
            </a:r>
            <a:r>
              <a:rPr lang="en-GB" sz="2800" dirty="0"/>
              <a:t>, and regulate a company’s </a:t>
            </a:r>
            <a:r>
              <a:rPr lang="en-GB" sz="2800" dirty="0" smtClean="0"/>
              <a:t>financial reporting</a:t>
            </a:r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986AE-8050-4AAC-8721-452B66CB3DDA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248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459" y="324247"/>
            <a:ext cx="9410700" cy="1434429"/>
          </a:xfrm>
        </p:spPr>
        <p:txBody>
          <a:bodyPr/>
          <a:lstStyle/>
          <a:p>
            <a:r>
              <a:rPr lang="en-GB" sz="4400" dirty="0"/>
              <a:t>Complexity and disclosure</a:t>
            </a:r>
            <a:br>
              <a:rPr lang="en-GB" sz="4400" dirty="0"/>
            </a:br>
            <a:r>
              <a:rPr lang="en-GB" sz="4400" dirty="0"/>
              <a:t>overload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3060551"/>
            <a:ext cx="9410700" cy="2924067"/>
          </a:xfrm>
        </p:spPr>
        <p:txBody>
          <a:bodyPr/>
          <a:lstStyle/>
          <a:p>
            <a:r>
              <a:rPr lang="en-GB" sz="2800" dirty="0" smtClean="0"/>
              <a:t>EFRAG Complexity Bulletin:</a:t>
            </a:r>
          </a:p>
          <a:p>
            <a:endParaRPr lang="en-GB" sz="2800" dirty="0" smtClean="0"/>
          </a:p>
          <a:p>
            <a:r>
              <a:rPr lang="en-GB" sz="2800" i="1" dirty="0" smtClean="0"/>
              <a:t>Unavoidable complexity</a:t>
            </a:r>
            <a:r>
              <a:rPr lang="en-GB" sz="2800" dirty="0" smtClean="0"/>
              <a:t> – business transactions are increasingly sophisticated and difficult to understand</a:t>
            </a:r>
          </a:p>
          <a:p>
            <a:r>
              <a:rPr lang="en-GB" sz="2800" i="1" dirty="0" smtClean="0"/>
              <a:t>Avoidable complexity – </a:t>
            </a:r>
            <a:r>
              <a:rPr lang="en-GB" sz="2800" dirty="0" smtClean="0"/>
              <a:t>unnecessarily complex accounting or disclosure requirements</a:t>
            </a:r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986AE-8050-4AAC-8721-452B66CB3DDA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0627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523" y="243744"/>
            <a:ext cx="9410700" cy="1434429"/>
          </a:xfrm>
        </p:spPr>
        <p:txBody>
          <a:bodyPr/>
          <a:lstStyle/>
          <a:p>
            <a:r>
              <a:rPr lang="en-GB" sz="4400" dirty="0"/>
              <a:t>Complexity and disclosure</a:t>
            </a:r>
            <a:br>
              <a:rPr lang="en-GB" sz="4400" dirty="0"/>
            </a:br>
            <a:r>
              <a:rPr lang="en-GB" sz="4400" dirty="0"/>
              <a:t>overload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77491" y="2124447"/>
            <a:ext cx="9410700" cy="4733793"/>
          </a:xfrm>
        </p:spPr>
        <p:txBody>
          <a:bodyPr/>
          <a:lstStyle/>
          <a:p>
            <a:r>
              <a:rPr lang="en-GB" sz="2800" dirty="0"/>
              <a:t>Current IFRS are stacked with disclosure requirements and new ones are added every </a:t>
            </a:r>
            <a:r>
              <a:rPr lang="en-GB" sz="2800" dirty="0" smtClean="0"/>
              <a:t>time a </a:t>
            </a:r>
            <a:r>
              <a:rPr lang="en-GB" sz="2800" dirty="0"/>
              <a:t>new or amended standard is adopted. </a:t>
            </a:r>
            <a:endParaRPr lang="en-GB" sz="2800" dirty="0" smtClean="0"/>
          </a:p>
          <a:p>
            <a:r>
              <a:rPr lang="en-GB" sz="2800" dirty="0" smtClean="0"/>
              <a:t>These </a:t>
            </a:r>
            <a:r>
              <a:rPr lang="en-GB" sz="2800" dirty="0"/>
              <a:t>disclosures are </a:t>
            </a:r>
            <a:r>
              <a:rPr lang="en-GB" sz="2800" dirty="0" smtClean="0"/>
              <a:t>justified </a:t>
            </a:r>
            <a:r>
              <a:rPr lang="en-GB" sz="2800" dirty="0"/>
              <a:t>on the basis </a:t>
            </a:r>
            <a:r>
              <a:rPr lang="en-GB" sz="2800" dirty="0" smtClean="0"/>
              <a:t>that they </a:t>
            </a:r>
            <a:r>
              <a:rPr lang="en-GB" sz="2800" dirty="0"/>
              <a:t>provide users of the </a:t>
            </a:r>
            <a:r>
              <a:rPr lang="en-GB" sz="2800" dirty="0" smtClean="0"/>
              <a:t>financial </a:t>
            </a:r>
            <a:r>
              <a:rPr lang="en-GB" sz="2800" dirty="0"/>
              <a:t>statements with information that is relevant to </a:t>
            </a:r>
            <a:r>
              <a:rPr lang="en-GB" sz="2800" dirty="0" smtClean="0"/>
              <a:t>economic decisions </a:t>
            </a:r>
            <a:r>
              <a:rPr lang="en-GB" sz="2800" dirty="0"/>
              <a:t>they make</a:t>
            </a:r>
            <a:r>
              <a:rPr lang="en-GB" sz="2800" dirty="0" smtClean="0"/>
              <a:t>.</a:t>
            </a:r>
          </a:p>
          <a:p>
            <a:r>
              <a:rPr lang="en-GB" sz="2800" dirty="0" smtClean="0"/>
              <a:t> </a:t>
            </a:r>
            <a:r>
              <a:rPr lang="en-GB" sz="2800" dirty="0"/>
              <a:t>However, that assertion remains largely </a:t>
            </a:r>
            <a:r>
              <a:rPr lang="en-GB" sz="2800" dirty="0" smtClean="0"/>
              <a:t>untested</a:t>
            </a:r>
          </a:p>
          <a:p>
            <a:endParaRPr lang="en-GB" sz="2800" dirty="0"/>
          </a:p>
          <a:p>
            <a:pPr algn="ctr"/>
            <a:r>
              <a:rPr lang="en-GB" sz="2400" dirty="0" smtClean="0"/>
              <a:t>(EFRAG 2014 </a:t>
            </a:r>
            <a:r>
              <a:rPr lang="en-GB" sz="2400" i="1" dirty="0" smtClean="0"/>
              <a:t>Towards a Disclosure Framework</a:t>
            </a:r>
            <a:r>
              <a:rPr lang="en-GB" sz="2400" dirty="0" smtClean="0"/>
              <a:t> p15)</a:t>
            </a:r>
            <a:endParaRPr lang="en-GB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986AE-8050-4AAC-8721-452B66CB3DDA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7896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582298"/>
            <a:ext cx="9410700" cy="757320"/>
          </a:xfrm>
        </p:spPr>
        <p:txBody>
          <a:bodyPr/>
          <a:lstStyle/>
          <a:p>
            <a:r>
              <a:rPr lang="en-GB" sz="4400" dirty="0" smtClean="0"/>
              <a:t>Diminishing returns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371" y="2124447"/>
            <a:ext cx="9410700" cy="3859708"/>
          </a:xfrm>
        </p:spPr>
        <p:txBody>
          <a:bodyPr/>
          <a:lstStyle/>
          <a:p>
            <a:endParaRPr lang="en-GB" dirty="0" smtClean="0"/>
          </a:p>
          <a:p>
            <a:endParaRPr lang="en-GB" dirty="0"/>
          </a:p>
          <a:p>
            <a:r>
              <a:rPr lang="en-GB" sz="2800" b="1" dirty="0" smtClean="0"/>
              <a:t>Law of diminishing </a:t>
            </a:r>
            <a:r>
              <a:rPr lang="en-GB" sz="2800" b="1" dirty="0"/>
              <a:t>returns</a:t>
            </a:r>
            <a:r>
              <a:rPr lang="en-GB" sz="2800" dirty="0"/>
              <a:t> (also called </a:t>
            </a:r>
            <a:r>
              <a:rPr lang="en-GB" sz="2800" b="1" dirty="0" smtClean="0"/>
              <a:t>law </a:t>
            </a:r>
            <a:r>
              <a:rPr lang="en-GB" sz="2800" b="1" dirty="0"/>
              <a:t>of variable </a:t>
            </a:r>
            <a:r>
              <a:rPr lang="en-GB" sz="2800" b="1" dirty="0" smtClean="0"/>
              <a:t>proportions</a:t>
            </a:r>
            <a:r>
              <a:rPr lang="en-GB" sz="2800" dirty="0" smtClean="0"/>
              <a:t>, </a:t>
            </a:r>
            <a:r>
              <a:rPr lang="en-GB" sz="2800" b="1" dirty="0"/>
              <a:t>principle of diminishing marginal </a:t>
            </a:r>
            <a:r>
              <a:rPr lang="en-GB" sz="2800" b="1" dirty="0" smtClean="0"/>
              <a:t>productivity</a:t>
            </a:r>
            <a:r>
              <a:rPr lang="en-GB" sz="2800" dirty="0" smtClean="0"/>
              <a:t>, </a:t>
            </a:r>
            <a:r>
              <a:rPr lang="en-GB" sz="2800" dirty="0"/>
              <a:t>or </a:t>
            </a:r>
            <a:r>
              <a:rPr lang="en-GB" sz="2800" b="1" dirty="0"/>
              <a:t>diminishing marginal </a:t>
            </a:r>
            <a:r>
              <a:rPr lang="en-GB" sz="2800" b="1" dirty="0" smtClean="0"/>
              <a:t>returns</a:t>
            </a:r>
            <a:r>
              <a:rPr lang="en-GB" sz="2800" dirty="0" smtClean="0"/>
              <a:t>) </a:t>
            </a:r>
            <a:r>
              <a:rPr lang="en-GB" sz="2800" dirty="0"/>
              <a:t>is the decrease in the </a:t>
            </a:r>
            <a:r>
              <a:rPr lang="en-GB" sz="2800" dirty="0">
                <a:hlinkClick r:id="rId2" tooltip="Marginalism"/>
              </a:rPr>
              <a:t>marginal</a:t>
            </a:r>
            <a:r>
              <a:rPr lang="en-GB" sz="2800" dirty="0"/>
              <a:t> (incremental) output of a </a:t>
            </a:r>
            <a:r>
              <a:rPr lang="en-GB" sz="2800" dirty="0">
                <a:hlinkClick r:id="rId3" tooltip="Production (economics)"/>
              </a:rPr>
              <a:t>production</a:t>
            </a:r>
            <a:r>
              <a:rPr lang="en-GB" sz="2800" dirty="0"/>
              <a:t> process as the amount of a single </a:t>
            </a:r>
            <a:r>
              <a:rPr lang="en-GB" sz="2800" dirty="0">
                <a:hlinkClick r:id="rId4" tooltip="Factors of production"/>
              </a:rPr>
              <a:t>factor of production</a:t>
            </a:r>
            <a:r>
              <a:rPr lang="en-GB" sz="2800" dirty="0"/>
              <a:t> is incrementally increased, while the amounts of all other factors of production stay constant.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986AE-8050-4AAC-8721-452B66CB3DDA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9046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499" y="510290"/>
            <a:ext cx="9410700" cy="757320"/>
          </a:xfrm>
        </p:spPr>
        <p:txBody>
          <a:bodyPr/>
          <a:lstStyle/>
          <a:p>
            <a:r>
              <a:rPr lang="en-GB" sz="4400" dirty="0" smtClean="0"/>
              <a:t>Pareto principle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836415"/>
            <a:ext cx="9410700" cy="5509390"/>
          </a:xfrm>
        </p:spPr>
        <p:txBody>
          <a:bodyPr/>
          <a:lstStyle/>
          <a:p>
            <a:r>
              <a:rPr lang="en-GB" sz="2800" dirty="0"/>
              <a:t>The </a:t>
            </a:r>
            <a:r>
              <a:rPr lang="en-GB" sz="2800" b="1" dirty="0"/>
              <a:t>Pareto principle</a:t>
            </a:r>
            <a:r>
              <a:rPr lang="en-GB" sz="2800" dirty="0"/>
              <a:t> (also known as the </a:t>
            </a:r>
            <a:r>
              <a:rPr lang="en-GB" sz="2800" b="1" dirty="0"/>
              <a:t>80–20 </a:t>
            </a:r>
            <a:r>
              <a:rPr lang="en-GB" sz="2800" b="1" dirty="0" smtClean="0"/>
              <a:t>rule</a:t>
            </a:r>
            <a:r>
              <a:rPr lang="en-GB" sz="2800" dirty="0" smtClean="0"/>
              <a:t>) </a:t>
            </a:r>
            <a:r>
              <a:rPr lang="en-GB" sz="2800" dirty="0"/>
              <a:t>states that, for many events, roughly 80% of the effects come from 20% of the </a:t>
            </a:r>
            <a:r>
              <a:rPr lang="en-GB" sz="2800" dirty="0" smtClean="0"/>
              <a:t>causes</a:t>
            </a:r>
          </a:p>
          <a:p>
            <a:endParaRPr lang="en-GB" sz="2800" dirty="0" smtClean="0"/>
          </a:p>
          <a:p>
            <a:endParaRPr lang="en-GB" sz="2800" dirty="0"/>
          </a:p>
          <a:p>
            <a:endParaRPr lang="en-GB" sz="2800" dirty="0" smtClean="0"/>
          </a:p>
          <a:p>
            <a:r>
              <a:rPr lang="en-GB" sz="2800" dirty="0" smtClean="0"/>
              <a:t>Effects</a:t>
            </a:r>
          </a:p>
          <a:p>
            <a:endParaRPr lang="en-GB" sz="2800" dirty="0"/>
          </a:p>
          <a:p>
            <a:endParaRPr lang="en-GB" sz="2800" dirty="0" smtClean="0"/>
          </a:p>
          <a:p>
            <a:endParaRPr lang="en-GB" sz="2800" dirty="0"/>
          </a:p>
          <a:p>
            <a:pPr algn="ctr"/>
            <a:r>
              <a:rPr lang="en-GB" sz="2800" dirty="0" smtClean="0"/>
              <a:t>Causes</a:t>
            </a:r>
            <a:endParaRPr lang="en-GB" sz="2800" dirty="0"/>
          </a:p>
        </p:txBody>
      </p:sp>
      <p:cxnSp>
        <p:nvCxnSpPr>
          <p:cNvPr id="17" name="Straight Connector 16"/>
          <p:cNvCxnSpPr/>
          <p:nvPr/>
        </p:nvCxnSpPr>
        <p:spPr bwMode="auto">
          <a:xfrm>
            <a:off x="3618110" y="3429456"/>
            <a:ext cx="0" cy="28083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Connector 18"/>
          <p:cNvCxnSpPr/>
          <p:nvPr/>
        </p:nvCxnSpPr>
        <p:spPr bwMode="auto">
          <a:xfrm>
            <a:off x="3618110" y="6228175"/>
            <a:ext cx="468052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/>
          <p:cNvCxnSpPr/>
          <p:nvPr/>
        </p:nvCxnSpPr>
        <p:spPr bwMode="auto">
          <a:xfrm flipV="1">
            <a:off x="3618110" y="4221544"/>
            <a:ext cx="936104" cy="20162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 flipV="1">
            <a:off x="4581947" y="3861504"/>
            <a:ext cx="2664296" cy="3600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Slide Number Placeholder 2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986AE-8050-4AAC-8721-452B66CB3DDA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5765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467" y="582298"/>
            <a:ext cx="9410700" cy="757320"/>
          </a:xfrm>
        </p:spPr>
        <p:txBody>
          <a:bodyPr/>
          <a:lstStyle/>
          <a:p>
            <a:r>
              <a:rPr lang="en-GB" sz="4400" dirty="0" smtClean="0"/>
              <a:t>The analyst paradox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83" y="2124447"/>
            <a:ext cx="9410700" cy="4758415"/>
          </a:xfrm>
        </p:spPr>
        <p:txBody>
          <a:bodyPr/>
          <a:lstStyle/>
          <a:p>
            <a:r>
              <a:rPr lang="en-GB" sz="2800" dirty="0"/>
              <a:t>Singh, M (2015) </a:t>
            </a:r>
            <a:r>
              <a:rPr lang="en-GB" sz="2800" i="1" dirty="0"/>
              <a:t>Addressing Financial Reporting Complexity: Investor Perspectives</a:t>
            </a:r>
            <a:r>
              <a:rPr lang="en-GB" sz="2800" dirty="0"/>
              <a:t>, CFA Institute </a:t>
            </a:r>
            <a:endParaRPr lang="en-GB" sz="2800" dirty="0" smtClean="0"/>
          </a:p>
          <a:p>
            <a:endParaRPr lang="en-GB" sz="2800" dirty="0"/>
          </a:p>
          <a:p>
            <a:endParaRPr lang="en-GB" sz="2800" dirty="0" smtClean="0"/>
          </a:p>
          <a:p>
            <a:pPr marL="342900" indent="-342900">
              <a:buFontTx/>
              <a:buChar char="-"/>
            </a:pPr>
            <a:r>
              <a:rPr lang="en-GB" sz="2800" dirty="0" smtClean="0"/>
              <a:t>Comparability is essential to understand financial statements</a:t>
            </a:r>
          </a:p>
          <a:p>
            <a:pPr marL="342900" indent="-342900">
              <a:buFontTx/>
              <a:buChar char="-"/>
            </a:pPr>
            <a:endParaRPr lang="en-GB" sz="2800" dirty="0"/>
          </a:p>
          <a:p>
            <a:pPr marL="342900" indent="-342900">
              <a:buFontTx/>
              <a:buChar char="-"/>
            </a:pPr>
            <a:r>
              <a:rPr lang="en-GB" sz="2800" dirty="0" smtClean="0"/>
              <a:t>Loss of information leads to an increase in the cost of capital</a:t>
            </a:r>
            <a:endParaRPr lang="en-GB" sz="28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986AE-8050-4AAC-8721-452B66CB3DDA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3353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438282"/>
            <a:ext cx="9410700" cy="757320"/>
          </a:xfrm>
        </p:spPr>
        <p:txBody>
          <a:bodyPr/>
          <a:lstStyle/>
          <a:p>
            <a:r>
              <a:rPr lang="en-GB" sz="4400" dirty="0" smtClean="0"/>
              <a:t>The analyst paradox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764407"/>
            <a:ext cx="9410700" cy="5250858"/>
          </a:xfrm>
        </p:spPr>
        <p:txBody>
          <a:bodyPr/>
          <a:lstStyle/>
          <a:p>
            <a:r>
              <a:rPr lang="en-GB" sz="2800" dirty="0" smtClean="0"/>
              <a:t>EFRAG (2013) The role of the business model in financial reporting:</a:t>
            </a:r>
          </a:p>
          <a:p>
            <a:pPr marL="342900" indent="-342900">
              <a:buFontTx/>
              <a:buChar char="-"/>
            </a:pPr>
            <a:r>
              <a:rPr lang="en-GB" sz="2800" dirty="0" smtClean="0"/>
              <a:t>In some standards the business model impacts upon recognition and measurement</a:t>
            </a:r>
            <a:endParaRPr lang="en-GB" sz="2800" dirty="0"/>
          </a:p>
          <a:p>
            <a:pPr marL="342900" indent="-342900">
              <a:buFontTx/>
              <a:buChar char="-"/>
            </a:pPr>
            <a:r>
              <a:rPr lang="en-GB" sz="2800" dirty="0" smtClean="0"/>
              <a:t>Investors need to understand the business model in order to assess how and how efficiently value is being created</a:t>
            </a:r>
          </a:p>
          <a:p>
            <a:pPr marL="342900" indent="-342900">
              <a:buFontTx/>
              <a:buChar char="-"/>
            </a:pPr>
            <a:endParaRPr lang="en-GB" sz="2800" dirty="0"/>
          </a:p>
          <a:p>
            <a:pPr marL="0" indent="0"/>
            <a:r>
              <a:rPr lang="en-GB" sz="2800" dirty="0" smtClean="0"/>
              <a:t>Enhanced Disclosure Task Force/Financial Stability Board</a:t>
            </a:r>
          </a:p>
          <a:p>
            <a:pPr marL="0" indent="0"/>
            <a:r>
              <a:rPr lang="en-GB" sz="2800" dirty="0" smtClean="0"/>
              <a:t>-    Best disclosure is business model, risks inherent in it, and how company manages them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986AE-8050-4AAC-8721-452B66CB3DDA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2239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459" y="510290"/>
            <a:ext cx="9410700" cy="757320"/>
          </a:xfrm>
        </p:spPr>
        <p:txBody>
          <a:bodyPr/>
          <a:lstStyle/>
          <a:p>
            <a:r>
              <a:rPr lang="en-GB" sz="4400" dirty="0" smtClean="0"/>
              <a:t>The analyst paradox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709" y="2556495"/>
            <a:ext cx="9410700" cy="3441132"/>
          </a:xfrm>
        </p:spPr>
        <p:txBody>
          <a:bodyPr/>
          <a:lstStyle/>
          <a:p>
            <a:r>
              <a:rPr lang="en-GB" sz="2800" dirty="0" smtClean="0"/>
              <a:t>● Analysts say they need comparability</a:t>
            </a:r>
          </a:p>
          <a:p>
            <a:endParaRPr lang="en-GB" sz="2800" dirty="0"/>
          </a:p>
          <a:p>
            <a:r>
              <a:rPr lang="en-GB" sz="2800" dirty="0" smtClean="0"/>
              <a:t>● They say they need more information</a:t>
            </a:r>
          </a:p>
          <a:p>
            <a:endParaRPr lang="en-GB" sz="2800" dirty="0"/>
          </a:p>
          <a:p>
            <a:r>
              <a:rPr lang="en-GB" sz="2800" dirty="0" smtClean="0"/>
              <a:t>● But the more information they have, the more the business model is revealed, and the less comparable is  the financial information</a:t>
            </a:r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986AE-8050-4AAC-8721-452B66CB3DDA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1423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683" y="582299"/>
            <a:ext cx="9410700" cy="757320"/>
          </a:xfrm>
        </p:spPr>
        <p:txBody>
          <a:bodyPr/>
          <a:lstStyle/>
          <a:p>
            <a:r>
              <a:rPr lang="en-GB" sz="4400" dirty="0" smtClean="0"/>
              <a:t>The analyst paradox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2772519"/>
            <a:ext cx="9410700" cy="3872019"/>
          </a:xfrm>
        </p:spPr>
        <p:txBody>
          <a:bodyPr/>
          <a:lstStyle/>
          <a:p>
            <a:r>
              <a:rPr lang="en-GB" sz="2800" dirty="0" smtClean="0"/>
              <a:t>Do analysts use the information provided?</a:t>
            </a:r>
          </a:p>
          <a:p>
            <a:pPr marL="342900" indent="-342900">
              <a:buFontTx/>
              <a:buChar char="-"/>
            </a:pPr>
            <a:r>
              <a:rPr lang="en-GB" sz="2800" dirty="0" smtClean="0"/>
              <a:t>Most analysts are not trained in financial reporting</a:t>
            </a:r>
          </a:p>
          <a:p>
            <a:pPr marL="342900" indent="-342900">
              <a:buFontTx/>
              <a:buChar char="-"/>
            </a:pPr>
            <a:r>
              <a:rPr lang="en-GB" sz="2800" dirty="0" smtClean="0"/>
              <a:t>In the USA and UK they are expected to look at the ‘preliminary announcement’ and provide comment within hours</a:t>
            </a:r>
          </a:p>
          <a:p>
            <a:pPr marL="342900" indent="-342900">
              <a:buFontTx/>
              <a:buChar char="-"/>
            </a:pPr>
            <a:r>
              <a:rPr lang="en-GB" sz="2800" dirty="0" smtClean="0"/>
              <a:t>They only see the full annual filing some time later</a:t>
            </a:r>
            <a:endParaRPr lang="en-GB" sz="2800" dirty="0"/>
          </a:p>
          <a:p>
            <a:pPr marL="342900" indent="-342900">
              <a:buFontTx/>
              <a:buChar char="-"/>
            </a:pPr>
            <a:r>
              <a:rPr lang="en-GB" sz="2800" dirty="0" smtClean="0"/>
              <a:t>Research evidence of use difficult to collect (but see ICAS/EFRAG study)</a:t>
            </a:r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986AE-8050-4AAC-8721-452B66CB3DDA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2992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459" y="510290"/>
            <a:ext cx="9410700" cy="757320"/>
          </a:xfrm>
        </p:spPr>
        <p:txBody>
          <a:bodyPr/>
          <a:lstStyle/>
          <a:p>
            <a:r>
              <a:rPr lang="en-GB" sz="4400" dirty="0" smtClean="0"/>
              <a:t>The analyst paradox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83" y="3420591"/>
            <a:ext cx="9410700" cy="1976115"/>
          </a:xfrm>
        </p:spPr>
        <p:txBody>
          <a:bodyPr/>
          <a:lstStyle/>
          <a:p>
            <a:r>
              <a:rPr lang="en-GB" sz="2800" dirty="0" smtClean="0"/>
              <a:t>Implications for standard-setting:</a:t>
            </a:r>
          </a:p>
          <a:p>
            <a:pPr marL="457200" indent="-457200">
              <a:buFontTx/>
              <a:buChar char="-"/>
            </a:pPr>
            <a:r>
              <a:rPr lang="en-GB" sz="2800" dirty="0" smtClean="0"/>
              <a:t>standard-setters provide information that analysts do not or cannot use?</a:t>
            </a:r>
          </a:p>
          <a:p>
            <a:pPr marL="457200" indent="-457200">
              <a:buFontTx/>
              <a:buChar char="-"/>
            </a:pPr>
            <a:r>
              <a:rPr lang="en-GB" sz="2800" dirty="0" smtClean="0"/>
              <a:t>Standards could be simplified</a:t>
            </a:r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986AE-8050-4AAC-8721-452B66CB3DDA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26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510290"/>
            <a:ext cx="9410700" cy="757320"/>
          </a:xfrm>
        </p:spPr>
        <p:txBody>
          <a:bodyPr/>
          <a:lstStyle/>
          <a:p>
            <a:r>
              <a:rPr lang="en-GB" sz="4400" dirty="0" smtClean="0"/>
              <a:t>Effect of complexity on markets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507" y="1980431"/>
            <a:ext cx="9410700" cy="4561438"/>
          </a:xfrm>
        </p:spPr>
        <p:txBody>
          <a:bodyPr/>
          <a:lstStyle/>
          <a:p>
            <a:r>
              <a:rPr lang="en-GB" sz="2800" dirty="0" smtClean="0"/>
              <a:t>● Complexity is a disincentive to private companies to list</a:t>
            </a:r>
          </a:p>
          <a:p>
            <a:pPr marL="342900" indent="-342900">
              <a:buFontTx/>
              <a:buChar char="-"/>
            </a:pPr>
            <a:r>
              <a:rPr lang="en-GB" sz="2800" dirty="0" smtClean="0"/>
              <a:t>Increased cost of internal staff, systems, audit</a:t>
            </a:r>
          </a:p>
          <a:p>
            <a:pPr marL="342900" indent="-342900">
              <a:buFontTx/>
              <a:buChar char="-"/>
            </a:pPr>
            <a:r>
              <a:rPr lang="en-GB" sz="2800" dirty="0" smtClean="0"/>
              <a:t>Shareholders may not understand information</a:t>
            </a:r>
          </a:p>
          <a:p>
            <a:pPr marL="342900" indent="-342900">
              <a:buFontTx/>
              <a:buChar char="-"/>
            </a:pPr>
            <a:r>
              <a:rPr lang="en-GB" sz="2800" dirty="0" smtClean="0"/>
              <a:t>Preparers hate to change their accounting</a:t>
            </a:r>
          </a:p>
          <a:p>
            <a:pPr marL="342900" indent="-342900">
              <a:buFontTx/>
              <a:buChar char="-"/>
            </a:pPr>
            <a:r>
              <a:rPr lang="en-GB" sz="2800" dirty="0" smtClean="0"/>
              <a:t>Fear unintended consequences</a:t>
            </a:r>
          </a:p>
          <a:p>
            <a:r>
              <a:rPr lang="en-GB" sz="2800" dirty="0" smtClean="0"/>
              <a:t>●  Market will shrink if no new entrants</a:t>
            </a:r>
          </a:p>
          <a:p>
            <a:pPr marL="342900" indent="-342900">
              <a:buFontTx/>
              <a:buChar char="-"/>
            </a:pPr>
            <a:r>
              <a:rPr lang="en-GB" sz="2800" dirty="0" smtClean="0"/>
              <a:t>Some companies disappear through takeover etc</a:t>
            </a:r>
            <a:r>
              <a:rPr lang="en-GB" sz="2800" dirty="0"/>
              <a:t>. (see Doidge et al 2015: high delists, low new lists)</a:t>
            </a:r>
            <a:endParaRPr lang="en-GB" sz="2800" dirty="0" smtClean="0"/>
          </a:p>
          <a:p>
            <a:pPr marL="342900" indent="-342900">
              <a:buFontTx/>
              <a:buChar char="-"/>
            </a:pPr>
            <a:r>
              <a:rPr lang="en-GB" sz="2800" dirty="0" smtClean="0"/>
              <a:t>Long term leads to less investor choice</a:t>
            </a:r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986AE-8050-4AAC-8721-452B66CB3DDA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514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593659"/>
            <a:ext cx="9410700" cy="757320"/>
          </a:xfrm>
        </p:spPr>
        <p:txBody>
          <a:bodyPr/>
          <a:lstStyle/>
          <a:p>
            <a:r>
              <a:rPr lang="en-GB" sz="4400" dirty="0" smtClean="0"/>
              <a:t>Effect of complexity on markets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659" y="2556495"/>
            <a:ext cx="9410700" cy="3888432"/>
          </a:xfrm>
        </p:spPr>
        <p:txBody>
          <a:bodyPr/>
          <a:lstStyle/>
          <a:p>
            <a:r>
              <a:rPr lang="en-GB" sz="2800" dirty="0" smtClean="0"/>
              <a:t>Complex accounting rules distort the accounting profession</a:t>
            </a:r>
          </a:p>
          <a:p>
            <a:pPr marL="342900" indent="-342900">
              <a:buFontTx/>
              <a:buChar char="-"/>
            </a:pPr>
            <a:r>
              <a:rPr lang="en-GB" sz="2800" dirty="0" smtClean="0"/>
              <a:t>There is polarisation between members of international networks and smaller firms</a:t>
            </a:r>
          </a:p>
          <a:p>
            <a:pPr marL="342900" indent="-342900">
              <a:buFontTx/>
              <a:buChar char="-"/>
            </a:pPr>
            <a:r>
              <a:rPr lang="en-GB" sz="2800" dirty="0" smtClean="0"/>
              <a:t>This is exacerbated by the complexity of IFRS – need a  number of </a:t>
            </a:r>
            <a:r>
              <a:rPr lang="en-GB" sz="2800" dirty="0"/>
              <a:t>I</a:t>
            </a:r>
            <a:r>
              <a:rPr lang="en-GB" sz="2800" dirty="0" smtClean="0"/>
              <a:t>FRS clients to justify training cost of staff</a:t>
            </a:r>
          </a:p>
          <a:p>
            <a:pPr marL="342900" indent="-342900">
              <a:buFontTx/>
              <a:buChar char="-"/>
            </a:pPr>
            <a:r>
              <a:rPr lang="en-GB" sz="2800" dirty="0" smtClean="0"/>
              <a:t>IFRS are constantly changing and therefore maintenance of knowledge base is onerous</a:t>
            </a:r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986AE-8050-4AAC-8721-452B66CB3DDA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861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475" y="510290"/>
            <a:ext cx="9472513" cy="757320"/>
          </a:xfrm>
        </p:spPr>
        <p:txBody>
          <a:bodyPr/>
          <a:lstStyle/>
          <a:p>
            <a:r>
              <a:rPr lang="en-GB" sz="4400" dirty="0" smtClean="0"/>
              <a:t>Effect of complexity on markets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2988543"/>
            <a:ext cx="9410700" cy="1976115"/>
          </a:xfrm>
        </p:spPr>
        <p:txBody>
          <a:bodyPr/>
          <a:lstStyle/>
          <a:p>
            <a:r>
              <a:rPr lang="en-GB" sz="2800" dirty="0" smtClean="0"/>
              <a:t>Implications for standard-setters:</a:t>
            </a:r>
          </a:p>
          <a:p>
            <a:pPr marL="457200" indent="-457200">
              <a:buFontTx/>
              <a:buChar char="-"/>
            </a:pPr>
            <a:r>
              <a:rPr lang="en-GB" sz="2800" dirty="0" smtClean="0"/>
              <a:t>Simpler companies need simpler standards</a:t>
            </a:r>
          </a:p>
          <a:p>
            <a:pPr marL="457200" indent="-457200">
              <a:buFontTx/>
              <a:buChar char="-"/>
            </a:pPr>
            <a:r>
              <a:rPr lang="en-GB" sz="2800" dirty="0" smtClean="0"/>
              <a:t>Problem could be addressed by differential reporting, having simpler rules for simpler listed companies</a:t>
            </a:r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986AE-8050-4AAC-8721-452B66CB3DDA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0471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50" y="438282"/>
            <a:ext cx="9410700" cy="757320"/>
          </a:xfrm>
        </p:spPr>
        <p:txBody>
          <a:bodyPr/>
          <a:lstStyle/>
          <a:p>
            <a:r>
              <a:rPr lang="en-GB" sz="4400" dirty="0" smtClean="0"/>
              <a:t>Differential reporting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83" y="2124447"/>
            <a:ext cx="9410700" cy="4561438"/>
          </a:xfrm>
        </p:spPr>
        <p:txBody>
          <a:bodyPr/>
          <a:lstStyle/>
          <a:p>
            <a:r>
              <a:rPr lang="en-GB" sz="2800" dirty="0" smtClean="0"/>
              <a:t>● Historically opposed by regulators and accountants</a:t>
            </a:r>
          </a:p>
          <a:p>
            <a:r>
              <a:rPr lang="en-GB" sz="2800" dirty="0" smtClean="0"/>
              <a:t>● Why should the way you account for a transaction be dependent on the nature of the entity?</a:t>
            </a:r>
          </a:p>
          <a:p>
            <a:endParaRPr lang="en-GB" sz="2800" dirty="0" smtClean="0"/>
          </a:p>
          <a:p>
            <a:r>
              <a:rPr lang="en-GB" sz="2800" i="1" dirty="0" smtClean="0"/>
              <a:t>but</a:t>
            </a:r>
            <a:endParaRPr lang="en-GB" sz="2800" i="1" dirty="0"/>
          </a:p>
          <a:p>
            <a:r>
              <a:rPr lang="en-GB" sz="2800" dirty="0" smtClean="0"/>
              <a:t>● Economic impact is different (what is decision-useful?)</a:t>
            </a:r>
          </a:p>
          <a:p>
            <a:r>
              <a:rPr lang="en-GB" sz="2800" dirty="0" smtClean="0"/>
              <a:t>● Different business models</a:t>
            </a:r>
          </a:p>
          <a:p>
            <a:r>
              <a:rPr lang="en-GB" sz="2800" dirty="0" smtClean="0"/>
              <a:t>● Materiality consideration implies differential</a:t>
            </a:r>
          </a:p>
          <a:p>
            <a:r>
              <a:rPr lang="en-GB" sz="2800" dirty="0" smtClean="0"/>
              <a:t>● Impacts staff training requirements, profession</a:t>
            </a:r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986AE-8050-4AAC-8721-452B66CB3DDA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333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869" y="396256"/>
            <a:ext cx="9410700" cy="864096"/>
          </a:xfrm>
        </p:spPr>
        <p:txBody>
          <a:bodyPr/>
          <a:lstStyle/>
          <a:p>
            <a:r>
              <a:rPr lang="en-GB" sz="4400" dirty="0" smtClean="0"/>
              <a:t>Differential reporting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869" y="1692399"/>
            <a:ext cx="9410700" cy="5767923"/>
          </a:xfrm>
        </p:spPr>
        <p:txBody>
          <a:bodyPr/>
          <a:lstStyle/>
          <a:p>
            <a:r>
              <a:rPr lang="en-GB" sz="2800" dirty="0" smtClean="0"/>
              <a:t>● Differential disclosure introduced by Fourth Directive </a:t>
            </a:r>
          </a:p>
          <a:p>
            <a:r>
              <a:rPr lang="en-GB" sz="2800" dirty="0" smtClean="0"/>
              <a:t>- Now a few recognition and measurement derogations in 2013 Accounting Directive</a:t>
            </a:r>
          </a:p>
          <a:p>
            <a:r>
              <a:rPr lang="en-GB" sz="2800" dirty="0" smtClean="0"/>
              <a:t>● UN report </a:t>
            </a:r>
            <a:r>
              <a:rPr lang="en-GB" sz="2800" dirty="0"/>
              <a:t>TD/B/COM.2/ISAR/9 </a:t>
            </a:r>
            <a:r>
              <a:rPr lang="en-GB" sz="2800" dirty="0" smtClean="0"/>
              <a:t>Accounting </a:t>
            </a:r>
            <a:r>
              <a:rPr lang="en-GB" sz="2800" dirty="0"/>
              <a:t>by small and medium-sized </a:t>
            </a:r>
            <a:r>
              <a:rPr lang="en-GB" sz="2800" dirty="0" smtClean="0"/>
              <a:t>entities (2000)</a:t>
            </a:r>
          </a:p>
          <a:p>
            <a:r>
              <a:rPr lang="en-GB" sz="2800" dirty="0" smtClean="0"/>
              <a:t>- Should be range of comprehensive bases of accounting to allow small businesses to expand in series of small steps</a:t>
            </a:r>
          </a:p>
          <a:p>
            <a:r>
              <a:rPr lang="en-GB" sz="2800" dirty="0" smtClean="0"/>
              <a:t>● IFRS for SMEs issued in 2009</a:t>
            </a:r>
          </a:p>
          <a:p>
            <a:r>
              <a:rPr lang="en-GB" sz="2800" dirty="0" smtClean="0"/>
              <a:t>● Private Company Council formed in 2012</a:t>
            </a:r>
          </a:p>
          <a:p>
            <a:r>
              <a:rPr lang="en-GB" sz="2800" dirty="0" smtClean="0"/>
              <a:t>- In conjunction with FASB produces simplifications of US GAAP</a:t>
            </a:r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986AE-8050-4AAC-8721-452B66CB3DDA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9991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960" y="510290"/>
            <a:ext cx="9410700" cy="757320"/>
          </a:xfrm>
        </p:spPr>
        <p:txBody>
          <a:bodyPr/>
          <a:lstStyle/>
          <a:p>
            <a:r>
              <a:rPr lang="en-GB" sz="4400" dirty="0" smtClean="0"/>
              <a:t>Differential reporting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478" y="1764407"/>
            <a:ext cx="9410700" cy="5595568"/>
          </a:xfrm>
        </p:spPr>
        <p:txBody>
          <a:bodyPr/>
          <a:lstStyle/>
          <a:p>
            <a:r>
              <a:rPr lang="en-GB" sz="2800" dirty="0" smtClean="0"/>
              <a:t>Difficulties with prescribing differential rules:</a:t>
            </a:r>
          </a:p>
          <a:p>
            <a:r>
              <a:rPr lang="en-GB" sz="2800" dirty="0" smtClean="0"/>
              <a:t>● Determining the scope</a:t>
            </a:r>
          </a:p>
          <a:p>
            <a:pPr marL="342900" indent="-342900">
              <a:buFontTx/>
              <a:buChar char="-"/>
            </a:pPr>
            <a:r>
              <a:rPr lang="en-GB" sz="2800" dirty="0" smtClean="0"/>
              <a:t>Size is not necessarily a </a:t>
            </a:r>
            <a:r>
              <a:rPr lang="en-GB" sz="2800" dirty="0"/>
              <a:t>g</a:t>
            </a:r>
            <a:r>
              <a:rPr lang="en-GB" sz="2800" dirty="0" smtClean="0"/>
              <a:t>ood screen</a:t>
            </a:r>
          </a:p>
          <a:p>
            <a:pPr marL="342900" indent="-342900">
              <a:buFontTx/>
              <a:buChar char="-"/>
            </a:pPr>
            <a:r>
              <a:rPr lang="en-GB" sz="2800" dirty="0" smtClean="0"/>
              <a:t>Difficult to identify characteristics</a:t>
            </a:r>
          </a:p>
          <a:p>
            <a:pPr marL="342900" indent="-342900">
              <a:buFontTx/>
              <a:buChar char="-"/>
            </a:pPr>
            <a:r>
              <a:rPr lang="en-GB" sz="2800" dirty="0" smtClean="0"/>
              <a:t>Different needs between industrialised economies and developing economies</a:t>
            </a:r>
          </a:p>
          <a:p>
            <a:r>
              <a:rPr lang="en-GB" sz="2800" dirty="0" smtClean="0"/>
              <a:t>● Determining what transactions are covered</a:t>
            </a:r>
          </a:p>
          <a:p>
            <a:pPr marL="342900" indent="-342900">
              <a:buFontTx/>
              <a:buChar char="-"/>
            </a:pPr>
            <a:r>
              <a:rPr lang="en-GB" sz="2800" dirty="0" smtClean="0"/>
              <a:t>Pension plans</a:t>
            </a:r>
          </a:p>
          <a:p>
            <a:pPr marL="342900" indent="-342900">
              <a:buFontTx/>
              <a:buChar char="-"/>
            </a:pPr>
            <a:r>
              <a:rPr lang="en-GB" sz="2800" dirty="0" smtClean="0"/>
              <a:t>Cash flow statements</a:t>
            </a:r>
          </a:p>
          <a:p>
            <a:pPr marL="342900" indent="-342900">
              <a:buFontTx/>
              <a:buChar char="-"/>
            </a:pPr>
            <a:r>
              <a:rPr lang="en-GB" sz="2800" dirty="0" smtClean="0"/>
              <a:t>Financial instruments</a:t>
            </a:r>
          </a:p>
          <a:p>
            <a:pPr marL="342900" indent="-342900">
              <a:buFontTx/>
              <a:buChar char="-"/>
            </a:pPr>
            <a:r>
              <a:rPr lang="en-GB" sz="2800" dirty="0" smtClean="0"/>
              <a:t>Leases</a:t>
            </a:r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986AE-8050-4AAC-8721-452B66CB3DDA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38870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451" y="438282"/>
            <a:ext cx="9410700" cy="757320"/>
          </a:xfrm>
        </p:spPr>
        <p:txBody>
          <a:bodyPr/>
          <a:lstStyle/>
          <a:p>
            <a:r>
              <a:rPr lang="en-GB" sz="4400" dirty="0" smtClean="0"/>
              <a:t>Smaller listed companies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467" y="1764407"/>
            <a:ext cx="9410700" cy="4733793"/>
          </a:xfrm>
        </p:spPr>
        <p:txBody>
          <a:bodyPr/>
          <a:lstStyle/>
          <a:p>
            <a:r>
              <a:rPr lang="en-GB" sz="2800" dirty="0" smtClean="0"/>
              <a:t>● So far the IASB draws a clear line between ‘publicly accountable’ entities and the rest</a:t>
            </a:r>
          </a:p>
          <a:p>
            <a:r>
              <a:rPr lang="en-GB" sz="2800" dirty="0" smtClean="0"/>
              <a:t>● Recently reiterated in submission to European Commission on Capital Markets Union</a:t>
            </a:r>
          </a:p>
          <a:p>
            <a:r>
              <a:rPr lang="en-GB" sz="2800" i="1" dirty="0" smtClean="0"/>
              <a:t>but</a:t>
            </a:r>
          </a:p>
          <a:p>
            <a:r>
              <a:rPr lang="en-GB" sz="2800" dirty="0" smtClean="0"/>
              <a:t>● Submissions on IFRS for SMEs frequently ask for its use to be allowed for smaller listed companies</a:t>
            </a:r>
          </a:p>
          <a:p>
            <a:r>
              <a:rPr lang="en-GB" sz="2800" dirty="0" smtClean="0"/>
              <a:t>● Commission wants IFRS-related simplification for multi-lateral trading facilities to encourage smaller companies to raise finance from markets</a:t>
            </a:r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986AE-8050-4AAC-8721-452B66CB3DDA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28944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083" y="438282"/>
            <a:ext cx="9410700" cy="757320"/>
          </a:xfrm>
        </p:spPr>
        <p:txBody>
          <a:bodyPr/>
          <a:lstStyle/>
          <a:p>
            <a:r>
              <a:rPr lang="en-GB" sz="4400" dirty="0" smtClean="0"/>
              <a:t>Smaller listed companies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886" y="2268463"/>
            <a:ext cx="9410700" cy="2924067"/>
          </a:xfrm>
        </p:spPr>
        <p:txBody>
          <a:bodyPr/>
          <a:lstStyle/>
          <a:p>
            <a:r>
              <a:rPr lang="en-GB" sz="2800" dirty="0" smtClean="0"/>
              <a:t>Research evidence:</a:t>
            </a:r>
          </a:p>
          <a:p>
            <a:pPr marL="457200" indent="-457200">
              <a:buFontTx/>
              <a:buChar char="-"/>
            </a:pPr>
            <a:r>
              <a:rPr lang="en-GB" sz="2800" dirty="0" smtClean="0"/>
              <a:t>Difficult to draw a dividing line where differential reporting could work</a:t>
            </a:r>
          </a:p>
          <a:p>
            <a:pPr marL="457200" indent="-457200">
              <a:buFontTx/>
              <a:buChar char="-"/>
            </a:pPr>
            <a:r>
              <a:rPr lang="en-GB" sz="2800" dirty="0" smtClean="0"/>
              <a:t>Large international companies at one extreme, small, national companies at other, but in-between?</a:t>
            </a:r>
          </a:p>
          <a:p>
            <a:pPr marL="457200" indent="-457200">
              <a:buFontTx/>
              <a:buChar char="-"/>
            </a:pPr>
            <a:r>
              <a:rPr lang="en-GB" sz="2800" dirty="0" smtClean="0"/>
              <a:t>Swiss solution: two markets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986AE-8050-4AAC-8721-452B66CB3DDA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74452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438282"/>
            <a:ext cx="9410700" cy="757320"/>
          </a:xfrm>
        </p:spPr>
        <p:txBody>
          <a:bodyPr/>
          <a:lstStyle/>
          <a:p>
            <a:r>
              <a:rPr lang="en-GB" sz="4400" dirty="0" smtClean="0"/>
              <a:t>Smaller listed companies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21" y="1764407"/>
            <a:ext cx="9410700" cy="4533100"/>
          </a:xfrm>
        </p:spPr>
        <p:txBody>
          <a:bodyPr/>
          <a:lstStyle/>
          <a:p>
            <a:r>
              <a:rPr lang="en-GB" sz="2800" dirty="0" smtClean="0"/>
              <a:t>Policy issues:</a:t>
            </a:r>
          </a:p>
          <a:p>
            <a:endParaRPr lang="en-GB" sz="2800" dirty="0"/>
          </a:p>
          <a:p>
            <a:r>
              <a:rPr lang="en-GB" sz="2800" dirty="0" smtClean="0"/>
              <a:t>● There should be a graduated set of steps between comprehensive bases of accounting</a:t>
            </a:r>
          </a:p>
          <a:p>
            <a:r>
              <a:rPr lang="en-GB" sz="2800" dirty="0" smtClean="0"/>
              <a:t>● This would reduce size of steps and cost, encourage more companies to expand</a:t>
            </a:r>
          </a:p>
          <a:p>
            <a:r>
              <a:rPr lang="en-GB" sz="2800" dirty="0" smtClean="0"/>
              <a:t>● Any economy needs growth and this will frequently come from small entities</a:t>
            </a:r>
          </a:p>
          <a:p>
            <a:r>
              <a:rPr lang="en-GB" sz="2800" dirty="0" smtClean="0"/>
              <a:t>● Would produce a less polarised accounting profession</a:t>
            </a:r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986AE-8050-4AAC-8721-452B66CB3DDA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0741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3427812"/>
            <a:ext cx="9410700" cy="849653"/>
          </a:xfrm>
        </p:spPr>
        <p:txBody>
          <a:bodyPr/>
          <a:lstStyle/>
          <a:p>
            <a:pPr algn="ctr"/>
            <a:r>
              <a:rPr lang="en-GB" dirty="0" smtClean="0"/>
              <a:t>Any questions, comments?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173C28-C2D9-4802-A467-C48465D4AA3F}" type="slidenum">
              <a:rPr lang="en-GB" smtClean="0"/>
              <a:pPr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6802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451" y="464124"/>
            <a:ext cx="9410700" cy="849653"/>
          </a:xfrm>
        </p:spPr>
        <p:txBody>
          <a:bodyPr/>
          <a:lstStyle/>
          <a:p>
            <a:r>
              <a:rPr lang="en-GB" sz="4800" dirty="0" smtClean="0"/>
              <a:t>Other issues</a:t>
            </a:r>
            <a:endParaRPr lang="en-GB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475" y="2916535"/>
            <a:ext cx="9410700" cy="2808312"/>
          </a:xfrm>
        </p:spPr>
        <p:txBody>
          <a:bodyPr/>
          <a:lstStyle/>
          <a:p>
            <a:r>
              <a:rPr lang="en-GB" sz="2800" dirty="0" smtClean="0"/>
              <a:t>● The funding of the IASB</a:t>
            </a:r>
          </a:p>
          <a:p>
            <a:endParaRPr lang="en-GB" sz="2800" dirty="0" smtClean="0"/>
          </a:p>
          <a:p>
            <a:r>
              <a:rPr lang="en-GB" sz="2800" dirty="0" smtClean="0"/>
              <a:t>● The role of the ‘European public good’</a:t>
            </a:r>
          </a:p>
          <a:p>
            <a:endParaRPr lang="en-GB" sz="2800" dirty="0" smtClean="0"/>
          </a:p>
          <a:p>
            <a:r>
              <a:rPr lang="en-GB" sz="2800" dirty="0" smtClean="0"/>
              <a:t>● Is the IASB better off without US adoption?</a:t>
            </a:r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986AE-8050-4AAC-8721-452B66CB3DDA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562776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r">
  <a:themeElements>
    <a:clrScheme name="Divid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vid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5208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000" b="0" i="0" u="none" strike="noStrike" cap="none" normalizeH="0" baseline="0" smtClean="0">
            <a:ln>
              <a:noFill/>
            </a:ln>
            <a:solidFill>
              <a:srgbClr val="EB870F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5208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000" b="0" i="0" u="none" strike="noStrike" cap="none" normalizeH="0" baseline="0" smtClean="0">
            <a:ln>
              <a:noFill/>
            </a:ln>
            <a:solidFill>
              <a:srgbClr val="EB870F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vid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2">
        <a:dk1>
          <a:srgbClr val="000000"/>
        </a:dk1>
        <a:lt1>
          <a:srgbClr val="6E0037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BAAAAE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3">
        <a:dk1>
          <a:srgbClr val="000000"/>
        </a:dk1>
        <a:lt1>
          <a:srgbClr val="2D3C82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ADAFC1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4">
        <a:dk1>
          <a:srgbClr val="000000"/>
        </a:dk1>
        <a:lt1>
          <a:srgbClr val="00695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AAB9B6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5">
        <a:dk1>
          <a:srgbClr val="000000"/>
        </a:dk1>
        <a:lt1>
          <a:srgbClr val="6E057D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BAAAB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6">
        <a:dk1>
          <a:srgbClr val="000000"/>
        </a:dk1>
        <a:lt1>
          <a:srgbClr val="E40080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EFAAC0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7">
        <a:dk1>
          <a:srgbClr val="000000"/>
        </a:dk1>
        <a:lt1>
          <a:srgbClr val="00B4EB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AAD6F3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8">
        <a:dk1>
          <a:srgbClr val="000000"/>
        </a:dk1>
        <a:lt1>
          <a:srgbClr val="AFCD00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D4E3AA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9">
        <a:dk1>
          <a:srgbClr val="000000"/>
        </a:dk1>
        <a:lt1>
          <a:srgbClr val="EB870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3C3AA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10">
        <a:dk1>
          <a:srgbClr val="000000"/>
        </a:dk1>
        <a:lt1>
          <a:srgbClr val="707070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BBBBBB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11">
        <a:dk1>
          <a:srgbClr val="000000"/>
        </a:dk1>
        <a:lt1>
          <a:srgbClr val="AAAAAA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D2D2D2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12">
        <a:dk1>
          <a:srgbClr val="000000"/>
        </a:dk1>
        <a:lt1>
          <a:srgbClr val="CDCDCD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E3E3E3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oubs powerpoint template</Template>
  <TotalTime>370</TotalTime>
  <Words>1155</Words>
  <Application>Microsoft Office PowerPoint</Application>
  <PresentationFormat>Custom</PresentationFormat>
  <Paragraphs>171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Divider</vt:lpstr>
      <vt:lpstr>Complexity in IFRS, diminishing returns and differential reporting</vt:lpstr>
      <vt:lpstr>Outline</vt:lpstr>
      <vt:lpstr>Complexity and disclosure overload</vt:lpstr>
      <vt:lpstr>PowerPoint Presentation</vt:lpstr>
      <vt:lpstr>Complexity and disclosure overload</vt:lpstr>
      <vt:lpstr>Complexity and disclosure overload</vt:lpstr>
      <vt:lpstr>Complexity and disclosure overload</vt:lpstr>
      <vt:lpstr>Diminishing returns</vt:lpstr>
      <vt:lpstr>Pareto principle</vt:lpstr>
      <vt:lpstr>The analyst paradox</vt:lpstr>
      <vt:lpstr>The analyst paradox</vt:lpstr>
      <vt:lpstr>The analyst paradox</vt:lpstr>
      <vt:lpstr>The analyst paradox</vt:lpstr>
      <vt:lpstr>The analyst paradox</vt:lpstr>
      <vt:lpstr>Effect of complexity on markets</vt:lpstr>
      <vt:lpstr>Effect of complexity on markets</vt:lpstr>
      <vt:lpstr>Effect of complexity on markets</vt:lpstr>
      <vt:lpstr>Differential reporting</vt:lpstr>
      <vt:lpstr>Differential reporting</vt:lpstr>
      <vt:lpstr>Differential reporting</vt:lpstr>
      <vt:lpstr>Smaller listed companies</vt:lpstr>
      <vt:lpstr>Smaller listed companies</vt:lpstr>
      <vt:lpstr>Smaller listed companies</vt:lpstr>
      <vt:lpstr>Any questions, comments?</vt:lpstr>
      <vt:lpstr>Other issues</vt:lpstr>
    </vt:vector>
  </TitlesOfParts>
  <Company>Open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Complexity in IFRS, diminishing returns and differential reporting</dc:title>
  <dc:creator>Peter Walton</dc:creator>
  <cp:lastModifiedBy>Peter Walton</cp:lastModifiedBy>
  <cp:revision>34</cp:revision>
  <cp:lastPrinted>2016-02-09T11:25:03Z</cp:lastPrinted>
  <dcterms:created xsi:type="dcterms:W3CDTF">2016-01-31T11:54:11Z</dcterms:created>
  <dcterms:modified xsi:type="dcterms:W3CDTF">2016-02-09T11:29:18Z</dcterms:modified>
</cp:coreProperties>
</file>