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86" r:id="rId3"/>
    <p:sldId id="284" r:id="rId4"/>
    <p:sldId id="258" r:id="rId5"/>
    <p:sldId id="259" r:id="rId6"/>
    <p:sldId id="260" r:id="rId7"/>
    <p:sldId id="261" r:id="rId8"/>
    <p:sldId id="262" r:id="rId9"/>
    <p:sldId id="263" r:id="rId10"/>
    <p:sldId id="287" r:id="rId11"/>
    <p:sldId id="285" r:id="rId12"/>
    <p:sldId id="267" r:id="rId13"/>
    <p:sldId id="265" r:id="rId14"/>
    <p:sldId id="266" r:id="rId15"/>
    <p:sldId id="270" r:id="rId16"/>
    <p:sldId id="271" r:id="rId17"/>
    <p:sldId id="264" r:id="rId18"/>
    <p:sldId id="272" r:id="rId19"/>
    <p:sldId id="273" r:id="rId20"/>
    <p:sldId id="274" r:id="rId21"/>
    <p:sldId id="275" r:id="rId22"/>
    <p:sldId id="293" r:id="rId23"/>
    <p:sldId id="276" r:id="rId24"/>
    <p:sldId id="279" r:id="rId25"/>
    <p:sldId id="291" r:id="rId26"/>
    <p:sldId id="281" r:id="rId27"/>
    <p:sldId id="283" r:id="rId28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11606313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1pPr>
    <a:lvl2pPr indent="2286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2pPr>
    <a:lvl3pPr indent="4572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3pPr>
    <a:lvl4pPr indent="6858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4pPr>
    <a:lvl5pPr indent="9144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5pPr>
    <a:lvl6pPr indent="11430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6pPr>
    <a:lvl7pPr indent="13716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7pPr>
    <a:lvl8pPr indent="16002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8pPr>
    <a:lvl9pPr indent="18288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algn="ctr">
        <a:defRPr sz="4400">
          <a:latin typeface="Calibri"/>
          <a:ea typeface="Calibri"/>
          <a:cs typeface="Calibri"/>
          <a:sym typeface="Calibri"/>
        </a:defRPr>
      </a:lvl6pPr>
      <a:lvl7pPr algn="ctr">
        <a:defRPr sz="4400">
          <a:latin typeface="Calibri"/>
          <a:ea typeface="Calibri"/>
          <a:cs typeface="Calibri"/>
          <a:sym typeface="Calibri"/>
        </a:defRPr>
      </a:lvl7pPr>
      <a:lvl8pPr algn="ctr">
        <a:defRPr sz="4400">
          <a:latin typeface="Calibri"/>
          <a:ea typeface="Calibri"/>
          <a:cs typeface="Calibri"/>
          <a:sym typeface="Calibri"/>
        </a:defRPr>
      </a:lvl8pPr>
      <a:lvl9pPr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11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hyperlink" Target="http://en.wikipedia.org/wiki/File:Gavrilo_Princip_cropped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9.jpeg"/><Relationship Id="rId5" Type="http://schemas.openxmlformats.org/officeDocument/2006/relationships/image" Target="../media/image1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9.jpeg"/><Relationship Id="rId5" Type="http://schemas.openxmlformats.org/officeDocument/2006/relationships/image" Target="../media/image1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9.jpeg"/><Relationship Id="rId5" Type="http://schemas.openxmlformats.org/officeDocument/2006/relationships/image" Target="../media/image1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9.jpeg"/><Relationship Id="rId5" Type="http://schemas.openxmlformats.org/officeDocument/2006/relationships/image" Target="../media/image1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image" Target="../media/image14.jpeg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hyperlink" Target="http://upload.wikimedia.org/wikipedia/commons/0/0d/Apis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11" Type="http://schemas.openxmlformats.org/officeDocument/2006/relationships/image" Target="../media/image7.jpeg"/><Relationship Id="rId5" Type="http://schemas.openxmlformats.org/officeDocument/2006/relationships/image" Target="../media/image2.jpeg"/><Relationship Id="rId10" Type="http://schemas.openxmlformats.org/officeDocument/2006/relationships/image" Target="../media/image6.png"/><Relationship Id="rId4" Type="http://schemas.openxmlformats.org/officeDocument/2006/relationships/hyperlink" Target="http://en.wikipedia.org/wiki/File:Gavrilo_Princip_cropped.jpg" TargetMode="External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9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hyperlink" Target="http://en.wikipedia.org/wiki/File:Gavrilo_Princip_cropped.jpg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  <a:t>1</a:t>
            </a:fld>
            <a:endParaRPr sz="1200">
              <a:solidFill>
                <a:srgbClr val="888888"/>
              </a:solidFill>
            </a:endParaRPr>
          </a:p>
        </p:txBody>
      </p:sp>
      <p:pic>
        <p:nvPicPr>
          <p:cNvPr id="50" name="image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0" y="412433"/>
            <a:ext cx="4064000" cy="62611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6" name="Picture 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1.png"/>
          <p:cNvPicPr/>
          <p:nvPr/>
        </p:nvPicPr>
        <p:blipFill rotWithShape="1">
          <a:blip r:embed="rId2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5" name="Straight Connector 4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 descr="Final moments: The Archduke and Sophie in Sarajevo moments before Gavril Princip launched his attack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image2.jpeg" descr="C:\Users\parkinson\Desktop\Obrenovic.jpg"/>
          <p:cNvPicPr/>
          <p:nvPr/>
        </p:nvPicPr>
        <p:blipFill rotWithShape="1">
          <a:blip r:embed="rId6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Box 15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image15.jpeg" descr="C:\Users\parkinson\Desktop\apis.jpg"/>
          <p:cNvPicPr/>
          <p:nvPr/>
        </p:nvPicPr>
        <p:blipFill rotWithShape="1">
          <a:blip r:embed="rId7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3.png"/>
          <p:cNvPicPr/>
          <p:nvPr/>
        </p:nvPicPr>
        <p:blipFill rotWithShape="1">
          <a:blip r:embed="rId8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25.jpeg" descr="https://encrypted-tbn0.gstatic.com/images?q=tbn:ANd9GcRkWUTadqSOkROds_Exx7HKjKLb8KV6cb3Qlij0Frh4_pZibjZL"/>
          <p:cNvPicPr/>
          <p:nvPr/>
        </p:nvPicPr>
        <p:blipFill rotWithShape="1">
          <a:blip r:embed="rId9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image12.jpeg" descr="http://www.novosti.rs/upload/images/2013/12/17n/bgd-princip.jpg"/>
          <p:cNvPicPr/>
          <p:nvPr/>
        </p:nvPicPr>
        <p:blipFill rotWithShape="1">
          <a:blip r:embed="rId10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14.jpeg" descr="C:\Users\parkinson\Desktop\Cabrinovic.jpg"/>
          <p:cNvPicPr/>
          <p:nvPr/>
        </p:nvPicPr>
        <p:blipFill rotWithShape="1">
          <a:blip r:embed="rId11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16.jpeg" descr="http://serbianna.com/blogs/savich/wp-content/uploads/2013/09/www1.jpg"/>
          <p:cNvPicPr/>
          <p:nvPr/>
        </p:nvPicPr>
        <p:blipFill rotWithShape="1">
          <a:blip r:embed="rId12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TextBox 26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avrilo Princip croppe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696" y="887984"/>
            <a:ext cx="3518127" cy="47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61" name="Picture 60" descr="Gavrilo Princip cropped.jpg">
            <a:hlinkClick r:id="rId2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63" name="Straight Connector 62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4" name="Picture 63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TextBox 67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TextBox 75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173918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moments: The Archduke and Sophie in Sarajevo moments before Gavril Princip launched his attack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9"/>
          <a:stretch/>
        </p:blipFill>
        <p:spPr bwMode="auto">
          <a:xfrm>
            <a:off x="2523515" y="1407234"/>
            <a:ext cx="6203315" cy="3852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5" name="Picture 24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7" name="Straight Connector 26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27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extBox 31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Box 39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173823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22.jpeg" descr="C:\Users\parkinson\Desktop\assas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6920" y="441960"/>
            <a:ext cx="4983480" cy="634746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" y="92077"/>
            <a:ext cx="8336280" cy="426084"/>
          </a:xfrm>
        </p:spPr>
        <p:txBody>
          <a:bodyPr>
            <a:normAutofit/>
          </a:bodyPr>
          <a:lstStyle/>
          <a:p>
            <a:r>
              <a:rPr lang="en-GB" sz="1800" dirty="0" smtClean="0"/>
              <a:t>Major Assassinations 1900-1913</a:t>
            </a:r>
            <a:endParaRPr lang="en-GB" sz="18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2.jpeg" descr="C:\Users\parkinson\Desktop\Obrenovic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95735" y="1916832"/>
            <a:ext cx="4270249" cy="3145536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xfrm>
            <a:off x="1463040" y="216047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32104">
              <a:defRPr sz="3549"/>
            </a:lvl1pPr>
          </a:lstStyle>
          <a:p>
            <a:pPr lvl="0">
              <a:defRPr sz="1800"/>
            </a:pPr>
            <a:r>
              <a:rPr sz="3549" dirty="0"/>
              <a:t>The murdered </a:t>
            </a:r>
            <a:r>
              <a:rPr lang="en-GB" sz="3549" dirty="0" smtClean="0"/>
              <a:t/>
            </a:r>
            <a:br>
              <a:rPr lang="en-GB" sz="3549" dirty="0" smtClean="0"/>
            </a:br>
            <a:r>
              <a:rPr sz="3549" dirty="0" smtClean="0"/>
              <a:t>King Ale</a:t>
            </a:r>
            <a:r>
              <a:rPr lang="en-GB" sz="3549" dirty="0" err="1" smtClean="0"/>
              <a:t>xander</a:t>
            </a:r>
            <a:r>
              <a:rPr sz="3549" dirty="0" smtClean="0"/>
              <a:t> </a:t>
            </a:r>
            <a:r>
              <a:rPr sz="3549" dirty="0"/>
              <a:t>and Queen </a:t>
            </a:r>
            <a:r>
              <a:rPr sz="3549" dirty="0" err="1"/>
              <a:t>Draga</a:t>
            </a:r>
            <a:endParaRPr sz="3549" dirty="0"/>
          </a:p>
        </p:txBody>
      </p:sp>
      <p:pic>
        <p:nvPicPr>
          <p:cNvPr id="4" name="image2.jpeg" descr="C:\Users\parkinson\Desktop\Obrenovic.jpg"/>
          <p:cNvPicPr/>
          <p:nvPr/>
        </p:nvPicPr>
        <p:blipFill rotWithShape="1">
          <a:blip r:embed="rId2">
            <a:extLst/>
          </a:blip>
          <a:srcRect l="45003" t="11718" r="4984" b="17414"/>
          <a:stretch/>
        </p:blipFill>
        <p:spPr>
          <a:xfrm>
            <a:off x="6465984" y="2468880"/>
            <a:ext cx="2293620" cy="223266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Box 25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7" name="Picture 26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9" name="Straight Connector 28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Picture 29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image2.jpeg" descr="C:\Users\parkinson\Desktop\Obrenovic.jpg"/>
          <p:cNvPicPr/>
          <p:nvPr/>
        </p:nvPicPr>
        <p:blipFill rotWithShape="1">
          <a:blip r:embed="rId2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Box 33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image15.jpeg" descr="C:\Users\parkinson\Desktop\apis.jpg"/>
          <p:cNvPicPr/>
          <p:nvPr/>
        </p:nvPicPr>
        <p:blipFill rotWithShape="1">
          <a:blip r:embed="rId7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3.png"/>
          <p:cNvPicPr/>
          <p:nvPr/>
        </p:nvPicPr>
        <p:blipFill rotWithShape="1">
          <a:blip r:embed="rId8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25.jpeg" descr="https://encrypted-tbn0.gstatic.com/images?q=tbn:ANd9GcRkWUTadqSOkROds_Exx7HKjKLb8KV6cb3Qlij0Frh4_pZibjZL"/>
          <p:cNvPicPr/>
          <p:nvPr/>
        </p:nvPicPr>
        <p:blipFill rotWithShape="1">
          <a:blip r:embed="rId9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2.jpeg" descr="http://www.novosti.rs/upload/images/2013/12/17n/bgd-princip.jpg"/>
          <p:cNvPicPr/>
          <p:nvPr/>
        </p:nvPicPr>
        <p:blipFill rotWithShape="1">
          <a:blip r:embed="rId10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4.jpeg" descr="C:\Users\parkinson\Desktop\Cabrinovic.jpg"/>
          <p:cNvPicPr/>
          <p:nvPr/>
        </p:nvPicPr>
        <p:blipFill rotWithShape="1">
          <a:blip r:embed="rId11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16.jpeg" descr="http://serbianna.com/blogs/savich/wp-content/uploads/2013/09/www1.jpg"/>
          <p:cNvPicPr/>
          <p:nvPr/>
        </p:nvPicPr>
        <p:blipFill rotWithShape="1">
          <a:blip r:embed="rId12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Box 41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49471" y="1084300"/>
            <a:ext cx="4029076" cy="5715001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1849209" y="56842"/>
            <a:ext cx="8229600" cy="1508125"/>
          </a:xfrm>
          <a:prstGeom prst="rect">
            <a:avLst/>
          </a:prstGeom>
        </p:spPr>
        <p:txBody>
          <a:bodyPr/>
          <a:lstStyle/>
          <a:p>
            <a:pPr lvl="6">
              <a:defRPr sz="1800"/>
            </a:pPr>
            <a:r>
              <a:rPr sz="2000" dirty="0"/>
              <a:t>King </a:t>
            </a:r>
            <a:r>
              <a:rPr sz="2000" dirty="0" err="1" smtClean="0"/>
              <a:t>Petar</a:t>
            </a:r>
            <a:r>
              <a:rPr lang="en-GB" sz="2000" dirty="0" smtClean="0"/>
              <a:t> </a:t>
            </a:r>
            <a:r>
              <a:rPr lang="en-GB" sz="2000" dirty="0" err="1" smtClean="0"/>
              <a:t>Karadjordjević</a:t>
            </a:r>
            <a:r>
              <a:rPr sz="2000" dirty="0"/>
              <a:t/>
            </a:r>
            <a:br>
              <a:rPr sz="2000" dirty="0"/>
            </a:br>
            <a:endParaRPr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7" name="Picture 26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9" name="Straight Connector 28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Picture 29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Box 33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3.png"/>
          <p:cNvPicPr/>
          <p:nvPr/>
        </p:nvPicPr>
        <p:blipFill rotWithShape="1">
          <a:blip r:embed="rId2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25.jpeg" descr="https://encrypted-tbn0.gstatic.com/images?q=tbn:ANd9GcRkWUTadqSOkROds_Exx7HKjKLb8KV6cb3Qlij0Frh4_pZibjZL"/>
          <p:cNvPicPr/>
          <p:nvPr/>
        </p:nvPicPr>
        <p:blipFill rotWithShape="1">
          <a:blip r:embed="rId9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2.jpeg" descr="http://www.novosti.rs/upload/images/2013/12/17n/bgd-princip.jpg"/>
          <p:cNvPicPr/>
          <p:nvPr/>
        </p:nvPicPr>
        <p:blipFill rotWithShape="1">
          <a:blip r:embed="rId10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4.jpeg" descr="C:\Users\parkinson\Desktop\Cabrinovic.jpg"/>
          <p:cNvPicPr/>
          <p:nvPr/>
        </p:nvPicPr>
        <p:blipFill rotWithShape="1">
          <a:blip r:embed="rId11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16.jpeg" descr="http://serbianna.com/blogs/savich/wp-content/uploads/2013/09/www1.jpg"/>
          <p:cNvPicPr/>
          <p:nvPr/>
        </p:nvPicPr>
        <p:blipFill rotWithShape="1">
          <a:blip r:embed="rId12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Box 41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15.jpeg" descr="C:\Users\parkinson\Desktop\apis.jpg"/>
          <p:cNvPicPr/>
          <p:nvPr/>
        </p:nvPicPr>
        <p:blipFill rotWithShape="1">
          <a:blip r:embed="rId2">
            <a:extLst/>
          </a:blip>
          <a:srcRect l="75338" t="92043" r="7524" b="-16302"/>
          <a:stretch/>
        </p:blipFill>
        <p:spPr>
          <a:xfrm>
            <a:off x="4000500" y="2598420"/>
            <a:ext cx="937260" cy="92964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500" y="128541"/>
            <a:ext cx="8229600" cy="1508125"/>
          </a:xfrm>
        </p:spPr>
        <p:txBody>
          <a:bodyPr>
            <a:normAutofit/>
          </a:bodyPr>
          <a:lstStyle/>
          <a:p>
            <a:r>
              <a:rPr lang="en-GB" sz="2800" dirty="0" smtClean="0"/>
              <a:t>Colonel </a:t>
            </a:r>
            <a:r>
              <a:rPr lang="en-GB" sz="2800" dirty="0" err="1" smtClean="0"/>
              <a:t>Dragutin</a:t>
            </a:r>
            <a:r>
              <a:rPr lang="en-GB" sz="2800" dirty="0" smtClean="0"/>
              <a:t> </a:t>
            </a:r>
            <a:r>
              <a:rPr lang="en-GB" sz="2800" dirty="0" err="1" smtClean="0"/>
              <a:t>Dimitriević</a:t>
            </a:r>
            <a:r>
              <a:rPr lang="en-GB" sz="2800" dirty="0" smtClean="0"/>
              <a:t> aka </a:t>
            </a:r>
            <a:r>
              <a:rPr lang="en-GB" sz="2800" dirty="0" err="1" smtClean="0"/>
              <a:t>Apis</a:t>
            </a:r>
            <a:endParaRPr lang="en-GB" sz="2800" dirty="0"/>
          </a:p>
        </p:txBody>
      </p:sp>
      <p:pic>
        <p:nvPicPr>
          <p:cNvPr id="4" name="image15.jpeg" descr="C:\Users\parkinson\Desktop\apis.jpg"/>
          <p:cNvPicPr/>
          <p:nvPr/>
        </p:nvPicPr>
        <p:blipFill rotWithShape="1">
          <a:blip r:embed="rId2">
            <a:extLst/>
          </a:blip>
          <a:srcRect l="129359" t="50322" r="-45743" b="23629"/>
          <a:stretch/>
        </p:blipFill>
        <p:spPr>
          <a:xfrm>
            <a:off x="4153546" y="2983424"/>
            <a:ext cx="875654" cy="1146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15.jpeg" descr="C:\Users\parkinson\Desktop\api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37966" y="1407210"/>
            <a:ext cx="5344668" cy="4402836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TextBox 26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8" name="Picture 27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30" name="Straight Connector 29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Picture 30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TextBox 34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image15.jpeg" descr="C:\Users\parkinson\Desktop\apis.jpg"/>
          <p:cNvPicPr/>
          <p:nvPr/>
        </p:nvPicPr>
        <p:blipFill rotWithShape="1">
          <a:blip r:embed="rId2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3.png"/>
          <p:cNvPicPr/>
          <p:nvPr/>
        </p:nvPicPr>
        <p:blipFill rotWithShape="1">
          <a:blip r:embed="rId8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25.jpeg" descr="https://encrypted-tbn0.gstatic.com/images?q=tbn:ANd9GcRkWUTadqSOkROds_Exx7HKjKLb8KV6cb3Qlij0Frh4_pZibjZL"/>
          <p:cNvPicPr/>
          <p:nvPr/>
        </p:nvPicPr>
        <p:blipFill rotWithShape="1">
          <a:blip r:embed="rId9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2.jpeg" descr="http://www.novosti.rs/upload/images/2013/12/17n/bgd-princip.jpg"/>
          <p:cNvPicPr/>
          <p:nvPr/>
        </p:nvPicPr>
        <p:blipFill rotWithShape="1">
          <a:blip r:embed="rId10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14.jpeg" descr="C:\Users\parkinson\Desktop\Cabrinovic.jpg"/>
          <p:cNvPicPr/>
          <p:nvPr/>
        </p:nvPicPr>
        <p:blipFill rotWithShape="1">
          <a:blip r:embed="rId11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image16.jpeg" descr="http://serbianna.com/blogs/savich/wp-content/uploads/2013/09/www1.jpg"/>
          <p:cNvPicPr/>
          <p:nvPr/>
        </p:nvPicPr>
        <p:blipFill rotWithShape="1">
          <a:blip r:embed="rId12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TextBox 42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25.jpeg" descr="https://encrypted-tbn0.gstatic.com/images?q=tbn:ANd9GcRkWUTadqSOkROds_Exx7HKjKLb8KV6cb3Qlij0Frh4_pZibjZL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8488" y="991130"/>
            <a:ext cx="6991351" cy="479107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563" y="82900"/>
            <a:ext cx="8077200" cy="816644"/>
          </a:xfrm>
        </p:spPr>
        <p:txBody>
          <a:bodyPr>
            <a:normAutofit/>
          </a:bodyPr>
          <a:lstStyle/>
          <a:p>
            <a:r>
              <a:rPr lang="en-GB" sz="2000" dirty="0" smtClean="0"/>
              <a:t>Nikola </a:t>
            </a:r>
            <a:r>
              <a:rPr lang="en-GB" sz="2000" dirty="0" err="1" smtClean="0"/>
              <a:t>Pašić</a:t>
            </a:r>
            <a:endParaRPr lang="en-GB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2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0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1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2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Black Hand’s Oath of Initiation</a:t>
            </a:r>
            <a:endParaRPr lang="en-GB" dirty="0"/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  <a:t>9</a:t>
            </a:fld>
            <a:endParaRPr sz="1200">
              <a:solidFill>
                <a:srgbClr val="888888"/>
              </a:solidFill>
            </a:endParaRPr>
          </a:p>
        </p:txBody>
      </p:sp>
      <p:sp>
        <p:nvSpPr>
          <p:cNvPr id="69" name="Shape 69"/>
          <p:cNvSpPr/>
          <p:nvPr/>
        </p:nvSpPr>
        <p:spPr>
          <a:xfrm>
            <a:off x="1799547" y="1648482"/>
            <a:ext cx="5389423" cy="4153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defTabSz="457200">
              <a:lnSpc>
                <a:spcPct val="107916"/>
              </a:lnSpc>
              <a:spcBef>
                <a:spcPts val="800"/>
              </a:spcBef>
            </a:pPr>
            <a:r>
              <a:rPr sz="1400" b="1" i="1"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I [name] in joining the organisation Union or Death swear </a:t>
            </a:r>
          </a:p>
          <a:p>
            <a:pPr lvl="0" defTabSz="457200">
              <a:lnSpc>
                <a:spcPct val="107916"/>
              </a:lnSpc>
              <a:spcBef>
                <a:spcPts val="800"/>
              </a:spcBef>
            </a:pPr>
            <a:r>
              <a:rPr sz="1400" b="1" i="1"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by the sun that warms me, by the earth that nourishes me,</a:t>
            </a:r>
          </a:p>
          <a:p>
            <a:pPr lvl="0" defTabSz="457200">
              <a:lnSpc>
                <a:spcPct val="107916"/>
              </a:lnSpc>
              <a:spcBef>
                <a:spcPts val="800"/>
              </a:spcBef>
            </a:pPr>
            <a:r>
              <a:rPr sz="1400" b="1" i="1"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 before God, by the blood of my ancestors, on my honour and on my life</a:t>
            </a:r>
          </a:p>
          <a:p>
            <a:pPr lvl="0" defTabSz="457200">
              <a:lnSpc>
                <a:spcPct val="107916"/>
              </a:lnSpc>
              <a:spcBef>
                <a:spcPts val="800"/>
              </a:spcBef>
            </a:pPr>
            <a:r>
              <a:rPr sz="1400" b="1" i="1"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 that I will from this moment until my death be faithful </a:t>
            </a:r>
          </a:p>
          <a:p>
            <a:pPr lvl="0" defTabSz="457200">
              <a:lnSpc>
                <a:spcPct val="107916"/>
              </a:lnSpc>
              <a:spcBef>
                <a:spcPts val="800"/>
              </a:spcBef>
            </a:pPr>
            <a:r>
              <a:rPr sz="1400" b="1" i="1"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to the laws of this organisation and that I will always be ready</a:t>
            </a:r>
          </a:p>
          <a:p>
            <a:pPr lvl="0" defTabSz="457200">
              <a:lnSpc>
                <a:spcPct val="107916"/>
              </a:lnSpc>
              <a:spcBef>
                <a:spcPts val="800"/>
              </a:spcBef>
            </a:pPr>
            <a:r>
              <a:rPr sz="1400" b="1" i="1"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 to make any sacrifice for it.... I swear before God, </a:t>
            </a:r>
          </a:p>
          <a:p>
            <a:pPr lvl="0" defTabSz="457200">
              <a:lnSpc>
                <a:spcPct val="107916"/>
              </a:lnSpc>
              <a:spcBef>
                <a:spcPts val="800"/>
              </a:spcBef>
            </a:pPr>
            <a:r>
              <a:rPr sz="1400" b="1" i="1"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on my honour and my life, that I will take all the secrets </a:t>
            </a:r>
          </a:p>
          <a:p>
            <a:pPr lvl="0" defTabSz="457200">
              <a:lnSpc>
                <a:spcPct val="107916"/>
              </a:lnSpc>
              <a:spcBef>
                <a:spcPts val="800"/>
              </a:spcBef>
            </a:pPr>
            <a:r>
              <a:rPr sz="1400" b="1" i="1"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of this organisation into my grave with me. May God and my comrades</a:t>
            </a:r>
          </a:p>
          <a:p>
            <a:pPr lvl="0" defTabSz="457200">
              <a:lnSpc>
                <a:spcPct val="107916"/>
              </a:lnSpc>
              <a:spcBef>
                <a:spcPts val="800"/>
              </a:spcBef>
            </a:pPr>
            <a:r>
              <a:rPr sz="1400" b="1" i="1"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  <a:t> in the organisation be my judges if... I should ever violate this oath.</a:t>
            </a:r>
            <a:br>
              <a:rPr sz="1400" b="1" i="1">
                <a:uFill>
                  <a:solidFill/>
                </a:uFill>
                <a:latin typeface="Trebuchet MS"/>
                <a:ea typeface="Trebuchet MS"/>
                <a:cs typeface="Trebuchet MS"/>
                <a:sym typeface="Trebuchet MS"/>
              </a:rPr>
            </a:br>
            <a:endParaRPr sz="1400" b="1" i="1">
              <a:uFill>
                <a:solidFill/>
              </a:u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File:Api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678" y="1244768"/>
            <a:ext cx="6466155" cy="47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6374" y="135417"/>
            <a:ext cx="8161020" cy="875664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Apis (on the right) </a:t>
            </a:r>
            <a:br>
              <a:rPr lang="en-GB" sz="3600" dirty="0" smtClean="0"/>
            </a:br>
            <a:r>
              <a:rPr lang="en-GB" sz="3600" dirty="0" smtClean="0"/>
              <a:t>the congenital conspirator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6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8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9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10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1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2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3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4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567482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http://upload.wikimedia.org/wikipedia/commons/4/4c/Franz_ferdin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356" y="1091779"/>
            <a:ext cx="4356765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810" y="223149"/>
            <a:ext cx="7940040" cy="672628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Archduke Franz Ferdinand</a:t>
            </a:r>
            <a:endParaRPr lang="en-GB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260408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8.jpeg" descr="C:\Users\parkinson\Desktop\jggavrilo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96383" y="1537372"/>
            <a:ext cx="2450593" cy="406450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488" y="74967"/>
            <a:ext cx="8229600" cy="1508125"/>
          </a:xfrm>
        </p:spPr>
        <p:txBody>
          <a:bodyPr/>
          <a:lstStyle/>
          <a:p>
            <a:r>
              <a:rPr lang="en-GB" dirty="0" err="1" smtClean="0"/>
              <a:t>Gavrilo</a:t>
            </a:r>
            <a:r>
              <a:rPr lang="en-GB" dirty="0" smtClean="0"/>
              <a:t> </a:t>
            </a:r>
            <a:r>
              <a:rPr lang="en-GB" dirty="0" err="1" smtClean="0"/>
              <a:t>Princip</a:t>
            </a:r>
            <a:r>
              <a:rPr lang="en-GB" dirty="0" smtClean="0"/>
              <a:t> aged 16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11.jpeg" descr="C:\Users\parkinson\Desktop\parent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31485" y="1619282"/>
            <a:ext cx="2738629" cy="406450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113197"/>
            <a:ext cx="8229600" cy="1508125"/>
          </a:xfrm>
        </p:spPr>
        <p:txBody>
          <a:bodyPr/>
          <a:lstStyle/>
          <a:p>
            <a:r>
              <a:rPr lang="en-GB" dirty="0" err="1" smtClean="0"/>
              <a:t>Princip’s</a:t>
            </a:r>
            <a:r>
              <a:rPr lang="en-GB" dirty="0" smtClean="0"/>
              <a:t> Parents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age1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17157" y="1138790"/>
            <a:ext cx="5486400" cy="417195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extBox 23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5" name="Picture 24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7" name="Straight Connector 26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27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extBox 31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Box 39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ge14.jpeg" descr="C:\Users\parkinson\Desktop\Cabrinovic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21251" y="1840563"/>
            <a:ext cx="4425698" cy="357073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7486" y="186472"/>
            <a:ext cx="8229600" cy="1508125"/>
          </a:xfrm>
        </p:spPr>
        <p:txBody>
          <a:bodyPr/>
          <a:lstStyle/>
          <a:p>
            <a:r>
              <a:rPr lang="en-GB" dirty="0" err="1" smtClean="0"/>
              <a:t>Nedeljko</a:t>
            </a:r>
            <a:r>
              <a:rPr lang="en-GB" dirty="0" smtClean="0"/>
              <a:t> </a:t>
            </a:r>
            <a:r>
              <a:rPr lang="en-GB" dirty="0" err="1" smtClean="0"/>
              <a:t>Čabrinović</a:t>
            </a:r>
            <a:r>
              <a:rPr lang="en-GB" dirty="0" smtClean="0"/>
              <a:t> (Left)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2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12.jpeg" descr="http://www.novosti.rs/upload/images/2013/12/17n/bgd-princip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48203" y="1267439"/>
            <a:ext cx="6897986" cy="4654398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>
            <a:spLocks noGrp="1"/>
          </p:cNvSpPr>
          <p:nvPr>
            <p:ph type="title"/>
          </p:nvPr>
        </p:nvSpPr>
        <p:spPr>
          <a:xfrm>
            <a:off x="1743039" y="8835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32104">
              <a:defRPr sz="3549"/>
            </a:lvl1pPr>
          </a:lstStyle>
          <a:p>
            <a:pPr lvl="0">
              <a:defRPr sz="1800"/>
            </a:pPr>
            <a:r>
              <a:rPr sz="3549" dirty="0" err="1"/>
              <a:t>Trifko</a:t>
            </a:r>
            <a:r>
              <a:rPr sz="3549" dirty="0"/>
              <a:t> </a:t>
            </a:r>
            <a:r>
              <a:rPr sz="3549" dirty="0" err="1" smtClean="0"/>
              <a:t>Grabe</a:t>
            </a:r>
            <a:r>
              <a:rPr lang="en-GB" sz="3549" dirty="0" smtClean="0"/>
              <a:t>ž</a:t>
            </a:r>
            <a:r>
              <a:rPr sz="3549" dirty="0" smtClean="0"/>
              <a:t>, </a:t>
            </a:r>
            <a:r>
              <a:rPr sz="3549" dirty="0" err="1"/>
              <a:t>Djuro</a:t>
            </a:r>
            <a:r>
              <a:rPr sz="3549" dirty="0"/>
              <a:t> </a:t>
            </a:r>
            <a:r>
              <a:rPr lang="en-GB" sz="3549" dirty="0" smtClean="0"/>
              <a:t>Š</a:t>
            </a:r>
            <a:r>
              <a:rPr sz="3549" dirty="0" err="1" smtClean="0"/>
              <a:t>arac</a:t>
            </a:r>
            <a:r>
              <a:rPr sz="3549" dirty="0" smtClean="0"/>
              <a:t> </a:t>
            </a:r>
            <a:r>
              <a:rPr lang="en-GB" sz="3549" dirty="0" smtClean="0"/>
              <a:t/>
            </a:r>
            <a:br>
              <a:rPr lang="en-GB" sz="3549" dirty="0" smtClean="0"/>
            </a:br>
            <a:r>
              <a:rPr sz="3549" dirty="0" smtClean="0"/>
              <a:t>and </a:t>
            </a:r>
            <a:r>
              <a:rPr sz="3549" dirty="0"/>
              <a:t>Gavrilo Princip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2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1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2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7.jpeg" descr="C:\Users\parkinson\Desktop\morning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40886" y="1600201"/>
            <a:ext cx="2830068" cy="406450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0372" y="50209"/>
            <a:ext cx="8229600" cy="1508125"/>
          </a:xfrm>
        </p:spPr>
        <p:txBody>
          <a:bodyPr>
            <a:normAutofit/>
          </a:bodyPr>
          <a:lstStyle/>
          <a:p>
            <a:r>
              <a:rPr lang="en-GB" sz="2400" dirty="0" smtClean="0"/>
              <a:t>Archduke Franz Ferdinand, </a:t>
            </a:r>
            <a:br>
              <a:rPr lang="en-GB" sz="2400" dirty="0" smtClean="0"/>
            </a:br>
            <a:r>
              <a:rPr lang="en-GB" sz="2400" dirty="0" smtClean="0"/>
              <a:t>the Duchess and General Potiorek June 28 1914</a:t>
            </a:r>
            <a:endParaRPr lang="en-GB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71272" y="1339570"/>
            <a:ext cx="6375548" cy="452783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576" y="154984"/>
            <a:ext cx="8282940" cy="898524"/>
          </a:xfrm>
        </p:spPr>
        <p:txBody>
          <a:bodyPr>
            <a:noAutofit/>
          </a:bodyPr>
          <a:lstStyle/>
          <a:p>
            <a:r>
              <a:rPr lang="en-GB" sz="2800" dirty="0" smtClean="0"/>
              <a:t>The Archduke and the Duchess </a:t>
            </a:r>
            <a:br>
              <a:rPr lang="en-GB" sz="2800" dirty="0" smtClean="0"/>
            </a:br>
            <a:r>
              <a:rPr lang="en-GB" sz="2800" dirty="0" smtClean="0"/>
              <a:t>leave the Town Hall in Sarajevo 28 June 1914</a:t>
            </a:r>
            <a:endParaRPr lang="en-GB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5.jpeg" descr="C:\Users\parkinson\Desktop\rout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7141" y="-34361"/>
            <a:ext cx="7680960" cy="645414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extBox 23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5" name="Picture 24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7" name="Straight Connector 26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27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extBox 31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Box 39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age6.png" descr="File:Sarajevo-assn-chart.sv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5990" y="526395"/>
            <a:ext cx="6641691" cy="5165746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extBox 23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5" name="Picture 24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7" name="Straight Connector 26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27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extBox 31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Box 39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24.jpeg" descr="C:\Users\parkinson\Desktop\last mo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68223" y="159293"/>
            <a:ext cx="6362700" cy="6179822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extBox 23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5" name="Picture 24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7" name="Straight Connector 26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27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extBox 31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Box 39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ike: An artist's impression of the moment when, seconds later, Gavril Princip shot the royal coupl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6"/>
          <a:stretch/>
        </p:blipFill>
        <p:spPr bwMode="auto">
          <a:xfrm>
            <a:off x="2471272" y="1745837"/>
            <a:ext cx="6300000" cy="4176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05208" y="74967"/>
            <a:ext cx="7025860" cy="15081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Artist’s Impression of the Moment of Assassination, 28 June 1914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475701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20.jpeg" descr="http://www.telegraphindia.com/1131018/images/18editbookmiddl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00706" y="1499458"/>
            <a:ext cx="4681674" cy="355282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634" y="44483"/>
            <a:ext cx="7352366" cy="1508125"/>
          </a:xfrm>
        </p:spPr>
        <p:txBody>
          <a:bodyPr/>
          <a:lstStyle/>
          <a:p>
            <a:r>
              <a:rPr lang="en-GB" dirty="0" err="1" smtClean="0"/>
              <a:t>Čabrinović</a:t>
            </a:r>
            <a:r>
              <a:rPr lang="en-GB" dirty="0" smtClean="0"/>
              <a:t>, </a:t>
            </a:r>
            <a:r>
              <a:rPr lang="en-GB" dirty="0" err="1" smtClean="0"/>
              <a:t>Ilić</a:t>
            </a:r>
            <a:r>
              <a:rPr lang="en-GB" dirty="0" smtClean="0"/>
              <a:t> and </a:t>
            </a:r>
            <a:r>
              <a:rPr lang="en-GB" dirty="0" err="1" smtClean="0"/>
              <a:t>Princip</a:t>
            </a:r>
            <a:r>
              <a:rPr lang="en-GB" dirty="0" smtClean="0"/>
              <a:t> on their way to the Courtroom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image16.jpeg" descr="http://serbianna.com/blogs/savich/wp-content/uploads/2013/09/www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92321" y="1692277"/>
            <a:ext cx="5705476" cy="295275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7486" y="92076"/>
            <a:ext cx="7226514" cy="15081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Trial. Front Row: </a:t>
            </a:r>
            <a:r>
              <a:rPr lang="en-GB" dirty="0" err="1" smtClean="0"/>
              <a:t>Grabež</a:t>
            </a:r>
            <a:r>
              <a:rPr lang="en-GB" dirty="0" smtClean="0"/>
              <a:t>, </a:t>
            </a:r>
            <a:r>
              <a:rPr lang="en-GB" dirty="0" err="1" smtClean="0"/>
              <a:t>Čabrinović</a:t>
            </a:r>
            <a:r>
              <a:rPr lang="en-GB" dirty="0" smtClean="0"/>
              <a:t>, </a:t>
            </a:r>
            <a:r>
              <a:rPr lang="en-GB" dirty="0" err="1" smtClean="0"/>
              <a:t>Princip</a:t>
            </a:r>
            <a:r>
              <a:rPr lang="en-GB" dirty="0" smtClean="0"/>
              <a:t>, </a:t>
            </a:r>
            <a:r>
              <a:rPr lang="en-GB" dirty="0" err="1" smtClean="0"/>
              <a:t>Ilić</a:t>
            </a:r>
            <a:r>
              <a:rPr lang="en-GB" dirty="0" smtClean="0"/>
              <a:t>, </a:t>
            </a:r>
            <a:r>
              <a:rPr lang="en-GB" dirty="0" err="1" smtClean="0"/>
              <a:t>Čubrilović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2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7.jpeg" descr="C:\Users\parkinson\Pictures\Proces_w_Sarajewie_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80631" y="0"/>
            <a:ext cx="7175500" cy="655955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extBox 23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5" name="Picture 24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7" name="Straight Connector 26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27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extBox 31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Box 39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007380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21.jpeg" descr="File:Hanging of Serbs in Trebinje 1914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6518" y="1214950"/>
            <a:ext cx="6675135" cy="444021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7860" y="92077"/>
            <a:ext cx="7216140" cy="888652"/>
          </a:xfrm>
        </p:spPr>
        <p:txBody>
          <a:bodyPr>
            <a:normAutofit fontScale="90000"/>
          </a:bodyPr>
          <a:lstStyle/>
          <a:p>
            <a:r>
              <a:rPr lang="en-GB" sz="3200" dirty="0" smtClean="0"/>
              <a:t>Serbs hanged in </a:t>
            </a:r>
            <a:r>
              <a:rPr lang="en-GB" sz="3200" dirty="0" err="1" smtClean="0"/>
              <a:t>Trebinje</a:t>
            </a:r>
            <a:r>
              <a:rPr lang="en-GB" sz="3200" dirty="0" smtClean="0"/>
              <a:t> as a reprisal for the assassination</a:t>
            </a:r>
            <a:endParaRPr lang="en-GB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1.jpeg" descr="http://1.bp.blogspot.com/-gcSrLciTwdo/UuVrbZ2GncI/AAAAAAAADIQ/dHe8h5pov4k/s1600/Gavrilo+Princip+standing+by+door+almost+full+shot.bmp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33035" y="1328110"/>
            <a:ext cx="2266951" cy="3810001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335547" y="203417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 dirty="0"/>
              <a:t>Gavrilo Princip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9128" y="314595"/>
            <a:ext cx="10958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Archduke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Franz </a:t>
            </a:r>
            <a:r>
              <a:rPr lang="en-GB" sz="1200" dirty="0" smtClean="0">
                <a:solidFill>
                  <a:srgbClr val="000000"/>
                </a:solidFill>
              </a:rPr>
              <a:t>Ferdinand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26" name="Picture 25" descr="Gavrilo Princip croppe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829030"/>
            <a:ext cx="375134" cy="51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1.png"/>
          <p:cNvPicPr/>
          <p:nvPr/>
        </p:nvPicPr>
        <p:blipFill rotWithShape="1">
          <a:blip r:embed="rId5">
            <a:extLst/>
          </a:blip>
          <a:srcRect l="16438" t="39047" r="38188" b="23955"/>
          <a:stretch/>
        </p:blipFill>
        <p:spPr>
          <a:xfrm>
            <a:off x="25641" y="193680"/>
            <a:ext cx="430890" cy="51342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8" name="Straight Connector 27"/>
          <p:cNvCxnSpPr/>
          <p:nvPr/>
        </p:nvCxnSpPr>
        <p:spPr>
          <a:xfrm flipH="1">
            <a:off x="1889760" y="0"/>
            <a:ext cx="3810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 descr="Final moments: The Archduke and Sophie in Sarajevo moments before Gavril Princip launched his attack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5907" r="32199" b="41365"/>
          <a:stretch/>
        </p:blipFill>
        <p:spPr bwMode="auto">
          <a:xfrm>
            <a:off x="33014" y="1469777"/>
            <a:ext cx="582628" cy="4062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6875" y="1463766"/>
            <a:ext cx="94795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Archduke,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Duchess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081" y="945571"/>
            <a:ext cx="10934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Gavrilo Princip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Assassin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2.jpeg" descr="C:\Users\parkinson\Desktop\Obrenovic.jpg"/>
          <p:cNvPicPr/>
          <p:nvPr/>
        </p:nvPicPr>
        <p:blipFill rotWithShape="1">
          <a:blip r:embed="rId7">
            <a:extLst/>
          </a:blip>
          <a:srcRect l="45003" t="11718" r="4984" b="17414"/>
          <a:stretch/>
        </p:blipFill>
        <p:spPr>
          <a:xfrm>
            <a:off x="47862" y="2044862"/>
            <a:ext cx="417831" cy="51054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/>
          <p:cNvSpPr txBox="1"/>
          <p:nvPr/>
        </p:nvSpPr>
        <p:spPr>
          <a:xfrm>
            <a:off x="591029" y="2044862"/>
            <a:ext cx="115201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</a:t>
            </a:r>
            <a:r>
              <a:rPr kumimoji="0" lang="en-GB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Alexander, Queen </a:t>
            </a:r>
            <a:r>
              <a:rPr kumimoji="0" lang="en-GB" sz="12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Draga</a:t>
            </a:r>
            <a:endParaRPr kumimoji="0" lang="en-GB" sz="12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aseline="0" dirty="0" smtClean="0">
                <a:solidFill>
                  <a:srgbClr val="000000"/>
                </a:solidFill>
              </a:rPr>
              <a:t>Obrenović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284" y="2774973"/>
            <a:ext cx="135694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King </a:t>
            </a:r>
            <a:r>
              <a:rPr kumimoji="0" lang="en-GB" sz="12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Petar</a:t>
            </a: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Karadjordjević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image15.jpeg" descr="C:\Users\parkinson\Desktop\apis.jpg"/>
          <p:cNvPicPr/>
          <p:nvPr/>
        </p:nvPicPr>
        <p:blipFill rotWithShape="1">
          <a:blip r:embed="rId8">
            <a:extLst/>
          </a:blip>
          <a:srcRect l="29557" t="34599" r="32166" b="7320"/>
          <a:stretch/>
        </p:blipFill>
        <p:spPr>
          <a:xfrm>
            <a:off x="39000" y="3386669"/>
            <a:ext cx="386528" cy="529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image3.png"/>
          <p:cNvPicPr/>
          <p:nvPr/>
        </p:nvPicPr>
        <p:blipFill rotWithShape="1">
          <a:blip r:embed="rId9">
            <a:extLst/>
          </a:blip>
          <a:srcRect l="-247" t="32"/>
          <a:stretch/>
        </p:blipFill>
        <p:spPr>
          <a:xfrm>
            <a:off x="33014" y="2738664"/>
            <a:ext cx="353185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image25.jpeg" descr="https://encrypted-tbn0.gstatic.com/images?q=tbn:ANd9GcRkWUTadqSOkROds_Exx7HKjKLb8KV6cb3Qlij0Frh4_pZibjZL"/>
          <p:cNvPicPr/>
          <p:nvPr/>
        </p:nvPicPr>
        <p:blipFill rotWithShape="1">
          <a:blip r:embed="rId10">
            <a:extLst/>
          </a:blip>
          <a:srcRect l="25192" t="1072" r="24998" b="15269"/>
          <a:stretch/>
        </p:blipFill>
        <p:spPr>
          <a:xfrm>
            <a:off x="29263" y="4084049"/>
            <a:ext cx="423646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12.jpeg" descr="http://www.novosti.rs/upload/images/2013/12/17n/bgd-princip.jpg"/>
          <p:cNvPicPr/>
          <p:nvPr/>
        </p:nvPicPr>
        <p:blipFill rotWithShape="1">
          <a:blip r:embed="rId11">
            <a:extLst/>
          </a:blip>
          <a:srcRect r="70861" b="50618"/>
          <a:stretch/>
        </p:blipFill>
        <p:spPr>
          <a:xfrm>
            <a:off x="20494" y="5411297"/>
            <a:ext cx="396420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14.jpeg" descr="C:\Users\parkinson\Desktop\Cabrinovic.jpg"/>
          <p:cNvPicPr/>
          <p:nvPr/>
        </p:nvPicPr>
        <p:blipFill rotWithShape="1">
          <a:blip r:embed="rId12">
            <a:extLst/>
          </a:blip>
          <a:srcRect l="16770" t="24819" r="53444" b="26526"/>
          <a:stretch/>
        </p:blipFill>
        <p:spPr>
          <a:xfrm>
            <a:off x="34302" y="4747673"/>
            <a:ext cx="368804" cy="510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16.jpeg" descr="http://serbianna.com/blogs/savich/wp-content/uploads/2013/09/www1.jpg"/>
          <p:cNvPicPr/>
          <p:nvPr/>
        </p:nvPicPr>
        <p:blipFill rotWithShape="1">
          <a:blip r:embed="rId13">
            <a:extLst/>
          </a:blip>
          <a:srcRect l="71291" t="39431" r="14819" b="23665"/>
          <a:stretch/>
        </p:blipFill>
        <p:spPr>
          <a:xfrm>
            <a:off x="12048" y="6050895"/>
            <a:ext cx="413311" cy="508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Box 40"/>
          <p:cNvSpPr txBox="1"/>
          <p:nvPr/>
        </p:nvSpPr>
        <p:spPr>
          <a:xfrm>
            <a:off x="598388" y="4729120"/>
            <a:ext cx="74796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err="1" smtClean="0">
                <a:solidFill>
                  <a:srgbClr val="000000"/>
                </a:solidFill>
              </a:rPr>
              <a:t>Nedeljko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Čabrinović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070" y="5521888"/>
            <a:ext cx="93230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Trifko Grabež</a:t>
            </a:r>
          </a:p>
          <a:p>
            <a:pPr algn="l" rtl="0" latinLnBrk="1" hangingPunct="0"/>
            <a:r>
              <a:rPr lang="en-GB" sz="1200" dirty="0" smtClean="0">
                <a:solidFill>
                  <a:srgbClr val="000000"/>
                </a:solidFill>
              </a:rPr>
              <a:t>Assassin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029" y="6096615"/>
            <a:ext cx="7030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Danilo Ilić</a:t>
            </a:r>
          </a:p>
          <a:p>
            <a:pPr algn="l" rtl="0" latinLnBrk="1" hangingPunct="0"/>
            <a:r>
              <a:rPr lang="en-GB" sz="1200" dirty="0">
                <a:solidFill>
                  <a:srgbClr val="000000"/>
                </a:solidFill>
              </a:rPr>
              <a:t>Assassin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902" y="4141646"/>
            <a:ext cx="102047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Nikola Pašić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Prime Minister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4772" y="3407937"/>
            <a:ext cx="134267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Dragutin Dimitriević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solidFill>
                  <a:srgbClr val="000000"/>
                </a:solidFill>
              </a:rPr>
              <a:t>‘Apis'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Head of Black Hand</a:t>
            </a: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699710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4095</TotalTime>
  <Words>1234</Words>
  <Application>Microsoft Office PowerPoint</Application>
  <PresentationFormat>On-screen Show (4:3)</PresentationFormat>
  <Paragraphs>580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Avenir Roman</vt:lpstr>
      <vt:lpstr>Calibri</vt:lpstr>
      <vt:lpstr>Trebuchet MS</vt:lpstr>
      <vt:lpstr>Default</vt:lpstr>
      <vt:lpstr>PowerPoint Presentation</vt:lpstr>
      <vt:lpstr>PowerPoint Presentation</vt:lpstr>
      <vt:lpstr>PowerPoint Presentation</vt:lpstr>
      <vt:lpstr>Major Assassinations 1900-1913</vt:lpstr>
      <vt:lpstr>The murdered  King Alexander and Queen Draga</vt:lpstr>
      <vt:lpstr>King Petar Karadjordjević </vt:lpstr>
      <vt:lpstr>Colonel Dragutin Dimitriević aka Apis</vt:lpstr>
      <vt:lpstr>Nikola Pašić</vt:lpstr>
      <vt:lpstr>The Black Hand’s Oath of Initiation</vt:lpstr>
      <vt:lpstr>Apis (on the right)  the congenital conspirator</vt:lpstr>
      <vt:lpstr>Archduke Franz Ferdinand</vt:lpstr>
      <vt:lpstr>Gavrilo Princip aged 16</vt:lpstr>
      <vt:lpstr>Princip’s Parents</vt:lpstr>
      <vt:lpstr>PowerPoint Presentation</vt:lpstr>
      <vt:lpstr>Nedeljko Čabrinović (Left)</vt:lpstr>
      <vt:lpstr>Trifko Grabež, Djuro Šarac  and Gavrilo Princip</vt:lpstr>
      <vt:lpstr>Archduke Franz Ferdinand,  the Duchess and General Potiorek June 28 1914</vt:lpstr>
      <vt:lpstr>The Archduke and the Duchess  leave the Town Hall in Sarajevo 28 June 1914</vt:lpstr>
      <vt:lpstr>PowerPoint Presentation</vt:lpstr>
      <vt:lpstr>PowerPoint Presentation</vt:lpstr>
      <vt:lpstr>PowerPoint Presentation</vt:lpstr>
      <vt:lpstr>Artist’s Impression of the Moment of Assassination, 28 June 1914</vt:lpstr>
      <vt:lpstr>Čabrinović, Ilić and Princip on their way to the Courtroom</vt:lpstr>
      <vt:lpstr>The Trial. Front Row: Grabež, Čabrinović, Princip, Ilić, Čubrilović</vt:lpstr>
      <vt:lpstr>PowerPoint Presentation</vt:lpstr>
      <vt:lpstr>Serbs hanged in Trebinje as a reprisal for the assassination</vt:lpstr>
      <vt:lpstr>Gavrilo Princip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Ivor Roberts</dc:creator>
  <cp:lastModifiedBy>Ivor Roberts</cp:lastModifiedBy>
  <cp:revision>38</cp:revision>
  <dcterms:modified xsi:type="dcterms:W3CDTF">2014-06-10T16:15:05Z</dcterms:modified>
</cp:coreProperties>
</file>