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75" r:id="rId2"/>
    <p:sldId id="279" r:id="rId3"/>
    <p:sldId id="281" r:id="rId4"/>
    <p:sldId id="286" r:id="rId5"/>
    <p:sldId id="287" r:id="rId6"/>
    <p:sldId id="285" r:id="rId7"/>
    <p:sldId id="288" r:id="rId8"/>
    <p:sldId id="290" r:id="rId9"/>
    <p:sldId id="280" r:id="rId10"/>
    <p:sldId id="283" r:id="rId11"/>
    <p:sldId id="256" r:id="rId12"/>
    <p:sldId id="293" r:id="rId13"/>
    <p:sldId id="258" r:id="rId14"/>
    <p:sldId id="284" r:id="rId15"/>
    <p:sldId id="291" r:id="rId16"/>
    <p:sldId id="260" r:id="rId17"/>
    <p:sldId id="268" r:id="rId18"/>
    <p:sldId id="271" r:id="rId19"/>
    <p:sldId id="282" r:id="rId20"/>
    <p:sldId id="259" r:id="rId21"/>
    <p:sldId id="269" r:id="rId22"/>
    <p:sldId id="267" r:id="rId23"/>
    <p:sldId id="257" r:id="rId24"/>
    <p:sldId id="289" r:id="rId25"/>
    <p:sldId id="292" r:id="rId26"/>
    <p:sldId id="277" r:id="rId27"/>
    <p:sldId id="278" r:id="rId28"/>
    <p:sldId id="294" r:id="rId29"/>
    <p:sldId id="276" r:id="rId30"/>
    <p:sldId id="266" r:id="rId31"/>
    <p:sldId id="262" r:id="rId32"/>
    <p:sldId id="263" r:id="rId33"/>
    <p:sldId id="264" r:id="rId34"/>
    <p:sldId id="265" r:id="rId35"/>
  </p:sldIdLst>
  <p:sldSz cx="9144000" cy="6858000" type="screen4x3"/>
  <p:notesSz cx="6858000" cy="9144000"/>
  <p:defaultTextStyle>
    <a:defPPr>
      <a:defRPr lang="es-ES"/>
    </a:defPPr>
    <a:lvl1pPr marL="0" algn="l" defTabSz="105503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7517" algn="l" defTabSz="105503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55035" algn="l" defTabSz="105503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82552" algn="l" defTabSz="105503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10069" algn="l" defTabSz="105503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37587" algn="l" defTabSz="105503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65104" algn="l" defTabSz="105503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92622" algn="l" defTabSz="105503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20139" algn="l" defTabSz="105503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800000"/>
    <a:srgbClr val="FFCC99"/>
    <a:srgbClr val="663300"/>
    <a:srgbClr val="996633"/>
    <a:srgbClr val="808000"/>
    <a:srgbClr val="996600"/>
    <a:srgbClr val="008000"/>
    <a:srgbClr val="0000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18" autoAdjust="0"/>
    <p:restoredTop sz="94659" autoAdjust="0"/>
  </p:normalViewPr>
  <p:slideViewPr>
    <p:cSldViewPr>
      <p:cViewPr>
        <p:scale>
          <a:sx n="80" d="100"/>
          <a:sy n="80" d="100"/>
        </p:scale>
        <p:origin x="1500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995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9A3D50-6920-4E22-84BE-C7291FC72443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7D39B3-AA62-43EB-B592-4536A76576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8410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5503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7517" algn="l" defTabSz="105503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55035" algn="l" defTabSz="105503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82552" algn="l" defTabSz="105503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10069" algn="l" defTabSz="105503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37587" algn="l" defTabSz="105503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65104" algn="l" defTabSz="105503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92622" algn="l" defTabSz="105503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220139" algn="l" defTabSz="105503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D39B3-AA62-43EB-B592-4536A7657604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9444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D39B3-AA62-43EB-B592-4536A7657604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9444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D39B3-AA62-43EB-B592-4536A7657604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9444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D39B3-AA62-43EB-B592-4536A7657604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9444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D39B3-AA62-43EB-B592-4536A7657604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94446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D39B3-AA62-43EB-B592-4536A7657604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9444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D39B3-AA62-43EB-B592-4536A7657604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9444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D39B3-AA62-43EB-B592-4536A7657604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94446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D39B3-AA62-43EB-B592-4536A7657604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9444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75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55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82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10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37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6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92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20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15898-DC47-4286-96AA-335809957A14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AA1A6-7833-4319-B440-5A5EA7E6BD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98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15898-DC47-4286-96AA-335809957A14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AA1A6-7833-4319-B440-5A5EA7E6BD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2296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4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751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550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825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100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375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651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926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2013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15898-DC47-4286-96AA-335809957A14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AA1A6-7833-4319-B440-5A5EA7E6BD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663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15898-DC47-4286-96AA-335809957A14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AA1A6-7833-4319-B440-5A5EA7E6BD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1634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7517" indent="0">
              <a:buNone/>
              <a:defRPr sz="2300" b="1"/>
            </a:lvl2pPr>
            <a:lvl3pPr marL="1055035" indent="0">
              <a:buNone/>
              <a:defRPr sz="2100" b="1"/>
            </a:lvl3pPr>
            <a:lvl4pPr marL="1582552" indent="0">
              <a:buNone/>
              <a:defRPr sz="1800" b="1"/>
            </a:lvl4pPr>
            <a:lvl5pPr marL="2110069" indent="0">
              <a:buNone/>
              <a:defRPr sz="1800" b="1"/>
            </a:lvl5pPr>
            <a:lvl6pPr marL="2637587" indent="0">
              <a:buNone/>
              <a:defRPr sz="1800" b="1"/>
            </a:lvl6pPr>
            <a:lvl7pPr marL="3165104" indent="0">
              <a:buNone/>
              <a:defRPr sz="1800" b="1"/>
            </a:lvl7pPr>
            <a:lvl8pPr marL="3692622" indent="0">
              <a:buNone/>
              <a:defRPr sz="1800" b="1"/>
            </a:lvl8pPr>
            <a:lvl9pPr marL="4220139" indent="0">
              <a:buNone/>
              <a:defRPr sz="18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8" y="1535114"/>
            <a:ext cx="4041775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7517" indent="0">
              <a:buNone/>
              <a:defRPr sz="2300" b="1"/>
            </a:lvl2pPr>
            <a:lvl3pPr marL="1055035" indent="0">
              <a:buNone/>
              <a:defRPr sz="2100" b="1"/>
            </a:lvl3pPr>
            <a:lvl4pPr marL="1582552" indent="0">
              <a:buNone/>
              <a:defRPr sz="1800" b="1"/>
            </a:lvl4pPr>
            <a:lvl5pPr marL="2110069" indent="0">
              <a:buNone/>
              <a:defRPr sz="1800" b="1"/>
            </a:lvl5pPr>
            <a:lvl6pPr marL="2637587" indent="0">
              <a:buNone/>
              <a:defRPr sz="1800" b="1"/>
            </a:lvl6pPr>
            <a:lvl7pPr marL="3165104" indent="0">
              <a:buNone/>
              <a:defRPr sz="1800" b="1"/>
            </a:lvl7pPr>
            <a:lvl8pPr marL="3692622" indent="0">
              <a:buNone/>
              <a:defRPr sz="1800" b="1"/>
            </a:lvl8pPr>
            <a:lvl9pPr marL="4220139" indent="0">
              <a:buNone/>
              <a:defRPr sz="18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15898-DC47-4286-96AA-335809957A14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AA1A6-7833-4319-B440-5A5EA7E6BD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3924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15898-DC47-4286-96AA-335809957A14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AA1A6-7833-4319-B440-5A5EA7E6BD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5095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15898-DC47-4286-96AA-335809957A14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AA1A6-7833-4319-B440-5A5EA7E6BD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759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1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600"/>
            </a:lvl1pPr>
            <a:lvl2pPr marL="527517" indent="0">
              <a:buNone/>
              <a:defRPr sz="1400"/>
            </a:lvl2pPr>
            <a:lvl3pPr marL="1055035" indent="0">
              <a:buNone/>
              <a:defRPr sz="1200"/>
            </a:lvl3pPr>
            <a:lvl4pPr marL="1582552" indent="0">
              <a:buNone/>
              <a:defRPr sz="1000"/>
            </a:lvl4pPr>
            <a:lvl5pPr marL="2110069" indent="0">
              <a:buNone/>
              <a:defRPr sz="1000"/>
            </a:lvl5pPr>
            <a:lvl6pPr marL="2637587" indent="0">
              <a:buNone/>
              <a:defRPr sz="1000"/>
            </a:lvl6pPr>
            <a:lvl7pPr marL="3165104" indent="0">
              <a:buNone/>
              <a:defRPr sz="1000"/>
            </a:lvl7pPr>
            <a:lvl8pPr marL="3692622" indent="0">
              <a:buNone/>
              <a:defRPr sz="1000"/>
            </a:lvl8pPr>
            <a:lvl9pPr marL="4220139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15898-DC47-4286-96AA-335809957A14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AA1A6-7833-4319-B440-5A5EA7E6BD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0192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700"/>
            </a:lvl1pPr>
            <a:lvl2pPr marL="527517" indent="0">
              <a:buNone/>
              <a:defRPr sz="3200"/>
            </a:lvl2pPr>
            <a:lvl3pPr marL="1055035" indent="0">
              <a:buNone/>
              <a:defRPr sz="2800"/>
            </a:lvl3pPr>
            <a:lvl4pPr marL="1582552" indent="0">
              <a:buNone/>
              <a:defRPr sz="2300"/>
            </a:lvl4pPr>
            <a:lvl5pPr marL="2110069" indent="0">
              <a:buNone/>
              <a:defRPr sz="2300"/>
            </a:lvl5pPr>
            <a:lvl6pPr marL="2637587" indent="0">
              <a:buNone/>
              <a:defRPr sz="2300"/>
            </a:lvl6pPr>
            <a:lvl7pPr marL="3165104" indent="0">
              <a:buNone/>
              <a:defRPr sz="2300"/>
            </a:lvl7pPr>
            <a:lvl8pPr marL="3692622" indent="0">
              <a:buNone/>
              <a:defRPr sz="2300"/>
            </a:lvl8pPr>
            <a:lvl9pPr marL="4220139" indent="0">
              <a:buNone/>
              <a:defRPr sz="23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600"/>
            </a:lvl1pPr>
            <a:lvl2pPr marL="527517" indent="0">
              <a:buNone/>
              <a:defRPr sz="1400"/>
            </a:lvl2pPr>
            <a:lvl3pPr marL="1055035" indent="0">
              <a:buNone/>
              <a:defRPr sz="1200"/>
            </a:lvl3pPr>
            <a:lvl4pPr marL="1582552" indent="0">
              <a:buNone/>
              <a:defRPr sz="1000"/>
            </a:lvl4pPr>
            <a:lvl5pPr marL="2110069" indent="0">
              <a:buNone/>
              <a:defRPr sz="1000"/>
            </a:lvl5pPr>
            <a:lvl6pPr marL="2637587" indent="0">
              <a:buNone/>
              <a:defRPr sz="1000"/>
            </a:lvl6pPr>
            <a:lvl7pPr marL="3165104" indent="0">
              <a:buNone/>
              <a:defRPr sz="1000"/>
            </a:lvl7pPr>
            <a:lvl8pPr marL="3692622" indent="0">
              <a:buNone/>
              <a:defRPr sz="1000"/>
            </a:lvl8pPr>
            <a:lvl9pPr marL="4220139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15898-DC47-4286-96AA-335809957A14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AA1A6-7833-4319-B440-5A5EA7E6BD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1201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15898-DC47-4286-96AA-335809957A14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AA1A6-7833-4319-B440-5A5EA7E6BD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504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15898-DC47-4286-96AA-335809957A14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AA1A6-7833-4319-B440-5A5EA7E6BD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6752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105503" tIns="52752" rIns="105503" bIns="52752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105503" tIns="52752" rIns="105503" bIns="52752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105503" tIns="52752" rIns="105503" bIns="5275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15898-DC47-4286-96AA-335809957A14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105503" tIns="52752" rIns="105503" bIns="5275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105503" tIns="52752" rIns="105503" bIns="52752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AA1A6-7833-4319-B440-5A5EA7E6BD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237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55035" rtl="0" eaLnBrk="1" latinLnBrk="0" hangingPunct="1">
        <a:spcBef>
          <a:spcPct val="0"/>
        </a:spcBef>
        <a:buNone/>
        <a:defRPr sz="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5638" indent="-395638" algn="l" defTabSz="1055035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16" indent="-329698" algn="l" defTabSz="1055035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18793" indent="-263759" algn="l" defTabSz="1055035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46311" indent="-263759" algn="l" defTabSz="1055035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73828" indent="-263759" algn="l" defTabSz="1055035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01345" indent="-263759" algn="l" defTabSz="1055035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28863" indent="-263759" algn="l" defTabSz="1055035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56380" indent="-263759" algn="l" defTabSz="1055035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83898" indent="-263759" algn="l" defTabSz="1055035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05503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7517" algn="l" defTabSz="105503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035" algn="l" defTabSz="105503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82552" algn="l" defTabSz="105503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10069" algn="l" defTabSz="105503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7587" algn="l" defTabSz="105503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65104" algn="l" defTabSz="105503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92622" algn="l" defTabSz="105503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20139" algn="l" defTabSz="105503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envejecimiento.csic.es/estadisticas/graficos-dinamicos/graficos/piramide-espanya.html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556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488" y="116632"/>
            <a:ext cx="108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08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4 Grupo"/>
          <p:cNvGrpSpPr/>
          <p:nvPr/>
        </p:nvGrpSpPr>
        <p:grpSpPr>
          <a:xfrm>
            <a:off x="1763688" y="2589616"/>
            <a:ext cx="7200800" cy="2135528"/>
            <a:chOff x="1763688" y="2589616"/>
            <a:chExt cx="7200800" cy="2135528"/>
          </a:xfrm>
        </p:grpSpPr>
        <p:sp>
          <p:nvSpPr>
            <p:cNvPr id="3" name="2 CuadroTexto"/>
            <p:cNvSpPr txBox="1"/>
            <p:nvPr/>
          </p:nvSpPr>
          <p:spPr>
            <a:xfrm>
              <a:off x="1763688" y="2589616"/>
              <a:ext cx="7200800" cy="1631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6000"/>
                </a:lnSpc>
              </a:pPr>
              <a:r>
                <a:rPr lang="es-ES" sz="54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 familia en una sociedad envejecida</a:t>
              </a:r>
              <a:endParaRPr lang="es-ES" sz="5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3491880" y="4171146"/>
              <a:ext cx="547260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30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Miguel Requena</a:t>
              </a:r>
            </a:p>
          </p:txBody>
        </p:sp>
      </p:grp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54"/>
          <a:stretch/>
        </p:blipFill>
        <p:spPr bwMode="auto">
          <a:xfrm>
            <a:off x="1782125" y="5906410"/>
            <a:ext cx="5688632" cy="800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475656" y="116632"/>
            <a:ext cx="61206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Cuarto ciclo de conferencias</a:t>
            </a:r>
          </a:p>
          <a:p>
            <a:endParaRPr lang="es-E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Envejecimiento, Sociedad y Salud</a:t>
            </a:r>
          </a:p>
          <a:p>
            <a:r>
              <a:rPr lang="es-ES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Sociedad, vejez y envejecimiento. </a:t>
            </a:r>
            <a:br>
              <a:rPr lang="es-ES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perspectiva a largo plazo</a:t>
            </a:r>
            <a:r>
              <a:rPr lang="es-ES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99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-3050" y="-27384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George Santayana (1863 - 1952) </a:t>
            </a:r>
          </a:p>
        </p:txBody>
      </p:sp>
      <p:pic>
        <p:nvPicPr>
          <p:cNvPr id="1028" name="Picture 4" descr="C:\Users\Miguel\AppData\Local\Microsoft\Windows\INetCache\Low\IE\JD3B4BJ1\1101360203_40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11959"/>
            <a:ext cx="4536504" cy="5976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5004048" y="2780928"/>
            <a:ext cx="38164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C000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“La familia es una de las obras maestras de la naturaleza”</a:t>
            </a:r>
            <a:endParaRPr lang="es-ES" sz="2800" b="1" dirty="0">
              <a:solidFill>
                <a:srgbClr val="C00000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63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6525344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</a:t>
            </a:r>
            <a:r>
              <a:rPr lang="es-ES" sz="1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Censo de 2011, INE</a:t>
            </a:r>
            <a:endParaRPr lang="es-ES" sz="1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-3050" y="-27384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España, 2011: formas de convivencia por edad</a:t>
            </a:r>
            <a:endParaRPr lang="es-ES" altLang="es-ES" sz="2800" b="1" dirty="0">
              <a:solidFill>
                <a:schemeClr val="bg1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pic>
        <p:nvPicPr>
          <p:cNvPr id="106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036496" cy="623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491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6525344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</a:t>
            </a:r>
            <a:r>
              <a:rPr lang="es-ES" sz="1800" b="1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Karsten</a:t>
            </a:r>
            <a:r>
              <a:rPr lang="es-ES" sz="1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Hank (2007) con datos de SHARE 2004</a:t>
            </a:r>
            <a:endParaRPr lang="es-ES" sz="1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-3050" y="-27384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2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España: contacto entre padres e hijos no convivientes, según edad de los padres</a:t>
            </a:r>
            <a:endParaRPr lang="es-ES" altLang="es-ES" sz="2200" b="1" dirty="0">
              <a:solidFill>
                <a:schemeClr val="bg1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8712968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639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6525344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</a:t>
            </a:r>
            <a:r>
              <a:rPr lang="de-DE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Brandt, </a:t>
            </a:r>
            <a:r>
              <a:rPr lang="de-DE" sz="1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Haberkern y Szydlik</a:t>
            </a:r>
            <a:r>
              <a:rPr lang="es-ES" sz="1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(2009) con datos de SHARE </a:t>
            </a:r>
            <a:endParaRPr lang="es-ES" sz="1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-3050" y="-27384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4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Europa: cuidado de los padres</a:t>
            </a:r>
            <a:endParaRPr lang="es-ES" altLang="es-ES" sz="2400" b="1" dirty="0">
              <a:solidFill>
                <a:schemeClr val="bg1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5" y="692696"/>
            <a:ext cx="6425271" cy="583264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6660232" y="2420888"/>
            <a:ext cx="21602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C000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Proporción de hijos que han cuidado de sus padres en su domicilio durante los últimos doces meses</a:t>
            </a:r>
            <a:endParaRPr lang="es-ES" sz="2000" b="1" dirty="0">
              <a:solidFill>
                <a:srgbClr val="C00000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2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6525344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</a:t>
            </a:r>
            <a:r>
              <a:rPr lang="es-ES" sz="1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CIS, estudio 3032 (2014)</a:t>
            </a:r>
            <a:endParaRPr lang="es-ES" sz="1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-3050" y="-27384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30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Españoles muy o bastante satisfechos con…</a:t>
            </a:r>
            <a:endParaRPr lang="es-ES" altLang="es-ES" sz="3000" b="1" dirty="0">
              <a:solidFill>
                <a:schemeClr val="bg1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77" y="692696"/>
            <a:ext cx="8565529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308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-3050" y="-27384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Estructura de edad de la población española</a:t>
            </a:r>
            <a:endParaRPr lang="es-ES" altLang="es-ES" sz="2800" b="1" dirty="0">
              <a:solidFill>
                <a:schemeClr val="bg1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sp>
        <p:nvSpPr>
          <p:cNvPr id="101" name="100 Rectángulo"/>
          <p:cNvSpPr/>
          <p:nvPr/>
        </p:nvSpPr>
        <p:spPr>
          <a:xfrm>
            <a:off x="392485" y="2780928"/>
            <a:ext cx="83529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>
                <a:hlinkClick r:id="rId2"/>
              </a:rPr>
              <a:t>http://</a:t>
            </a:r>
            <a:r>
              <a:rPr lang="es-ES" sz="1600" dirty="0" smtClean="0">
                <a:hlinkClick r:id="rId2"/>
              </a:rPr>
              <a:t>envejecimiento.csic.es/estadisticas/graficos-dinamicos/graficos/piramide-espanya.html</a:t>
            </a:r>
            <a:endParaRPr lang="es-ES" sz="1600" dirty="0" smtClean="0"/>
          </a:p>
        </p:txBody>
      </p:sp>
    </p:spTree>
    <p:extLst>
      <p:ext uri="{BB962C8B-B14F-4D97-AF65-F5344CB8AC3E}">
        <p14:creationId xmlns:p14="http://schemas.microsoft.com/office/powerpoint/2010/main" val="49533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6525344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</a:t>
            </a:r>
            <a:r>
              <a:rPr lang="es-ES" sz="1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INE</a:t>
            </a:r>
            <a:endParaRPr lang="es-ES" sz="1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-3050" y="-27384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Razón de dependencia de la población española</a:t>
            </a:r>
            <a:endParaRPr lang="es-ES" altLang="es-ES" sz="2800" b="1" dirty="0">
              <a:solidFill>
                <a:schemeClr val="bg1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50825" y="692150"/>
            <a:ext cx="8666163" cy="5940425"/>
            <a:chOff x="158" y="436"/>
            <a:chExt cx="5459" cy="374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58" y="436"/>
              <a:ext cx="5444" cy="3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622" y="3494"/>
              <a:ext cx="4747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622" y="3184"/>
              <a:ext cx="4747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622" y="2874"/>
              <a:ext cx="4747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622" y="2564"/>
              <a:ext cx="4747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622" y="2255"/>
              <a:ext cx="4747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622" y="1945"/>
              <a:ext cx="4747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622" y="1636"/>
              <a:ext cx="4747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622" y="1325"/>
              <a:ext cx="4747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622" y="1016"/>
              <a:ext cx="4747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622" y="706"/>
              <a:ext cx="4747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622" y="706"/>
              <a:ext cx="0" cy="309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577" y="3803"/>
              <a:ext cx="4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577" y="3494"/>
              <a:ext cx="4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577" y="3184"/>
              <a:ext cx="4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577" y="2874"/>
              <a:ext cx="4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577" y="2564"/>
              <a:ext cx="4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577" y="2255"/>
              <a:ext cx="4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577" y="1945"/>
              <a:ext cx="4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577" y="1636"/>
              <a:ext cx="4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577" y="1325"/>
              <a:ext cx="4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577" y="1016"/>
              <a:ext cx="4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577" y="706"/>
              <a:ext cx="4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622" y="3803"/>
              <a:ext cx="474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622" y="3803"/>
              <a:ext cx="0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V="1">
              <a:off x="938" y="3803"/>
              <a:ext cx="0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 flipV="1">
              <a:off x="1256" y="3803"/>
              <a:ext cx="0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 flipV="1">
              <a:off x="1571" y="3803"/>
              <a:ext cx="0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 flipV="1">
              <a:off x="1889" y="3803"/>
              <a:ext cx="0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 flipV="1">
              <a:off x="2205" y="3803"/>
              <a:ext cx="0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 flipV="1">
              <a:off x="2521" y="3803"/>
              <a:ext cx="0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 flipV="1">
              <a:off x="2838" y="3803"/>
              <a:ext cx="0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 flipV="1">
              <a:off x="3154" y="3803"/>
              <a:ext cx="0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 flipV="1">
              <a:off x="3471" y="3803"/>
              <a:ext cx="0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 flipV="1">
              <a:off x="3787" y="3803"/>
              <a:ext cx="0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 flipV="1">
              <a:off x="4103" y="3803"/>
              <a:ext cx="0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 flipV="1">
              <a:off x="4420" y="3803"/>
              <a:ext cx="0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 flipV="1">
              <a:off x="4736" y="3803"/>
              <a:ext cx="0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 flipV="1">
              <a:off x="5053" y="3803"/>
              <a:ext cx="0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 flipV="1">
              <a:off x="5369" y="3803"/>
              <a:ext cx="0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622" y="1218"/>
              <a:ext cx="4747" cy="2071"/>
            </a:xfrm>
            <a:custGeom>
              <a:avLst/>
              <a:gdLst>
                <a:gd name="T0" fmla="*/ 0 w 3261"/>
                <a:gd name="T1" fmla="*/ 494 h 1526"/>
                <a:gd name="T2" fmla="*/ 217 w 3261"/>
                <a:gd name="T3" fmla="*/ 517 h 1526"/>
                <a:gd name="T4" fmla="*/ 435 w 3261"/>
                <a:gd name="T5" fmla="*/ 693 h 1526"/>
                <a:gd name="T6" fmla="*/ 652 w 3261"/>
                <a:gd name="T7" fmla="*/ 746 h 1526"/>
                <a:gd name="T8" fmla="*/ 870 w 3261"/>
                <a:gd name="T9" fmla="*/ 797 h 1526"/>
                <a:gd name="T10" fmla="*/ 1087 w 3261"/>
                <a:gd name="T11" fmla="*/ 1212 h 1526"/>
                <a:gd name="T12" fmla="*/ 1304 w 3261"/>
                <a:gd name="T13" fmla="*/ 1017 h 1526"/>
                <a:gd name="T14" fmla="*/ 1522 w 3261"/>
                <a:gd name="T15" fmla="*/ 816 h 1526"/>
                <a:gd name="T16" fmla="*/ 1739 w 3261"/>
                <a:gd name="T17" fmla="*/ 854 h 1526"/>
                <a:gd name="T18" fmla="*/ 1957 w 3261"/>
                <a:gd name="T19" fmla="*/ 1204 h 1526"/>
                <a:gd name="T20" fmla="*/ 2174 w 3261"/>
                <a:gd name="T21" fmla="*/ 1526 h 1526"/>
                <a:gd name="T22" fmla="*/ 2391 w 3261"/>
                <a:gd name="T23" fmla="*/ 1450 h 1526"/>
                <a:gd name="T24" fmla="*/ 2609 w 3261"/>
                <a:gd name="T25" fmla="*/ 1227 h 1526"/>
                <a:gd name="T26" fmla="*/ 2826 w 3261"/>
                <a:gd name="T27" fmla="*/ 992 h 1526"/>
                <a:gd name="T28" fmla="*/ 3044 w 3261"/>
                <a:gd name="T29" fmla="*/ 439 h 1526"/>
                <a:gd name="T30" fmla="*/ 3261 w 3261"/>
                <a:gd name="T31" fmla="*/ 0 h 1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61" h="1526">
                  <a:moveTo>
                    <a:pt x="0" y="494"/>
                  </a:moveTo>
                  <a:lnTo>
                    <a:pt x="217" y="517"/>
                  </a:lnTo>
                  <a:lnTo>
                    <a:pt x="435" y="693"/>
                  </a:lnTo>
                  <a:lnTo>
                    <a:pt x="652" y="746"/>
                  </a:lnTo>
                  <a:lnTo>
                    <a:pt x="870" y="797"/>
                  </a:lnTo>
                  <a:lnTo>
                    <a:pt x="1087" y="1212"/>
                  </a:lnTo>
                  <a:lnTo>
                    <a:pt x="1304" y="1017"/>
                  </a:lnTo>
                  <a:lnTo>
                    <a:pt x="1522" y="816"/>
                  </a:lnTo>
                  <a:lnTo>
                    <a:pt x="1739" y="854"/>
                  </a:lnTo>
                  <a:lnTo>
                    <a:pt x="1957" y="1204"/>
                  </a:lnTo>
                  <a:lnTo>
                    <a:pt x="2174" y="1526"/>
                  </a:lnTo>
                  <a:lnTo>
                    <a:pt x="2391" y="1450"/>
                  </a:lnTo>
                  <a:lnTo>
                    <a:pt x="2609" y="1227"/>
                  </a:lnTo>
                  <a:lnTo>
                    <a:pt x="2826" y="992"/>
                  </a:lnTo>
                  <a:lnTo>
                    <a:pt x="3044" y="439"/>
                  </a:lnTo>
                  <a:lnTo>
                    <a:pt x="3261" y="0"/>
                  </a:lnTo>
                </a:path>
              </a:pathLst>
            </a:custGeom>
            <a:noFill/>
            <a:ln w="36513">
              <a:solidFill>
                <a:srgbClr val="8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586" y="1854"/>
              <a:ext cx="71" cy="67"/>
            </a:xfrm>
            <a:prstGeom prst="ellipse">
              <a:avLst/>
            </a:prstGeom>
            <a:solidFill>
              <a:srgbClr val="FFCC66"/>
            </a:solidFill>
            <a:ln w="19050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7" name="Oval 46"/>
            <p:cNvSpPr>
              <a:spLocks noChangeArrowheads="1"/>
            </p:cNvSpPr>
            <p:nvPr/>
          </p:nvSpPr>
          <p:spPr bwMode="auto">
            <a:xfrm>
              <a:off x="902" y="1886"/>
              <a:ext cx="71" cy="66"/>
            </a:xfrm>
            <a:prstGeom prst="ellipse">
              <a:avLst/>
            </a:prstGeom>
            <a:solidFill>
              <a:srgbClr val="FFCC66"/>
            </a:solidFill>
            <a:ln w="19050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1219" y="2124"/>
              <a:ext cx="72" cy="67"/>
            </a:xfrm>
            <a:prstGeom prst="ellipse">
              <a:avLst/>
            </a:prstGeom>
            <a:solidFill>
              <a:srgbClr val="FFCC66"/>
            </a:solidFill>
            <a:ln w="19050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1535" y="2196"/>
              <a:ext cx="71" cy="67"/>
            </a:xfrm>
            <a:prstGeom prst="ellipse">
              <a:avLst/>
            </a:prstGeom>
            <a:solidFill>
              <a:srgbClr val="FFCC66"/>
            </a:solidFill>
            <a:ln w="19050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0" name="Oval 49"/>
            <p:cNvSpPr>
              <a:spLocks noChangeArrowheads="1"/>
            </p:cNvSpPr>
            <p:nvPr/>
          </p:nvSpPr>
          <p:spPr bwMode="auto">
            <a:xfrm>
              <a:off x="1852" y="2266"/>
              <a:ext cx="72" cy="66"/>
            </a:xfrm>
            <a:prstGeom prst="ellipse">
              <a:avLst/>
            </a:prstGeom>
            <a:solidFill>
              <a:srgbClr val="FFCC66"/>
            </a:solidFill>
            <a:ln w="19050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1" name="Oval 50"/>
            <p:cNvSpPr>
              <a:spLocks noChangeArrowheads="1"/>
            </p:cNvSpPr>
            <p:nvPr/>
          </p:nvSpPr>
          <p:spPr bwMode="auto">
            <a:xfrm>
              <a:off x="2168" y="2829"/>
              <a:ext cx="72" cy="66"/>
            </a:xfrm>
            <a:prstGeom prst="ellipse">
              <a:avLst/>
            </a:prstGeom>
            <a:solidFill>
              <a:srgbClr val="FFCC66"/>
            </a:solidFill>
            <a:ln w="19050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2" name="Oval 51"/>
            <p:cNvSpPr>
              <a:spLocks noChangeArrowheads="1"/>
            </p:cNvSpPr>
            <p:nvPr/>
          </p:nvSpPr>
          <p:spPr bwMode="auto">
            <a:xfrm>
              <a:off x="2484" y="2564"/>
              <a:ext cx="71" cy="67"/>
            </a:xfrm>
            <a:prstGeom prst="ellipse">
              <a:avLst/>
            </a:prstGeom>
            <a:solidFill>
              <a:srgbClr val="FFCC66"/>
            </a:solidFill>
            <a:ln w="19050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3" name="Oval 52"/>
            <p:cNvSpPr>
              <a:spLocks noChangeArrowheads="1"/>
            </p:cNvSpPr>
            <p:nvPr/>
          </p:nvSpPr>
          <p:spPr bwMode="auto">
            <a:xfrm>
              <a:off x="2801" y="2291"/>
              <a:ext cx="72" cy="67"/>
            </a:xfrm>
            <a:prstGeom prst="ellipse">
              <a:avLst/>
            </a:prstGeom>
            <a:solidFill>
              <a:srgbClr val="FFCC66"/>
            </a:solidFill>
            <a:ln w="19050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4" name="Oval 53"/>
            <p:cNvSpPr>
              <a:spLocks noChangeArrowheads="1"/>
            </p:cNvSpPr>
            <p:nvPr/>
          </p:nvSpPr>
          <p:spPr bwMode="auto">
            <a:xfrm>
              <a:off x="3117" y="2343"/>
              <a:ext cx="72" cy="66"/>
            </a:xfrm>
            <a:prstGeom prst="ellipse">
              <a:avLst/>
            </a:prstGeom>
            <a:solidFill>
              <a:srgbClr val="FFCC66"/>
            </a:solidFill>
            <a:ln w="19050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5" name="Oval 54"/>
            <p:cNvSpPr>
              <a:spLocks noChangeArrowheads="1"/>
            </p:cNvSpPr>
            <p:nvPr/>
          </p:nvSpPr>
          <p:spPr bwMode="auto">
            <a:xfrm>
              <a:off x="3435" y="2818"/>
              <a:ext cx="71" cy="67"/>
            </a:xfrm>
            <a:prstGeom prst="ellipse">
              <a:avLst/>
            </a:prstGeom>
            <a:solidFill>
              <a:srgbClr val="FFCC66"/>
            </a:solidFill>
            <a:ln w="19050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6" name="Oval 55"/>
            <p:cNvSpPr>
              <a:spLocks noChangeArrowheads="1"/>
            </p:cNvSpPr>
            <p:nvPr/>
          </p:nvSpPr>
          <p:spPr bwMode="auto">
            <a:xfrm>
              <a:off x="3751" y="3255"/>
              <a:ext cx="71" cy="67"/>
            </a:xfrm>
            <a:prstGeom prst="ellipse">
              <a:avLst/>
            </a:prstGeom>
            <a:solidFill>
              <a:srgbClr val="FFCC66"/>
            </a:solidFill>
            <a:ln w="19050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4066" y="3152"/>
              <a:ext cx="72" cy="66"/>
            </a:xfrm>
            <a:prstGeom prst="ellipse">
              <a:avLst/>
            </a:prstGeom>
            <a:solidFill>
              <a:srgbClr val="FFCC66"/>
            </a:solidFill>
            <a:ln w="19050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4384" y="2849"/>
              <a:ext cx="71" cy="67"/>
            </a:xfrm>
            <a:prstGeom prst="ellipse">
              <a:avLst/>
            </a:prstGeom>
            <a:solidFill>
              <a:srgbClr val="FFCC66"/>
            </a:solidFill>
            <a:ln w="19050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4700" y="2530"/>
              <a:ext cx="71" cy="67"/>
            </a:xfrm>
            <a:prstGeom prst="ellipse">
              <a:avLst/>
            </a:prstGeom>
            <a:solidFill>
              <a:srgbClr val="FFCC66"/>
            </a:solidFill>
            <a:ln w="19050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5017" y="1780"/>
              <a:ext cx="71" cy="66"/>
            </a:xfrm>
            <a:prstGeom prst="ellipse">
              <a:avLst/>
            </a:prstGeom>
            <a:solidFill>
              <a:srgbClr val="FFCC66"/>
            </a:solidFill>
            <a:ln w="19050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5333" y="1184"/>
              <a:ext cx="71" cy="66"/>
            </a:xfrm>
            <a:prstGeom prst="ellipse">
              <a:avLst/>
            </a:prstGeom>
            <a:solidFill>
              <a:srgbClr val="FFCC66"/>
            </a:solidFill>
            <a:ln w="19050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2" name="Rectangle 61"/>
            <p:cNvSpPr>
              <a:spLocks noChangeArrowheads="1"/>
            </p:cNvSpPr>
            <p:nvPr/>
          </p:nvSpPr>
          <p:spPr bwMode="auto">
            <a:xfrm>
              <a:off x="3647" y="3358"/>
              <a:ext cx="392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400" b="1" i="0" u="none" strike="noStrike" cap="none" normalizeH="0" baseline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Verdana" pitchFamily="34" charset="0"/>
                  <a:cs typeface="Arial" pitchFamily="34" charset="0"/>
                </a:rPr>
                <a:t>0.48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Rectangle 62"/>
            <p:cNvSpPr>
              <a:spLocks noChangeArrowheads="1"/>
            </p:cNvSpPr>
            <p:nvPr/>
          </p:nvSpPr>
          <p:spPr bwMode="auto">
            <a:xfrm>
              <a:off x="5225" y="1036"/>
              <a:ext cx="392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400" b="1" i="0" u="none" strike="noStrike" cap="none" normalizeH="0" baseline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Verdana" pitchFamily="34" charset="0"/>
                  <a:cs typeface="Arial" pitchFamily="34" charset="0"/>
                </a:rPr>
                <a:t>0.82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" name="Rectangle 63"/>
            <p:cNvSpPr>
              <a:spLocks noChangeArrowheads="1"/>
            </p:cNvSpPr>
            <p:nvPr/>
          </p:nvSpPr>
          <p:spPr bwMode="auto">
            <a:xfrm>
              <a:off x="280" y="3719"/>
              <a:ext cx="291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0.40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5" name="Rectangle 64"/>
            <p:cNvSpPr>
              <a:spLocks noChangeArrowheads="1"/>
            </p:cNvSpPr>
            <p:nvPr/>
          </p:nvSpPr>
          <p:spPr bwMode="auto">
            <a:xfrm>
              <a:off x="280" y="3410"/>
              <a:ext cx="291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0.45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6" name="Rectangle 65"/>
            <p:cNvSpPr>
              <a:spLocks noChangeArrowheads="1"/>
            </p:cNvSpPr>
            <p:nvPr/>
          </p:nvSpPr>
          <p:spPr bwMode="auto">
            <a:xfrm>
              <a:off x="280" y="3100"/>
              <a:ext cx="291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0.50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" name="Rectangle 66"/>
            <p:cNvSpPr>
              <a:spLocks noChangeArrowheads="1"/>
            </p:cNvSpPr>
            <p:nvPr/>
          </p:nvSpPr>
          <p:spPr bwMode="auto">
            <a:xfrm>
              <a:off x="280" y="2790"/>
              <a:ext cx="291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0.55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" name="Rectangle 67"/>
            <p:cNvSpPr>
              <a:spLocks noChangeArrowheads="1"/>
            </p:cNvSpPr>
            <p:nvPr/>
          </p:nvSpPr>
          <p:spPr bwMode="auto">
            <a:xfrm>
              <a:off x="280" y="2480"/>
              <a:ext cx="291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0.60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" name="Rectangle 68"/>
            <p:cNvSpPr>
              <a:spLocks noChangeArrowheads="1"/>
            </p:cNvSpPr>
            <p:nvPr/>
          </p:nvSpPr>
          <p:spPr bwMode="auto">
            <a:xfrm>
              <a:off x="280" y="2171"/>
              <a:ext cx="291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0.65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" name="Rectangle 69"/>
            <p:cNvSpPr>
              <a:spLocks noChangeArrowheads="1"/>
            </p:cNvSpPr>
            <p:nvPr/>
          </p:nvSpPr>
          <p:spPr bwMode="auto">
            <a:xfrm>
              <a:off x="280" y="1861"/>
              <a:ext cx="291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0.70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" name="Rectangle 70"/>
            <p:cNvSpPr>
              <a:spLocks noChangeArrowheads="1"/>
            </p:cNvSpPr>
            <p:nvPr/>
          </p:nvSpPr>
          <p:spPr bwMode="auto">
            <a:xfrm>
              <a:off x="280" y="1552"/>
              <a:ext cx="291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0.75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3" name="Rectangle 71"/>
            <p:cNvSpPr>
              <a:spLocks noChangeArrowheads="1"/>
            </p:cNvSpPr>
            <p:nvPr/>
          </p:nvSpPr>
          <p:spPr bwMode="auto">
            <a:xfrm>
              <a:off x="280" y="1241"/>
              <a:ext cx="291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0.80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" name="Rectangle 72"/>
            <p:cNvSpPr>
              <a:spLocks noChangeArrowheads="1"/>
            </p:cNvSpPr>
            <p:nvPr/>
          </p:nvSpPr>
          <p:spPr bwMode="auto">
            <a:xfrm>
              <a:off x="280" y="931"/>
              <a:ext cx="291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0.85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5" name="Rectangle 73"/>
            <p:cNvSpPr>
              <a:spLocks noChangeArrowheads="1"/>
            </p:cNvSpPr>
            <p:nvPr/>
          </p:nvSpPr>
          <p:spPr bwMode="auto">
            <a:xfrm>
              <a:off x="280" y="622"/>
              <a:ext cx="291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0.90</a:t>
              </a:r>
              <a:endParaRPr kumimoji="0" lang="es-ES" alt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6" name="Rectangle 74"/>
            <p:cNvSpPr>
              <a:spLocks noChangeArrowheads="1"/>
            </p:cNvSpPr>
            <p:nvPr/>
          </p:nvSpPr>
          <p:spPr bwMode="auto">
            <a:xfrm>
              <a:off x="488" y="3919"/>
              <a:ext cx="325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1900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7" name="Rectangle 75"/>
            <p:cNvSpPr>
              <a:spLocks noChangeArrowheads="1"/>
            </p:cNvSpPr>
            <p:nvPr/>
          </p:nvSpPr>
          <p:spPr bwMode="auto">
            <a:xfrm>
              <a:off x="804" y="3919"/>
              <a:ext cx="325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1910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8" name="Rectangle 76"/>
            <p:cNvSpPr>
              <a:spLocks noChangeArrowheads="1"/>
            </p:cNvSpPr>
            <p:nvPr/>
          </p:nvSpPr>
          <p:spPr bwMode="auto">
            <a:xfrm>
              <a:off x="1122" y="3919"/>
              <a:ext cx="325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1920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9" name="Rectangle 77"/>
            <p:cNvSpPr>
              <a:spLocks noChangeArrowheads="1"/>
            </p:cNvSpPr>
            <p:nvPr/>
          </p:nvSpPr>
          <p:spPr bwMode="auto">
            <a:xfrm>
              <a:off x="1438" y="3919"/>
              <a:ext cx="325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1930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0" name="Rectangle 78"/>
            <p:cNvSpPr>
              <a:spLocks noChangeArrowheads="1"/>
            </p:cNvSpPr>
            <p:nvPr/>
          </p:nvSpPr>
          <p:spPr bwMode="auto">
            <a:xfrm>
              <a:off x="1755" y="3919"/>
              <a:ext cx="325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1940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1" name="Rectangle 79"/>
            <p:cNvSpPr>
              <a:spLocks noChangeArrowheads="1"/>
            </p:cNvSpPr>
            <p:nvPr/>
          </p:nvSpPr>
          <p:spPr bwMode="auto">
            <a:xfrm>
              <a:off x="2071" y="3919"/>
              <a:ext cx="325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1950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2" name="Rectangle 80"/>
            <p:cNvSpPr>
              <a:spLocks noChangeArrowheads="1"/>
            </p:cNvSpPr>
            <p:nvPr/>
          </p:nvSpPr>
          <p:spPr bwMode="auto">
            <a:xfrm>
              <a:off x="2387" y="3919"/>
              <a:ext cx="325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1960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3" name="Rectangle 81"/>
            <p:cNvSpPr>
              <a:spLocks noChangeArrowheads="1"/>
            </p:cNvSpPr>
            <p:nvPr/>
          </p:nvSpPr>
          <p:spPr bwMode="auto">
            <a:xfrm>
              <a:off x="2704" y="3919"/>
              <a:ext cx="325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1970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" name="Rectangle 82"/>
            <p:cNvSpPr>
              <a:spLocks noChangeArrowheads="1"/>
            </p:cNvSpPr>
            <p:nvPr/>
          </p:nvSpPr>
          <p:spPr bwMode="auto">
            <a:xfrm>
              <a:off x="3020" y="3919"/>
              <a:ext cx="325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1981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" name="Rectangle 83"/>
            <p:cNvSpPr>
              <a:spLocks noChangeArrowheads="1"/>
            </p:cNvSpPr>
            <p:nvPr/>
          </p:nvSpPr>
          <p:spPr bwMode="auto">
            <a:xfrm>
              <a:off x="3337" y="3919"/>
              <a:ext cx="325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1991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6" name="Rectangle 84"/>
            <p:cNvSpPr>
              <a:spLocks noChangeArrowheads="1"/>
            </p:cNvSpPr>
            <p:nvPr/>
          </p:nvSpPr>
          <p:spPr bwMode="auto">
            <a:xfrm>
              <a:off x="3653" y="3919"/>
              <a:ext cx="325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2001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7" name="Rectangle 85"/>
            <p:cNvSpPr>
              <a:spLocks noChangeArrowheads="1"/>
            </p:cNvSpPr>
            <p:nvPr/>
          </p:nvSpPr>
          <p:spPr bwMode="auto">
            <a:xfrm>
              <a:off x="3969" y="3919"/>
              <a:ext cx="325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2011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8" name="Rectangle 86"/>
            <p:cNvSpPr>
              <a:spLocks noChangeArrowheads="1"/>
            </p:cNvSpPr>
            <p:nvPr/>
          </p:nvSpPr>
          <p:spPr bwMode="auto">
            <a:xfrm>
              <a:off x="4286" y="3919"/>
              <a:ext cx="325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2021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9" name="Rectangle 87"/>
            <p:cNvSpPr>
              <a:spLocks noChangeArrowheads="1"/>
            </p:cNvSpPr>
            <p:nvPr/>
          </p:nvSpPr>
          <p:spPr bwMode="auto">
            <a:xfrm>
              <a:off x="4602" y="3919"/>
              <a:ext cx="325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2031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0" name="Rectangle 88"/>
            <p:cNvSpPr>
              <a:spLocks noChangeArrowheads="1"/>
            </p:cNvSpPr>
            <p:nvPr/>
          </p:nvSpPr>
          <p:spPr bwMode="auto">
            <a:xfrm>
              <a:off x="4919" y="3919"/>
              <a:ext cx="325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2041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1" name="Rectangle 89"/>
            <p:cNvSpPr>
              <a:spLocks noChangeArrowheads="1"/>
            </p:cNvSpPr>
            <p:nvPr/>
          </p:nvSpPr>
          <p:spPr bwMode="auto">
            <a:xfrm>
              <a:off x="5235" y="3919"/>
              <a:ext cx="325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2051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2" name="Rectangle 90"/>
            <p:cNvSpPr>
              <a:spLocks noChangeArrowheads="1"/>
            </p:cNvSpPr>
            <p:nvPr/>
          </p:nvSpPr>
          <p:spPr bwMode="auto">
            <a:xfrm>
              <a:off x="2960" y="869"/>
              <a:ext cx="25" cy="57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53" name="Rectangle 91"/>
            <p:cNvSpPr>
              <a:spLocks noChangeArrowheads="1"/>
            </p:cNvSpPr>
            <p:nvPr/>
          </p:nvSpPr>
          <p:spPr bwMode="auto">
            <a:xfrm>
              <a:off x="1020" y="1424"/>
              <a:ext cx="1965" cy="2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54" name="Rectangle 92"/>
            <p:cNvSpPr>
              <a:spLocks noChangeArrowheads="1"/>
            </p:cNvSpPr>
            <p:nvPr/>
          </p:nvSpPr>
          <p:spPr bwMode="auto">
            <a:xfrm>
              <a:off x="996" y="847"/>
              <a:ext cx="1964" cy="577"/>
            </a:xfrm>
            <a:prstGeom prst="rect">
              <a:avLst/>
            </a:prstGeom>
            <a:noFill/>
            <a:ln w="0">
              <a:solidFill>
                <a:srgbClr val="8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55" name="Line 93"/>
            <p:cNvSpPr>
              <a:spLocks noChangeShapeType="1"/>
            </p:cNvSpPr>
            <p:nvPr/>
          </p:nvSpPr>
          <p:spPr bwMode="auto">
            <a:xfrm>
              <a:off x="1767" y="1131"/>
              <a:ext cx="246" cy="0"/>
            </a:xfrm>
            <a:prstGeom prst="line">
              <a:avLst/>
            </a:prstGeom>
            <a:noFill/>
            <a:ln w="36513">
              <a:solidFill>
                <a:srgbClr val="8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56" name="Oval 94"/>
            <p:cNvSpPr>
              <a:spLocks noChangeArrowheads="1"/>
            </p:cNvSpPr>
            <p:nvPr/>
          </p:nvSpPr>
          <p:spPr bwMode="auto">
            <a:xfrm>
              <a:off x="1857" y="1101"/>
              <a:ext cx="62" cy="58"/>
            </a:xfrm>
            <a:prstGeom prst="ellipse">
              <a:avLst/>
            </a:prstGeom>
            <a:solidFill>
              <a:srgbClr val="FFCC66"/>
            </a:solidFill>
            <a:ln w="19050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57" name="Rectangle 95"/>
            <p:cNvSpPr>
              <a:spLocks noChangeArrowheads="1"/>
            </p:cNvSpPr>
            <p:nvPr/>
          </p:nvSpPr>
          <p:spPr bwMode="auto">
            <a:xfrm>
              <a:off x="2037" y="1079"/>
              <a:ext cx="23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itchFamily="34" charset="0"/>
                  <a:cs typeface="Arial" pitchFamily="34" charset="0"/>
                </a:rPr>
                <a:t>RD'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8" name="Rectangle 96"/>
            <p:cNvSpPr>
              <a:spLocks noChangeArrowheads="1"/>
            </p:cNvSpPr>
            <p:nvPr/>
          </p:nvSpPr>
          <p:spPr bwMode="auto">
            <a:xfrm>
              <a:off x="984" y="845"/>
              <a:ext cx="1986" cy="577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59" name="Rectangle 97"/>
            <p:cNvSpPr>
              <a:spLocks noChangeArrowheads="1"/>
            </p:cNvSpPr>
            <p:nvPr/>
          </p:nvSpPr>
          <p:spPr bwMode="auto">
            <a:xfrm>
              <a:off x="1202" y="906"/>
              <a:ext cx="169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dirty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Arial Rounded MT Bold" pitchFamily="34" charset="0"/>
                  <a:cs typeface="Arial" pitchFamily="34" charset="0"/>
                </a:rPr>
                <a:t>(0-15 años)+ (65+ años)    </a:t>
              </a:r>
              <a:endParaRPr kumimoji="0" lang="es-ES" alt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0" name="Rectangle 98"/>
            <p:cNvSpPr>
              <a:spLocks noChangeArrowheads="1"/>
            </p:cNvSpPr>
            <p:nvPr/>
          </p:nvSpPr>
          <p:spPr bwMode="auto">
            <a:xfrm>
              <a:off x="1066" y="1025"/>
              <a:ext cx="180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 defTabSz="914400"/>
              <a:r>
                <a:rPr kumimoji="0" lang="es-ES" altLang="es-ES" sz="1700" b="1" i="0" u="none" strike="noStrike" cap="none" normalizeH="0" baseline="0" dirty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Arial Rounded MT Bold" pitchFamily="34" charset="0"/>
                  <a:cs typeface="Arial" pitchFamily="34" charset="0"/>
                </a:rPr>
                <a:t>—</a:t>
              </a:r>
              <a:r>
                <a:rPr lang="es-ES" altLang="es-ES" sz="1700" b="1" dirty="0">
                  <a:solidFill>
                    <a:srgbClr val="800000"/>
                  </a:solidFill>
                  <a:latin typeface="Arial Rounded MT Bold" pitchFamily="34" charset="0"/>
                </a:rPr>
                <a:t>—</a:t>
              </a:r>
              <a:r>
                <a:rPr kumimoji="0" lang="es-ES" altLang="es-ES" sz="1700" b="1" i="0" u="none" strike="noStrike" cap="none" normalizeH="0" baseline="0" dirty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Arial Rounded MT Bold" pitchFamily="34" charset="0"/>
                  <a:cs typeface="Arial" pitchFamily="34" charset="0"/>
                </a:rPr>
                <a:t>————</a:t>
              </a:r>
              <a:r>
                <a:rPr lang="es-ES" altLang="es-ES" sz="1700" b="1" dirty="0" smtClean="0">
                  <a:solidFill>
                    <a:srgbClr val="800000"/>
                  </a:solidFill>
                  <a:latin typeface="Arial Rounded MT Bold" pitchFamily="34" charset="0"/>
                </a:rPr>
                <a:t>——</a:t>
              </a:r>
              <a:r>
                <a:rPr kumimoji="0" lang="es-ES" altLang="es-ES" sz="1700" b="1" i="0" u="none" strike="noStrike" cap="none" normalizeH="0" baseline="0" dirty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Arial Rounded MT Bold" pitchFamily="34" charset="0"/>
                  <a:cs typeface="Arial" pitchFamily="34" charset="0"/>
                </a:rPr>
                <a:t>————</a:t>
              </a:r>
              <a:endParaRPr kumimoji="0" lang="es-ES" alt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1" name="Rectangle 99"/>
            <p:cNvSpPr>
              <a:spLocks noChangeArrowheads="1"/>
            </p:cNvSpPr>
            <p:nvPr/>
          </p:nvSpPr>
          <p:spPr bwMode="auto">
            <a:xfrm>
              <a:off x="1600" y="1162"/>
              <a:ext cx="82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dirty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Arial Rounded MT Bold" pitchFamily="34" charset="0"/>
                  <a:cs typeface="Arial" pitchFamily="34" charset="0"/>
                </a:rPr>
                <a:t>(16-64 años)</a:t>
              </a:r>
              <a:endParaRPr kumimoji="0" lang="es-ES" alt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126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-3050" y="-27384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La </a:t>
            </a:r>
            <a:r>
              <a:rPr lang="es-ES" altLang="es-ES" sz="2800" b="1" dirty="0" err="1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desfamilización</a:t>
            </a:r>
            <a:endParaRPr lang="es-ES" altLang="es-ES" sz="2800" b="1" dirty="0">
              <a:solidFill>
                <a:schemeClr val="bg1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2838993" y="2394512"/>
            <a:ext cx="3331657" cy="2234973"/>
          </a:xfrm>
          <a:prstGeom prst="ellipse">
            <a:avLst/>
          </a:prstGeom>
          <a:solidFill>
            <a:srgbClr val="FFCC9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2838993" y="2394512"/>
            <a:ext cx="3331657" cy="2234973"/>
          </a:xfrm>
          <a:prstGeom prst="ellipse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3417752" y="3067993"/>
            <a:ext cx="23259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Desfamilización</a:t>
            </a:r>
            <a:endParaRPr kumimoji="0" lang="es-ES" altLang="es-ES" sz="1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3263491" y="3463642"/>
            <a:ext cx="28068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De una sociedad de familias </a:t>
            </a:r>
            <a:endParaRPr kumimoji="0" lang="es-ES" altLang="es-ES" sz="1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3131840" y="3717032"/>
            <a:ext cx="286136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a una sociedad de individuos</a:t>
            </a:r>
            <a:endParaRPr kumimoji="0" lang="es-ES" altLang="es-ES" sz="1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>
            <a:off x="193021" y="878739"/>
            <a:ext cx="2572566" cy="559183"/>
          </a:xfrm>
          <a:custGeom>
            <a:avLst/>
            <a:gdLst>
              <a:gd name="T0" fmla="*/ 0 w 25712"/>
              <a:gd name="T1" fmla="*/ 883 h 5296"/>
              <a:gd name="T2" fmla="*/ 883 w 25712"/>
              <a:gd name="T3" fmla="*/ 0 h 5296"/>
              <a:gd name="T4" fmla="*/ 24830 w 25712"/>
              <a:gd name="T5" fmla="*/ 0 h 5296"/>
              <a:gd name="T6" fmla="*/ 25712 w 25712"/>
              <a:gd name="T7" fmla="*/ 883 h 5296"/>
              <a:gd name="T8" fmla="*/ 25712 w 25712"/>
              <a:gd name="T9" fmla="*/ 4414 h 5296"/>
              <a:gd name="T10" fmla="*/ 24830 w 25712"/>
              <a:gd name="T11" fmla="*/ 5296 h 5296"/>
              <a:gd name="T12" fmla="*/ 883 w 25712"/>
              <a:gd name="T13" fmla="*/ 5296 h 5296"/>
              <a:gd name="T14" fmla="*/ 0 w 25712"/>
              <a:gd name="T15" fmla="*/ 4414 h 5296"/>
              <a:gd name="T16" fmla="*/ 0 w 25712"/>
              <a:gd name="T17" fmla="*/ 883 h 5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712" h="5296">
                <a:moveTo>
                  <a:pt x="0" y="883"/>
                </a:moveTo>
                <a:cubicBezTo>
                  <a:pt x="0" y="396"/>
                  <a:pt x="396" y="0"/>
                  <a:pt x="883" y="0"/>
                </a:cubicBezTo>
                <a:lnTo>
                  <a:pt x="24830" y="0"/>
                </a:lnTo>
                <a:cubicBezTo>
                  <a:pt x="25317" y="0"/>
                  <a:pt x="25712" y="396"/>
                  <a:pt x="25712" y="883"/>
                </a:cubicBezTo>
                <a:lnTo>
                  <a:pt x="25712" y="4414"/>
                </a:lnTo>
                <a:cubicBezTo>
                  <a:pt x="25712" y="4901"/>
                  <a:pt x="25317" y="5296"/>
                  <a:pt x="24830" y="5296"/>
                </a:cubicBezTo>
                <a:lnTo>
                  <a:pt x="883" y="5296"/>
                </a:lnTo>
                <a:cubicBezTo>
                  <a:pt x="396" y="5296"/>
                  <a:pt x="0" y="4901"/>
                  <a:pt x="0" y="4414"/>
                </a:cubicBezTo>
                <a:lnTo>
                  <a:pt x="0" y="883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>
            <a:off x="193021" y="878739"/>
            <a:ext cx="2572566" cy="559183"/>
          </a:xfrm>
          <a:custGeom>
            <a:avLst/>
            <a:gdLst>
              <a:gd name="T0" fmla="*/ 0 w 25712"/>
              <a:gd name="T1" fmla="*/ 883 h 5296"/>
              <a:gd name="T2" fmla="*/ 883 w 25712"/>
              <a:gd name="T3" fmla="*/ 0 h 5296"/>
              <a:gd name="T4" fmla="*/ 24830 w 25712"/>
              <a:gd name="T5" fmla="*/ 0 h 5296"/>
              <a:gd name="T6" fmla="*/ 25712 w 25712"/>
              <a:gd name="T7" fmla="*/ 883 h 5296"/>
              <a:gd name="T8" fmla="*/ 25712 w 25712"/>
              <a:gd name="T9" fmla="*/ 4414 h 5296"/>
              <a:gd name="T10" fmla="*/ 24830 w 25712"/>
              <a:gd name="T11" fmla="*/ 5296 h 5296"/>
              <a:gd name="T12" fmla="*/ 883 w 25712"/>
              <a:gd name="T13" fmla="*/ 5296 h 5296"/>
              <a:gd name="T14" fmla="*/ 0 w 25712"/>
              <a:gd name="T15" fmla="*/ 4414 h 5296"/>
              <a:gd name="T16" fmla="*/ 0 w 25712"/>
              <a:gd name="T17" fmla="*/ 883 h 5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712" h="5296">
                <a:moveTo>
                  <a:pt x="0" y="883"/>
                </a:moveTo>
                <a:cubicBezTo>
                  <a:pt x="0" y="396"/>
                  <a:pt x="396" y="0"/>
                  <a:pt x="883" y="0"/>
                </a:cubicBezTo>
                <a:lnTo>
                  <a:pt x="24830" y="0"/>
                </a:lnTo>
                <a:cubicBezTo>
                  <a:pt x="25317" y="0"/>
                  <a:pt x="25712" y="396"/>
                  <a:pt x="25712" y="883"/>
                </a:cubicBezTo>
                <a:lnTo>
                  <a:pt x="25712" y="4414"/>
                </a:lnTo>
                <a:cubicBezTo>
                  <a:pt x="25712" y="4901"/>
                  <a:pt x="25317" y="5296"/>
                  <a:pt x="24830" y="5296"/>
                </a:cubicBezTo>
                <a:lnTo>
                  <a:pt x="883" y="5296"/>
                </a:lnTo>
                <a:cubicBezTo>
                  <a:pt x="396" y="5296"/>
                  <a:pt x="0" y="4901"/>
                  <a:pt x="0" y="4414"/>
                </a:cubicBezTo>
                <a:lnTo>
                  <a:pt x="0" y="883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381542" y="1042274"/>
            <a:ext cx="2288950" cy="300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Caída de la fecundidad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reeform 15"/>
          <p:cNvSpPr>
            <a:spLocks/>
          </p:cNvSpPr>
          <p:nvPr/>
        </p:nvSpPr>
        <p:spPr bwMode="auto">
          <a:xfrm>
            <a:off x="114609" y="1675311"/>
            <a:ext cx="2650978" cy="560941"/>
          </a:xfrm>
          <a:custGeom>
            <a:avLst/>
            <a:gdLst>
              <a:gd name="T0" fmla="*/ 0 w 26480"/>
              <a:gd name="T1" fmla="*/ 886 h 5312"/>
              <a:gd name="T2" fmla="*/ 886 w 26480"/>
              <a:gd name="T3" fmla="*/ 0 h 5312"/>
              <a:gd name="T4" fmla="*/ 25595 w 26480"/>
              <a:gd name="T5" fmla="*/ 0 h 5312"/>
              <a:gd name="T6" fmla="*/ 26480 w 26480"/>
              <a:gd name="T7" fmla="*/ 886 h 5312"/>
              <a:gd name="T8" fmla="*/ 26480 w 26480"/>
              <a:gd name="T9" fmla="*/ 4427 h 5312"/>
              <a:gd name="T10" fmla="*/ 25595 w 26480"/>
              <a:gd name="T11" fmla="*/ 5312 h 5312"/>
              <a:gd name="T12" fmla="*/ 886 w 26480"/>
              <a:gd name="T13" fmla="*/ 5312 h 5312"/>
              <a:gd name="T14" fmla="*/ 0 w 26480"/>
              <a:gd name="T15" fmla="*/ 4427 h 5312"/>
              <a:gd name="T16" fmla="*/ 0 w 26480"/>
              <a:gd name="T17" fmla="*/ 886 h 5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480" h="5312">
                <a:moveTo>
                  <a:pt x="0" y="886"/>
                </a:moveTo>
                <a:cubicBezTo>
                  <a:pt x="0" y="397"/>
                  <a:pt x="397" y="0"/>
                  <a:pt x="886" y="0"/>
                </a:cubicBezTo>
                <a:lnTo>
                  <a:pt x="25595" y="0"/>
                </a:lnTo>
                <a:cubicBezTo>
                  <a:pt x="26084" y="0"/>
                  <a:pt x="26480" y="397"/>
                  <a:pt x="26480" y="886"/>
                </a:cubicBezTo>
                <a:lnTo>
                  <a:pt x="26480" y="4427"/>
                </a:lnTo>
                <a:cubicBezTo>
                  <a:pt x="26480" y="4916"/>
                  <a:pt x="26084" y="5312"/>
                  <a:pt x="25595" y="5312"/>
                </a:cubicBezTo>
                <a:lnTo>
                  <a:pt x="886" y="5312"/>
                </a:lnTo>
                <a:cubicBezTo>
                  <a:pt x="397" y="5312"/>
                  <a:pt x="0" y="4916"/>
                  <a:pt x="0" y="4427"/>
                </a:cubicBezTo>
                <a:lnTo>
                  <a:pt x="0" y="886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5" name="Freeform 16"/>
          <p:cNvSpPr>
            <a:spLocks/>
          </p:cNvSpPr>
          <p:nvPr/>
        </p:nvSpPr>
        <p:spPr bwMode="auto">
          <a:xfrm>
            <a:off x="114609" y="1675311"/>
            <a:ext cx="2650978" cy="560941"/>
          </a:xfrm>
          <a:custGeom>
            <a:avLst/>
            <a:gdLst>
              <a:gd name="T0" fmla="*/ 0 w 26480"/>
              <a:gd name="T1" fmla="*/ 886 h 5312"/>
              <a:gd name="T2" fmla="*/ 886 w 26480"/>
              <a:gd name="T3" fmla="*/ 0 h 5312"/>
              <a:gd name="T4" fmla="*/ 25595 w 26480"/>
              <a:gd name="T5" fmla="*/ 0 h 5312"/>
              <a:gd name="T6" fmla="*/ 26480 w 26480"/>
              <a:gd name="T7" fmla="*/ 886 h 5312"/>
              <a:gd name="T8" fmla="*/ 26480 w 26480"/>
              <a:gd name="T9" fmla="*/ 4427 h 5312"/>
              <a:gd name="T10" fmla="*/ 25595 w 26480"/>
              <a:gd name="T11" fmla="*/ 5312 h 5312"/>
              <a:gd name="T12" fmla="*/ 886 w 26480"/>
              <a:gd name="T13" fmla="*/ 5312 h 5312"/>
              <a:gd name="T14" fmla="*/ 0 w 26480"/>
              <a:gd name="T15" fmla="*/ 4427 h 5312"/>
              <a:gd name="T16" fmla="*/ 0 w 26480"/>
              <a:gd name="T17" fmla="*/ 886 h 5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480" h="5312">
                <a:moveTo>
                  <a:pt x="0" y="886"/>
                </a:moveTo>
                <a:cubicBezTo>
                  <a:pt x="0" y="397"/>
                  <a:pt x="397" y="0"/>
                  <a:pt x="886" y="0"/>
                </a:cubicBezTo>
                <a:lnTo>
                  <a:pt x="25595" y="0"/>
                </a:lnTo>
                <a:cubicBezTo>
                  <a:pt x="26084" y="0"/>
                  <a:pt x="26480" y="397"/>
                  <a:pt x="26480" y="886"/>
                </a:cubicBezTo>
                <a:lnTo>
                  <a:pt x="26480" y="4427"/>
                </a:lnTo>
                <a:cubicBezTo>
                  <a:pt x="26480" y="4916"/>
                  <a:pt x="26084" y="5312"/>
                  <a:pt x="25595" y="5312"/>
                </a:cubicBezTo>
                <a:lnTo>
                  <a:pt x="886" y="5312"/>
                </a:lnTo>
                <a:cubicBezTo>
                  <a:pt x="397" y="5312"/>
                  <a:pt x="0" y="4916"/>
                  <a:pt x="0" y="4427"/>
                </a:cubicBezTo>
                <a:lnTo>
                  <a:pt x="0" y="886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368195" y="1837087"/>
            <a:ext cx="2242237" cy="300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Caída de la mortalidad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Freeform 18"/>
          <p:cNvSpPr>
            <a:spLocks/>
          </p:cNvSpPr>
          <p:nvPr/>
        </p:nvSpPr>
        <p:spPr bwMode="auto">
          <a:xfrm>
            <a:off x="5791939" y="801368"/>
            <a:ext cx="2649309" cy="559183"/>
          </a:xfrm>
          <a:custGeom>
            <a:avLst/>
            <a:gdLst>
              <a:gd name="T0" fmla="*/ 0 w 6616"/>
              <a:gd name="T1" fmla="*/ 221 h 1324"/>
              <a:gd name="T2" fmla="*/ 221 w 6616"/>
              <a:gd name="T3" fmla="*/ 0 h 1324"/>
              <a:gd name="T4" fmla="*/ 6396 w 6616"/>
              <a:gd name="T5" fmla="*/ 0 h 1324"/>
              <a:gd name="T6" fmla="*/ 6616 w 6616"/>
              <a:gd name="T7" fmla="*/ 221 h 1324"/>
              <a:gd name="T8" fmla="*/ 6616 w 6616"/>
              <a:gd name="T9" fmla="*/ 1104 h 1324"/>
              <a:gd name="T10" fmla="*/ 6396 w 6616"/>
              <a:gd name="T11" fmla="*/ 1324 h 1324"/>
              <a:gd name="T12" fmla="*/ 221 w 6616"/>
              <a:gd name="T13" fmla="*/ 1324 h 1324"/>
              <a:gd name="T14" fmla="*/ 0 w 6616"/>
              <a:gd name="T15" fmla="*/ 1104 h 1324"/>
              <a:gd name="T16" fmla="*/ 0 w 6616"/>
              <a:gd name="T17" fmla="*/ 221 h 1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16" h="1324">
                <a:moveTo>
                  <a:pt x="0" y="221"/>
                </a:moveTo>
                <a:cubicBezTo>
                  <a:pt x="0" y="99"/>
                  <a:pt x="99" y="0"/>
                  <a:pt x="221" y="0"/>
                </a:cubicBezTo>
                <a:lnTo>
                  <a:pt x="6396" y="0"/>
                </a:lnTo>
                <a:cubicBezTo>
                  <a:pt x="6518" y="0"/>
                  <a:pt x="6616" y="99"/>
                  <a:pt x="6616" y="221"/>
                </a:cubicBezTo>
                <a:lnTo>
                  <a:pt x="6616" y="1104"/>
                </a:lnTo>
                <a:cubicBezTo>
                  <a:pt x="6616" y="1226"/>
                  <a:pt x="6518" y="1324"/>
                  <a:pt x="6396" y="1324"/>
                </a:cubicBezTo>
                <a:lnTo>
                  <a:pt x="221" y="1324"/>
                </a:lnTo>
                <a:cubicBezTo>
                  <a:pt x="99" y="1324"/>
                  <a:pt x="0" y="1226"/>
                  <a:pt x="0" y="1104"/>
                </a:cubicBezTo>
                <a:lnTo>
                  <a:pt x="0" y="221"/>
                </a:lnTo>
                <a:close/>
              </a:path>
            </a:pathLst>
          </a:custGeom>
          <a:solidFill>
            <a:srgbClr val="CCFF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8" name="Freeform 19"/>
          <p:cNvSpPr>
            <a:spLocks/>
          </p:cNvSpPr>
          <p:nvPr/>
        </p:nvSpPr>
        <p:spPr bwMode="auto">
          <a:xfrm>
            <a:off x="5791939" y="801368"/>
            <a:ext cx="2649309" cy="559183"/>
          </a:xfrm>
          <a:custGeom>
            <a:avLst/>
            <a:gdLst>
              <a:gd name="T0" fmla="*/ 0 w 6616"/>
              <a:gd name="T1" fmla="*/ 221 h 1324"/>
              <a:gd name="T2" fmla="*/ 221 w 6616"/>
              <a:gd name="T3" fmla="*/ 0 h 1324"/>
              <a:gd name="T4" fmla="*/ 6396 w 6616"/>
              <a:gd name="T5" fmla="*/ 0 h 1324"/>
              <a:gd name="T6" fmla="*/ 6616 w 6616"/>
              <a:gd name="T7" fmla="*/ 221 h 1324"/>
              <a:gd name="T8" fmla="*/ 6616 w 6616"/>
              <a:gd name="T9" fmla="*/ 1104 h 1324"/>
              <a:gd name="T10" fmla="*/ 6396 w 6616"/>
              <a:gd name="T11" fmla="*/ 1324 h 1324"/>
              <a:gd name="T12" fmla="*/ 221 w 6616"/>
              <a:gd name="T13" fmla="*/ 1324 h 1324"/>
              <a:gd name="T14" fmla="*/ 0 w 6616"/>
              <a:gd name="T15" fmla="*/ 1104 h 1324"/>
              <a:gd name="T16" fmla="*/ 0 w 6616"/>
              <a:gd name="T17" fmla="*/ 221 h 1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16" h="1324">
                <a:moveTo>
                  <a:pt x="0" y="221"/>
                </a:moveTo>
                <a:cubicBezTo>
                  <a:pt x="0" y="99"/>
                  <a:pt x="99" y="0"/>
                  <a:pt x="221" y="0"/>
                </a:cubicBezTo>
                <a:lnTo>
                  <a:pt x="6396" y="0"/>
                </a:lnTo>
                <a:cubicBezTo>
                  <a:pt x="6518" y="0"/>
                  <a:pt x="6616" y="99"/>
                  <a:pt x="6616" y="221"/>
                </a:cubicBezTo>
                <a:lnTo>
                  <a:pt x="6616" y="1104"/>
                </a:lnTo>
                <a:cubicBezTo>
                  <a:pt x="6616" y="1226"/>
                  <a:pt x="6518" y="1324"/>
                  <a:pt x="6396" y="1324"/>
                </a:cubicBezTo>
                <a:lnTo>
                  <a:pt x="221" y="1324"/>
                </a:lnTo>
                <a:cubicBezTo>
                  <a:pt x="99" y="1324"/>
                  <a:pt x="0" y="1226"/>
                  <a:pt x="0" y="1104"/>
                </a:cubicBezTo>
                <a:lnTo>
                  <a:pt x="0" y="221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6255735" y="827745"/>
            <a:ext cx="1811807" cy="298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Sistemas públicos</a:t>
            </a:r>
            <a:endParaRPr kumimoji="0" lang="es-ES" alt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6541019" y="1098544"/>
            <a:ext cx="1246243" cy="300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de previsión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Freeform 22"/>
          <p:cNvSpPr>
            <a:spLocks/>
          </p:cNvSpPr>
          <p:nvPr/>
        </p:nvSpPr>
        <p:spPr bwMode="auto">
          <a:xfrm>
            <a:off x="6244056" y="1518810"/>
            <a:ext cx="2347341" cy="559183"/>
          </a:xfrm>
          <a:custGeom>
            <a:avLst/>
            <a:gdLst>
              <a:gd name="T0" fmla="*/ 0 w 5860"/>
              <a:gd name="T1" fmla="*/ 221 h 1324"/>
              <a:gd name="T2" fmla="*/ 221 w 5860"/>
              <a:gd name="T3" fmla="*/ 0 h 1324"/>
              <a:gd name="T4" fmla="*/ 5640 w 5860"/>
              <a:gd name="T5" fmla="*/ 0 h 1324"/>
              <a:gd name="T6" fmla="*/ 5860 w 5860"/>
              <a:gd name="T7" fmla="*/ 221 h 1324"/>
              <a:gd name="T8" fmla="*/ 5860 w 5860"/>
              <a:gd name="T9" fmla="*/ 1104 h 1324"/>
              <a:gd name="T10" fmla="*/ 5640 w 5860"/>
              <a:gd name="T11" fmla="*/ 1324 h 1324"/>
              <a:gd name="T12" fmla="*/ 221 w 5860"/>
              <a:gd name="T13" fmla="*/ 1324 h 1324"/>
              <a:gd name="T14" fmla="*/ 0 w 5860"/>
              <a:gd name="T15" fmla="*/ 1104 h 1324"/>
              <a:gd name="T16" fmla="*/ 0 w 5860"/>
              <a:gd name="T17" fmla="*/ 221 h 1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860" h="1324">
                <a:moveTo>
                  <a:pt x="0" y="221"/>
                </a:moveTo>
                <a:cubicBezTo>
                  <a:pt x="0" y="99"/>
                  <a:pt x="99" y="0"/>
                  <a:pt x="221" y="0"/>
                </a:cubicBezTo>
                <a:lnTo>
                  <a:pt x="5640" y="0"/>
                </a:lnTo>
                <a:cubicBezTo>
                  <a:pt x="5762" y="0"/>
                  <a:pt x="5860" y="99"/>
                  <a:pt x="5860" y="221"/>
                </a:cubicBezTo>
                <a:lnTo>
                  <a:pt x="5860" y="1104"/>
                </a:lnTo>
                <a:cubicBezTo>
                  <a:pt x="5860" y="1226"/>
                  <a:pt x="5762" y="1324"/>
                  <a:pt x="5640" y="1324"/>
                </a:cubicBezTo>
                <a:lnTo>
                  <a:pt x="221" y="1324"/>
                </a:lnTo>
                <a:cubicBezTo>
                  <a:pt x="99" y="1324"/>
                  <a:pt x="0" y="1226"/>
                  <a:pt x="0" y="1104"/>
                </a:cubicBezTo>
                <a:lnTo>
                  <a:pt x="0" y="221"/>
                </a:lnTo>
                <a:close/>
              </a:path>
            </a:pathLst>
          </a:custGeom>
          <a:solidFill>
            <a:srgbClr val="CCFF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2" name="Freeform 23"/>
          <p:cNvSpPr>
            <a:spLocks/>
          </p:cNvSpPr>
          <p:nvPr/>
        </p:nvSpPr>
        <p:spPr bwMode="auto">
          <a:xfrm>
            <a:off x="6244056" y="1518810"/>
            <a:ext cx="2347341" cy="559183"/>
          </a:xfrm>
          <a:custGeom>
            <a:avLst/>
            <a:gdLst>
              <a:gd name="T0" fmla="*/ 0 w 5860"/>
              <a:gd name="T1" fmla="*/ 221 h 1324"/>
              <a:gd name="T2" fmla="*/ 221 w 5860"/>
              <a:gd name="T3" fmla="*/ 0 h 1324"/>
              <a:gd name="T4" fmla="*/ 5640 w 5860"/>
              <a:gd name="T5" fmla="*/ 0 h 1324"/>
              <a:gd name="T6" fmla="*/ 5860 w 5860"/>
              <a:gd name="T7" fmla="*/ 221 h 1324"/>
              <a:gd name="T8" fmla="*/ 5860 w 5860"/>
              <a:gd name="T9" fmla="*/ 1104 h 1324"/>
              <a:gd name="T10" fmla="*/ 5640 w 5860"/>
              <a:gd name="T11" fmla="*/ 1324 h 1324"/>
              <a:gd name="T12" fmla="*/ 221 w 5860"/>
              <a:gd name="T13" fmla="*/ 1324 h 1324"/>
              <a:gd name="T14" fmla="*/ 0 w 5860"/>
              <a:gd name="T15" fmla="*/ 1104 h 1324"/>
              <a:gd name="T16" fmla="*/ 0 w 5860"/>
              <a:gd name="T17" fmla="*/ 221 h 1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860" h="1324">
                <a:moveTo>
                  <a:pt x="0" y="221"/>
                </a:moveTo>
                <a:cubicBezTo>
                  <a:pt x="0" y="99"/>
                  <a:pt x="99" y="0"/>
                  <a:pt x="221" y="0"/>
                </a:cubicBezTo>
                <a:lnTo>
                  <a:pt x="5640" y="0"/>
                </a:lnTo>
                <a:cubicBezTo>
                  <a:pt x="5762" y="0"/>
                  <a:pt x="5860" y="99"/>
                  <a:pt x="5860" y="221"/>
                </a:cubicBezTo>
                <a:lnTo>
                  <a:pt x="5860" y="1104"/>
                </a:lnTo>
                <a:cubicBezTo>
                  <a:pt x="5860" y="1226"/>
                  <a:pt x="5762" y="1324"/>
                  <a:pt x="5640" y="1324"/>
                </a:cubicBezTo>
                <a:lnTo>
                  <a:pt x="221" y="1324"/>
                </a:lnTo>
                <a:cubicBezTo>
                  <a:pt x="99" y="1324"/>
                  <a:pt x="0" y="1226"/>
                  <a:pt x="0" y="1104"/>
                </a:cubicBezTo>
                <a:lnTo>
                  <a:pt x="0" y="221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6517663" y="1545187"/>
            <a:ext cx="1898560" cy="298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Sistemas privados </a:t>
            </a:r>
            <a:endParaRPr kumimoji="0" lang="es-ES" alt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5"/>
          <p:cNvSpPr>
            <a:spLocks noChangeArrowheads="1"/>
          </p:cNvSpPr>
          <p:nvPr/>
        </p:nvSpPr>
        <p:spPr bwMode="auto">
          <a:xfrm>
            <a:off x="6842987" y="1815986"/>
            <a:ext cx="1246243" cy="300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de previsión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Freeform 26"/>
          <p:cNvSpPr>
            <a:spLocks noEditPoints="1"/>
          </p:cNvSpPr>
          <p:nvPr/>
        </p:nvSpPr>
        <p:spPr bwMode="auto">
          <a:xfrm>
            <a:off x="3756575" y="1198775"/>
            <a:ext cx="136803" cy="1197496"/>
          </a:xfrm>
          <a:custGeom>
            <a:avLst/>
            <a:gdLst>
              <a:gd name="T0" fmla="*/ 49 w 82"/>
              <a:gd name="T1" fmla="*/ 0 h 681"/>
              <a:gd name="T2" fmla="*/ 49 w 82"/>
              <a:gd name="T3" fmla="*/ 632 h 681"/>
              <a:gd name="T4" fmla="*/ 33 w 82"/>
              <a:gd name="T5" fmla="*/ 632 h 681"/>
              <a:gd name="T6" fmla="*/ 33 w 82"/>
              <a:gd name="T7" fmla="*/ 0 h 681"/>
              <a:gd name="T8" fmla="*/ 49 w 82"/>
              <a:gd name="T9" fmla="*/ 0 h 681"/>
              <a:gd name="T10" fmla="*/ 41 w 82"/>
              <a:gd name="T11" fmla="*/ 632 h 681"/>
              <a:gd name="T12" fmla="*/ 82 w 82"/>
              <a:gd name="T13" fmla="*/ 599 h 681"/>
              <a:gd name="T14" fmla="*/ 41 w 82"/>
              <a:gd name="T15" fmla="*/ 681 h 681"/>
              <a:gd name="T16" fmla="*/ 0 w 82"/>
              <a:gd name="T17" fmla="*/ 599 h 681"/>
              <a:gd name="T18" fmla="*/ 41 w 82"/>
              <a:gd name="T19" fmla="*/ 632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" h="681">
                <a:moveTo>
                  <a:pt x="49" y="0"/>
                </a:moveTo>
                <a:lnTo>
                  <a:pt x="49" y="632"/>
                </a:lnTo>
                <a:lnTo>
                  <a:pt x="33" y="632"/>
                </a:lnTo>
                <a:lnTo>
                  <a:pt x="33" y="0"/>
                </a:lnTo>
                <a:lnTo>
                  <a:pt x="49" y="0"/>
                </a:lnTo>
                <a:close/>
                <a:moveTo>
                  <a:pt x="41" y="632"/>
                </a:moveTo>
                <a:lnTo>
                  <a:pt x="82" y="599"/>
                </a:lnTo>
                <a:lnTo>
                  <a:pt x="41" y="681"/>
                </a:lnTo>
                <a:lnTo>
                  <a:pt x="0" y="599"/>
                </a:lnTo>
                <a:lnTo>
                  <a:pt x="41" y="632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6" name="Freeform 27"/>
          <p:cNvSpPr>
            <a:spLocks noEditPoints="1"/>
          </p:cNvSpPr>
          <p:nvPr/>
        </p:nvSpPr>
        <p:spPr bwMode="auto">
          <a:xfrm>
            <a:off x="1554378" y="2962487"/>
            <a:ext cx="1438101" cy="144192"/>
          </a:xfrm>
          <a:custGeom>
            <a:avLst/>
            <a:gdLst>
              <a:gd name="T0" fmla="*/ 0 w 862"/>
              <a:gd name="T1" fmla="*/ 33 h 82"/>
              <a:gd name="T2" fmla="*/ 813 w 862"/>
              <a:gd name="T3" fmla="*/ 33 h 82"/>
              <a:gd name="T4" fmla="*/ 813 w 862"/>
              <a:gd name="T5" fmla="*/ 49 h 82"/>
              <a:gd name="T6" fmla="*/ 0 w 862"/>
              <a:gd name="T7" fmla="*/ 49 h 82"/>
              <a:gd name="T8" fmla="*/ 0 w 862"/>
              <a:gd name="T9" fmla="*/ 33 h 82"/>
              <a:gd name="T10" fmla="*/ 813 w 862"/>
              <a:gd name="T11" fmla="*/ 41 h 82"/>
              <a:gd name="T12" fmla="*/ 780 w 862"/>
              <a:gd name="T13" fmla="*/ 0 h 82"/>
              <a:gd name="T14" fmla="*/ 862 w 862"/>
              <a:gd name="T15" fmla="*/ 41 h 82"/>
              <a:gd name="T16" fmla="*/ 780 w 862"/>
              <a:gd name="T17" fmla="*/ 82 h 82"/>
              <a:gd name="T18" fmla="*/ 813 w 862"/>
              <a:gd name="T19" fmla="*/ 41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62" h="82">
                <a:moveTo>
                  <a:pt x="0" y="33"/>
                </a:moveTo>
                <a:lnTo>
                  <a:pt x="813" y="33"/>
                </a:lnTo>
                <a:lnTo>
                  <a:pt x="813" y="49"/>
                </a:lnTo>
                <a:lnTo>
                  <a:pt x="0" y="49"/>
                </a:lnTo>
                <a:lnTo>
                  <a:pt x="0" y="33"/>
                </a:lnTo>
                <a:close/>
                <a:moveTo>
                  <a:pt x="813" y="41"/>
                </a:moveTo>
                <a:lnTo>
                  <a:pt x="780" y="0"/>
                </a:lnTo>
                <a:lnTo>
                  <a:pt x="862" y="41"/>
                </a:lnTo>
                <a:lnTo>
                  <a:pt x="780" y="82"/>
                </a:lnTo>
                <a:lnTo>
                  <a:pt x="813" y="41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 flipV="1">
            <a:off x="1554378" y="2238011"/>
            <a:ext cx="0" cy="794813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8" name="Freeform 29"/>
          <p:cNvSpPr>
            <a:spLocks noEditPoints="1"/>
          </p:cNvSpPr>
          <p:nvPr/>
        </p:nvSpPr>
        <p:spPr bwMode="auto">
          <a:xfrm>
            <a:off x="2767255" y="1126679"/>
            <a:ext cx="1057722" cy="144192"/>
          </a:xfrm>
          <a:custGeom>
            <a:avLst/>
            <a:gdLst>
              <a:gd name="T0" fmla="*/ 49 w 634"/>
              <a:gd name="T1" fmla="*/ 33 h 82"/>
              <a:gd name="T2" fmla="*/ 634 w 634"/>
              <a:gd name="T3" fmla="*/ 33 h 82"/>
              <a:gd name="T4" fmla="*/ 634 w 634"/>
              <a:gd name="T5" fmla="*/ 49 h 82"/>
              <a:gd name="T6" fmla="*/ 49 w 634"/>
              <a:gd name="T7" fmla="*/ 49 h 82"/>
              <a:gd name="T8" fmla="*/ 49 w 634"/>
              <a:gd name="T9" fmla="*/ 33 h 82"/>
              <a:gd name="T10" fmla="*/ 49 w 634"/>
              <a:gd name="T11" fmla="*/ 41 h 82"/>
              <a:gd name="T12" fmla="*/ 81 w 634"/>
              <a:gd name="T13" fmla="*/ 82 h 82"/>
              <a:gd name="T14" fmla="*/ 0 w 634"/>
              <a:gd name="T15" fmla="*/ 41 h 82"/>
              <a:gd name="T16" fmla="*/ 81 w 634"/>
              <a:gd name="T17" fmla="*/ 0 h 82"/>
              <a:gd name="T18" fmla="*/ 49 w 634"/>
              <a:gd name="T19" fmla="*/ 41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34" h="82">
                <a:moveTo>
                  <a:pt x="49" y="33"/>
                </a:moveTo>
                <a:lnTo>
                  <a:pt x="634" y="33"/>
                </a:lnTo>
                <a:lnTo>
                  <a:pt x="634" y="49"/>
                </a:lnTo>
                <a:lnTo>
                  <a:pt x="49" y="49"/>
                </a:lnTo>
                <a:lnTo>
                  <a:pt x="49" y="33"/>
                </a:lnTo>
                <a:close/>
                <a:moveTo>
                  <a:pt x="49" y="41"/>
                </a:moveTo>
                <a:lnTo>
                  <a:pt x="81" y="82"/>
                </a:lnTo>
                <a:lnTo>
                  <a:pt x="0" y="41"/>
                </a:lnTo>
                <a:lnTo>
                  <a:pt x="81" y="0"/>
                </a:lnTo>
                <a:lnTo>
                  <a:pt x="49" y="41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" name="Freeform 30"/>
          <p:cNvSpPr>
            <a:spLocks noEditPoints="1"/>
          </p:cNvSpPr>
          <p:nvPr/>
        </p:nvSpPr>
        <p:spPr bwMode="auto">
          <a:xfrm>
            <a:off x="5042858" y="1040515"/>
            <a:ext cx="136803" cy="1355755"/>
          </a:xfrm>
          <a:custGeom>
            <a:avLst/>
            <a:gdLst>
              <a:gd name="T0" fmla="*/ 49 w 82"/>
              <a:gd name="T1" fmla="*/ 0 h 771"/>
              <a:gd name="T2" fmla="*/ 49 w 82"/>
              <a:gd name="T3" fmla="*/ 697 h 771"/>
              <a:gd name="T4" fmla="*/ 33 w 82"/>
              <a:gd name="T5" fmla="*/ 697 h 771"/>
              <a:gd name="T6" fmla="*/ 33 w 82"/>
              <a:gd name="T7" fmla="*/ 0 h 771"/>
              <a:gd name="T8" fmla="*/ 49 w 82"/>
              <a:gd name="T9" fmla="*/ 0 h 771"/>
              <a:gd name="T10" fmla="*/ 82 w 82"/>
              <a:gd name="T11" fmla="*/ 689 h 771"/>
              <a:gd name="T12" fmla="*/ 41 w 82"/>
              <a:gd name="T13" fmla="*/ 771 h 771"/>
              <a:gd name="T14" fmla="*/ 0 w 82"/>
              <a:gd name="T15" fmla="*/ 689 h 771"/>
              <a:gd name="T16" fmla="*/ 82 w 82"/>
              <a:gd name="T17" fmla="*/ 689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2" h="771">
                <a:moveTo>
                  <a:pt x="49" y="0"/>
                </a:moveTo>
                <a:lnTo>
                  <a:pt x="49" y="697"/>
                </a:lnTo>
                <a:lnTo>
                  <a:pt x="33" y="697"/>
                </a:lnTo>
                <a:lnTo>
                  <a:pt x="33" y="0"/>
                </a:lnTo>
                <a:lnTo>
                  <a:pt x="49" y="0"/>
                </a:lnTo>
                <a:close/>
                <a:moveTo>
                  <a:pt x="82" y="689"/>
                </a:moveTo>
                <a:lnTo>
                  <a:pt x="41" y="771"/>
                </a:lnTo>
                <a:lnTo>
                  <a:pt x="0" y="689"/>
                </a:lnTo>
                <a:lnTo>
                  <a:pt x="82" y="689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0" name="Freeform 31"/>
          <p:cNvSpPr>
            <a:spLocks noEditPoints="1"/>
          </p:cNvSpPr>
          <p:nvPr/>
        </p:nvSpPr>
        <p:spPr bwMode="auto">
          <a:xfrm>
            <a:off x="5111260" y="968420"/>
            <a:ext cx="680679" cy="144192"/>
          </a:xfrm>
          <a:custGeom>
            <a:avLst/>
            <a:gdLst>
              <a:gd name="T0" fmla="*/ 359 w 408"/>
              <a:gd name="T1" fmla="*/ 33 h 82"/>
              <a:gd name="T2" fmla="*/ 0 w 408"/>
              <a:gd name="T3" fmla="*/ 33 h 82"/>
              <a:gd name="T4" fmla="*/ 0 w 408"/>
              <a:gd name="T5" fmla="*/ 49 h 82"/>
              <a:gd name="T6" fmla="*/ 359 w 408"/>
              <a:gd name="T7" fmla="*/ 49 h 82"/>
              <a:gd name="T8" fmla="*/ 359 w 408"/>
              <a:gd name="T9" fmla="*/ 33 h 82"/>
              <a:gd name="T10" fmla="*/ 359 w 408"/>
              <a:gd name="T11" fmla="*/ 41 h 82"/>
              <a:gd name="T12" fmla="*/ 327 w 408"/>
              <a:gd name="T13" fmla="*/ 82 h 82"/>
              <a:gd name="T14" fmla="*/ 408 w 408"/>
              <a:gd name="T15" fmla="*/ 41 h 82"/>
              <a:gd name="T16" fmla="*/ 327 w 408"/>
              <a:gd name="T17" fmla="*/ 0 h 82"/>
              <a:gd name="T18" fmla="*/ 359 w 408"/>
              <a:gd name="T19" fmla="*/ 41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8" h="82">
                <a:moveTo>
                  <a:pt x="359" y="33"/>
                </a:moveTo>
                <a:lnTo>
                  <a:pt x="0" y="33"/>
                </a:lnTo>
                <a:lnTo>
                  <a:pt x="0" y="49"/>
                </a:lnTo>
                <a:lnTo>
                  <a:pt x="359" y="49"/>
                </a:lnTo>
                <a:lnTo>
                  <a:pt x="359" y="33"/>
                </a:lnTo>
                <a:close/>
                <a:moveTo>
                  <a:pt x="359" y="41"/>
                </a:moveTo>
                <a:lnTo>
                  <a:pt x="327" y="82"/>
                </a:lnTo>
                <a:lnTo>
                  <a:pt x="408" y="41"/>
                </a:lnTo>
                <a:lnTo>
                  <a:pt x="327" y="0"/>
                </a:lnTo>
                <a:lnTo>
                  <a:pt x="359" y="41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1" name="Freeform 32"/>
          <p:cNvSpPr>
            <a:spLocks noEditPoints="1"/>
          </p:cNvSpPr>
          <p:nvPr/>
        </p:nvSpPr>
        <p:spPr bwMode="auto">
          <a:xfrm>
            <a:off x="5867014" y="2723340"/>
            <a:ext cx="1591588" cy="142433"/>
          </a:xfrm>
          <a:custGeom>
            <a:avLst/>
            <a:gdLst>
              <a:gd name="T0" fmla="*/ 49 w 954"/>
              <a:gd name="T1" fmla="*/ 32 h 81"/>
              <a:gd name="T2" fmla="*/ 954 w 954"/>
              <a:gd name="T3" fmla="*/ 32 h 81"/>
              <a:gd name="T4" fmla="*/ 954 w 954"/>
              <a:gd name="T5" fmla="*/ 49 h 81"/>
              <a:gd name="T6" fmla="*/ 49 w 954"/>
              <a:gd name="T7" fmla="*/ 49 h 81"/>
              <a:gd name="T8" fmla="*/ 49 w 954"/>
              <a:gd name="T9" fmla="*/ 32 h 81"/>
              <a:gd name="T10" fmla="*/ 49 w 954"/>
              <a:gd name="T11" fmla="*/ 40 h 81"/>
              <a:gd name="T12" fmla="*/ 82 w 954"/>
              <a:gd name="T13" fmla="*/ 81 h 81"/>
              <a:gd name="T14" fmla="*/ 0 w 954"/>
              <a:gd name="T15" fmla="*/ 40 h 81"/>
              <a:gd name="T16" fmla="*/ 82 w 954"/>
              <a:gd name="T17" fmla="*/ 0 h 81"/>
              <a:gd name="T18" fmla="*/ 49 w 954"/>
              <a:gd name="T19" fmla="*/ 4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54" h="81">
                <a:moveTo>
                  <a:pt x="49" y="32"/>
                </a:moveTo>
                <a:lnTo>
                  <a:pt x="954" y="32"/>
                </a:lnTo>
                <a:lnTo>
                  <a:pt x="954" y="49"/>
                </a:lnTo>
                <a:lnTo>
                  <a:pt x="49" y="49"/>
                </a:lnTo>
                <a:lnTo>
                  <a:pt x="49" y="32"/>
                </a:lnTo>
                <a:close/>
                <a:moveTo>
                  <a:pt x="49" y="40"/>
                </a:moveTo>
                <a:lnTo>
                  <a:pt x="82" y="81"/>
                </a:lnTo>
                <a:lnTo>
                  <a:pt x="0" y="40"/>
                </a:lnTo>
                <a:lnTo>
                  <a:pt x="82" y="0"/>
                </a:lnTo>
                <a:lnTo>
                  <a:pt x="49" y="40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2" name="Freeform 33"/>
          <p:cNvSpPr>
            <a:spLocks/>
          </p:cNvSpPr>
          <p:nvPr/>
        </p:nvSpPr>
        <p:spPr bwMode="auto">
          <a:xfrm>
            <a:off x="6547693" y="3511119"/>
            <a:ext cx="2422416" cy="559183"/>
          </a:xfrm>
          <a:custGeom>
            <a:avLst/>
            <a:gdLst>
              <a:gd name="T0" fmla="*/ 0 w 6052"/>
              <a:gd name="T1" fmla="*/ 221 h 1324"/>
              <a:gd name="T2" fmla="*/ 221 w 6052"/>
              <a:gd name="T3" fmla="*/ 0 h 1324"/>
              <a:gd name="T4" fmla="*/ 5832 w 6052"/>
              <a:gd name="T5" fmla="*/ 0 h 1324"/>
              <a:gd name="T6" fmla="*/ 6052 w 6052"/>
              <a:gd name="T7" fmla="*/ 221 h 1324"/>
              <a:gd name="T8" fmla="*/ 6052 w 6052"/>
              <a:gd name="T9" fmla="*/ 1104 h 1324"/>
              <a:gd name="T10" fmla="*/ 5832 w 6052"/>
              <a:gd name="T11" fmla="*/ 1324 h 1324"/>
              <a:gd name="T12" fmla="*/ 221 w 6052"/>
              <a:gd name="T13" fmla="*/ 1324 h 1324"/>
              <a:gd name="T14" fmla="*/ 0 w 6052"/>
              <a:gd name="T15" fmla="*/ 1104 h 1324"/>
              <a:gd name="T16" fmla="*/ 0 w 6052"/>
              <a:gd name="T17" fmla="*/ 221 h 1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52" h="1324">
                <a:moveTo>
                  <a:pt x="0" y="221"/>
                </a:moveTo>
                <a:cubicBezTo>
                  <a:pt x="0" y="99"/>
                  <a:pt x="99" y="0"/>
                  <a:pt x="221" y="0"/>
                </a:cubicBezTo>
                <a:lnTo>
                  <a:pt x="5832" y="0"/>
                </a:lnTo>
                <a:cubicBezTo>
                  <a:pt x="5954" y="0"/>
                  <a:pt x="6052" y="99"/>
                  <a:pt x="6052" y="221"/>
                </a:cubicBezTo>
                <a:lnTo>
                  <a:pt x="6052" y="1104"/>
                </a:lnTo>
                <a:cubicBezTo>
                  <a:pt x="6052" y="1226"/>
                  <a:pt x="5954" y="1324"/>
                  <a:pt x="5832" y="1324"/>
                </a:cubicBezTo>
                <a:lnTo>
                  <a:pt x="221" y="1324"/>
                </a:lnTo>
                <a:cubicBezTo>
                  <a:pt x="99" y="1324"/>
                  <a:pt x="0" y="1226"/>
                  <a:pt x="0" y="1104"/>
                </a:cubicBezTo>
                <a:lnTo>
                  <a:pt x="0" y="221"/>
                </a:lnTo>
                <a:close/>
              </a:path>
            </a:pathLst>
          </a:custGeom>
          <a:solidFill>
            <a:srgbClr val="3366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3" name="Freeform 34"/>
          <p:cNvSpPr>
            <a:spLocks/>
          </p:cNvSpPr>
          <p:nvPr/>
        </p:nvSpPr>
        <p:spPr bwMode="auto">
          <a:xfrm>
            <a:off x="6547693" y="3511119"/>
            <a:ext cx="2422416" cy="559183"/>
          </a:xfrm>
          <a:custGeom>
            <a:avLst/>
            <a:gdLst>
              <a:gd name="T0" fmla="*/ 0 w 6052"/>
              <a:gd name="T1" fmla="*/ 221 h 1324"/>
              <a:gd name="T2" fmla="*/ 221 w 6052"/>
              <a:gd name="T3" fmla="*/ 0 h 1324"/>
              <a:gd name="T4" fmla="*/ 5832 w 6052"/>
              <a:gd name="T5" fmla="*/ 0 h 1324"/>
              <a:gd name="T6" fmla="*/ 6052 w 6052"/>
              <a:gd name="T7" fmla="*/ 221 h 1324"/>
              <a:gd name="T8" fmla="*/ 6052 w 6052"/>
              <a:gd name="T9" fmla="*/ 1104 h 1324"/>
              <a:gd name="T10" fmla="*/ 5832 w 6052"/>
              <a:gd name="T11" fmla="*/ 1324 h 1324"/>
              <a:gd name="T12" fmla="*/ 221 w 6052"/>
              <a:gd name="T13" fmla="*/ 1324 h 1324"/>
              <a:gd name="T14" fmla="*/ 0 w 6052"/>
              <a:gd name="T15" fmla="*/ 1104 h 1324"/>
              <a:gd name="T16" fmla="*/ 0 w 6052"/>
              <a:gd name="T17" fmla="*/ 221 h 1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52" h="1324">
                <a:moveTo>
                  <a:pt x="0" y="221"/>
                </a:moveTo>
                <a:cubicBezTo>
                  <a:pt x="0" y="99"/>
                  <a:pt x="99" y="0"/>
                  <a:pt x="221" y="0"/>
                </a:cubicBezTo>
                <a:lnTo>
                  <a:pt x="5832" y="0"/>
                </a:lnTo>
                <a:cubicBezTo>
                  <a:pt x="5954" y="0"/>
                  <a:pt x="6052" y="99"/>
                  <a:pt x="6052" y="221"/>
                </a:cubicBezTo>
                <a:lnTo>
                  <a:pt x="6052" y="1104"/>
                </a:lnTo>
                <a:cubicBezTo>
                  <a:pt x="6052" y="1226"/>
                  <a:pt x="5954" y="1324"/>
                  <a:pt x="5832" y="1324"/>
                </a:cubicBezTo>
                <a:lnTo>
                  <a:pt x="221" y="1324"/>
                </a:lnTo>
                <a:cubicBezTo>
                  <a:pt x="99" y="1324"/>
                  <a:pt x="0" y="1226"/>
                  <a:pt x="0" y="1104"/>
                </a:cubicBezTo>
                <a:lnTo>
                  <a:pt x="0" y="221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4" name="Rectangle 35"/>
          <p:cNvSpPr>
            <a:spLocks noChangeArrowheads="1"/>
          </p:cNvSpPr>
          <p:nvPr/>
        </p:nvSpPr>
        <p:spPr bwMode="auto">
          <a:xfrm>
            <a:off x="6726204" y="3671137"/>
            <a:ext cx="2155483" cy="300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Desarrollo económico</a:t>
            </a:r>
            <a:endParaRPr kumimoji="0" lang="es-ES" alt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Freeform 36"/>
          <p:cNvSpPr>
            <a:spLocks/>
          </p:cNvSpPr>
          <p:nvPr/>
        </p:nvSpPr>
        <p:spPr bwMode="auto">
          <a:xfrm>
            <a:off x="343170" y="3512878"/>
            <a:ext cx="1968630" cy="559183"/>
          </a:xfrm>
          <a:custGeom>
            <a:avLst/>
            <a:gdLst>
              <a:gd name="T0" fmla="*/ 0 w 9832"/>
              <a:gd name="T1" fmla="*/ 442 h 2648"/>
              <a:gd name="T2" fmla="*/ 442 w 9832"/>
              <a:gd name="T3" fmla="*/ 0 h 2648"/>
              <a:gd name="T4" fmla="*/ 9391 w 9832"/>
              <a:gd name="T5" fmla="*/ 0 h 2648"/>
              <a:gd name="T6" fmla="*/ 9832 w 9832"/>
              <a:gd name="T7" fmla="*/ 442 h 2648"/>
              <a:gd name="T8" fmla="*/ 9832 w 9832"/>
              <a:gd name="T9" fmla="*/ 2207 h 2648"/>
              <a:gd name="T10" fmla="*/ 9391 w 9832"/>
              <a:gd name="T11" fmla="*/ 2648 h 2648"/>
              <a:gd name="T12" fmla="*/ 442 w 9832"/>
              <a:gd name="T13" fmla="*/ 2648 h 2648"/>
              <a:gd name="T14" fmla="*/ 0 w 9832"/>
              <a:gd name="T15" fmla="*/ 2207 h 2648"/>
              <a:gd name="T16" fmla="*/ 0 w 9832"/>
              <a:gd name="T17" fmla="*/ 442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832" h="2648">
                <a:moveTo>
                  <a:pt x="0" y="442"/>
                </a:moveTo>
                <a:cubicBezTo>
                  <a:pt x="0" y="198"/>
                  <a:pt x="198" y="0"/>
                  <a:pt x="442" y="0"/>
                </a:cubicBezTo>
                <a:lnTo>
                  <a:pt x="9391" y="0"/>
                </a:lnTo>
                <a:cubicBezTo>
                  <a:pt x="9635" y="0"/>
                  <a:pt x="9832" y="198"/>
                  <a:pt x="9832" y="442"/>
                </a:cubicBezTo>
                <a:lnTo>
                  <a:pt x="9832" y="2207"/>
                </a:lnTo>
                <a:cubicBezTo>
                  <a:pt x="9832" y="2451"/>
                  <a:pt x="9635" y="2648"/>
                  <a:pt x="9391" y="2648"/>
                </a:cubicBezTo>
                <a:lnTo>
                  <a:pt x="442" y="2648"/>
                </a:lnTo>
                <a:cubicBezTo>
                  <a:pt x="198" y="2648"/>
                  <a:pt x="0" y="2451"/>
                  <a:pt x="0" y="2207"/>
                </a:cubicBezTo>
                <a:lnTo>
                  <a:pt x="0" y="442"/>
                </a:lnTo>
                <a:close/>
              </a:path>
            </a:pathLst>
          </a:custGeom>
          <a:solidFill>
            <a:srgbClr val="3366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6" name="Freeform 37"/>
          <p:cNvSpPr>
            <a:spLocks/>
          </p:cNvSpPr>
          <p:nvPr/>
        </p:nvSpPr>
        <p:spPr bwMode="auto">
          <a:xfrm>
            <a:off x="343170" y="3512878"/>
            <a:ext cx="1968630" cy="559183"/>
          </a:xfrm>
          <a:custGeom>
            <a:avLst/>
            <a:gdLst>
              <a:gd name="T0" fmla="*/ 0 w 9832"/>
              <a:gd name="T1" fmla="*/ 442 h 2648"/>
              <a:gd name="T2" fmla="*/ 442 w 9832"/>
              <a:gd name="T3" fmla="*/ 0 h 2648"/>
              <a:gd name="T4" fmla="*/ 9391 w 9832"/>
              <a:gd name="T5" fmla="*/ 0 h 2648"/>
              <a:gd name="T6" fmla="*/ 9832 w 9832"/>
              <a:gd name="T7" fmla="*/ 442 h 2648"/>
              <a:gd name="T8" fmla="*/ 9832 w 9832"/>
              <a:gd name="T9" fmla="*/ 2207 h 2648"/>
              <a:gd name="T10" fmla="*/ 9391 w 9832"/>
              <a:gd name="T11" fmla="*/ 2648 h 2648"/>
              <a:gd name="T12" fmla="*/ 442 w 9832"/>
              <a:gd name="T13" fmla="*/ 2648 h 2648"/>
              <a:gd name="T14" fmla="*/ 0 w 9832"/>
              <a:gd name="T15" fmla="*/ 2207 h 2648"/>
              <a:gd name="T16" fmla="*/ 0 w 9832"/>
              <a:gd name="T17" fmla="*/ 442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832" h="2648">
                <a:moveTo>
                  <a:pt x="0" y="442"/>
                </a:moveTo>
                <a:cubicBezTo>
                  <a:pt x="0" y="198"/>
                  <a:pt x="198" y="0"/>
                  <a:pt x="442" y="0"/>
                </a:cubicBezTo>
                <a:lnTo>
                  <a:pt x="9391" y="0"/>
                </a:lnTo>
                <a:cubicBezTo>
                  <a:pt x="9635" y="0"/>
                  <a:pt x="9832" y="198"/>
                  <a:pt x="9832" y="442"/>
                </a:cubicBezTo>
                <a:lnTo>
                  <a:pt x="9832" y="2207"/>
                </a:lnTo>
                <a:cubicBezTo>
                  <a:pt x="9832" y="2451"/>
                  <a:pt x="9635" y="2648"/>
                  <a:pt x="9391" y="2648"/>
                </a:cubicBezTo>
                <a:lnTo>
                  <a:pt x="442" y="2648"/>
                </a:lnTo>
                <a:cubicBezTo>
                  <a:pt x="198" y="2648"/>
                  <a:pt x="0" y="2451"/>
                  <a:pt x="0" y="2207"/>
                </a:cubicBezTo>
                <a:lnTo>
                  <a:pt x="0" y="442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7" name="Rectangle 38"/>
          <p:cNvSpPr>
            <a:spLocks noChangeArrowheads="1"/>
          </p:cNvSpPr>
          <p:nvPr/>
        </p:nvSpPr>
        <p:spPr bwMode="auto">
          <a:xfrm>
            <a:off x="721609" y="3672896"/>
            <a:ext cx="11140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Salarización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Freeform 39"/>
          <p:cNvSpPr>
            <a:spLocks noEditPoints="1"/>
          </p:cNvSpPr>
          <p:nvPr/>
        </p:nvSpPr>
        <p:spPr bwMode="auto">
          <a:xfrm>
            <a:off x="7690499" y="3271972"/>
            <a:ext cx="136803" cy="240906"/>
          </a:xfrm>
          <a:custGeom>
            <a:avLst/>
            <a:gdLst>
              <a:gd name="T0" fmla="*/ 49 w 82"/>
              <a:gd name="T1" fmla="*/ 0 h 137"/>
              <a:gd name="T2" fmla="*/ 49 w 82"/>
              <a:gd name="T3" fmla="*/ 88 h 137"/>
              <a:gd name="T4" fmla="*/ 33 w 82"/>
              <a:gd name="T5" fmla="*/ 88 h 137"/>
              <a:gd name="T6" fmla="*/ 33 w 82"/>
              <a:gd name="T7" fmla="*/ 0 h 137"/>
              <a:gd name="T8" fmla="*/ 49 w 82"/>
              <a:gd name="T9" fmla="*/ 0 h 137"/>
              <a:gd name="T10" fmla="*/ 41 w 82"/>
              <a:gd name="T11" fmla="*/ 88 h 137"/>
              <a:gd name="T12" fmla="*/ 82 w 82"/>
              <a:gd name="T13" fmla="*/ 56 h 137"/>
              <a:gd name="T14" fmla="*/ 41 w 82"/>
              <a:gd name="T15" fmla="*/ 137 h 137"/>
              <a:gd name="T16" fmla="*/ 0 w 82"/>
              <a:gd name="T17" fmla="*/ 56 h 137"/>
              <a:gd name="T18" fmla="*/ 41 w 82"/>
              <a:gd name="T19" fmla="*/ 88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" h="137">
                <a:moveTo>
                  <a:pt x="49" y="0"/>
                </a:moveTo>
                <a:lnTo>
                  <a:pt x="49" y="88"/>
                </a:lnTo>
                <a:lnTo>
                  <a:pt x="33" y="88"/>
                </a:lnTo>
                <a:lnTo>
                  <a:pt x="33" y="0"/>
                </a:lnTo>
                <a:lnTo>
                  <a:pt x="49" y="0"/>
                </a:lnTo>
                <a:close/>
                <a:moveTo>
                  <a:pt x="41" y="88"/>
                </a:moveTo>
                <a:lnTo>
                  <a:pt x="82" y="56"/>
                </a:lnTo>
                <a:lnTo>
                  <a:pt x="41" y="137"/>
                </a:lnTo>
                <a:lnTo>
                  <a:pt x="0" y="56"/>
                </a:lnTo>
                <a:lnTo>
                  <a:pt x="41" y="88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9" name="Freeform 40"/>
          <p:cNvSpPr>
            <a:spLocks noEditPoints="1"/>
          </p:cNvSpPr>
          <p:nvPr/>
        </p:nvSpPr>
        <p:spPr bwMode="auto">
          <a:xfrm>
            <a:off x="1185677" y="3273730"/>
            <a:ext cx="135135" cy="239147"/>
          </a:xfrm>
          <a:custGeom>
            <a:avLst/>
            <a:gdLst>
              <a:gd name="T0" fmla="*/ 49 w 81"/>
              <a:gd name="T1" fmla="*/ 0 h 136"/>
              <a:gd name="T2" fmla="*/ 49 w 81"/>
              <a:gd name="T3" fmla="*/ 87 h 136"/>
              <a:gd name="T4" fmla="*/ 32 w 81"/>
              <a:gd name="T5" fmla="*/ 87 h 136"/>
              <a:gd name="T6" fmla="*/ 32 w 81"/>
              <a:gd name="T7" fmla="*/ 0 h 136"/>
              <a:gd name="T8" fmla="*/ 49 w 81"/>
              <a:gd name="T9" fmla="*/ 0 h 136"/>
              <a:gd name="T10" fmla="*/ 41 w 81"/>
              <a:gd name="T11" fmla="*/ 87 h 136"/>
              <a:gd name="T12" fmla="*/ 81 w 81"/>
              <a:gd name="T13" fmla="*/ 55 h 136"/>
              <a:gd name="T14" fmla="*/ 41 w 81"/>
              <a:gd name="T15" fmla="*/ 136 h 136"/>
              <a:gd name="T16" fmla="*/ 0 w 81"/>
              <a:gd name="T17" fmla="*/ 55 h 136"/>
              <a:gd name="T18" fmla="*/ 41 w 81"/>
              <a:gd name="T19" fmla="*/ 87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1" h="136">
                <a:moveTo>
                  <a:pt x="49" y="0"/>
                </a:moveTo>
                <a:lnTo>
                  <a:pt x="49" y="87"/>
                </a:lnTo>
                <a:lnTo>
                  <a:pt x="32" y="87"/>
                </a:lnTo>
                <a:lnTo>
                  <a:pt x="32" y="0"/>
                </a:lnTo>
                <a:lnTo>
                  <a:pt x="49" y="0"/>
                </a:lnTo>
                <a:close/>
                <a:moveTo>
                  <a:pt x="41" y="87"/>
                </a:moveTo>
                <a:lnTo>
                  <a:pt x="81" y="55"/>
                </a:lnTo>
                <a:lnTo>
                  <a:pt x="41" y="136"/>
                </a:lnTo>
                <a:lnTo>
                  <a:pt x="0" y="55"/>
                </a:lnTo>
                <a:lnTo>
                  <a:pt x="41" y="87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0" name="Freeform 41"/>
          <p:cNvSpPr>
            <a:spLocks noEditPoints="1"/>
          </p:cNvSpPr>
          <p:nvPr/>
        </p:nvSpPr>
        <p:spPr bwMode="auto">
          <a:xfrm>
            <a:off x="6172318" y="3201634"/>
            <a:ext cx="1586583" cy="144192"/>
          </a:xfrm>
          <a:custGeom>
            <a:avLst/>
            <a:gdLst>
              <a:gd name="T0" fmla="*/ 951 w 951"/>
              <a:gd name="T1" fmla="*/ 49 h 82"/>
              <a:gd name="T2" fmla="*/ 73 w 951"/>
              <a:gd name="T3" fmla="*/ 49 h 82"/>
              <a:gd name="T4" fmla="*/ 73 w 951"/>
              <a:gd name="T5" fmla="*/ 33 h 82"/>
              <a:gd name="T6" fmla="*/ 951 w 951"/>
              <a:gd name="T7" fmla="*/ 33 h 82"/>
              <a:gd name="T8" fmla="*/ 951 w 951"/>
              <a:gd name="T9" fmla="*/ 49 h 82"/>
              <a:gd name="T10" fmla="*/ 81 w 951"/>
              <a:gd name="T11" fmla="*/ 82 h 82"/>
              <a:gd name="T12" fmla="*/ 0 w 951"/>
              <a:gd name="T13" fmla="*/ 41 h 82"/>
              <a:gd name="T14" fmla="*/ 81 w 951"/>
              <a:gd name="T15" fmla="*/ 0 h 82"/>
              <a:gd name="T16" fmla="*/ 81 w 951"/>
              <a:gd name="T17" fmla="*/ 8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51" h="82">
                <a:moveTo>
                  <a:pt x="951" y="49"/>
                </a:moveTo>
                <a:lnTo>
                  <a:pt x="73" y="49"/>
                </a:lnTo>
                <a:lnTo>
                  <a:pt x="73" y="33"/>
                </a:lnTo>
                <a:lnTo>
                  <a:pt x="951" y="33"/>
                </a:lnTo>
                <a:lnTo>
                  <a:pt x="951" y="49"/>
                </a:lnTo>
                <a:close/>
                <a:moveTo>
                  <a:pt x="81" y="82"/>
                </a:moveTo>
                <a:lnTo>
                  <a:pt x="0" y="41"/>
                </a:lnTo>
                <a:lnTo>
                  <a:pt x="81" y="0"/>
                </a:lnTo>
                <a:lnTo>
                  <a:pt x="81" y="82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1" name="Freeform 42"/>
          <p:cNvSpPr>
            <a:spLocks noEditPoints="1"/>
          </p:cNvSpPr>
          <p:nvPr/>
        </p:nvSpPr>
        <p:spPr bwMode="auto">
          <a:xfrm>
            <a:off x="7416893" y="2076235"/>
            <a:ext cx="81748" cy="717442"/>
          </a:xfrm>
          <a:custGeom>
            <a:avLst/>
            <a:gdLst>
              <a:gd name="T0" fmla="*/ 33 w 49"/>
              <a:gd name="T1" fmla="*/ 408 h 408"/>
              <a:gd name="T2" fmla="*/ 33 w 49"/>
              <a:gd name="T3" fmla="*/ 33 h 408"/>
              <a:gd name="T4" fmla="*/ 16 w 49"/>
              <a:gd name="T5" fmla="*/ 33 h 408"/>
              <a:gd name="T6" fmla="*/ 16 w 49"/>
              <a:gd name="T7" fmla="*/ 408 h 408"/>
              <a:gd name="T8" fmla="*/ 33 w 49"/>
              <a:gd name="T9" fmla="*/ 408 h 408"/>
              <a:gd name="T10" fmla="*/ 25 w 49"/>
              <a:gd name="T11" fmla="*/ 33 h 408"/>
              <a:gd name="T12" fmla="*/ 49 w 49"/>
              <a:gd name="T13" fmla="*/ 49 h 408"/>
              <a:gd name="T14" fmla="*/ 25 w 49"/>
              <a:gd name="T15" fmla="*/ 0 h 408"/>
              <a:gd name="T16" fmla="*/ 0 w 49"/>
              <a:gd name="T17" fmla="*/ 49 h 408"/>
              <a:gd name="T18" fmla="*/ 25 w 49"/>
              <a:gd name="T19" fmla="*/ 33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9" h="408">
                <a:moveTo>
                  <a:pt x="33" y="408"/>
                </a:moveTo>
                <a:lnTo>
                  <a:pt x="33" y="33"/>
                </a:lnTo>
                <a:lnTo>
                  <a:pt x="16" y="33"/>
                </a:lnTo>
                <a:lnTo>
                  <a:pt x="16" y="408"/>
                </a:lnTo>
                <a:lnTo>
                  <a:pt x="33" y="408"/>
                </a:lnTo>
                <a:close/>
                <a:moveTo>
                  <a:pt x="25" y="33"/>
                </a:moveTo>
                <a:lnTo>
                  <a:pt x="49" y="49"/>
                </a:lnTo>
                <a:lnTo>
                  <a:pt x="25" y="0"/>
                </a:lnTo>
                <a:lnTo>
                  <a:pt x="0" y="49"/>
                </a:lnTo>
                <a:lnTo>
                  <a:pt x="25" y="33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2" name="Freeform 43"/>
          <p:cNvSpPr>
            <a:spLocks/>
          </p:cNvSpPr>
          <p:nvPr/>
        </p:nvSpPr>
        <p:spPr bwMode="auto">
          <a:xfrm>
            <a:off x="3219373" y="6143499"/>
            <a:ext cx="2572566" cy="557425"/>
          </a:xfrm>
          <a:custGeom>
            <a:avLst/>
            <a:gdLst>
              <a:gd name="T0" fmla="*/ 0 w 6424"/>
              <a:gd name="T1" fmla="*/ 221 h 1324"/>
              <a:gd name="T2" fmla="*/ 221 w 6424"/>
              <a:gd name="T3" fmla="*/ 0 h 1324"/>
              <a:gd name="T4" fmla="*/ 6204 w 6424"/>
              <a:gd name="T5" fmla="*/ 0 h 1324"/>
              <a:gd name="T6" fmla="*/ 6424 w 6424"/>
              <a:gd name="T7" fmla="*/ 221 h 1324"/>
              <a:gd name="T8" fmla="*/ 6424 w 6424"/>
              <a:gd name="T9" fmla="*/ 1104 h 1324"/>
              <a:gd name="T10" fmla="*/ 6204 w 6424"/>
              <a:gd name="T11" fmla="*/ 1324 h 1324"/>
              <a:gd name="T12" fmla="*/ 221 w 6424"/>
              <a:gd name="T13" fmla="*/ 1324 h 1324"/>
              <a:gd name="T14" fmla="*/ 0 w 6424"/>
              <a:gd name="T15" fmla="*/ 1104 h 1324"/>
              <a:gd name="T16" fmla="*/ 0 w 6424"/>
              <a:gd name="T17" fmla="*/ 221 h 1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24" h="1324">
                <a:moveTo>
                  <a:pt x="0" y="221"/>
                </a:moveTo>
                <a:cubicBezTo>
                  <a:pt x="0" y="99"/>
                  <a:pt x="99" y="0"/>
                  <a:pt x="221" y="0"/>
                </a:cubicBezTo>
                <a:lnTo>
                  <a:pt x="6204" y="0"/>
                </a:lnTo>
                <a:cubicBezTo>
                  <a:pt x="6326" y="0"/>
                  <a:pt x="6424" y="99"/>
                  <a:pt x="6424" y="221"/>
                </a:cubicBezTo>
                <a:lnTo>
                  <a:pt x="6424" y="1104"/>
                </a:lnTo>
                <a:cubicBezTo>
                  <a:pt x="6424" y="1226"/>
                  <a:pt x="6326" y="1324"/>
                  <a:pt x="6204" y="1324"/>
                </a:cubicBezTo>
                <a:lnTo>
                  <a:pt x="221" y="1324"/>
                </a:lnTo>
                <a:cubicBezTo>
                  <a:pt x="99" y="1324"/>
                  <a:pt x="0" y="1226"/>
                  <a:pt x="0" y="1104"/>
                </a:cubicBezTo>
                <a:lnTo>
                  <a:pt x="0" y="221"/>
                </a:lnTo>
                <a:close/>
              </a:path>
            </a:pathLst>
          </a:custGeom>
          <a:solidFill>
            <a:srgbClr val="FF99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3" name="Freeform 44"/>
          <p:cNvSpPr>
            <a:spLocks/>
          </p:cNvSpPr>
          <p:nvPr/>
        </p:nvSpPr>
        <p:spPr bwMode="auto">
          <a:xfrm>
            <a:off x="3219373" y="6143499"/>
            <a:ext cx="2572566" cy="557425"/>
          </a:xfrm>
          <a:custGeom>
            <a:avLst/>
            <a:gdLst>
              <a:gd name="T0" fmla="*/ 0 w 6424"/>
              <a:gd name="T1" fmla="*/ 221 h 1324"/>
              <a:gd name="T2" fmla="*/ 221 w 6424"/>
              <a:gd name="T3" fmla="*/ 0 h 1324"/>
              <a:gd name="T4" fmla="*/ 6204 w 6424"/>
              <a:gd name="T5" fmla="*/ 0 h 1324"/>
              <a:gd name="T6" fmla="*/ 6424 w 6424"/>
              <a:gd name="T7" fmla="*/ 221 h 1324"/>
              <a:gd name="T8" fmla="*/ 6424 w 6424"/>
              <a:gd name="T9" fmla="*/ 1104 h 1324"/>
              <a:gd name="T10" fmla="*/ 6204 w 6424"/>
              <a:gd name="T11" fmla="*/ 1324 h 1324"/>
              <a:gd name="T12" fmla="*/ 221 w 6424"/>
              <a:gd name="T13" fmla="*/ 1324 h 1324"/>
              <a:gd name="T14" fmla="*/ 0 w 6424"/>
              <a:gd name="T15" fmla="*/ 1104 h 1324"/>
              <a:gd name="T16" fmla="*/ 0 w 6424"/>
              <a:gd name="T17" fmla="*/ 221 h 1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24" h="1324">
                <a:moveTo>
                  <a:pt x="0" y="221"/>
                </a:moveTo>
                <a:cubicBezTo>
                  <a:pt x="0" y="99"/>
                  <a:pt x="99" y="0"/>
                  <a:pt x="221" y="0"/>
                </a:cubicBezTo>
                <a:lnTo>
                  <a:pt x="6204" y="0"/>
                </a:lnTo>
                <a:cubicBezTo>
                  <a:pt x="6326" y="0"/>
                  <a:pt x="6424" y="99"/>
                  <a:pt x="6424" y="221"/>
                </a:cubicBezTo>
                <a:lnTo>
                  <a:pt x="6424" y="1104"/>
                </a:lnTo>
                <a:cubicBezTo>
                  <a:pt x="6424" y="1226"/>
                  <a:pt x="6326" y="1324"/>
                  <a:pt x="6204" y="1324"/>
                </a:cubicBezTo>
                <a:lnTo>
                  <a:pt x="221" y="1324"/>
                </a:lnTo>
                <a:cubicBezTo>
                  <a:pt x="99" y="1324"/>
                  <a:pt x="0" y="1226"/>
                  <a:pt x="0" y="1104"/>
                </a:cubicBezTo>
                <a:lnTo>
                  <a:pt x="0" y="221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4" name="Rectangle 45"/>
          <p:cNvSpPr>
            <a:spLocks noChangeArrowheads="1"/>
          </p:cNvSpPr>
          <p:nvPr/>
        </p:nvSpPr>
        <p:spPr bwMode="auto">
          <a:xfrm>
            <a:off x="3514667" y="6171634"/>
            <a:ext cx="2073735" cy="300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Menos dependencia </a:t>
            </a:r>
            <a:endParaRPr kumimoji="0" lang="es-ES" alt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46"/>
          <p:cNvSpPr>
            <a:spLocks noChangeArrowheads="1"/>
          </p:cNvSpPr>
          <p:nvPr/>
        </p:nvSpPr>
        <p:spPr bwMode="auto">
          <a:xfrm>
            <a:off x="3681500" y="6440675"/>
            <a:ext cx="1741737" cy="300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familiar agregada</a:t>
            </a:r>
            <a:endParaRPr kumimoji="0" lang="es-ES" alt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Freeform 47"/>
          <p:cNvSpPr>
            <a:spLocks/>
          </p:cNvSpPr>
          <p:nvPr/>
        </p:nvSpPr>
        <p:spPr bwMode="auto">
          <a:xfrm>
            <a:off x="795288" y="5106022"/>
            <a:ext cx="2574234" cy="559183"/>
          </a:xfrm>
          <a:custGeom>
            <a:avLst/>
            <a:gdLst>
              <a:gd name="T0" fmla="*/ 0 w 12856"/>
              <a:gd name="T1" fmla="*/ 442 h 2648"/>
              <a:gd name="T2" fmla="*/ 442 w 12856"/>
              <a:gd name="T3" fmla="*/ 0 h 2648"/>
              <a:gd name="T4" fmla="*/ 12415 w 12856"/>
              <a:gd name="T5" fmla="*/ 0 h 2648"/>
              <a:gd name="T6" fmla="*/ 12856 w 12856"/>
              <a:gd name="T7" fmla="*/ 442 h 2648"/>
              <a:gd name="T8" fmla="*/ 12856 w 12856"/>
              <a:gd name="T9" fmla="*/ 2207 h 2648"/>
              <a:gd name="T10" fmla="*/ 12415 w 12856"/>
              <a:gd name="T11" fmla="*/ 2648 h 2648"/>
              <a:gd name="T12" fmla="*/ 442 w 12856"/>
              <a:gd name="T13" fmla="*/ 2648 h 2648"/>
              <a:gd name="T14" fmla="*/ 0 w 12856"/>
              <a:gd name="T15" fmla="*/ 2207 h 2648"/>
              <a:gd name="T16" fmla="*/ 0 w 12856"/>
              <a:gd name="T17" fmla="*/ 442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856" h="2648">
                <a:moveTo>
                  <a:pt x="0" y="442"/>
                </a:moveTo>
                <a:cubicBezTo>
                  <a:pt x="0" y="198"/>
                  <a:pt x="198" y="0"/>
                  <a:pt x="442" y="0"/>
                </a:cubicBezTo>
                <a:lnTo>
                  <a:pt x="12415" y="0"/>
                </a:lnTo>
                <a:cubicBezTo>
                  <a:pt x="12659" y="0"/>
                  <a:pt x="12856" y="198"/>
                  <a:pt x="12856" y="442"/>
                </a:cubicBezTo>
                <a:lnTo>
                  <a:pt x="12856" y="2207"/>
                </a:lnTo>
                <a:cubicBezTo>
                  <a:pt x="12856" y="2451"/>
                  <a:pt x="12659" y="2648"/>
                  <a:pt x="12415" y="2648"/>
                </a:cubicBezTo>
                <a:lnTo>
                  <a:pt x="442" y="2648"/>
                </a:lnTo>
                <a:cubicBezTo>
                  <a:pt x="198" y="2648"/>
                  <a:pt x="0" y="2451"/>
                  <a:pt x="0" y="2207"/>
                </a:cubicBezTo>
                <a:lnTo>
                  <a:pt x="0" y="442"/>
                </a:lnTo>
                <a:close/>
              </a:path>
            </a:pathLst>
          </a:custGeom>
          <a:solidFill>
            <a:srgbClr val="FF99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7" name="Freeform 48"/>
          <p:cNvSpPr>
            <a:spLocks/>
          </p:cNvSpPr>
          <p:nvPr/>
        </p:nvSpPr>
        <p:spPr bwMode="auto">
          <a:xfrm>
            <a:off x="795288" y="5106022"/>
            <a:ext cx="2574234" cy="559183"/>
          </a:xfrm>
          <a:custGeom>
            <a:avLst/>
            <a:gdLst>
              <a:gd name="T0" fmla="*/ 0 w 12856"/>
              <a:gd name="T1" fmla="*/ 442 h 2648"/>
              <a:gd name="T2" fmla="*/ 442 w 12856"/>
              <a:gd name="T3" fmla="*/ 0 h 2648"/>
              <a:gd name="T4" fmla="*/ 12415 w 12856"/>
              <a:gd name="T5" fmla="*/ 0 h 2648"/>
              <a:gd name="T6" fmla="*/ 12856 w 12856"/>
              <a:gd name="T7" fmla="*/ 442 h 2648"/>
              <a:gd name="T8" fmla="*/ 12856 w 12856"/>
              <a:gd name="T9" fmla="*/ 2207 h 2648"/>
              <a:gd name="T10" fmla="*/ 12415 w 12856"/>
              <a:gd name="T11" fmla="*/ 2648 h 2648"/>
              <a:gd name="T12" fmla="*/ 442 w 12856"/>
              <a:gd name="T13" fmla="*/ 2648 h 2648"/>
              <a:gd name="T14" fmla="*/ 0 w 12856"/>
              <a:gd name="T15" fmla="*/ 2207 h 2648"/>
              <a:gd name="T16" fmla="*/ 0 w 12856"/>
              <a:gd name="T17" fmla="*/ 442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856" h="2648">
                <a:moveTo>
                  <a:pt x="0" y="442"/>
                </a:moveTo>
                <a:cubicBezTo>
                  <a:pt x="0" y="198"/>
                  <a:pt x="198" y="0"/>
                  <a:pt x="442" y="0"/>
                </a:cubicBezTo>
                <a:lnTo>
                  <a:pt x="12415" y="0"/>
                </a:lnTo>
                <a:cubicBezTo>
                  <a:pt x="12659" y="0"/>
                  <a:pt x="12856" y="198"/>
                  <a:pt x="12856" y="442"/>
                </a:cubicBezTo>
                <a:lnTo>
                  <a:pt x="12856" y="2207"/>
                </a:lnTo>
                <a:cubicBezTo>
                  <a:pt x="12856" y="2451"/>
                  <a:pt x="12659" y="2648"/>
                  <a:pt x="12415" y="2648"/>
                </a:cubicBezTo>
                <a:lnTo>
                  <a:pt x="442" y="2648"/>
                </a:lnTo>
                <a:cubicBezTo>
                  <a:pt x="198" y="2648"/>
                  <a:pt x="0" y="2451"/>
                  <a:pt x="0" y="2207"/>
                </a:cubicBezTo>
                <a:lnTo>
                  <a:pt x="0" y="442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8" name="Rectangle 49"/>
          <p:cNvSpPr>
            <a:spLocks noChangeArrowheads="1"/>
          </p:cNvSpPr>
          <p:nvPr/>
        </p:nvSpPr>
        <p:spPr bwMode="auto">
          <a:xfrm>
            <a:off x="899592" y="5132398"/>
            <a:ext cx="247304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/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Menos recursos </a:t>
            </a:r>
          </a:p>
          <a:p>
            <a:pPr defTabSz="914400"/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en </a:t>
            </a:r>
            <a:r>
              <a:rPr lang="es-ES" altLang="es-ES" sz="1600" dirty="0">
                <a:solidFill>
                  <a:srgbClr val="000000"/>
                </a:solidFill>
              </a:rPr>
              <a:t>manos de las familias</a:t>
            </a:r>
            <a:endParaRPr lang="es-ES" altLang="es-ES" sz="18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Freeform 51"/>
          <p:cNvSpPr>
            <a:spLocks/>
          </p:cNvSpPr>
          <p:nvPr/>
        </p:nvSpPr>
        <p:spPr bwMode="auto">
          <a:xfrm>
            <a:off x="5640121" y="5107780"/>
            <a:ext cx="2572566" cy="559183"/>
          </a:xfrm>
          <a:custGeom>
            <a:avLst/>
            <a:gdLst>
              <a:gd name="T0" fmla="*/ 0 w 6428"/>
              <a:gd name="T1" fmla="*/ 221 h 1324"/>
              <a:gd name="T2" fmla="*/ 221 w 6428"/>
              <a:gd name="T3" fmla="*/ 0 h 1324"/>
              <a:gd name="T4" fmla="*/ 6208 w 6428"/>
              <a:gd name="T5" fmla="*/ 0 h 1324"/>
              <a:gd name="T6" fmla="*/ 6428 w 6428"/>
              <a:gd name="T7" fmla="*/ 221 h 1324"/>
              <a:gd name="T8" fmla="*/ 6428 w 6428"/>
              <a:gd name="T9" fmla="*/ 1104 h 1324"/>
              <a:gd name="T10" fmla="*/ 6208 w 6428"/>
              <a:gd name="T11" fmla="*/ 1324 h 1324"/>
              <a:gd name="T12" fmla="*/ 221 w 6428"/>
              <a:gd name="T13" fmla="*/ 1324 h 1324"/>
              <a:gd name="T14" fmla="*/ 0 w 6428"/>
              <a:gd name="T15" fmla="*/ 1104 h 1324"/>
              <a:gd name="T16" fmla="*/ 0 w 6428"/>
              <a:gd name="T17" fmla="*/ 221 h 1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28" h="1324">
                <a:moveTo>
                  <a:pt x="0" y="221"/>
                </a:moveTo>
                <a:cubicBezTo>
                  <a:pt x="0" y="99"/>
                  <a:pt x="99" y="0"/>
                  <a:pt x="221" y="0"/>
                </a:cubicBezTo>
                <a:lnTo>
                  <a:pt x="6208" y="0"/>
                </a:lnTo>
                <a:cubicBezTo>
                  <a:pt x="6330" y="0"/>
                  <a:pt x="6428" y="99"/>
                  <a:pt x="6428" y="221"/>
                </a:cubicBezTo>
                <a:lnTo>
                  <a:pt x="6428" y="1104"/>
                </a:lnTo>
                <a:cubicBezTo>
                  <a:pt x="6428" y="1226"/>
                  <a:pt x="6330" y="1324"/>
                  <a:pt x="6208" y="1324"/>
                </a:cubicBezTo>
                <a:lnTo>
                  <a:pt x="221" y="1324"/>
                </a:lnTo>
                <a:cubicBezTo>
                  <a:pt x="99" y="1324"/>
                  <a:pt x="0" y="1226"/>
                  <a:pt x="0" y="1104"/>
                </a:cubicBezTo>
                <a:lnTo>
                  <a:pt x="0" y="221"/>
                </a:lnTo>
                <a:close/>
              </a:path>
            </a:pathLst>
          </a:custGeom>
          <a:solidFill>
            <a:srgbClr val="FF99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1" name="Freeform 52"/>
          <p:cNvSpPr>
            <a:spLocks/>
          </p:cNvSpPr>
          <p:nvPr/>
        </p:nvSpPr>
        <p:spPr bwMode="auto">
          <a:xfrm>
            <a:off x="5640121" y="5107780"/>
            <a:ext cx="2572566" cy="559183"/>
          </a:xfrm>
          <a:custGeom>
            <a:avLst/>
            <a:gdLst>
              <a:gd name="T0" fmla="*/ 0 w 6428"/>
              <a:gd name="T1" fmla="*/ 221 h 1324"/>
              <a:gd name="T2" fmla="*/ 221 w 6428"/>
              <a:gd name="T3" fmla="*/ 0 h 1324"/>
              <a:gd name="T4" fmla="*/ 6208 w 6428"/>
              <a:gd name="T5" fmla="*/ 0 h 1324"/>
              <a:gd name="T6" fmla="*/ 6428 w 6428"/>
              <a:gd name="T7" fmla="*/ 221 h 1324"/>
              <a:gd name="T8" fmla="*/ 6428 w 6428"/>
              <a:gd name="T9" fmla="*/ 1104 h 1324"/>
              <a:gd name="T10" fmla="*/ 6208 w 6428"/>
              <a:gd name="T11" fmla="*/ 1324 h 1324"/>
              <a:gd name="T12" fmla="*/ 221 w 6428"/>
              <a:gd name="T13" fmla="*/ 1324 h 1324"/>
              <a:gd name="T14" fmla="*/ 0 w 6428"/>
              <a:gd name="T15" fmla="*/ 1104 h 1324"/>
              <a:gd name="T16" fmla="*/ 0 w 6428"/>
              <a:gd name="T17" fmla="*/ 221 h 1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28" h="1324">
                <a:moveTo>
                  <a:pt x="0" y="221"/>
                </a:moveTo>
                <a:cubicBezTo>
                  <a:pt x="0" y="99"/>
                  <a:pt x="99" y="0"/>
                  <a:pt x="221" y="0"/>
                </a:cubicBezTo>
                <a:lnTo>
                  <a:pt x="6208" y="0"/>
                </a:lnTo>
                <a:cubicBezTo>
                  <a:pt x="6330" y="0"/>
                  <a:pt x="6428" y="99"/>
                  <a:pt x="6428" y="221"/>
                </a:cubicBezTo>
                <a:lnTo>
                  <a:pt x="6428" y="1104"/>
                </a:lnTo>
                <a:cubicBezTo>
                  <a:pt x="6428" y="1226"/>
                  <a:pt x="6330" y="1324"/>
                  <a:pt x="6208" y="1324"/>
                </a:cubicBezTo>
                <a:lnTo>
                  <a:pt x="221" y="1324"/>
                </a:lnTo>
                <a:cubicBezTo>
                  <a:pt x="99" y="1324"/>
                  <a:pt x="0" y="1226"/>
                  <a:pt x="0" y="1104"/>
                </a:cubicBezTo>
                <a:lnTo>
                  <a:pt x="0" y="221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2" name="Rectangle 53"/>
          <p:cNvSpPr>
            <a:spLocks noChangeArrowheads="1"/>
          </p:cNvSpPr>
          <p:nvPr/>
        </p:nvSpPr>
        <p:spPr bwMode="auto">
          <a:xfrm>
            <a:off x="5743711" y="5134157"/>
            <a:ext cx="246897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Pérdida de funciones</a:t>
            </a:r>
          </a:p>
          <a:p>
            <a:pPr algn="ctr" defTabSz="914400"/>
            <a:r>
              <a:rPr lang="es-ES" altLang="es-ES" sz="1600" dirty="0">
                <a:solidFill>
                  <a:srgbClr val="000000"/>
                </a:solidFill>
              </a:rPr>
              <a:t>sociales de las familias</a:t>
            </a:r>
            <a:endParaRPr lang="es-ES" altLang="es-ES" sz="18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Freeform 55"/>
          <p:cNvSpPr>
            <a:spLocks/>
          </p:cNvSpPr>
          <p:nvPr/>
        </p:nvSpPr>
        <p:spPr bwMode="auto">
          <a:xfrm>
            <a:off x="3519672" y="4708615"/>
            <a:ext cx="1970299" cy="1345204"/>
          </a:xfrm>
          <a:custGeom>
            <a:avLst/>
            <a:gdLst>
              <a:gd name="T0" fmla="*/ 591 w 1181"/>
              <a:gd name="T1" fmla="*/ 0 h 765"/>
              <a:gd name="T2" fmla="*/ 355 w 1181"/>
              <a:gd name="T3" fmla="*/ 153 h 765"/>
              <a:gd name="T4" fmla="*/ 473 w 1181"/>
              <a:gd name="T5" fmla="*/ 153 h 765"/>
              <a:gd name="T6" fmla="*/ 473 w 1181"/>
              <a:gd name="T7" fmla="*/ 306 h 765"/>
              <a:gd name="T8" fmla="*/ 237 w 1181"/>
              <a:gd name="T9" fmla="*/ 306 h 765"/>
              <a:gd name="T10" fmla="*/ 237 w 1181"/>
              <a:gd name="T11" fmla="*/ 229 h 765"/>
              <a:gd name="T12" fmla="*/ 0 w 1181"/>
              <a:gd name="T13" fmla="*/ 382 h 765"/>
              <a:gd name="T14" fmla="*/ 237 w 1181"/>
              <a:gd name="T15" fmla="*/ 535 h 765"/>
              <a:gd name="T16" fmla="*/ 237 w 1181"/>
              <a:gd name="T17" fmla="*/ 459 h 765"/>
              <a:gd name="T18" fmla="*/ 473 w 1181"/>
              <a:gd name="T19" fmla="*/ 459 h 765"/>
              <a:gd name="T20" fmla="*/ 473 w 1181"/>
              <a:gd name="T21" fmla="*/ 612 h 765"/>
              <a:gd name="T22" fmla="*/ 355 w 1181"/>
              <a:gd name="T23" fmla="*/ 612 h 765"/>
              <a:gd name="T24" fmla="*/ 591 w 1181"/>
              <a:gd name="T25" fmla="*/ 765 h 765"/>
              <a:gd name="T26" fmla="*/ 827 w 1181"/>
              <a:gd name="T27" fmla="*/ 612 h 765"/>
              <a:gd name="T28" fmla="*/ 709 w 1181"/>
              <a:gd name="T29" fmla="*/ 612 h 765"/>
              <a:gd name="T30" fmla="*/ 709 w 1181"/>
              <a:gd name="T31" fmla="*/ 459 h 765"/>
              <a:gd name="T32" fmla="*/ 945 w 1181"/>
              <a:gd name="T33" fmla="*/ 459 h 765"/>
              <a:gd name="T34" fmla="*/ 945 w 1181"/>
              <a:gd name="T35" fmla="*/ 535 h 765"/>
              <a:gd name="T36" fmla="*/ 1181 w 1181"/>
              <a:gd name="T37" fmla="*/ 382 h 765"/>
              <a:gd name="T38" fmla="*/ 945 w 1181"/>
              <a:gd name="T39" fmla="*/ 229 h 765"/>
              <a:gd name="T40" fmla="*/ 945 w 1181"/>
              <a:gd name="T41" fmla="*/ 306 h 765"/>
              <a:gd name="T42" fmla="*/ 709 w 1181"/>
              <a:gd name="T43" fmla="*/ 306 h 765"/>
              <a:gd name="T44" fmla="*/ 709 w 1181"/>
              <a:gd name="T45" fmla="*/ 153 h 765"/>
              <a:gd name="T46" fmla="*/ 827 w 1181"/>
              <a:gd name="T47" fmla="*/ 153 h 765"/>
              <a:gd name="T48" fmla="*/ 591 w 1181"/>
              <a:gd name="T49" fmla="*/ 0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81" h="765">
                <a:moveTo>
                  <a:pt x="591" y="0"/>
                </a:moveTo>
                <a:lnTo>
                  <a:pt x="355" y="153"/>
                </a:lnTo>
                <a:lnTo>
                  <a:pt x="473" y="153"/>
                </a:lnTo>
                <a:lnTo>
                  <a:pt x="473" y="306"/>
                </a:lnTo>
                <a:lnTo>
                  <a:pt x="237" y="306"/>
                </a:lnTo>
                <a:lnTo>
                  <a:pt x="237" y="229"/>
                </a:lnTo>
                <a:lnTo>
                  <a:pt x="0" y="382"/>
                </a:lnTo>
                <a:lnTo>
                  <a:pt x="237" y="535"/>
                </a:lnTo>
                <a:lnTo>
                  <a:pt x="237" y="459"/>
                </a:lnTo>
                <a:lnTo>
                  <a:pt x="473" y="459"/>
                </a:lnTo>
                <a:lnTo>
                  <a:pt x="473" y="612"/>
                </a:lnTo>
                <a:lnTo>
                  <a:pt x="355" y="612"/>
                </a:lnTo>
                <a:lnTo>
                  <a:pt x="591" y="765"/>
                </a:lnTo>
                <a:lnTo>
                  <a:pt x="827" y="612"/>
                </a:lnTo>
                <a:lnTo>
                  <a:pt x="709" y="612"/>
                </a:lnTo>
                <a:lnTo>
                  <a:pt x="709" y="459"/>
                </a:lnTo>
                <a:lnTo>
                  <a:pt x="945" y="459"/>
                </a:lnTo>
                <a:lnTo>
                  <a:pt x="945" y="535"/>
                </a:lnTo>
                <a:lnTo>
                  <a:pt x="1181" y="382"/>
                </a:lnTo>
                <a:lnTo>
                  <a:pt x="945" y="229"/>
                </a:lnTo>
                <a:lnTo>
                  <a:pt x="945" y="306"/>
                </a:lnTo>
                <a:lnTo>
                  <a:pt x="709" y="306"/>
                </a:lnTo>
                <a:lnTo>
                  <a:pt x="709" y="153"/>
                </a:lnTo>
                <a:lnTo>
                  <a:pt x="827" y="153"/>
                </a:lnTo>
                <a:lnTo>
                  <a:pt x="591" y="0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5" name="Freeform 56"/>
          <p:cNvSpPr>
            <a:spLocks/>
          </p:cNvSpPr>
          <p:nvPr/>
        </p:nvSpPr>
        <p:spPr bwMode="auto">
          <a:xfrm>
            <a:off x="3519672" y="4708615"/>
            <a:ext cx="1970299" cy="1345204"/>
          </a:xfrm>
          <a:custGeom>
            <a:avLst/>
            <a:gdLst>
              <a:gd name="T0" fmla="*/ 591 w 1181"/>
              <a:gd name="T1" fmla="*/ 0 h 765"/>
              <a:gd name="T2" fmla="*/ 355 w 1181"/>
              <a:gd name="T3" fmla="*/ 153 h 765"/>
              <a:gd name="T4" fmla="*/ 473 w 1181"/>
              <a:gd name="T5" fmla="*/ 153 h 765"/>
              <a:gd name="T6" fmla="*/ 473 w 1181"/>
              <a:gd name="T7" fmla="*/ 306 h 765"/>
              <a:gd name="T8" fmla="*/ 237 w 1181"/>
              <a:gd name="T9" fmla="*/ 306 h 765"/>
              <a:gd name="T10" fmla="*/ 237 w 1181"/>
              <a:gd name="T11" fmla="*/ 229 h 765"/>
              <a:gd name="T12" fmla="*/ 0 w 1181"/>
              <a:gd name="T13" fmla="*/ 382 h 765"/>
              <a:gd name="T14" fmla="*/ 237 w 1181"/>
              <a:gd name="T15" fmla="*/ 535 h 765"/>
              <a:gd name="T16" fmla="*/ 237 w 1181"/>
              <a:gd name="T17" fmla="*/ 459 h 765"/>
              <a:gd name="T18" fmla="*/ 473 w 1181"/>
              <a:gd name="T19" fmla="*/ 459 h 765"/>
              <a:gd name="T20" fmla="*/ 473 w 1181"/>
              <a:gd name="T21" fmla="*/ 612 h 765"/>
              <a:gd name="T22" fmla="*/ 355 w 1181"/>
              <a:gd name="T23" fmla="*/ 612 h 765"/>
              <a:gd name="T24" fmla="*/ 591 w 1181"/>
              <a:gd name="T25" fmla="*/ 765 h 765"/>
              <a:gd name="T26" fmla="*/ 827 w 1181"/>
              <a:gd name="T27" fmla="*/ 612 h 765"/>
              <a:gd name="T28" fmla="*/ 709 w 1181"/>
              <a:gd name="T29" fmla="*/ 612 h 765"/>
              <a:gd name="T30" fmla="*/ 709 w 1181"/>
              <a:gd name="T31" fmla="*/ 459 h 765"/>
              <a:gd name="T32" fmla="*/ 945 w 1181"/>
              <a:gd name="T33" fmla="*/ 459 h 765"/>
              <a:gd name="T34" fmla="*/ 945 w 1181"/>
              <a:gd name="T35" fmla="*/ 535 h 765"/>
              <a:gd name="T36" fmla="*/ 1181 w 1181"/>
              <a:gd name="T37" fmla="*/ 382 h 765"/>
              <a:gd name="T38" fmla="*/ 945 w 1181"/>
              <a:gd name="T39" fmla="*/ 229 h 765"/>
              <a:gd name="T40" fmla="*/ 945 w 1181"/>
              <a:gd name="T41" fmla="*/ 306 h 765"/>
              <a:gd name="T42" fmla="*/ 709 w 1181"/>
              <a:gd name="T43" fmla="*/ 306 h 765"/>
              <a:gd name="T44" fmla="*/ 709 w 1181"/>
              <a:gd name="T45" fmla="*/ 153 h 765"/>
              <a:gd name="T46" fmla="*/ 827 w 1181"/>
              <a:gd name="T47" fmla="*/ 153 h 765"/>
              <a:gd name="T48" fmla="*/ 591 w 1181"/>
              <a:gd name="T49" fmla="*/ 0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81" h="765">
                <a:moveTo>
                  <a:pt x="591" y="0"/>
                </a:moveTo>
                <a:lnTo>
                  <a:pt x="355" y="153"/>
                </a:lnTo>
                <a:lnTo>
                  <a:pt x="473" y="153"/>
                </a:lnTo>
                <a:lnTo>
                  <a:pt x="473" y="306"/>
                </a:lnTo>
                <a:lnTo>
                  <a:pt x="237" y="306"/>
                </a:lnTo>
                <a:lnTo>
                  <a:pt x="237" y="229"/>
                </a:lnTo>
                <a:lnTo>
                  <a:pt x="0" y="382"/>
                </a:lnTo>
                <a:lnTo>
                  <a:pt x="237" y="535"/>
                </a:lnTo>
                <a:lnTo>
                  <a:pt x="237" y="459"/>
                </a:lnTo>
                <a:lnTo>
                  <a:pt x="473" y="459"/>
                </a:lnTo>
                <a:lnTo>
                  <a:pt x="473" y="612"/>
                </a:lnTo>
                <a:lnTo>
                  <a:pt x="355" y="612"/>
                </a:lnTo>
                <a:lnTo>
                  <a:pt x="591" y="765"/>
                </a:lnTo>
                <a:lnTo>
                  <a:pt x="827" y="612"/>
                </a:lnTo>
                <a:lnTo>
                  <a:pt x="709" y="612"/>
                </a:lnTo>
                <a:lnTo>
                  <a:pt x="709" y="459"/>
                </a:lnTo>
                <a:lnTo>
                  <a:pt x="945" y="459"/>
                </a:lnTo>
                <a:lnTo>
                  <a:pt x="945" y="535"/>
                </a:lnTo>
                <a:lnTo>
                  <a:pt x="1181" y="382"/>
                </a:lnTo>
                <a:lnTo>
                  <a:pt x="945" y="229"/>
                </a:lnTo>
                <a:lnTo>
                  <a:pt x="945" y="306"/>
                </a:lnTo>
                <a:lnTo>
                  <a:pt x="709" y="306"/>
                </a:lnTo>
                <a:lnTo>
                  <a:pt x="709" y="153"/>
                </a:lnTo>
                <a:lnTo>
                  <a:pt x="827" y="153"/>
                </a:lnTo>
                <a:lnTo>
                  <a:pt x="591" y="0"/>
                </a:lnTo>
                <a:close/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6" name="Freeform 57"/>
          <p:cNvSpPr>
            <a:spLocks noEditPoints="1"/>
          </p:cNvSpPr>
          <p:nvPr/>
        </p:nvSpPr>
        <p:spPr bwMode="auto">
          <a:xfrm>
            <a:off x="5615096" y="4304174"/>
            <a:ext cx="1379710" cy="805364"/>
          </a:xfrm>
          <a:custGeom>
            <a:avLst/>
            <a:gdLst>
              <a:gd name="T0" fmla="*/ 794 w 827"/>
              <a:gd name="T1" fmla="*/ 409 h 458"/>
              <a:gd name="T2" fmla="*/ 794 w 827"/>
              <a:gd name="T3" fmla="*/ 314 h 458"/>
              <a:gd name="T4" fmla="*/ 41 w 827"/>
              <a:gd name="T5" fmla="*/ 314 h 458"/>
              <a:gd name="T6" fmla="*/ 49 w 827"/>
              <a:gd name="T7" fmla="*/ 322 h 458"/>
              <a:gd name="T8" fmla="*/ 49 w 827"/>
              <a:gd name="T9" fmla="*/ 49 h 458"/>
              <a:gd name="T10" fmla="*/ 33 w 827"/>
              <a:gd name="T11" fmla="*/ 49 h 458"/>
              <a:gd name="T12" fmla="*/ 33 w 827"/>
              <a:gd name="T13" fmla="*/ 330 h 458"/>
              <a:gd name="T14" fmla="*/ 786 w 827"/>
              <a:gd name="T15" fmla="*/ 330 h 458"/>
              <a:gd name="T16" fmla="*/ 778 w 827"/>
              <a:gd name="T17" fmla="*/ 322 h 458"/>
              <a:gd name="T18" fmla="*/ 778 w 827"/>
              <a:gd name="T19" fmla="*/ 409 h 458"/>
              <a:gd name="T20" fmla="*/ 794 w 827"/>
              <a:gd name="T21" fmla="*/ 409 h 458"/>
              <a:gd name="T22" fmla="*/ 786 w 827"/>
              <a:gd name="T23" fmla="*/ 409 h 458"/>
              <a:gd name="T24" fmla="*/ 745 w 827"/>
              <a:gd name="T25" fmla="*/ 376 h 458"/>
              <a:gd name="T26" fmla="*/ 786 w 827"/>
              <a:gd name="T27" fmla="*/ 458 h 458"/>
              <a:gd name="T28" fmla="*/ 827 w 827"/>
              <a:gd name="T29" fmla="*/ 376 h 458"/>
              <a:gd name="T30" fmla="*/ 786 w 827"/>
              <a:gd name="T31" fmla="*/ 409 h 458"/>
              <a:gd name="T32" fmla="*/ 41 w 827"/>
              <a:gd name="T33" fmla="*/ 49 h 458"/>
              <a:gd name="T34" fmla="*/ 82 w 827"/>
              <a:gd name="T35" fmla="*/ 81 h 458"/>
              <a:gd name="T36" fmla="*/ 41 w 827"/>
              <a:gd name="T37" fmla="*/ 0 h 458"/>
              <a:gd name="T38" fmla="*/ 0 w 827"/>
              <a:gd name="T39" fmla="*/ 81 h 458"/>
              <a:gd name="T40" fmla="*/ 41 w 827"/>
              <a:gd name="T41" fmla="*/ 49 h 4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27" h="458">
                <a:moveTo>
                  <a:pt x="794" y="409"/>
                </a:moveTo>
                <a:lnTo>
                  <a:pt x="794" y="314"/>
                </a:lnTo>
                <a:lnTo>
                  <a:pt x="41" y="314"/>
                </a:lnTo>
                <a:lnTo>
                  <a:pt x="49" y="322"/>
                </a:lnTo>
                <a:lnTo>
                  <a:pt x="49" y="49"/>
                </a:lnTo>
                <a:lnTo>
                  <a:pt x="33" y="49"/>
                </a:lnTo>
                <a:lnTo>
                  <a:pt x="33" y="330"/>
                </a:lnTo>
                <a:lnTo>
                  <a:pt x="786" y="330"/>
                </a:lnTo>
                <a:lnTo>
                  <a:pt x="778" y="322"/>
                </a:lnTo>
                <a:lnTo>
                  <a:pt x="778" y="409"/>
                </a:lnTo>
                <a:lnTo>
                  <a:pt x="794" y="409"/>
                </a:lnTo>
                <a:close/>
                <a:moveTo>
                  <a:pt x="786" y="409"/>
                </a:moveTo>
                <a:lnTo>
                  <a:pt x="745" y="376"/>
                </a:lnTo>
                <a:lnTo>
                  <a:pt x="786" y="458"/>
                </a:lnTo>
                <a:lnTo>
                  <a:pt x="827" y="376"/>
                </a:lnTo>
                <a:lnTo>
                  <a:pt x="786" y="409"/>
                </a:lnTo>
                <a:close/>
                <a:moveTo>
                  <a:pt x="41" y="49"/>
                </a:moveTo>
                <a:lnTo>
                  <a:pt x="82" y="81"/>
                </a:lnTo>
                <a:lnTo>
                  <a:pt x="41" y="0"/>
                </a:lnTo>
                <a:lnTo>
                  <a:pt x="0" y="81"/>
                </a:lnTo>
                <a:lnTo>
                  <a:pt x="41" y="49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7" name="Freeform 58"/>
          <p:cNvSpPr>
            <a:spLocks noEditPoints="1"/>
          </p:cNvSpPr>
          <p:nvPr/>
        </p:nvSpPr>
        <p:spPr bwMode="auto">
          <a:xfrm>
            <a:off x="2016506" y="4302416"/>
            <a:ext cx="1381378" cy="803606"/>
          </a:xfrm>
          <a:custGeom>
            <a:avLst/>
            <a:gdLst>
              <a:gd name="T0" fmla="*/ 33 w 828"/>
              <a:gd name="T1" fmla="*/ 408 h 457"/>
              <a:gd name="T2" fmla="*/ 33 w 828"/>
              <a:gd name="T3" fmla="*/ 314 h 457"/>
              <a:gd name="T4" fmla="*/ 787 w 828"/>
              <a:gd name="T5" fmla="*/ 314 h 457"/>
              <a:gd name="T6" fmla="*/ 779 w 828"/>
              <a:gd name="T7" fmla="*/ 322 h 457"/>
              <a:gd name="T8" fmla="*/ 779 w 828"/>
              <a:gd name="T9" fmla="*/ 49 h 457"/>
              <a:gd name="T10" fmla="*/ 795 w 828"/>
              <a:gd name="T11" fmla="*/ 49 h 457"/>
              <a:gd name="T12" fmla="*/ 795 w 828"/>
              <a:gd name="T13" fmla="*/ 330 h 457"/>
              <a:gd name="T14" fmla="*/ 41 w 828"/>
              <a:gd name="T15" fmla="*/ 330 h 457"/>
              <a:gd name="T16" fmla="*/ 49 w 828"/>
              <a:gd name="T17" fmla="*/ 322 h 457"/>
              <a:gd name="T18" fmla="*/ 49 w 828"/>
              <a:gd name="T19" fmla="*/ 408 h 457"/>
              <a:gd name="T20" fmla="*/ 33 w 828"/>
              <a:gd name="T21" fmla="*/ 408 h 457"/>
              <a:gd name="T22" fmla="*/ 41 w 828"/>
              <a:gd name="T23" fmla="*/ 408 h 457"/>
              <a:gd name="T24" fmla="*/ 82 w 828"/>
              <a:gd name="T25" fmla="*/ 375 h 457"/>
              <a:gd name="T26" fmla="*/ 41 w 828"/>
              <a:gd name="T27" fmla="*/ 457 h 457"/>
              <a:gd name="T28" fmla="*/ 0 w 828"/>
              <a:gd name="T29" fmla="*/ 375 h 457"/>
              <a:gd name="T30" fmla="*/ 41 w 828"/>
              <a:gd name="T31" fmla="*/ 408 h 457"/>
              <a:gd name="T32" fmla="*/ 787 w 828"/>
              <a:gd name="T33" fmla="*/ 49 h 457"/>
              <a:gd name="T34" fmla="*/ 746 w 828"/>
              <a:gd name="T35" fmla="*/ 81 h 457"/>
              <a:gd name="T36" fmla="*/ 787 w 828"/>
              <a:gd name="T37" fmla="*/ 0 h 457"/>
              <a:gd name="T38" fmla="*/ 828 w 828"/>
              <a:gd name="T39" fmla="*/ 81 h 457"/>
              <a:gd name="T40" fmla="*/ 787 w 828"/>
              <a:gd name="T41" fmla="*/ 4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28" h="457">
                <a:moveTo>
                  <a:pt x="33" y="408"/>
                </a:moveTo>
                <a:lnTo>
                  <a:pt x="33" y="314"/>
                </a:lnTo>
                <a:lnTo>
                  <a:pt x="787" y="314"/>
                </a:lnTo>
                <a:lnTo>
                  <a:pt x="779" y="322"/>
                </a:lnTo>
                <a:lnTo>
                  <a:pt x="779" y="49"/>
                </a:lnTo>
                <a:lnTo>
                  <a:pt x="795" y="49"/>
                </a:lnTo>
                <a:lnTo>
                  <a:pt x="795" y="330"/>
                </a:lnTo>
                <a:lnTo>
                  <a:pt x="41" y="330"/>
                </a:lnTo>
                <a:lnTo>
                  <a:pt x="49" y="322"/>
                </a:lnTo>
                <a:lnTo>
                  <a:pt x="49" y="408"/>
                </a:lnTo>
                <a:lnTo>
                  <a:pt x="33" y="408"/>
                </a:lnTo>
                <a:close/>
                <a:moveTo>
                  <a:pt x="41" y="408"/>
                </a:moveTo>
                <a:lnTo>
                  <a:pt x="82" y="375"/>
                </a:lnTo>
                <a:lnTo>
                  <a:pt x="41" y="457"/>
                </a:lnTo>
                <a:lnTo>
                  <a:pt x="0" y="375"/>
                </a:lnTo>
                <a:lnTo>
                  <a:pt x="41" y="408"/>
                </a:lnTo>
                <a:close/>
                <a:moveTo>
                  <a:pt x="787" y="49"/>
                </a:moveTo>
                <a:lnTo>
                  <a:pt x="746" y="81"/>
                </a:lnTo>
                <a:lnTo>
                  <a:pt x="787" y="0"/>
                </a:lnTo>
                <a:lnTo>
                  <a:pt x="828" y="81"/>
                </a:lnTo>
                <a:lnTo>
                  <a:pt x="787" y="49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8" name="Freeform 59"/>
          <p:cNvSpPr>
            <a:spLocks noEditPoints="1"/>
          </p:cNvSpPr>
          <p:nvPr/>
        </p:nvSpPr>
        <p:spPr bwMode="auto">
          <a:xfrm>
            <a:off x="2016506" y="5665205"/>
            <a:ext cx="1204535" cy="829982"/>
          </a:xfrm>
          <a:custGeom>
            <a:avLst/>
            <a:gdLst>
              <a:gd name="T0" fmla="*/ 673 w 722"/>
              <a:gd name="T1" fmla="*/ 440 h 472"/>
              <a:gd name="T2" fmla="*/ 33 w 722"/>
              <a:gd name="T3" fmla="*/ 440 h 472"/>
              <a:gd name="T4" fmla="*/ 33 w 722"/>
              <a:gd name="T5" fmla="*/ 49 h 472"/>
              <a:gd name="T6" fmla="*/ 49 w 722"/>
              <a:gd name="T7" fmla="*/ 49 h 472"/>
              <a:gd name="T8" fmla="*/ 49 w 722"/>
              <a:gd name="T9" fmla="*/ 432 h 472"/>
              <a:gd name="T10" fmla="*/ 41 w 722"/>
              <a:gd name="T11" fmla="*/ 423 h 472"/>
              <a:gd name="T12" fmla="*/ 673 w 722"/>
              <a:gd name="T13" fmla="*/ 423 h 472"/>
              <a:gd name="T14" fmla="*/ 673 w 722"/>
              <a:gd name="T15" fmla="*/ 440 h 472"/>
              <a:gd name="T16" fmla="*/ 673 w 722"/>
              <a:gd name="T17" fmla="*/ 432 h 472"/>
              <a:gd name="T18" fmla="*/ 640 w 722"/>
              <a:gd name="T19" fmla="*/ 391 h 472"/>
              <a:gd name="T20" fmla="*/ 722 w 722"/>
              <a:gd name="T21" fmla="*/ 432 h 472"/>
              <a:gd name="T22" fmla="*/ 640 w 722"/>
              <a:gd name="T23" fmla="*/ 472 h 472"/>
              <a:gd name="T24" fmla="*/ 673 w 722"/>
              <a:gd name="T25" fmla="*/ 432 h 472"/>
              <a:gd name="T26" fmla="*/ 41 w 722"/>
              <a:gd name="T27" fmla="*/ 49 h 472"/>
              <a:gd name="T28" fmla="*/ 0 w 722"/>
              <a:gd name="T29" fmla="*/ 82 h 472"/>
              <a:gd name="T30" fmla="*/ 41 w 722"/>
              <a:gd name="T31" fmla="*/ 0 h 472"/>
              <a:gd name="T32" fmla="*/ 82 w 722"/>
              <a:gd name="T33" fmla="*/ 82 h 472"/>
              <a:gd name="T34" fmla="*/ 41 w 722"/>
              <a:gd name="T35" fmla="*/ 49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22" h="472">
                <a:moveTo>
                  <a:pt x="673" y="440"/>
                </a:moveTo>
                <a:lnTo>
                  <a:pt x="33" y="440"/>
                </a:lnTo>
                <a:lnTo>
                  <a:pt x="33" y="49"/>
                </a:lnTo>
                <a:lnTo>
                  <a:pt x="49" y="49"/>
                </a:lnTo>
                <a:lnTo>
                  <a:pt x="49" y="432"/>
                </a:lnTo>
                <a:lnTo>
                  <a:pt x="41" y="423"/>
                </a:lnTo>
                <a:lnTo>
                  <a:pt x="673" y="423"/>
                </a:lnTo>
                <a:lnTo>
                  <a:pt x="673" y="440"/>
                </a:lnTo>
                <a:close/>
                <a:moveTo>
                  <a:pt x="673" y="432"/>
                </a:moveTo>
                <a:lnTo>
                  <a:pt x="640" y="391"/>
                </a:lnTo>
                <a:lnTo>
                  <a:pt x="722" y="432"/>
                </a:lnTo>
                <a:lnTo>
                  <a:pt x="640" y="472"/>
                </a:lnTo>
                <a:lnTo>
                  <a:pt x="673" y="432"/>
                </a:lnTo>
                <a:close/>
                <a:moveTo>
                  <a:pt x="41" y="49"/>
                </a:moveTo>
                <a:lnTo>
                  <a:pt x="0" y="82"/>
                </a:lnTo>
                <a:lnTo>
                  <a:pt x="41" y="0"/>
                </a:lnTo>
                <a:lnTo>
                  <a:pt x="82" y="82"/>
                </a:lnTo>
                <a:lnTo>
                  <a:pt x="41" y="49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9" name="Freeform 60"/>
          <p:cNvSpPr>
            <a:spLocks noEditPoints="1"/>
          </p:cNvSpPr>
          <p:nvPr/>
        </p:nvSpPr>
        <p:spPr bwMode="auto">
          <a:xfrm>
            <a:off x="5791939" y="5666963"/>
            <a:ext cx="1202867" cy="828224"/>
          </a:xfrm>
          <a:custGeom>
            <a:avLst/>
            <a:gdLst>
              <a:gd name="T0" fmla="*/ 49 w 721"/>
              <a:gd name="T1" fmla="*/ 439 h 471"/>
              <a:gd name="T2" fmla="*/ 689 w 721"/>
              <a:gd name="T3" fmla="*/ 439 h 471"/>
              <a:gd name="T4" fmla="*/ 689 w 721"/>
              <a:gd name="T5" fmla="*/ 49 h 471"/>
              <a:gd name="T6" fmla="*/ 672 w 721"/>
              <a:gd name="T7" fmla="*/ 49 h 471"/>
              <a:gd name="T8" fmla="*/ 672 w 721"/>
              <a:gd name="T9" fmla="*/ 431 h 471"/>
              <a:gd name="T10" fmla="*/ 680 w 721"/>
              <a:gd name="T11" fmla="*/ 422 h 471"/>
              <a:gd name="T12" fmla="*/ 49 w 721"/>
              <a:gd name="T13" fmla="*/ 422 h 471"/>
              <a:gd name="T14" fmla="*/ 49 w 721"/>
              <a:gd name="T15" fmla="*/ 439 h 471"/>
              <a:gd name="T16" fmla="*/ 49 w 721"/>
              <a:gd name="T17" fmla="*/ 431 h 471"/>
              <a:gd name="T18" fmla="*/ 82 w 721"/>
              <a:gd name="T19" fmla="*/ 390 h 471"/>
              <a:gd name="T20" fmla="*/ 0 w 721"/>
              <a:gd name="T21" fmla="*/ 431 h 471"/>
              <a:gd name="T22" fmla="*/ 82 w 721"/>
              <a:gd name="T23" fmla="*/ 471 h 471"/>
              <a:gd name="T24" fmla="*/ 49 w 721"/>
              <a:gd name="T25" fmla="*/ 431 h 471"/>
              <a:gd name="T26" fmla="*/ 680 w 721"/>
              <a:gd name="T27" fmla="*/ 49 h 471"/>
              <a:gd name="T28" fmla="*/ 721 w 721"/>
              <a:gd name="T29" fmla="*/ 82 h 471"/>
              <a:gd name="T30" fmla="*/ 680 w 721"/>
              <a:gd name="T31" fmla="*/ 0 h 471"/>
              <a:gd name="T32" fmla="*/ 640 w 721"/>
              <a:gd name="T33" fmla="*/ 82 h 471"/>
              <a:gd name="T34" fmla="*/ 680 w 721"/>
              <a:gd name="T35" fmla="*/ 49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21" h="471">
                <a:moveTo>
                  <a:pt x="49" y="439"/>
                </a:moveTo>
                <a:lnTo>
                  <a:pt x="689" y="439"/>
                </a:lnTo>
                <a:lnTo>
                  <a:pt x="689" y="49"/>
                </a:lnTo>
                <a:lnTo>
                  <a:pt x="672" y="49"/>
                </a:lnTo>
                <a:lnTo>
                  <a:pt x="672" y="431"/>
                </a:lnTo>
                <a:lnTo>
                  <a:pt x="680" y="422"/>
                </a:lnTo>
                <a:lnTo>
                  <a:pt x="49" y="422"/>
                </a:lnTo>
                <a:lnTo>
                  <a:pt x="49" y="439"/>
                </a:lnTo>
                <a:close/>
                <a:moveTo>
                  <a:pt x="49" y="431"/>
                </a:moveTo>
                <a:lnTo>
                  <a:pt x="82" y="390"/>
                </a:lnTo>
                <a:lnTo>
                  <a:pt x="0" y="431"/>
                </a:lnTo>
                <a:lnTo>
                  <a:pt x="82" y="471"/>
                </a:lnTo>
                <a:lnTo>
                  <a:pt x="49" y="431"/>
                </a:lnTo>
                <a:close/>
                <a:moveTo>
                  <a:pt x="680" y="49"/>
                </a:moveTo>
                <a:lnTo>
                  <a:pt x="721" y="82"/>
                </a:lnTo>
                <a:lnTo>
                  <a:pt x="680" y="0"/>
                </a:lnTo>
                <a:lnTo>
                  <a:pt x="640" y="82"/>
                </a:lnTo>
                <a:lnTo>
                  <a:pt x="680" y="49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0" name="Freeform 61"/>
          <p:cNvSpPr>
            <a:spLocks noEditPoints="1"/>
          </p:cNvSpPr>
          <p:nvPr/>
        </p:nvSpPr>
        <p:spPr bwMode="auto">
          <a:xfrm>
            <a:off x="1254079" y="3201634"/>
            <a:ext cx="1586583" cy="144192"/>
          </a:xfrm>
          <a:custGeom>
            <a:avLst/>
            <a:gdLst>
              <a:gd name="T0" fmla="*/ 0 w 951"/>
              <a:gd name="T1" fmla="*/ 49 h 82"/>
              <a:gd name="T2" fmla="*/ 877 w 951"/>
              <a:gd name="T3" fmla="*/ 49 h 82"/>
              <a:gd name="T4" fmla="*/ 877 w 951"/>
              <a:gd name="T5" fmla="*/ 33 h 82"/>
              <a:gd name="T6" fmla="*/ 0 w 951"/>
              <a:gd name="T7" fmla="*/ 33 h 82"/>
              <a:gd name="T8" fmla="*/ 0 w 951"/>
              <a:gd name="T9" fmla="*/ 49 h 82"/>
              <a:gd name="T10" fmla="*/ 869 w 951"/>
              <a:gd name="T11" fmla="*/ 82 h 82"/>
              <a:gd name="T12" fmla="*/ 951 w 951"/>
              <a:gd name="T13" fmla="*/ 41 h 82"/>
              <a:gd name="T14" fmla="*/ 869 w 951"/>
              <a:gd name="T15" fmla="*/ 0 h 82"/>
              <a:gd name="T16" fmla="*/ 869 w 951"/>
              <a:gd name="T17" fmla="*/ 8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51" h="82">
                <a:moveTo>
                  <a:pt x="0" y="49"/>
                </a:moveTo>
                <a:lnTo>
                  <a:pt x="877" y="49"/>
                </a:lnTo>
                <a:lnTo>
                  <a:pt x="877" y="33"/>
                </a:lnTo>
                <a:lnTo>
                  <a:pt x="0" y="33"/>
                </a:lnTo>
                <a:lnTo>
                  <a:pt x="0" y="49"/>
                </a:lnTo>
                <a:close/>
                <a:moveTo>
                  <a:pt x="869" y="82"/>
                </a:moveTo>
                <a:lnTo>
                  <a:pt x="951" y="41"/>
                </a:lnTo>
                <a:lnTo>
                  <a:pt x="869" y="0"/>
                </a:lnTo>
                <a:lnTo>
                  <a:pt x="869" y="82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270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Box 4"/>
          <p:cNvSpPr txBox="1">
            <a:spLocks noChangeArrowheads="1"/>
          </p:cNvSpPr>
          <p:nvPr/>
        </p:nvSpPr>
        <p:spPr bwMode="auto">
          <a:xfrm>
            <a:off x="-3050" y="-27384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La </a:t>
            </a:r>
            <a:r>
              <a:rPr lang="es-ES" altLang="es-ES" sz="2800" b="1" dirty="0" err="1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desfamilización</a:t>
            </a:r>
            <a:r>
              <a:rPr lang="es-ES" altLang="es-E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: trabajo y pensiones</a:t>
            </a:r>
            <a:endParaRPr lang="es-ES" altLang="es-ES" sz="2800" b="1" dirty="0">
              <a:solidFill>
                <a:schemeClr val="bg1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sp>
        <p:nvSpPr>
          <p:cNvPr id="62" name="61 CuadroTexto"/>
          <p:cNvSpPr txBox="1"/>
          <p:nvPr/>
        </p:nvSpPr>
        <p:spPr>
          <a:xfrm>
            <a:off x="395536" y="766445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altLang="es-ES" sz="1800" b="1" dirty="0" smtClean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Nº de trabajadores familiares en </a:t>
            </a:r>
            <a:r>
              <a:rPr lang="es-ES" altLang="es-ES" sz="1800" b="1" dirty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España (</a:t>
            </a:r>
            <a:r>
              <a:rPr lang="es-ES" altLang="es-ES" sz="1800" b="1" dirty="0" smtClean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1960-2011)</a:t>
            </a:r>
            <a:endParaRPr lang="es-ES" sz="1800" dirty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083" y="3753376"/>
            <a:ext cx="4539421" cy="30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62 CuadroTexto"/>
          <p:cNvSpPr txBox="1"/>
          <p:nvPr/>
        </p:nvSpPr>
        <p:spPr>
          <a:xfrm>
            <a:off x="5444480" y="3212976"/>
            <a:ext cx="3303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altLang="es-ES" sz="1800" b="1" dirty="0" smtClean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Nº de pensiones en España </a:t>
            </a:r>
            <a:r>
              <a:rPr lang="es-ES" altLang="es-ES" sz="1800" b="1" dirty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altLang="es-ES" sz="1800" b="1" dirty="0" smtClean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1981-2015)</a:t>
            </a:r>
            <a:endParaRPr lang="es-ES" sz="1800" dirty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340768"/>
            <a:ext cx="4539422" cy="30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0" y="6525344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</a:t>
            </a:r>
            <a:r>
              <a:rPr lang="es-ES" sz="1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INE y Ministerio de Empleo y Seguridad Social</a:t>
            </a:r>
            <a:endParaRPr lang="es-ES" sz="1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6525344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</a:t>
            </a:r>
            <a:r>
              <a:rPr lang="es-ES" sz="1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INE, Censos de </a:t>
            </a:r>
            <a:r>
              <a:rPr lang="es-ES" sz="1800" b="1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Poblaión</a:t>
            </a:r>
            <a:endParaRPr lang="es-ES" sz="1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-3050" y="-27384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6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Tamaño medio de los hogares españoles (1960-2011</a:t>
            </a:r>
            <a:r>
              <a:rPr lang="es-ES" altLang="es-ES" sz="26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)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8830402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098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6525344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</a:t>
            </a:r>
            <a:r>
              <a:rPr lang="es-ES" sz="1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Censo de 2011, INE</a:t>
            </a:r>
            <a:endParaRPr lang="es-ES" sz="1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-3050" y="-27384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b="1" dirty="0" smtClean="0">
                <a:solidFill>
                  <a:prstClr val="white"/>
                </a:solidFill>
                <a:latin typeface="Arial Rounded MT Bold" panose="020F0704030504030204" pitchFamily="34" charset="0"/>
                <a:cs typeface="Arial" pitchFamily="34" charset="0"/>
              </a:rPr>
              <a:t>España, 2011: formas de convivencia por edad</a:t>
            </a:r>
            <a:endParaRPr lang="es-ES" altLang="es-ES" sz="2800" b="1" dirty="0">
              <a:solidFill>
                <a:prstClr val="white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pic>
        <p:nvPicPr>
          <p:cNvPr id="106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036496" cy="623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325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" y="1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4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1970-2011: Población según tipo de hogar</a:t>
            </a:r>
            <a:endParaRPr lang="es-ES" altLang="es-ES" sz="2400" b="1" dirty="0">
              <a:solidFill>
                <a:schemeClr val="bg1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0" y="6525344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Censos de Población, INE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15" y="692696"/>
            <a:ext cx="8214849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Elipse"/>
          <p:cNvSpPr/>
          <p:nvPr/>
        </p:nvSpPr>
        <p:spPr>
          <a:xfrm>
            <a:off x="1115616" y="4617792"/>
            <a:ext cx="1800200" cy="19075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lipse"/>
          <p:cNvSpPr/>
          <p:nvPr/>
        </p:nvSpPr>
        <p:spPr>
          <a:xfrm>
            <a:off x="5508104" y="4581128"/>
            <a:ext cx="1800200" cy="19075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686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" y="1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4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1991-2011 </a:t>
            </a:r>
            <a:r>
              <a:rPr lang="es-ES" altLang="es-ES" sz="24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Población </a:t>
            </a:r>
            <a:r>
              <a:rPr lang="es-ES" altLang="es-ES" sz="24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de 65+ en España según </a:t>
            </a:r>
            <a:r>
              <a:rPr lang="es-ES" altLang="es-ES" sz="24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convivencia</a:t>
            </a:r>
            <a:endParaRPr lang="es-ES" altLang="es-ES" sz="2400" b="1" dirty="0">
              <a:solidFill>
                <a:schemeClr val="bg1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0" y="6525344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Censos de Población, INE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8811821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164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-36512" y="1"/>
            <a:ext cx="9180511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4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1981-2011: Población </a:t>
            </a:r>
            <a:r>
              <a:rPr lang="es-ES" altLang="es-ES" sz="24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de 65+ en España según </a:t>
            </a:r>
            <a:r>
              <a:rPr lang="es-ES" altLang="es-ES" sz="24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convivencia</a:t>
            </a:r>
            <a:endParaRPr lang="es-ES" altLang="es-ES" sz="2400" b="1" dirty="0">
              <a:solidFill>
                <a:schemeClr val="bg1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0" y="6525344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Censos de Población, INE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8811821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584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6525344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Censos de Población, INE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" y="1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1991-2011: Personas </a:t>
            </a:r>
            <a:r>
              <a:rPr lang="es-ES" altLang="es-ES" sz="28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65+ </a:t>
            </a:r>
            <a:r>
              <a:rPr lang="es-ES" altLang="es-E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solas por </a:t>
            </a:r>
            <a:r>
              <a:rPr lang="es-ES" altLang="es-ES" sz="28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sexo y edad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69" y="692696"/>
            <a:ext cx="8811819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05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6525344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Censos de Población, INE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" y="1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Personas 65+ en instituciones por sexo y edad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0688"/>
            <a:ext cx="8811821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687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" y="1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32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Población de 65+ en </a:t>
            </a:r>
            <a:r>
              <a:rPr lang="es-ES" altLang="es-ES" sz="32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que </a:t>
            </a:r>
            <a:r>
              <a:rPr lang="es-ES" altLang="es-ES" sz="32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vive sola (2011</a:t>
            </a:r>
            <a:r>
              <a:rPr lang="es-ES" altLang="es-ES" sz="32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) en..</a:t>
            </a:r>
            <a:endParaRPr lang="es-ES" altLang="es-ES" sz="3200" b="1" dirty="0">
              <a:solidFill>
                <a:schemeClr val="bg1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52" y="2780928"/>
            <a:ext cx="2808000" cy="1980000"/>
          </a:xfrm>
          <a:prstGeom prst="rect">
            <a:avLst/>
          </a:prstGeom>
          <a:noFill/>
          <a:ln w="158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98" y="836711"/>
            <a:ext cx="2827405" cy="1980000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3275856" y="1174481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C000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España: 21%</a:t>
            </a:r>
            <a:endParaRPr lang="es-ES" sz="3600" b="1" dirty="0">
              <a:solidFill>
                <a:srgbClr val="C00000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012160" y="2996952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C000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Municipio de Madrid: 25%</a:t>
            </a:r>
          </a:p>
        </p:txBody>
      </p:sp>
      <p:pic>
        <p:nvPicPr>
          <p:cNvPr id="2050" name="Picture 2"/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797152"/>
            <a:ext cx="2808000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1050082" y="5265970"/>
            <a:ext cx="4753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C000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Distrito Centro: 35%</a:t>
            </a:r>
            <a:endParaRPr lang="es-ES" sz="3600" b="1" dirty="0">
              <a:solidFill>
                <a:srgbClr val="C00000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173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6525344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</a:t>
            </a:r>
            <a:r>
              <a:rPr lang="es-ES" sz="18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Eurostat</a:t>
            </a:r>
            <a:endParaRPr lang="es-ES" sz="1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-3050" y="-27384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6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Población de 65+ </a:t>
            </a:r>
            <a:r>
              <a:rPr lang="es-ES" altLang="es-ES" sz="26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en </a:t>
            </a:r>
            <a:r>
              <a:rPr lang="es-ES" altLang="es-ES" sz="26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Europa según </a:t>
            </a:r>
            <a:r>
              <a:rPr lang="es-ES" altLang="es-ES" sz="26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convivencia </a:t>
            </a:r>
            <a:r>
              <a:rPr lang="es-ES" altLang="es-ES" sz="26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(2011)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77" y="692695"/>
            <a:ext cx="8811819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202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6525344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</a:t>
            </a:r>
            <a:r>
              <a:rPr lang="es-ES" sz="18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Eurostat</a:t>
            </a:r>
            <a:endParaRPr lang="es-ES" sz="1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" y="1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6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Población de 65+ en Europa que vive sola (2011)</a:t>
            </a:r>
          </a:p>
        </p:txBody>
      </p:sp>
      <p:sp>
        <p:nvSpPr>
          <p:cNvPr id="2" name="1 Elipse"/>
          <p:cNvSpPr/>
          <p:nvPr/>
        </p:nvSpPr>
        <p:spPr>
          <a:xfrm>
            <a:off x="467544" y="5589240"/>
            <a:ext cx="1584176" cy="79208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03" tIns="52752" rIns="105503" bIns="52752" rtlCol="0" anchor="ctr"/>
          <a:lstStyle/>
          <a:p>
            <a:pPr algn="ctr"/>
            <a:endParaRPr lang="es-ES"/>
          </a:p>
        </p:txBody>
      </p:sp>
      <p:sp>
        <p:nvSpPr>
          <p:cNvPr id="7" name="6 Elipse"/>
          <p:cNvSpPr/>
          <p:nvPr/>
        </p:nvSpPr>
        <p:spPr>
          <a:xfrm>
            <a:off x="2051720" y="5589240"/>
            <a:ext cx="2304256" cy="792088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03" tIns="52752" rIns="105503" bIns="52752"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4211960" y="5589240"/>
            <a:ext cx="2592288" cy="792088"/>
          </a:xfrm>
          <a:prstGeom prst="ellipse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03" tIns="52752" rIns="105503" bIns="52752"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588224" y="5589240"/>
            <a:ext cx="2088232" cy="792088"/>
          </a:xfrm>
          <a:prstGeom prst="ellipse">
            <a:avLst/>
          </a:prstGeom>
          <a:noFill/>
          <a:ln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503" tIns="52752" rIns="105503" bIns="52752" rtlCol="0" anchor="ctr"/>
          <a:lstStyle/>
          <a:p>
            <a:pPr algn="ctr"/>
            <a:endParaRPr lang="es-E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75" y="620688"/>
            <a:ext cx="8811821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718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6525344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Censos de Población, INE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" y="1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5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Tamaño de los hogares de las personas 65+ en España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" y="764704"/>
            <a:ext cx="8811818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111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6525344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Censos de Población, INE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" y="1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5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Tamaño de los hogares de las personas 65+ en España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" y="763200"/>
            <a:ext cx="8811821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340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6493107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Censos de Población, INE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" y="1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6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Nº de generaciones en los hogares de </a:t>
            </a:r>
            <a:r>
              <a:rPr lang="es-ES" altLang="es-ES" sz="26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las personas 65</a:t>
            </a:r>
            <a:r>
              <a:rPr lang="es-ES" altLang="es-ES" sz="26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+</a:t>
            </a:r>
            <a:endParaRPr lang="es-ES" altLang="es-ES" sz="2600" b="1" dirty="0">
              <a:solidFill>
                <a:schemeClr val="bg1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29360"/>
            <a:ext cx="8811821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108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6525344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</a:t>
            </a:r>
            <a:r>
              <a:rPr lang="es-ES" sz="1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INE, Censos de Población</a:t>
            </a:r>
            <a:endParaRPr lang="es-ES" sz="1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-3050" y="-27384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Porcentaje de personas 45-64 años que viven solas</a:t>
            </a:r>
            <a:endParaRPr lang="es-ES" altLang="es-ES" sz="2800" b="1" dirty="0">
              <a:solidFill>
                <a:schemeClr val="bg1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01" y="657352"/>
            <a:ext cx="8214847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472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6525344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Censos de Población, INE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" y="1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2011: Personas </a:t>
            </a:r>
            <a:r>
              <a:rPr lang="es-ES" altLang="es-ES" sz="28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65+ </a:t>
            </a:r>
            <a:r>
              <a:rPr lang="es-ES" altLang="es-E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solas por </a:t>
            </a:r>
            <a:r>
              <a:rPr lang="es-ES" altLang="es-ES" sz="28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sexo y edad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29360"/>
            <a:ext cx="8811821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063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6453336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Censos de Población, INE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" y="1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30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Fecundidad en España</a:t>
            </a:r>
            <a:endParaRPr lang="es-ES" altLang="es-ES" sz="3000" b="1" dirty="0">
              <a:solidFill>
                <a:schemeClr val="bg1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43" y="1268760"/>
            <a:ext cx="4421312" cy="30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51520" y="764704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altLang="es-ES" sz="1800" b="1" dirty="0" smtClean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Nº de hijos </a:t>
            </a:r>
            <a:r>
              <a:rPr lang="es-ES" altLang="es-ES" sz="1800" b="1" dirty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las mujeres de 65+ años </a:t>
            </a:r>
            <a:r>
              <a:rPr lang="es-ES" altLang="es-ES" sz="1800" b="1" dirty="0" smtClean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altLang="es-ES" sz="1800" b="1" dirty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España (1981-2031</a:t>
            </a:r>
            <a:r>
              <a:rPr lang="es-ES" altLang="es-ES" sz="1800" b="1" dirty="0" smtClean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sz="1800" dirty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2 Grupo"/>
          <p:cNvGrpSpPr/>
          <p:nvPr/>
        </p:nvGrpSpPr>
        <p:grpSpPr>
          <a:xfrm>
            <a:off x="4427984" y="2852936"/>
            <a:ext cx="4533711" cy="3888432"/>
            <a:chOff x="4427984" y="2852936"/>
            <a:chExt cx="4533711" cy="3888432"/>
          </a:xfrm>
        </p:grpSpPr>
        <p:sp>
          <p:nvSpPr>
            <p:cNvPr id="9" name="8 CuadroTexto"/>
            <p:cNvSpPr txBox="1"/>
            <p:nvPr/>
          </p:nvSpPr>
          <p:spPr>
            <a:xfrm>
              <a:off x="4860032" y="2852936"/>
              <a:ext cx="403244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s-ES" altLang="es-ES" sz="1800" b="1" dirty="0" smtClean="0">
                  <a:solidFill>
                    <a:srgbClr val="9900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Porcentaje de mujeres sin hijos en España por año de nacimiento (1920-1970)</a:t>
              </a:r>
              <a:endParaRPr lang="es-ES" sz="1800" dirty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4" y="3681368"/>
              <a:ext cx="4533711" cy="30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2524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6501851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</a:t>
            </a:r>
            <a:r>
              <a:rPr lang="es-ES" sz="1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CIS, estudio 2647 (2006)</a:t>
            </a:r>
            <a:endParaRPr lang="es-ES" sz="1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" y="1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5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Nº de parientes biológicos de las personas mayores (65+)</a:t>
            </a:r>
            <a:endParaRPr lang="es-ES" altLang="es-ES" sz="2500" b="1" dirty="0">
              <a:solidFill>
                <a:schemeClr val="bg1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92696"/>
            <a:ext cx="9037708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114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6501851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</a:t>
            </a:r>
            <a:r>
              <a:rPr lang="es-ES" sz="1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INE, 2T EPA</a:t>
            </a:r>
            <a:endParaRPr lang="es-ES" sz="1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" y="1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5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Empleo de las mujeres en España (1964-2015)</a:t>
            </a:r>
            <a:endParaRPr lang="es-ES" altLang="es-ES" sz="2500" b="1" dirty="0">
              <a:solidFill>
                <a:schemeClr val="bg1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grpSp>
        <p:nvGrpSpPr>
          <p:cNvPr id="3" name="Group 6"/>
          <p:cNvGrpSpPr>
            <a:grpSpLocks noChangeAspect="1"/>
          </p:cNvGrpSpPr>
          <p:nvPr/>
        </p:nvGrpSpPr>
        <p:grpSpPr bwMode="auto">
          <a:xfrm>
            <a:off x="250826" y="692150"/>
            <a:ext cx="8785227" cy="5940425"/>
            <a:chOff x="158" y="436"/>
            <a:chExt cx="5534" cy="3742"/>
          </a:xfrm>
        </p:grpSpPr>
        <p:sp>
          <p:nvSpPr>
            <p:cNvPr id="6" name="AutoShape 5"/>
            <p:cNvSpPr>
              <a:spLocks noChangeAspect="1" noChangeArrowheads="1" noTextEdit="1"/>
            </p:cNvSpPr>
            <p:nvPr/>
          </p:nvSpPr>
          <p:spPr bwMode="auto">
            <a:xfrm>
              <a:off x="204" y="436"/>
              <a:ext cx="5352" cy="3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517" y="3474"/>
              <a:ext cx="4704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17" y="3132"/>
              <a:ext cx="4704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517" y="2791"/>
              <a:ext cx="4704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517" y="2449"/>
              <a:ext cx="4704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517" y="2107"/>
              <a:ext cx="4704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517" y="1765"/>
              <a:ext cx="4704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517" y="1424"/>
              <a:ext cx="4704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517" y="1082"/>
              <a:ext cx="4704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517" y="740"/>
              <a:ext cx="4704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517" y="740"/>
              <a:ext cx="0" cy="3076"/>
            </a:xfrm>
            <a:prstGeom prst="line">
              <a:avLst/>
            </a:prstGeom>
            <a:noFill/>
            <a:ln w="0">
              <a:solidFill>
                <a:srgbClr val="8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73" y="3816"/>
              <a:ext cx="44" cy="0"/>
            </a:xfrm>
            <a:prstGeom prst="line">
              <a:avLst/>
            </a:prstGeom>
            <a:noFill/>
            <a:ln w="0">
              <a:solidFill>
                <a:srgbClr val="8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473" y="3474"/>
              <a:ext cx="44" cy="0"/>
            </a:xfrm>
            <a:prstGeom prst="line">
              <a:avLst/>
            </a:prstGeom>
            <a:noFill/>
            <a:ln w="0">
              <a:solidFill>
                <a:srgbClr val="8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73" y="3132"/>
              <a:ext cx="44" cy="0"/>
            </a:xfrm>
            <a:prstGeom prst="line">
              <a:avLst/>
            </a:prstGeom>
            <a:noFill/>
            <a:ln w="0">
              <a:solidFill>
                <a:srgbClr val="8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473" y="2791"/>
              <a:ext cx="44" cy="0"/>
            </a:xfrm>
            <a:prstGeom prst="line">
              <a:avLst/>
            </a:prstGeom>
            <a:noFill/>
            <a:ln w="0">
              <a:solidFill>
                <a:srgbClr val="8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73" y="2449"/>
              <a:ext cx="44" cy="0"/>
            </a:xfrm>
            <a:prstGeom prst="line">
              <a:avLst/>
            </a:prstGeom>
            <a:noFill/>
            <a:ln w="0">
              <a:solidFill>
                <a:srgbClr val="8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473" y="2107"/>
              <a:ext cx="44" cy="0"/>
            </a:xfrm>
            <a:prstGeom prst="line">
              <a:avLst/>
            </a:prstGeom>
            <a:noFill/>
            <a:ln w="0">
              <a:solidFill>
                <a:srgbClr val="8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73" y="1765"/>
              <a:ext cx="44" cy="0"/>
            </a:xfrm>
            <a:prstGeom prst="line">
              <a:avLst/>
            </a:prstGeom>
            <a:noFill/>
            <a:ln w="0">
              <a:solidFill>
                <a:srgbClr val="8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473" y="1424"/>
              <a:ext cx="44" cy="0"/>
            </a:xfrm>
            <a:prstGeom prst="line">
              <a:avLst/>
            </a:prstGeom>
            <a:noFill/>
            <a:ln w="0">
              <a:solidFill>
                <a:srgbClr val="8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473" y="1082"/>
              <a:ext cx="44" cy="0"/>
            </a:xfrm>
            <a:prstGeom prst="line">
              <a:avLst/>
            </a:prstGeom>
            <a:noFill/>
            <a:ln w="0">
              <a:solidFill>
                <a:srgbClr val="8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473" y="740"/>
              <a:ext cx="44" cy="0"/>
            </a:xfrm>
            <a:prstGeom prst="line">
              <a:avLst/>
            </a:prstGeom>
            <a:noFill/>
            <a:ln w="0">
              <a:solidFill>
                <a:srgbClr val="8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517" y="3816"/>
              <a:ext cx="470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517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608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 flipV="1">
              <a:off x="698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 flipV="1">
              <a:off x="789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 flipV="1">
              <a:off x="879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 flipV="1">
              <a:off x="970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" name="Line 34"/>
            <p:cNvSpPr>
              <a:spLocks noChangeShapeType="1"/>
            </p:cNvSpPr>
            <p:nvPr/>
          </p:nvSpPr>
          <p:spPr bwMode="auto">
            <a:xfrm flipV="1">
              <a:off x="1060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 flipV="1">
              <a:off x="1150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 flipV="1">
              <a:off x="1242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 flipV="1">
              <a:off x="1332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8" name="Line 38"/>
            <p:cNvSpPr>
              <a:spLocks noChangeShapeType="1"/>
            </p:cNvSpPr>
            <p:nvPr/>
          </p:nvSpPr>
          <p:spPr bwMode="auto">
            <a:xfrm flipV="1">
              <a:off x="1422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9" name="Line 39"/>
            <p:cNvSpPr>
              <a:spLocks noChangeShapeType="1"/>
            </p:cNvSpPr>
            <p:nvPr/>
          </p:nvSpPr>
          <p:spPr bwMode="auto">
            <a:xfrm flipV="1">
              <a:off x="1512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 flipV="1">
              <a:off x="1604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694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784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3" name="Line 43"/>
            <p:cNvSpPr>
              <a:spLocks noChangeShapeType="1"/>
            </p:cNvSpPr>
            <p:nvPr/>
          </p:nvSpPr>
          <p:spPr bwMode="auto">
            <a:xfrm flipV="1">
              <a:off x="1874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4" name="Line 44"/>
            <p:cNvSpPr>
              <a:spLocks noChangeShapeType="1"/>
            </p:cNvSpPr>
            <p:nvPr/>
          </p:nvSpPr>
          <p:spPr bwMode="auto">
            <a:xfrm flipV="1">
              <a:off x="1964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 flipV="1">
              <a:off x="2056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 flipV="1">
              <a:off x="2146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7" name="Line 47"/>
            <p:cNvSpPr>
              <a:spLocks noChangeShapeType="1"/>
            </p:cNvSpPr>
            <p:nvPr/>
          </p:nvSpPr>
          <p:spPr bwMode="auto">
            <a:xfrm flipV="1">
              <a:off x="2236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 flipV="1">
              <a:off x="2326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 flipV="1">
              <a:off x="2416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 flipV="1">
              <a:off x="2508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1" name="Line 51"/>
            <p:cNvSpPr>
              <a:spLocks noChangeShapeType="1"/>
            </p:cNvSpPr>
            <p:nvPr/>
          </p:nvSpPr>
          <p:spPr bwMode="auto">
            <a:xfrm flipV="1">
              <a:off x="2598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2" name="Line 52"/>
            <p:cNvSpPr>
              <a:spLocks noChangeShapeType="1"/>
            </p:cNvSpPr>
            <p:nvPr/>
          </p:nvSpPr>
          <p:spPr bwMode="auto">
            <a:xfrm flipV="1">
              <a:off x="2688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 flipV="1">
              <a:off x="2778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2870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2960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6" name="Line 56"/>
            <p:cNvSpPr>
              <a:spLocks noChangeShapeType="1"/>
            </p:cNvSpPr>
            <p:nvPr/>
          </p:nvSpPr>
          <p:spPr bwMode="auto">
            <a:xfrm flipV="1">
              <a:off x="3050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7" name="Line 57"/>
            <p:cNvSpPr>
              <a:spLocks noChangeShapeType="1"/>
            </p:cNvSpPr>
            <p:nvPr/>
          </p:nvSpPr>
          <p:spPr bwMode="auto">
            <a:xfrm flipV="1">
              <a:off x="3141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8" name="Line 58"/>
            <p:cNvSpPr>
              <a:spLocks noChangeShapeType="1"/>
            </p:cNvSpPr>
            <p:nvPr/>
          </p:nvSpPr>
          <p:spPr bwMode="auto">
            <a:xfrm flipV="1">
              <a:off x="3231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9" name="Line 59"/>
            <p:cNvSpPr>
              <a:spLocks noChangeShapeType="1"/>
            </p:cNvSpPr>
            <p:nvPr/>
          </p:nvSpPr>
          <p:spPr bwMode="auto">
            <a:xfrm flipV="1">
              <a:off x="3322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0" name="Line 60"/>
            <p:cNvSpPr>
              <a:spLocks noChangeShapeType="1"/>
            </p:cNvSpPr>
            <p:nvPr/>
          </p:nvSpPr>
          <p:spPr bwMode="auto">
            <a:xfrm flipV="1">
              <a:off x="3412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1" name="Line 61"/>
            <p:cNvSpPr>
              <a:spLocks noChangeShapeType="1"/>
            </p:cNvSpPr>
            <p:nvPr/>
          </p:nvSpPr>
          <p:spPr bwMode="auto">
            <a:xfrm flipV="1">
              <a:off x="3503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2" name="Line 62"/>
            <p:cNvSpPr>
              <a:spLocks noChangeShapeType="1"/>
            </p:cNvSpPr>
            <p:nvPr/>
          </p:nvSpPr>
          <p:spPr bwMode="auto">
            <a:xfrm flipV="1">
              <a:off x="3593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3" name="Line 63"/>
            <p:cNvSpPr>
              <a:spLocks noChangeShapeType="1"/>
            </p:cNvSpPr>
            <p:nvPr/>
          </p:nvSpPr>
          <p:spPr bwMode="auto">
            <a:xfrm flipV="1">
              <a:off x="3683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24" name="Line 64"/>
            <p:cNvSpPr>
              <a:spLocks noChangeShapeType="1"/>
            </p:cNvSpPr>
            <p:nvPr/>
          </p:nvSpPr>
          <p:spPr bwMode="auto">
            <a:xfrm flipV="1">
              <a:off x="3774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25" name="Line 65"/>
            <p:cNvSpPr>
              <a:spLocks noChangeShapeType="1"/>
            </p:cNvSpPr>
            <p:nvPr/>
          </p:nvSpPr>
          <p:spPr bwMode="auto">
            <a:xfrm flipV="1">
              <a:off x="3865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28" name="Line 66"/>
            <p:cNvSpPr>
              <a:spLocks noChangeShapeType="1"/>
            </p:cNvSpPr>
            <p:nvPr/>
          </p:nvSpPr>
          <p:spPr bwMode="auto">
            <a:xfrm flipV="1">
              <a:off x="3955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29" name="Line 67"/>
            <p:cNvSpPr>
              <a:spLocks noChangeShapeType="1"/>
            </p:cNvSpPr>
            <p:nvPr/>
          </p:nvSpPr>
          <p:spPr bwMode="auto">
            <a:xfrm flipV="1">
              <a:off x="4045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30" name="Line 68"/>
            <p:cNvSpPr>
              <a:spLocks noChangeShapeType="1"/>
            </p:cNvSpPr>
            <p:nvPr/>
          </p:nvSpPr>
          <p:spPr bwMode="auto">
            <a:xfrm flipV="1">
              <a:off x="4135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31" name="Line 69"/>
            <p:cNvSpPr>
              <a:spLocks noChangeShapeType="1"/>
            </p:cNvSpPr>
            <p:nvPr/>
          </p:nvSpPr>
          <p:spPr bwMode="auto">
            <a:xfrm flipV="1">
              <a:off x="4227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32" name="Line 70"/>
            <p:cNvSpPr>
              <a:spLocks noChangeShapeType="1"/>
            </p:cNvSpPr>
            <p:nvPr/>
          </p:nvSpPr>
          <p:spPr bwMode="auto">
            <a:xfrm flipV="1">
              <a:off x="4317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33" name="Line 71"/>
            <p:cNvSpPr>
              <a:spLocks noChangeShapeType="1"/>
            </p:cNvSpPr>
            <p:nvPr/>
          </p:nvSpPr>
          <p:spPr bwMode="auto">
            <a:xfrm flipV="1">
              <a:off x="4407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34" name="Line 72"/>
            <p:cNvSpPr>
              <a:spLocks noChangeShapeType="1"/>
            </p:cNvSpPr>
            <p:nvPr/>
          </p:nvSpPr>
          <p:spPr bwMode="auto">
            <a:xfrm flipV="1">
              <a:off x="4497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35" name="Line 73"/>
            <p:cNvSpPr>
              <a:spLocks noChangeShapeType="1"/>
            </p:cNvSpPr>
            <p:nvPr/>
          </p:nvSpPr>
          <p:spPr bwMode="auto">
            <a:xfrm flipV="1">
              <a:off x="4589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36" name="Line 74"/>
            <p:cNvSpPr>
              <a:spLocks noChangeShapeType="1"/>
            </p:cNvSpPr>
            <p:nvPr/>
          </p:nvSpPr>
          <p:spPr bwMode="auto">
            <a:xfrm flipV="1">
              <a:off x="4679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37" name="Line 75"/>
            <p:cNvSpPr>
              <a:spLocks noChangeShapeType="1"/>
            </p:cNvSpPr>
            <p:nvPr/>
          </p:nvSpPr>
          <p:spPr bwMode="auto">
            <a:xfrm flipV="1">
              <a:off x="4769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38" name="Line 76"/>
            <p:cNvSpPr>
              <a:spLocks noChangeShapeType="1"/>
            </p:cNvSpPr>
            <p:nvPr/>
          </p:nvSpPr>
          <p:spPr bwMode="auto">
            <a:xfrm flipV="1">
              <a:off x="4859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39" name="Line 77"/>
            <p:cNvSpPr>
              <a:spLocks noChangeShapeType="1"/>
            </p:cNvSpPr>
            <p:nvPr/>
          </p:nvSpPr>
          <p:spPr bwMode="auto">
            <a:xfrm flipV="1">
              <a:off x="4949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40" name="Line 78"/>
            <p:cNvSpPr>
              <a:spLocks noChangeShapeType="1"/>
            </p:cNvSpPr>
            <p:nvPr/>
          </p:nvSpPr>
          <p:spPr bwMode="auto">
            <a:xfrm flipV="1">
              <a:off x="5041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41" name="Line 79"/>
            <p:cNvSpPr>
              <a:spLocks noChangeShapeType="1"/>
            </p:cNvSpPr>
            <p:nvPr/>
          </p:nvSpPr>
          <p:spPr bwMode="auto">
            <a:xfrm flipV="1">
              <a:off x="5131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42" name="Line 80"/>
            <p:cNvSpPr>
              <a:spLocks noChangeShapeType="1"/>
            </p:cNvSpPr>
            <p:nvPr/>
          </p:nvSpPr>
          <p:spPr bwMode="auto">
            <a:xfrm flipV="1">
              <a:off x="5221" y="3816"/>
              <a:ext cx="0" cy="2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43" name="Freeform 81"/>
            <p:cNvSpPr>
              <a:spLocks/>
            </p:cNvSpPr>
            <p:nvPr/>
          </p:nvSpPr>
          <p:spPr bwMode="auto">
            <a:xfrm>
              <a:off x="563" y="888"/>
              <a:ext cx="4612" cy="1963"/>
            </a:xfrm>
            <a:custGeom>
              <a:avLst/>
              <a:gdLst>
                <a:gd name="T0" fmla="*/ 0 w 3223"/>
                <a:gd name="T1" fmla="*/ 1446 h 1446"/>
                <a:gd name="T2" fmla="*/ 63 w 3223"/>
                <a:gd name="T3" fmla="*/ 1414 h 1446"/>
                <a:gd name="T4" fmla="*/ 126 w 3223"/>
                <a:gd name="T5" fmla="*/ 1414 h 1446"/>
                <a:gd name="T6" fmla="*/ 189 w 3223"/>
                <a:gd name="T7" fmla="*/ 1408 h 1446"/>
                <a:gd name="T8" fmla="*/ 252 w 3223"/>
                <a:gd name="T9" fmla="*/ 1410 h 1446"/>
                <a:gd name="T10" fmla="*/ 316 w 3223"/>
                <a:gd name="T11" fmla="*/ 1398 h 1446"/>
                <a:gd name="T12" fmla="*/ 379 w 3223"/>
                <a:gd name="T13" fmla="*/ 1384 h 1446"/>
                <a:gd name="T14" fmla="*/ 442 w 3223"/>
                <a:gd name="T15" fmla="*/ 1346 h 1446"/>
                <a:gd name="T16" fmla="*/ 505 w 3223"/>
                <a:gd name="T17" fmla="*/ 1283 h 1446"/>
                <a:gd name="T18" fmla="*/ 569 w 3223"/>
                <a:gd name="T19" fmla="*/ 1197 h 1446"/>
                <a:gd name="T20" fmla="*/ 632 w 3223"/>
                <a:gd name="T21" fmla="*/ 1179 h 1446"/>
                <a:gd name="T22" fmla="*/ 695 w 3223"/>
                <a:gd name="T23" fmla="*/ 1233 h 1446"/>
                <a:gd name="T24" fmla="*/ 758 w 3223"/>
                <a:gd name="T25" fmla="*/ 1236 h 1446"/>
                <a:gd name="T26" fmla="*/ 821 w 3223"/>
                <a:gd name="T27" fmla="*/ 1271 h 1446"/>
                <a:gd name="T28" fmla="*/ 885 w 3223"/>
                <a:gd name="T29" fmla="*/ 1278 h 1446"/>
                <a:gd name="T30" fmla="*/ 948 w 3223"/>
                <a:gd name="T31" fmla="*/ 1289 h 1446"/>
                <a:gd name="T32" fmla="*/ 1011 w 3223"/>
                <a:gd name="T33" fmla="*/ 1312 h 1446"/>
                <a:gd name="T34" fmla="*/ 1074 w 3223"/>
                <a:gd name="T35" fmla="*/ 1344 h 1446"/>
                <a:gd name="T36" fmla="*/ 1137 w 3223"/>
                <a:gd name="T37" fmla="*/ 1351 h 1446"/>
                <a:gd name="T38" fmla="*/ 1201 w 3223"/>
                <a:gd name="T39" fmla="*/ 1338 h 1446"/>
                <a:gd name="T40" fmla="*/ 1264 w 3223"/>
                <a:gd name="T41" fmla="*/ 1353 h 1446"/>
                <a:gd name="T42" fmla="*/ 1327 w 3223"/>
                <a:gd name="T43" fmla="*/ 1361 h 1446"/>
                <a:gd name="T44" fmla="*/ 1390 w 3223"/>
                <a:gd name="T45" fmla="*/ 1346 h 1446"/>
                <a:gd name="T46" fmla="*/ 1453 w 3223"/>
                <a:gd name="T47" fmla="*/ 1282 h 1446"/>
                <a:gd name="T48" fmla="*/ 1517 w 3223"/>
                <a:gd name="T49" fmla="*/ 1229 h 1446"/>
                <a:gd name="T50" fmla="*/ 1580 w 3223"/>
                <a:gd name="T51" fmla="*/ 1179 h 1446"/>
                <a:gd name="T52" fmla="*/ 1643 w 3223"/>
                <a:gd name="T53" fmla="*/ 1138 h 1446"/>
                <a:gd name="T54" fmla="*/ 1706 w 3223"/>
                <a:gd name="T55" fmla="*/ 1109 h 1446"/>
                <a:gd name="T56" fmla="*/ 1770 w 3223"/>
                <a:gd name="T57" fmla="*/ 1097 h 1446"/>
                <a:gd name="T58" fmla="*/ 1833 w 3223"/>
                <a:gd name="T59" fmla="*/ 1122 h 1446"/>
                <a:gd name="T60" fmla="*/ 1896 w 3223"/>
                <a:gd name="T61" fmla="*/ 1121 h 1446"/>
                <a:gd name="T62" fmla="*/ 1959 w 3223"/>
                <a:gd name="T63" fmla="*/ 1083 h 1446"/>
                <a:gd name="T64" fmla="*/ 2022 w 3223"/>
                <a:gd name="T65" fmla="*/ 1044 h 1446"/>
                <a:gd name="T66" fmla="*/ 2086 w 3223"/>
                <a:gd name="T67" fmla="*/ 990 h 1446"/>
                <a:gd name="T68" fmla="*/ 2149 w 3223"/>
                <a:gd name="T69" fmla="*/ 946 h 1446"/>
                <a:gd name="T70" fmla="*/ 2212 w 3223"/>
                <a:gd name="T71" fmla="*/ 853 h 1446"/>
                <a:gd name="T72" fmla="*/ 2275 w 3223"/>
                <a:gd name="T73" fmla="*/ 743 h 1446"/>
                <a:gd name="T74" fmla="*/ 2338 w 3223"/>
                <a:gd name="T75" fmla="*/ 679 h 1446"/>
                <a:gd name="T76" fmla="*/ 2402 w 3223"/>
                <a:gd name="T77" fmla="*/ 623 h 1446"/>
                <a:gd name="T78" fmla="*/ 2465 w 3223"/>
                <a:gd name="T79" fmla="*/ 549 h 1446"/>
                <a:gd name="T80" fmla="*/ 2528 w 3223"/>
                <a:gd name="T81" fmla="*/ 505 h 1446"/>
                <a:gd name="T82" fmla="*/ 2591 w 3223"/>
                <a:gd name="T83" fmla="*/ 249 h 1446"/>
                <a:gd name="T84" fmla="*/ 2654 w 3223"/>
                <a:gd name="T85" fmla="*/ 146 h 1446"/>
                <a:gd name="T86" fmla="*/ 2718 w 3223"/>
                <a:gd name="T87" fmla="*/ 52 h 1446"/>
                <a:gd name="T88" fmla="*/ 2781 w 3223"/>
                <a:gd name="T89" fmla="*/ 0 h 1446"/>
                <a:gd name="T90" fmla="*/ 2844 w 3223"/>
                <a:gd name="T91" fmla="*/ 81 h 1446"/>
                <a:gd name="T92" fmla="*/ 2907 w 3223"/>
                <a:gd name="T93" fmla="*/ 107 h 1446"/>
                <a:gd name="T94" fmla="*/ 2971 w 3223"/>
                <a:gd name="T95" fmla="*/ 83 h 1446"/>
                <a:gd name="T96" fmla="*/ 3034 w 3223"/>
                <a:gd name="T97" fmla="*/ 163 h 1446"/>
                <a:gd name="T98" fmla="*/ 3097 w 3223"/>
                <a:gd name="T99" fmla="*/ 234 h 1446"/>
                <a:gd name="T100" fmla="*/ 3160 w 3223"/>
                <a:gd name="T101" fmla="*/ 165 h 1446"/>
                <a:gd name="T102" fmla="*/ 3223 w 3223"/>
                <a:gd name="T103" fmla="*/ 116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223" h="1446">
                  <a:moveTo>
                    <a:pt x="0" y="1446"/>
                  </a:moveTo>
                  <a:lnTo>
                    <a:pt x="63" y="1414"/>
                  </a:lnTo>
                  <a:lnTo>
                    <a:pt x="126" y="1414"/>
                  </a:lnTo>
                  <a:lnTo>
                    <a:pt x="189" y="1408"/>
                  </a:lnTo>
                  <a:lnTo>
                    <a:pt x="252" y="1410"/>
                  </a:lnTo>
                  <a:lnTo>
                    <a:pt x="316" y="1398"/>
                  </a:lnTo>
                  <a:lnTo>
                    <a:pt x="379" y="1384"/>
                  </a:lnTo>
                  <a:lnTo>
                    <a:pt x="442" y="1346"/>
                  </a:lnTo>
                  <a:lnTo>
                    <a:pt x="505" y="1283"/>
                  </a:lnTo>
                  <a:lnTo>
                    <a:pt x="569" y="1197"/>
                  </a:lnTo>
                  <a:lnTo>
                    <a:pt x="632" y="1179"/>
                  </a:lnTo>
                  <a:lnTo>
                    <a:pt x="695" y="1233"/>
                  </a:lnTo>
                  <a:lnTo>
                    <a:pt x="758" y="1236"/>
                  </a:lnTo>
                  <a:lnTo>
                    <a:pt x="821" y="1271"/>
                  </a:lnTo>
                  <a:lnTo>
                    <a:pt x="885" y="1278"/>
                  </a:lnTo>
                  <a:lnTo>
                    <a:pt x="948" y="1289"/>
                  </a:lnTo>
                  <a:lnTo>
                    <a:pt x="1011" y="1312"/>
                  </a:lnTo>
                  <a:lnTo>
                    <a:pt x="1074" y="1344"/>
                  </a:lnTo>
                  <a:lnTo>
                    <a:pt x="1137" y="1351"/>
                  </a:lnTo>
                  <a:lnTo>
                    <a:pt x="1201" y="1338"/>
                  </a:lnTo>
                  <a:lnTo>
                    <a:pt x="1264" y="1353"/>
                  </a:lnTo>
                  <a:lnTo>
                    <a:pt x="1327" y="1361"/>
                  </a:lnTo>
                  <a:lnTo>
                    <a:pt x="1390" y="1346"/>
                  </a:lnTo>
                  <a:lnTo>
                    <a:pt x="1453" y="1282"/>
                  </a:lnTo>
                  <a:lnTo>
                    <a:pt x="1517" y="1229"/>
                  </a:lnTo>
                  <a:lnTo>
                    <a:pt x="1580" y="1179"/>
                  </a:lnTo>
                  <a:lnTo>
                    <a:pt x="1643" y="1138"/>
                  </a:lnTo>
                  <a:lnTo>
                    <a:pt x="1706" y="1109"/>
                  </a:lnTo>
                  <a:lnTo>
                    <a:pt x="1770" y="1097"/>
                  </a:lnTo>
                  <a:lnTo>
                    <a:pt x="1833" y="1122"/>
                  </a:lnTo>
                  <a:lnTo>
                    <a:pt x="1896" y="1121"/>
                  </a:lnTo>
                  <a:lnTo>
                    <a:pt x="1959" y="1083"/>
                  </a:lnTo>
                  <a:lnTo>
                    <a:pt x="2022" y="1044"/>
                  </a:lnTo>
                  <a:lnTo>
                    <a:pt x="2086" y="990"/>
                  </a:lnTo>
                  <a:lnTo>
                    <a:pt x="2149" y="946"/>
                  </a:lnTo>
                  <a:lnTo>
                    <a:pt x="2212" y="853"/>
                  </a:lnTo>
                  <a:lnTo>
                    <a:pt x="2275" y="743"/>
                  </a:lnTo>
                  <a:lnTo>
                    <a:pt x="2338" y="679"/>
                  </a:lnTo>
                  <a:lnTo>
                    <a:pt x="2402" y="623"/>
                  </a:lnTo>
                  <a:lnTo>
                    <a:pt x="2465" y="549"/>
                  </a:lnTo>
                  <a:lnTo>
                    <a:pt x="2528" y="505"/>
                  </a:lnTo>
                  <a:lnTo>
                    <a:pt x="2591" y="249"/>
                  </a:lnTo>
                  <a:lnTo>
                    <a:pt x="2654" y="146"/>
                  </a:lnTo>
                  <a:lnTo>
                    <a:pt x="2718" y="52"/>
                  </a:lnTo>
                  <a:lnTo>
                    <a:pt x="2781" y="0"/>
                  </a:lnTo>
                  <a:lnTo>
                    <a:pt x="2844" y="81"/>
                  </a:lnTo>
                  <a:lnTo>
                    <a:pt x="2907" y="107"/>
                  </a:lnTo>
                  <a:lnTo>
                    <a:pt x="2971" y="83"/>
                  </a:lnTo>
                  <a:lnTo>
                    <a:pt x="3034" y="163"/>
                  </a:lnTo>
                  <a:lnTo>
                    <a:pt x="3097" y="234"/>
                  </a:lnTo>
                  <a:lnTo>
                    <a:pt x="3160" y="165"/>
                  </a:lnTo>
                  <a:lnTo>
                    <a:pt x="3223" y="116"/>
                  </a:lnTo>
                </a:path>
              </a:pathLst>
            </a:custGeom>
            <a:noFill/>
            <a:ln w="36513">
              <a:solidFill>
                <a:srgbClr val="8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44" name="Line 82"/>
            <p:cNvSpPr>
              <a:spLocks noChangeShapeType="1"/>
            </p:cNvSpPr>
            <p:nvPr/>
          </p:nvSpPr>
          <p:spPr bwMode="auto">
            <a:xfrm>
              <a:off x="5221" y="740"/>
              <a:ext cx="0" cy="3076"/>
            </a:xfrm>
            <a:prstGeom prst="line">
              <a:avLst/>
            </a:prstGeom>
            <a:noFill/>
            <a:ln w="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45" name="Line 83"/>
            <p:cNvSpPr>
              <a:spLocks noChangeShapeType="1"/>
            </p:cNvSpPr>
            <p:nvPr/>
          </p:nvSpPr>
          <p:spPr bwMode="auto">
            <a:xfrm>
              <a:off x="5177" y="3816"/>
              <a:ext cx="89" cy="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46" name="Line 84"/>
            <p:cNvSpPr>
              <a:spLocks noChangeShapeType="1"/>
            </p:cNvSpPr>
            <p:nvPr/>
          </p:nvSpPr>
          <p:spPr bwMode="auto">
            <a:xfrm>
              <a:off x="5177" y="3303"/>
              <a:ext cx="89" cy="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47" name="Line 85"/>
            <p:cNvSpPr>
              <a:spLocks noChangeShapeType="1"/>
            </p:cNvSpPr>
            <p:nvPr/>
          </p:nvSpPr>
          <p:spPr bwMode="auto">
            <a:xfrm>
              <a:off x="5177" y="2791"/>
              <a:ext cx="89" cy="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48" name="Line 86"/>
            <p:cNvSpPr>
              <a:spLocks noChangeShapeType="1"/>
            </p:cNvSpPr>
            <p:nvPr/>
          </p:nvSpPr>
          <p:spPr bwMode="auto">
            <a:xfrm>
              <a:off x="5177" y="2278"/>
              <a:ext cx="89" cy="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49" name="Line 87"/>
            <p:cNvSpPr>
              <a:spLocks noChangeShapeType="1"/>
            </p:cNvSpPr>
            <p:nvPr/>
          </p:nvSpPr>
          <p:spPr bwMode="auto">
            <a:xfrm>
              <a:off x="5177" y="1765"/>
              <a:ext cx="89" cy="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50" name="Line 88"/>
            <p:cNvSpPr>
              <a:spLocks noChangeShapeType="1"/>
            </p:cNvSpPr>
            <p:nvPr/>
          </p:nvSpPr>
          <p:spPr bwMode="auto">
            <a:xfrm>
              <a:off x="5177" y="1253"/>
              <a:ext cx="89" cy="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51" name="Line 89"/>
            <p:cNvSpPr>
              <a:spLocks noChangeShapeType="1"/>
            </p:cNvSpPr>
            <p:nvPr/>
          </p:nvSpPr>
          <p:spPr bwMode="auto">
            <a:xfrm>
              <a:off x="5177" y="740"/>
              <a:ext cx="89" cy="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52" name="Freeform 90"/>
            <p:cNvSpPr>
              <a:spLocks/>
            </p:cNvSpPr>
            <p:nvPr/>
          </p:nvSpPr>
          <p:spPr bwMode="auto">
            <a:xfrm>
              <a:off x="563" y="1058"/>
              <a:ext cx="4612" cy="2652"/>
            </a:xfrm>
            <a:custGeom>
              <a:avLst/>
              <a:gdLst>
                <a:gd name="T0" fmla="*/ 0 w 3223"/>
                <a:gd name="T1" fmla="*/ 1954 h 1954"/>
                <a:gd name="T2" fmla="*/ 63 w 3223"/>
                <a:gd name="T3" fmla="*/ 1921 h 1954"/>
                <a:gd name="T4" fmla="*/ 126 w 3223"/>
                <a:gd name="T5" fmla="*/ 1932 h 1954"/>
                <a:gd name="T6" fmla="*/ 189 w 3223"/>
                <a:gd name="T7" fmla="*/ 1928 h 1954"/>
                <a:gd name="T8" fmla="*/ 252 w 3223"/>
                <a:gd name="T9" fmla="*/ 1942 h 1954"/>
                <a:gd name="T10" fmla="*/ 316 w 3223"/>
                <a:gd name="T11" fmla="*/ 1926 h 1954"/>
                <a:gd name="T12" fmla="*/ 379 w 3223"/>
                <a:gd name="T13" fmla="*/ 1891 h 1954"/>
                <a:gd name="T14" fmla="*/ 442 w 3223"/>
                <a:gd name="T15" fmla="*/ 1823 h 1954"/>
                <a:gd name="T16" fmla="*/ 505 w 3223"/>
                <a:gd name="T17" fmla="*/ 1718 h 1954"/>
                <a:gd name="T18" fmla="*/ 569 w 3223"/>
                <a:gd name="T19" fmla="*/ 1572 h 1954"/>
                <a:gd name="T20" fmla="*/ 632 w 3223"/>
                <a:gd name="T21" fmla="*/ 1541 h 1954"/>
                <a:gd name="T22" fmla="*/ 695 w 3223"/>
                <a:gd name="T23" fmla="*/ 1610 h 1954"/>
                <a:gd name="T24" fmla="*/ 758 w 3223"/>
                <a:gd name="T25" fmla="*/ 1611 h 1954"/>
                <a:gd name="T26" fmla="*/ 821 w 3223"/>
                <a:gd name="T27" fmla="*/ 1698 h 1954"/>
                <a:gd name="T28" fmla="*/ 885 w 3223"/>
                <a:gd name="T29" fmla="*/ 1686 h 1954"/>
                <a:gd name="T30" fmla="*/ 948 w 3223"/>
                <a:gd name="T31" fmla="*/ 1681 h 1954"/>
                <a:gd name="T32" fmla="*/ 1011 w 3223"/>
                <a:gd name="T33" fmla="*/ 1681 h 1954"/>
                <a:gd name="T34" fmla="*/ 1074 w 3223"/>
                <a:gd name="T35" fmla="*/ 1704 h 1954"/>
                <a:gd name="T36" fmla="*/ 1137 w 3223"/>
                <a:gd name="T37" fmla="*/ 1705 h 1954"/>
                <a:gd name="T38" fmla="*/ 1201 w 3223"/>
                <a:gd name="T39" fmla="*/ 1661 h 1954"/>
                <a:gd name="T40" fmla="*/ 1264 w 3223"/>
                <a:gd name="T41" fmla="*/ 1644 h 1954"/>
                <a:gd name="T42" fmla="*/ 1327 w 3223"/>
                <a:gd name="T43" fmla="*/ 1633 h 1954"/>
                <a:gd name="T44" fmla="*/ 1390 w 3223"/>
                <a:gd name="T45" fmla="*/ 1632 h 1954"/>
                <a:gd name="T46" fmla="*/ 1453 w 3223"/>
                <a:gd name="T47" fmla="*/ 1567 h 1954"/>
                <a:gd name="T48" fmla="*/ 1517 w 3223"/>
                <a:gd name="T49" fmla="*/ 1512 h 1954"/>
                <a:gd name="T50" fmla="*/ 1580 w 3223"/>
                <a:gd name="T51" fmla="*/ 1477 h 1954"/>
                <a:gd name="T52" fmla="*/ 1643 w 3223"/>
                <a:gd name="T53" fmla="*/ 1439 h 1954"/>
                <a:gd name="T54" fmla="*/ 1706 w 3223"/>
                <a:gd name="T55" fmla="*/ 1400 h 1954"/>
                <a:gd name="T56" fmla="*/ 1770 w 3223"/>
                <a:gd name="T57" fmla="*/ 1333 h 1954"/>
                <a:gd name="T58" fmla="*/ 1833 w 3223"/>
                <a:gd name="T59" fmla="*/ 1276 h 1954"/>
                <a:gd name="T60" fmla="*/ 1896 w 3223"/>
                <a:gd name="T61" fmla="*/ 1241 h 1954"/>
                <a:gd name="T62" fmla="*/ 1959 w 3223"/>
                <a:gd name="T63" fmla="*/ 1208 h 1954"/>
                <a:gd name="T64" fmla="*/ 2022 w 3223"/>
                <a:gd name="T65" fmla="*/ 1162 h 1954"/>
                <a:gd name="T66" fmla="*/ 2086 w 3223"/>
                <a:gd name="T67" fmla="*/ 1119 h 1954"/>
                <a:gd name="T68" fmla="*/ 2149 w 3223"/>
                <a:gd name="T69" fmla="*/ 1126 h 1954"/>
                <a:gd name="T70" fmla="*/ 2212 w 3223"/>
                <a:gd name="T71" fmla="*/ 1069 h 1954"/>
                <a:gd name="T72" fmla="*/ 2275 w 3223"/>
                <a:gd name="T73" fmla="*/ 977 h 1954"/>
                <a:gd name="T74" fmla="*/ 2338 w 3223"/>
                <a:gd name="T75" fmla="*/ 950 h 1954"/>
                <a:gd name="T76" fmla="*/ 2402 w 3223"/>
                <a:gd name="T77" fmla="*/ 898 h 1954"/>
                <a:gd name="T78" fmla="*/ 2465 w 3223"/>
                <a:gd name="T79" fmla="*/ 818 h 1954"/>
                <a:gd name="T80" fmla="*/ 2528 w 3223"/>
                <a:gd name="T81" fmla="*/ 757 h 1954"/>
                <a:gd name="T82" fmla="*/ 2591 w 3223"/>
                <a:gd name="T83" fmla="*/ 637 h 1954"/>
                <a:gd name="T84" fmla="*/ 2654 w 3223"/>
                <a:gd name="T85" fmla="*/ 587 h 1954"/>
                <a:gd name="T86" fmla="*/ 2718 w 3223"/>
                <a:gd name="T87" fmla="*/ 536 h 1954"/>
                <a:gd name="T88" fmla="*/ 2781 w 3223"/>
                <a:gd name="T89" fmla="*/ 437 h 1954"/>
                <a:gd name="T90" fmla="*/ 2844 w 3223"/>
                <a:gd name="T91" fmla="*/ 255 h 1954"/>
                <a:gd name="T92" fmla="*/ 2907 w 3223"/>
                <a:gd name="T93" fmla="*/ 189 h 1954"/>
                <a:gd name="T94" fmla="*/ 2971 w 3223"/>
                <a:gd name="T95" fmla="*/ 75 h 1954"/>
                <a:gd name="T96" fmla="*/ 3034 w 3223"/>
                <a:gd name="T97" fmla="*/ 15 h 1954"/>
                <a:gd name="T98" fmla="*/ 3097 w 3223"/>
                <a:gd name="T99" fmla="*/ 10 h 1954"/>
                <a:gd name="T100" fmla="*/ 3160 w 3223"/>
                <a:gd name="T101" fmla="*/ 0 h 1954"/>
                <a:gd name="T102" fmla="*/ 3223 w 3223"/>
                <a:gd name="T103" fmla="*/ 29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223" h="1954">
                  <a:moveTo>
                    <a:pt x="0" y="1954"/>
                  </a:moveTo>
                  <a:lnTo>
                    <a:pt x="63" y="1921"/>
                  </a:lnTo>
                  <a:lnTo>
                    <a:pt x="126" y="1932"/>
                  </a:lnTo>
                  <a:lnTo>
                    <a:pt x="189" y="1928"/>
                  </a:lnTo>
                  <a:lnTo>
                    <a:pt x="252" y="1942"/>
                  </a:lnTo>
                  <a:lnTo>
                    <a:pt x="316" y="1926"/>
                  </a:lnTo>
                  <a:lnTo>
                    <a:pt x="379" y="1891"/>
                  </a:lnTo>
                  <a:lnTo>
                    <a:pt x="442" y="1823"/>
                  </a:lnTo>
                  <a:lnTo>
                    <a:pt x="505" y="1718"/>
                  </a:lnTo>
                  <a:lnTo>
                    <a:pt x="569" y="1572"/>
                  </a:lnTo>
                  <a:lnTo>
                    <a:pt x="632" y="1541"/>
                  </a:lnTo>
                  <a:lnTo>
                    <a:pt x="695" y="1610"/>
                  </a:lnTo>
                  <a:lnTo>
                    <a:pt x="758" y="1611"/>
                  </a:lnTo>
                  <a:lnTo>
                    <a:pt x="821" y="1698"/>
                  </a:lnTo>
                  <a:lnTo>
                    <a:pt x="885" y="1686"/>
                  </a:lnTo>
                  <a:lnTo>
                    <a:pt x="948" y="1681"/>
                  </a:lnTo>
                  <a:lnTo>
                    <a:pt x="1011" y="1681"/>
                  </a:lnTo>
                  <a:lnTo>
                    <a:pt x="1074" y="1704"/>
                  </a:lnTo>
                  <a:lnTo>
                    <a:pt x="1137" y="1705"/>
                  </a:lnTo>
                  <a:lnTo>
                    <a:pt x="1201" y="1661"/>
                  </a:lnTo>
                  <a:lnTo>
                    <a:pt x="1264" y="1644"/>
                  </a:lnTo>
                  <a:lnTo>
                    <a:pt x="1327" y="1633"/>
                  </a:lnTo>
                  <a:lnTo>
                    <a:pt x="1390" y="1632"/>
                  </a:lnTo>
                  <a:lnTo>
                    <a:pt x="1453" y="1567"/>
                  </a:lnTo>
                  <a:lnTo>
                    <a:pt x="1517" y="1512"/>
                  </a:lnTo>
                  <a:lnTo>
                    <a:pt x="1580" y="1477"/>
                  </a:lnTo>
                  <a:lnTo>
                    <a:pt x="1643" y="1439"/>
                  </a:lnTo>
                  <a:lnTo>
                    <a:pt x="1706" y="1400"/>
                  </a:lnTo>
                  <a:lnTo>
                    <a:pt x="1770" y="1333"/>
                  </a:lnTo>
                  <a:lnTo>
                    <a:pt x="1833" y="1276"/>
                  </a:lnTo>
                  <a:lnTo>
                    <a:pt x="1896" y="1241"/>
                  </a:lnTo>
                  <a:lnTo>
                    <a:pt x="1959" y="1208"/>
                  </a:lnTo>
                  <a:lnTo>
                    <a:pt x="2022" y="1162"/>
                  </a:lnTo>
                  <a:lnTo>
                    <a:pt x="2086" y="1119"/>
                  </a:lnTo>
                  <a:lnTo>
                    <a:pt x="2149" y="1126"/>
                  </a:lnTo>
                  <a:lnTo>
                    <a:pt x="2212" y="1069"/>
                  </a:lnTo>
                  <a:lnTo>
                    <a:pt x="2275" y="977"/>
                  </a:lnTo>
                  <a:lnTo>
                    <a:pt x="2338" y="950"/>
                  </a:lnTo>
                  <a:lnTo>
                    <a:pt x="2402" y="898"/>
                  </a:lnTo>
                  <a:lnTo>
                    <a:pt x="2465" y="818"/>
                  </a:lnTo>
                  <a:lnTo>
                    <a:pt x="2528" y="757"/>
                  </a:lnTo>
                  <a:lnTo>
                    <a:pt x="2591" y="637"/>
                  </a:lnTo>
                  <a:lnTo>
                    <a:pt x="2654" y="587"/>
                  </a:lnTo>
                  <a:lnTo>
                    <a:pt x="2718" y="536"/>
                  </a:lnTo>
                  <a:lnTo>
                    <a:pt x="2781" y="437"/>
                  </a:lnTo>
                  <a:lnTo>
                    <a:pt x="2844" y="255"/>
                  </a:lnTo>
                  <a:lnTo>
                    <a:pt x="2907" y="189"/>
                  </a:lnTo>
                  <a:lnTo>
                    <a:pt x="2971" y="75"/>
                  </a:lnTo>
                  <a:lnTo>
                    <a:pt x="3034" y="15"/>
                  </a:lnTo>
                  <a:lnTo>
                    <a:pt x="3097" y="10"/>
                  </a:lnTo>
                  <a:lnTo>
                    <a:pt x="3160" y="0"/>
                  </a:lnTo>
                  <a:lnTo>
                    <a:pt x="3223" y="29"/>
                  </a:lnTo>
                </a:path>
              </a:pathLst>
            </a:custGeom>
            <a:noFill/>
            <a:ln w="365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53" name="Rectangle 91"/>
            <p:cNvSpPr>
              <a:spLocks noChangeArrowheads="1"/>
            </p:cNvSpPr>
            <p:nvPr/>
          </p:nvSpPr>
          <p:spPr bwMode="auto">
            <a:xfrm>
              <a:off x="346" y="3731"/>
              <a:ext cx="120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Arial Narrow" pitchFamily="34" charset="0"/>
                  <a:cs typeface="Arial" pitchFamily="34" charset="0"/>
                </a:rPr>
                <a:t>0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4" name="Rectangle 92"/>
            <p:cNvSpPr>
              <a:spLocks noChangeArrowheads="1"/>
            </p:cNvSpPr>
            <p:nvPr/>
          </p:nvSpPr>
          <p:spPr bwMode="auto">
            <a:xfrm>
              <a:off x="346" y="3389"/>
              <a:ext cx="120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Arial Narrow" pitchFamily="34" charset="0"/>
                  <a:cs typeface="Arial" pitchFamily="34" charset="0"/>
                </a:rPr>
                <a:t>1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" name="Rectangle 93"/>
            <p:cNvSpPr>
              <a:spLocks noChangeArrowheads="1"/>
            </p:cNvSpPr>
            <p:nvPr/>
          </p:nvSpPr>
          <p:spPr bwMode="auto">
            <a:xfrm>
              <a:off x="346" y="3047"/>
              <a:ext cx="120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Arial Narrow" pitchFamily="34" charset="0"/>
                  <a:cs typeface="Arial" pitchFamily="34" charset="0"/>
                </a:rPr>
                <a:t>2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6" name="Rectangle 94"/>
            <p:cNvSpPr>
              <a:spLocks noChangeArrowheads="1"/>
            </p:cNvSpPr>
            <p:nvPr/>
          </p:nvSpPr>
          <p:spPr bwMode="auto">
            <a:xfrm>
              <a:off x="346" y="2707"/>
              <a:ext cx="120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Arial Narrow" pitchFamily="34" charset="0"/>
                  <a:cs typeface="Arial" pitchFamily="34" charset="0"/>
                </a:rPr>
                <a:t>3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7" name="Rectangle 95"/>
            <p:cNvSpPr>
              <a:spLocks noChangeArrowheads="1"/>
            </p:cNvSpPr>
            <p:nvPr/>
          </p:nvSpPr>
          <p:spPr bwMode="auto">
            <a:xfrm>
              <a:off x="346" y="2365"/>
              <a:ext cx="120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Arial Narrow" pitchFamily="34" charset="0"/>
                  <a:cs typeface="Arial" pitchFamily="34" charset="0"/>
                </a:rPr>
                <a:t>4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8" name="Rectangle 96"/>
            <p:cNvSpPr>
              <a:spLocks noChangeArrowheads="1"/>
            </p:cNvSpPr>
            <p:nvPr/>
          </p:nvSpPr>
          <p:spPr bwMode="auto">
            <a:xfrm>
              <a:off x="346" y="2023"/>
              <a:ext cx="120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Arial Narrow" pitchFamily="34" charset="0"/>
                  <a:cs typeface="Arial" pitchFamily="34" charset="0"/>
                </a:rPr>
                <a:t>5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9" name="Rectangle 97"/>
            <p:cNvSpPr>
              <a:spLocks noChangeArrowheads="1"/>
            </p:cNvSpPr>
            <p:nvPr/>
          </p:nvSpPr>
          <p:spPr bwMode="auto">
            <a:xfrm>
              <a:off x="346" y="1681"/>
              <a:ext cx="120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Arial Narrow" pitchFamily="34" charset="0"/>
                  <a:cs typeface="Arial" pitchFamily="34" charset="0"/>
                </a:rPr>
                <a:t>6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0" name="Rectangle 98"/>
            <p:cNvSpPr>
              <a:spLocks noChangeArrowheads="1"/>
            </p:cNvSpPr>
            <p:nvPr/>
          </p:nvSpPr>
          <p:spPr bwMode="auto">
            <a:xfrm>
              <a:off x="346" y="1340"/>
              <a:ext cx="120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Arial Narrow" pitchFamily="34" charset="0"/>
                  <a:cs typeface="Arial" pitchFamily="34" charset="0"/>
                </a:rPr>
                <a:t>7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1" name="Rectangle 99"/>
            <p:cNvSpPr>
              <a:spLocks noChangeArrowheads="1"/>
            </p:cNvSpPr>
            <p:nvPr/>
          </p:nvSpPr>
          <p:spPr bwMode="auto">
            <a:xfrm>
              <a:off x="346" y="998"/>
              <a:ext cx="120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Arial Narrow" pitchFamily="34" charset="0"/>
                  <a:cs typeface="Arial" pitchFamily="34" charset="0"/>
                </a:rPr>
                <a:t>8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2" name="Rectangle 100"/>
            <p:cNvSpPr>
              <a:spLocks noChangeArrowheads="1"/>
            </p:cNvSpPr>
            <p:nvPr/>
          </p:nvSpPr>
          <p:spPr bwMode="auto">
            <a:xfrm>
              <a:off x="346" y="656"/>
              <a:ext cx="120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Arial Narrow" pitchFamily="34" charset="0"/>
                  <a:cs typeface="Arial" pitchFamily="34" charset="0"/>
                </a:rPr>
                <a:t>9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3" name="Rectangle 101"/>
            <p:cNvSpPr>
              <a:spLocks noChangeArrowheads="1"/>
            </p:cNvSpPr>
            <p:nvPr/>
          </p:nvSpPr>
          <p:spPr bwMode="auto">
            <a:xfrm rot="16200000">
              <a:off x="455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1964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4" name="Rectangle 102"/>
            <p:cNvSpPr>
              <a:spLocks noChangeArrowheads="1"/>
            </p:cNvSpPr>
            <p:nvPr/>
          </p:nvSpPr>
          <p:spPr bwMode="auto">
            <a:xfrm rot="16200000">
              <a:off x="545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1965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" name="Rectangle 103"/>
            <p:cNvSpPr>
              <a:spLocks noChangeArrowheads="1"/>
            </p:cNvSpPr>
            <p:nvPr/>
          </p:nvSpPr>
          <p:spPr bwMode="auto">
            <a:xfrm rot="16200000">
              <a:off x="635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1966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6" name="Rectangle 104"/>
            <p:cNvSpPr>
              <a:spLocks noChangeArrowheads="1"/>
            </p:cNvSpPr>
            <p:nvPr/>
          </p:nvSpPr>
          <p:spPr bwMode="auto">
            <a:xfrm rot="16200000">
              <a:off x="726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1967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7" name="Rectangle 105"/>
            <p:cNvSpPr>
              <a:spLocks noChangeArrowheads="1"/>
            </p:cNvSpPr>
            <p:nvPr/>
          </p:nvSpPr>
          <p:spPr bwMode="auto">
            <a:xfrm rot="16200000">
              <a:off x="816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1968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8" name="Rectangle 106"/>
            <p:cNvSpPr>
              <a:spLocks noChangeArrowheads="1"/>
            </p:cNvSpPr>
            <p:nvPr/>
          </p:nvSpPr>
          <p:spPr bwMode="auto">
            <a:xfrm rot="16200000">
              <a:off x="907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1969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9" name="Rectangle 107"/>
            <p:cNvSpPr>
              <a:spLocks noChangeArrowheads="1"/>
            </p:cNvSpPr>
            <p:nvPr/>
          </p:nvSpPr>
          <p:spPr bwMode="auto">
            <a:xfrm rot="16200000">
              <a:off x="997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1970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0" name="Rectangle 108"/>
            <p:cNvSpPr>
              <a:spLocks noChangeArrowheads="1"/>
            </p:cNvSpPr>
            <p:nvPr/>
          </p:nvSpPr>
          <p:spPr bwMode="auto">
            <a:xfrm rot="16200000">
              <a:off x="1088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1971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1" name="Rectangle 109"/>
            <p:cNvSpPr>
              <a:spLocks noChangeArrowheads="1"/>
            </p:cNvSpPr>
            <p:nvPr/>
          </p:nvSpPr>
          <p:spPr bwMode="auto">
            <a:xfrm rot="16200000">
              <a:off x="1178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1972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2" name="Rectangle 110"/>
            <p:cNvSpPr>
              <a:spLocks noChangeArrowheads="1"/>
            </p:cNvSpPr>
            <p:nvPr/>
          </p:nvSpPr>
          <p:spPr bwMode="auto">
            <a:xfrm rot="16200000">
              <a:off x="1269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1973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3" name="Rectangle 111"/>
            <p:cNvSpPr>
              <a:spLocks noChangeArrowheads="1"/>
            </p:cNvSpPr>
            <p:nvPr/>
          </p:nvSpPr>
          <p:spPr bwMode="auto">
            <a:xfrm rot="16200000">
              <a:off x="1360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1974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4" name="Rectangle 112"/>
            <p:cNvSpPr>
              <a:spLocks noChangeArrowheads="1"/>
            </p:cNvSpPr>
            <p:nvPr/>
          </p:nvSpPr>
          <p:spPr bwMode="auto">
            <a:xfrm rot="16200000">
              <a:off x="1450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1975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" name="Rectangle 113"/>
            <p:cNvSpPr>
              <a:spLocks noChangeArrowheads="1"/>
            </p:cNvSpPr>
            <p:nvPr/>
          </p:nvSpPr>
          <p:spPr bwMode="auto">
            <a:xfrm rot="16200000">
              <a:off x="1540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1976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6" name="Rectangle 114"/>
            <p:cNvSpPr>
              <a:spLocks noChangeArrowheads="1"/>
            </p:cNvSpPr>
            <p:nvPr/>
          </p:nvSpPr>
          <p:spPr bwMode="auto">
            <a:xfrm rot="16200000">
              <a:off x="1630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1977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7" name="Rectangle 115"/>
            <p:cNvSpPr>
              <a:spLocks noChangeArrowheads="1"/>
            </p:cNvSpPr>
            <p:nvPr/>
          </p:nvSpPr>
          <p:spPr bwMode="auto">
            <a:xfrm rot="16200000">
              <a:off x="1722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1978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8" name="Rectangle 116"/>
            <p:cNvSpPr>
              <a:spLocks noChangeArrowheads="1"/>
            </p:cNvSpPr>
            <p:nvPr/>
          </p:nvSpPr>
          <p:spPr bwMode="auto">
            <a:xfrm rot="16200000">
              <a:off x="1812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1979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9" name="Rectangle 117"/>
            <p:cNvSpPr>
              <a:spLocks noChangeArrowheads="1"/>
            </p:cNvSpPr>
            <p:nvPr/>
          </p:nvSpPr>
          <p:spPr bwMode="auto">
            <a:xfrm rot="16200000">
              <a:off x="1902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1980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0" name="Rectangle 118"/>
            <p:cNvSpPr>
              <a:spLocks noChangeArrowheads="1"/>
            </p:cNvSpPr>
            <p:nvPr/>
          </p:nvSpPr>
          <p:spPr bwMode="auto">
            <a:xfrm rot="16200000">
              <a:off x="1992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1981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1" name="Rectangle 119"/>
            <p:cNvSpPr>
              <a:spLocks noChangeArrowheads="1"/>
            </p:cNvSpPr>
            <p:nvPr/>
          </p:nvSpPr>
          <p:spPr bwMode="auto">
            <a:xfrm rot="16200000">
              <a:off x="2082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1982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2" name="Rectangle 120"/>
            <p:cNvSpPr>
              <a:spLocks noChangeArrowheads="1"/>
            </p:cNvSpPr>
            <p:nvPr/>
          </p:nvSpPr>
          <p:spPr bwMode="auto">
            <a:xfrm rot="16200000">
              <a:off x="2174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1983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3" name="Rectangle 121"/>
            <p:cNvSpPr>
              <a:spLocks noChangeArrowheads="1"/>
            </p:cNvSpPr>
            <p:nvPr/>
          </p:nvSpPr>
          <p:spPr bwMode="auto">
            <a:xfrm rot="16200000">
              <a:off x="2264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1984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4" name="Rectangle 122"/>
            <p:cNvSpPr>
              <a:spLocks noChangeArrowheads="1"/>
            </p:cNvSpPr>
            <p:nvPr/>
          </p:nvSpPr>
          <p:spPr bwMode="auto">
            <a:xfrm rot="16200000">
              <a:off x="2353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1985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" name="Rectangle 123"/>
            <p:cNvSpPr>
              <a:spLocks noChangeArrowheads="1"/>
            </p:cNvSpPr>
            <p:nvPr/>
          </p:nvSpPr>
          <p:spPr bwMode="auto">
            <a:xfrm rot="16200000">
              <a:off x="2443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1986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" name="Rectangle 124"/>
            <p:cNvSpPr>
              <a:spLocks noChangeArrowheads="1"/>
            </p:cNvSpPr>
            <p:nvPr/>
          </p:nvSpPr>
          <p:spPr bwMode="auto">
            <a:xfrm rot="16200000">
              <a:off x="2533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1987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125"/>
            <p:cNvSpPr>
              <a:spLocks noChangeArrowheads="1"/>
            </p:cNvSpPr>
            <p:nvPr/>
          </p:nvSpPr>
          <p:spPr bwMode="auto">
            <a:xfrm rot="16200000">
              <a:off x="2625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1988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126"/>
            <p:cNvSpPr>
              <a:spLocks noChangeArrowheads="1"/>
            </p:cNvSpPr>
            <p:nvPr/>
          </p:nvSpPr>
          <p:spPr bwMode="auto">
            <a:xfrm rot="16200000">
              <a:off x="2715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1989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127"/>
            <p:cNvSpPr>
              <a:spLocks noChangeArrowheads="1"/>
            </p:cNvSpPr>
            <p:nvPr/>
          </p:nvSpPr>
          <p:spPr bwMode="auto">
            <a:xfrm rot="16200000">
              <a:off x="2805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1990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128"/>
            <p:cNvSpPr>
              <a:spLocks noChangeArrowheads="1"/>
            </p:cNvSpPr>
            <p:nvPr/>
          </p:nvSpPr>
          <p:spPr bwMode="auto">
            <a:xfrm rot="16200000">
              <a:off x="2895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1991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129"/>
            <p:cNvSpPr>
              <a:spLocks noChangeArrowheads="1"/>
            </p:cNvSpPr>
            <p:nvPr/>
          </p:nvSpPr>
          <p:spPr bwMode="auto">
            <a:xfrm rot="16200000">
              <a:off x="2987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1992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130"/>
            <p:cNvSpPr>
              <a:spLocks noChangeArrowheads="1"/>
            </p:cNvSpPr>
            <p:nvPr/>
          </p:nvSpPr>
          <p:spPr bwMode="auto">
            <a:xfrm rot="16200000">
              <a:off x="3077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1993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131"/>
            <p:cNvSpPr>
              <a:spLocks noChangeArrowheads="1"/>
            </p:cNvSpPr>
            <p:nvPr/>
          </p:nvSpPr>
          <p:spPr bwMode="auto">
            <a:xfrm rot="16200000">
              <a:off x="3167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1994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32"/>
            <p:cNvSpPr>
              <a:spLocks noChangeArrowheads="1"/>
            </p:cNvSpPr>
            <p:nvPr/>
          </p:nvSpPr>
          <p:spPr bwMode="auto">
            <a:xfrm rot="16200000">
              <a:off x="3258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1995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33"/>
            <p:cNvSpPr>
              <a:spLocks noChangeArrowheads="1"/>
            </p:cNvSpPr>
            <p:nvPr/>
          </p:nvSpPr>
          <p:spPr bwMode="auto">
            <a:xfrm rot="16200000">
              <a:off x="3348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1996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34"/>
            <p:cNvSpPr>
              <a:spLocks noChangeArrowheads="1"/>
            </p:cNvSpPr>
            <p:nvPr/>
          </p:nvSpPr>
          <p:spPr bwMode="auto">
            <a:xfrm rot="16200000">
              <a:off x="3439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1997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35"/>
            <p:cNvSpPr>
              <a:spLocks noChangeArrowheads="1"/>
            </p:cNvSpPr>
            <p:nvPr/>
          </p:nvSpPr>
          <p:spPr bwMode="auto">
            <a:xfrm rot="16200000">
              <a:off x="3529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1998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36"/>
            <p:cNvSpPr>
              <a:spLocks noChangeArrowheads="1"/>
            </p:cNvSpPr>
            <p:nvPr/>
          </p:nvSpPr>
          <p:spPr bwMode="auto">
            <a:xfrm rot="16200000">
              <a:off x="3620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1999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37"/>
            <p:cNvSpPr>
              <a:spLocks noChangeArrowheads="1"/>
            </p:cNvSpPr>
            <p:nvPr/>
          </p:nvSpPr>
          <p:spPr bwMode="auto">
            <a:xfrm rot="16200000">
              <a:off x="3711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2000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38"/>
            <p:cNvSpPr>
              <a:spLocks noChangeArrowheads="1"/>
            </p:cNvSpPr>
            <p:nvPr/>
          </p:nvSpPr>
          <p:spPr bwMode="auto">
            <a:xfrm rot="16200000">
              <a:off x="3801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2001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39"/>
            <p:cNvSpPr>
              <a:spLocks noChangeArrowheads="1"/>
            </p:cNvSpPr>
            <p:nvPr/>
          </p:nvSpPr>
          <p:spPr bwMode="auto">
            <a:xfrm rot="16200000">
              <a:off x="3892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2002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40"/>
            <p:cNvSpPr>
              <a:spLocks noChangeArrowheads="1"/>
            </p:cNvSpPr>
            <p:nvPr/>
          </p:nvSpPr>
          <p:spPr bwMode="auto">
            <a:xfrm rot="16200000">
              <a:off x="3983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2003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41"/>
            <p:cNvSpPr>
              <a:spLocks noChangeArrowheads="1"/>
            </p:cNvSpPr>
            <p:nvPr/>
          </p:nvSpPr>
          <p:spPr bwMode="auto">
            <a:xfrm rot="16200000">
              <a:off x="4073" y="3871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2004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42"/>
            <p:cNvSpPr>
              <a:spLocks noChangeArrowheads="1"/>
            </p:cNvSpPr>
            <p:nvPr/>
          </p:nvSpPr>
          <p:spPr bwMode="auto">
            <a:xfrm rot="16200000">
              <a:off x="4163" y="3870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2005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43"/>
            <p:cNvSpPr>
              <a:spLocks noChangeArrowheads="1"/>
            </p:cNvSpPr>
            <p:nvPr/>
          </p:nvSpPr>
          <p:spPr bwMode="auto">
            <a:xfrm rot="16200000">
              <a:off x="4253" y="3870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2006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44"/>
            <p:cNvSpPr>
              <a:spLocks noChangeArrowheads="1"/>
            </p:cNvSpPr>
            <p:nvPr/>
          </p:nvSpPr>
          <p:spPr bwMode="auto">
            <a:xfrm rot="16200000">
              <a:off x="4345" y="3870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2007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45"/>
            <p:cNvSpPr>
              <a:spLocks noChangeArrowheads="1"/>
            </p:cNvSpPr>
            <p:nvPr/>
          </p:nvSpPr>
          <p:spPr bwMode="auto">
            <a:xfrm rot="16200000">
              <a:off x="4435" y="3870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2008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46"/>
            <p:cNvSpPr>
              <a:spLocks noChangeArrowheads="1"/>
            </p:cNvSpPr>
            <p:nvPr/>
          </p:nvSpPr>
          <p:spPr bwMode="auto">
            <a:xfrm rot="16200000">
              <a:off x="4525" y="3870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2009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47"/>
            <p:cNvSpPr>
              <a:spLocks noChangeArrowheads="1"/>
            </p:cNvSpPr>
            <p:nvPr/>
          </p:nvSpPr>
          <p:spPr bwMode="auto">
            <a:xfrm rot="16200000">
              <a:off x="4615" y="3870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2010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48"/>
            <p:cNvSpPr>
              <a:spLocks noChangeArrowheads="1"/>
            </p:cNvSpPr>
            <p:nvPr/>
          </p:nvSpPr>
          <p:spPr bwMode="auto">
            <a:xfrm rot="16200000">
              <a:off x="4707" y="3870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2011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49"/>
            <p:cNvSpPr>
              <a:spLocks noChangeArrowheads="1"/>
            </p:cNvSpPr>
            <p:nvPr/>
          </p:nvSpPr>
          <p:spPr bwMode="auto">
            <a:xfrm rot="16200000">
              <a:off x="4797" y="3870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2012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Rectangle 150"/>
            <p:cNvSpPr>
              <a:spLocks noChangeArrowheads="1"/>
            </p:cNvSpPr>
            <p:nvPr/>
          </p:nvSpPr>
          <p:spPr bwMode="auto">
            <a:xfrm rot="16200000">
              <a:off x="4887" y="3870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2013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3" name="Rectangle 151"/>
            <p:cNvSpPr>
              <a:spLocks noChangeArrowheads="1"/>
            </p:cNvSpPr>
            <p:nvPr/>
          </p:nvSpPr>
          <p:spPr bwMode="auto">
            <a:xfrm rot="16200000">
              <a:off x="4977" y="3870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2014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4" name="Rectangle 152"/>
            <p:cNvSpPr>
              <a:spLocks noChangeArrowheads="1"/>
            </p:cNvSpPr>
            <p:nvPr/>
          </p:nvSpPr>
          <p:spPr bwMode="auto">
            <a:xfrm rot="16200000">
              <a:off x="5067" y="3870"/>
              <a:ext cx="22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2015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5" name="Rectangle 153"/>
            <p:cNvSpPr>
              <a:spLocks noChangeArrowheads="1"/>
            </p:cNvSpPr>
            <p:nvPr/>
          </p:nvSpPr>
          <p:spPr bwMode="auto">
            <a:xfrm>
              <a:off x="158" y="519"/>
              <a:ext cx="644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800000"/>
                  </a:solidFill>
                  <a:effectLst/>
                  <a:latin typeface="Arial" pitchFamily="34" charset="0"/>
                  <a:cs typeface="Arial" pitchFamily="34" charset="0"/>
                </a:rPr>
                <a:t>Millones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" name="Rectangle 154"/>
            <p:cNvSpPr>
              <a:spLocks noChangeArrowheads="1"/>
            </p:cNvSpPr>
            <p:nvPr/>
          </p:nvSpPr>
          <p:spPr bwMode="auto">
            <a:xfrm>
              <a:off x="5327" y="3731"/>
              <a:ext cx="219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0.3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" name="Rectangle 155"/>
            <p:cNvSpPr>
              <a:spLocks noChangeArrowheads="1"/>
            </p:cNvSpPr>
            <p:nvPr/>
          </p:nvSpPr>
          <p:spPr bwMode="auto">
            <a:xfrm>
              <a:off x="5327" y="3218"/>
              <a:ext cx="219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0.4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8" name="Rectangle 156"/>
            <p:cNvSpPr>
              <a:spLocks noChangeArrowheads="1"/>
            </p:cNvSpPr>
            <p:nvPr/>
          </p:nvSpPr>
          <p:spPr bwMode="auto">
            <a:xfrm>
              <a:off x="5327" y="2707"/>
              <a:ext cx="219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0.5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9" name="Rectangle 157"/>
            <p:cNvSpPr>
              <a:spLocks noChangeArrowheads="1"/>
            </p:cNvSpPr>
            <p:nvPr/>
          </p:nvSpPr>
          <p:spPr bwMode="auto">
            <a:xfrm>
              <a:off x="5327" y="2194"/>
              <a:ext cx="219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0.6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0" name="Rectangle 158"/>
            <p:cNvSpPr>
              <a:spLocks noChangeArrowheads="1"/>
            </p:cNvSpPr>
            <p:nvPr/>
          </p:nvSpPr>
          <p:spPr bwMode="auto">
            <a:xfrm>
              <a:off x="5327" y="1681"/>
              <a:ext cx="219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0.7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1" name="Rectangle 159"/>
            <p:cNvSpPr>
              <a:spLocks noChangeArrowheads="1"/>
            </p:cNvSpPr>
            <p:nvPr/>
          </p:nvSpPr>
          <p:spPr bwMode="auto">
            <a:xfrm>
              <a:off x="5327" y="1169"/>
              <a:ext cx="219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0.8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2" name="Rectangle 160"/>
            <p:cNvSpPr>
              <a:spLocks noChangeArrowheads="1"/>
            </p:cNvSpPr>
            <p:nvPr/>
          </p:nvSpPr>
          <p:spPr bwMode="auto">
            <a:xfrm>
              <a:off x="5327" y="656"/>
              <a:ext cx="219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0.9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3" name="Rectangle 161"/>
            <p:cNvSpPr>
              <a:spLocks noChangeArrowheads="1"/>
            </p:cNvSpPr>
            <p:nvPr/>
          </p:nvSpPr>
          <p:spPr bwMode="auto">
            <a:xfrm>
              <a:off x="4337" y="496"/>
              <a:ext cx="1355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dirty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" pitchFamily="34" charset="0"/>
                  <a:cs typeface="Arial" pitchFamily="34" charset="0"/>
                </a:rPr>
                <a:t>Mujeres / Hombres</a:t>
              </a:r>
              <a:endParaRPr kumimoji="0" lang="es-ES" alt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38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74"/>
          <a:stretch/>
        </p:blipFill>
        <p:spPr bwMode="auto">
          <a:xfrm>
            <a:off x="1835696" y="1181746"/>
            <a:ext cx="5544616" cy="419147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379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" y="1"/>
            <a:ext cx="9180512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2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2011 Población </a:t>
            </a:r>
            <a:r>
              <a:rPr lang="es-ES" altLang="es-ES" sz="22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de 65+ en España según </a:t>
            </a:r>
            <a:r>
              <a:rPr lang="es-ES" altLang="es-ES" sz="22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convivencia, sexo y edad</a:t>
            </a:r>
            <a:endParaRPr lang="es-ES" altLang="es-ES" sz="2200" b="1" dirty="0">
              <a:solidFill>
                <a:schemeClr val="bg1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0" y="6525344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</a:t>
            </a:r>
            <a:r>
              <a:rPr lang="es-ES" sz="1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Censo </a:t>
            </a:r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de </a:t>
            </a:r>
            <a:r>
              <a:rPr lang="es-ES" sz="1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Población 2011, </a:t>
            </a:r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INE</a:t>
            </a: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79512" y="620688"/>
            <a:ext cx="8811780" cy="5940000"/>
            <a:chOff x="-5" y="436"/>
            <a:chExt cx="5652" cy="381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-5" y="436"/>
              <a:ext cx="5652" cy="3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" name="Line 5"/>
            <p:cNvSpPr>
              <a:spLocks noChangeShapeType="1"/>
            </p:cNvSpPr>
            <p:nvPr/>
          </p:nvSpPr>
          <p:spPr bwMode="auto">
            <a:xfrm>
              <a:off x="454" y="3135"/>
              <a:ext cx="5078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54" y="2579"/>
              <a:ext cx="5078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454" y="2021"/>
              <a:ext cx="5078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54" y="1464"/>
              <a:ext cx="5078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454" y="906"/>
              <a:ext cx="5078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54" y="628"/>
              <a:ext cx="0" cy="306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417" y="3693"/>
              <a:ext cx="3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17" y="3135"/>
              <a:ext cx="3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417" y="2579"/>
              <a:ext cx="3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417" y="2021"/>
              <a:ext cx="3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417" y="1464"/>
              <a:ext cx="3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417" y="906"/>
              <a:ext cx="3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54" y="3693"/>
              <a:ext cx="507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 flipV="1">
              <a:off x="454" y="3693"/>
              <a:ext cx="0" cy="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 flipV="1">
              <a:off x="844" y="3693"/>
              <a:ext cx="0" cy="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V="1">
              <a:off x="1236" y="3693"/>
              <a:ext cx="0" cy="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 flipV="1">
              <a:off x="1626" y="3693"/>
              <a:ext cx="0" cy="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 flipV="1">
              <a:off x="2017" y="3693"/>
              <a:ext cx="0" cy="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 flipV="1">
              <a:off x="2407" y="3693"/>
              <a:ext cx="0" cy="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 flipV="1">
              <a:off x="2798" y="3693"/>
              <a:ext cx="0" cy="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 flipV="1">
              <a:off x="3188" y="3693"/>
              <a:ext cx="0" cy="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 flipV="1">
              <a:off x="3580" y="3693"/>
              <a:ext cx="0" cy="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 flipV="1">
              <a:off x="3970" y="3693"/>
              <a:ext cx="0" cy="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4361" y="3693"/>
              <a:ext cx="0" cy="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V="1">
              <a:off x="4751" y="3693"/>
              <a:ext cx="0" cy="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 flipV="1">
              <a:off x="5142" y="3693"/>
              <a:ext cx="0" cy="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 flipV="1">
              <a:off x="5532" y="3693"/>
              <a:ext cx="0" cy="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649" y="2689"/>
              <a:ext cx="1954" cy="413"/>
            </a:xfrm>
            <a:custGeom>
              <a:avLst/>
              <a:gdLst>
                <a:gd name="T0" fmla="*/ 0 w 1293"/>
                <a:gd name="T1" fmla="*/ 273 h 273"/>
                <a:gd name="T2" fmla="*/ 259 w 1293"/>
                <a:gd name="T3" fmla="*/ 247 h 273"/>
                <a:gd name="T4" fmla="*/ 517 w 1293"/>
                <a:gd name="T5" fmla="*/ 225 h 273"/>
                <a:gd name="T6" fmla="*/ 776 w 1293"/>
                <a:gd name="T7" fmla="*/ 142 h 273"/>
                <a:gd name="T8" fmla="*/ 1034 w 1293"/>
                <a:gd name="T9" fmla="*/ 49 h 273"/>
                <a:gd name="T10" fmla="*/ 1293 w 1293"/>
                <a:gd name="T11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3" h="273">
                  <a:moveTo>
                    <a:pt x="0" y="273"/>
                  </a:moveTo>
                  <a:lnTo>
                    <a:pt x="259" y="247"/>
                  </a:lnTo>
                  <a:lnTo>
                    <a:pt x="517" y="225"/>
                  </a:lnTo>
                  <a:lnTo>
                    <a:pt x="776" y="142"/>
                  </a:lnTo>
                  <a:lnTo>
                    <a:pt x="1034" y="49"/>
                  </a:lnTo>
                  <a:lnTo>
                    <a:pt x="1293" y="0"/>
                  </a:lnTo>
                </a:path>
              </a:pathLst>
            </a:custGeom>
            <a:noFill/>
            <a:ln w="38100">
              <a:solidFill>
                <a:srgbClr val="000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3383" y="1701"/>
              <a:ext cx="1954" cy="1003"/>
            </a:xfrm>
            <a:custGeom>
              <a:avLst/>
              <a:gdLst>
                <a:gd name="T0" fmla="*/ 0 w 1293"/>
                <a:gd name="T1" fmla="*/ 664 h 664"/>
                <a:gd name="T2" fmla="*/ 259 w 1293"/>
                <a:gd name="T3" fmla="*/ 468 h 664"/>
                <a:gd name="T4" fmla="*/ 517 w 1293"/>
                <a:gd name="T5" fmla="*/ 206 h 664"/>
                <a:gd name="T6" fmla="*/ 776 w 1293"/>
                <a:gd name="T7" fmla="*/ 1 h 664"/>
                <a:gd name="T8" fmla="*/ 1034 w 1293"/>
                <a:gd name="T9" fmla="*/ 0 h 664"/>
                <a:gd name="T10" fmla="*/ 1293 w 1293"/>
                <a:gd name="T11" fmla="*/ 33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3" h="664">
                  <a:moveTo>
                    <a:pt x="0" y="664"/>
                  </a:moveTo>
                  <a:lnTo>
                    <a:pt x="259" y="468"/>
                  </a:lnTo>
                  <a:lnTo>
                    <a:pt x="517" y="206"/>
                  </a:lnTo>
                  <a:lnTo>
                    <a:pt x="776" y="1"/>
                  </a:lnTo>
                  <a:lnTo>
                    <a:pt x="1034" y="0"/>
                  </a:lnTo>
                  <a:lnTo>
                    <a:pt x="1293" y="336"/>
                  </a:lnTo>
                </a:path>
              </a:pathLst>
            </a:custGeom>
            <a:noFill/>
            <a:ln w="38100">
              <a:solidFill>
                <a:srgbClr val="000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649" y="788"/>
              <a:ext cx="1954" cy="1508"/>
            </a:xfrm>
            <a:custGeom>
              <a:avLst/>
              <a:gdLst>
                <a:gd name="T0" fmla="*/ 0 w 1293"/>
                <a:gd name="T1" fmla="*/ 258 h 998"/>
                <a:gd name="T2" fmla="*/ 259 w 1293"/>
                <a:gd name="T3" fmla="*/ 38 h 998"/>
                <a:gd name="T4" fmla="*/ 517 w 1293"/>
                <a:gd name="T5" fmla="*/ 0 h 998"/>
                <a:gd name="T6" fmla="*/ 776 w 1293"/>
                <a:gd name="T7" fmla="*/ 107 h 998"/>
                <a:gd name="T8" fmla="*/ 1034 w 1293"/>
                <a:gd name="T9" fmla="*/ 456 h 998"/>
                <a:gd name="T10" fmla="*/ 1293 w 1293"/>
                <a:gd name="T11" fmla="*/ 998 h 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3" h="998">
                  <a:moveTo>
                    <a:pt x="0" y="258"/>
                  </a:moveTo>
                  <a:lnTo>
                    <a:pt x="259" y="38"/>
                  </a:lnTo>
                  <a:lnTo>
                    <a:pt x="517" y="0"/>
                  </a:lnTo>
                  <a:lnTo>
                    <a:pt x="776" y="107"/>
                  </a:lnTo>
                  <a:lnTo>
                    <a:pt x="1034" y="456"/>
                  </a:lnTo>
                  <a:lnTo>
                    <a:pt x="1293" y="998"/>
                  </a:lnTo>
                </a:path>
              </a:pathLst>
            </a:custGeom>
            <a:noFill/>
            <a:ln w="3810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3383" y="1402"/>
              <a:ext cx="1954" cy="2116"/>
            </a:xfrm>
            <a:custGeom>
              <a:avLst/>
              <a:gdLst>
                <a:gd name="T0" fmla="*/ 0 w 1293"/>
                <a:gd name="T1" fmla="*/ 0 h 1400"/>
                <a:gd name="T2" fmla="*/ 259 w 1293"/>
                <a:gd name="T3" fmla="*/ 62 h 1400"/>
                <a:gd name="T4" fmla="*/ 517 w 1293"/>
                <a:gd name="T5" fmla="*/ 342 h 1400"/>
                <a:gd name="T6" fmla="*/ 776 w 1293"/>
                <a:gd name="T7" fmla="*/ 732 h 1400"/>
                <a:gd name="T8" fmla="*/ 1034 w 1293"/>
                <a:gd name="T9" fmla="*/ 1140 h 1400"/>
                <a:gd name="T10" fmla="*/ 1293 w 1293"/>
                <a:gd name="T11" fmla="*/ 1400 h 1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3" h="1400">
                  <a:moveTo>
                    <a:pt x="0" y="0"/>
                  </a:moveTo>
                  <a:lnTo>
                    <a:pt x="259" y="62"/>
                  </a:lnTo>
                  <a:lnTo>
                    <a:pt x="517" y="342"/>
                  </a:lnTo>
                  <a:lnTo>
                    <a:pt x="776" y="732"/>
                  </a:lnTo>
                  <a:lnTo>
                    <a:pt x="1034" y="1140"/>
                  </a:lnTo>
                  <a:lnTo>
                    <a:pt x="1293" y="1400"/>
                  </a:lnTo>
                </a:path>
              </a:pathLst>
            </a:custGeom>
            <a:noFill/>
            <a:ln w="3810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649" y="1820"/>
              <a:ext cx="1954" cy="677"/>
            </a:xfrm>
            <a:custGeom>
              <a:avLst/>
              <a:gdLst>
                <a:gd name="T0" fmla="*/ 0 w 1293"/>
                <a:gd name="T1" fmla="*/ 0 h 448"/>
                <a:gd name="T2" fmla="*/ 259 w 1293"/>
                <a:gd name="T3" fmla="*/ 232 h 448"/>
                <a:gd name="T4" fmla="*/ 517 w 1293"/>
                <a:gd name="T5" fmla="*/ 322 h 448"/>
                <a:gd name="T6" fmla="*/ 776 w 1293"/>
                <a:gd name="T7" fmla="*/ 418 h 448"/>
                <a:gd name="T8" fmla="*/ 1034 w 1293"/>
                <a:gd name="T9" fmla="*/ 448 h 448"/>
                <a:gd name="T10" fmla="*/ 1293 w 1293"/>
                <a:gd name="T11" fmla="*/ 38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3" h="448">
                  <a:moveTo>
                    <a:pt x="0" y="0"/>
                  </a:moveTo>
                  <a:lnTo>
                    <a:pt x="259" y="232"/>
                  </a:lnTo>
                  <a:lnTo>
                    <a:pt x="517" y="322"/>
                  </a:lnTo>
                  <a:lnTo>
                    <a:pt x="776" y="418"/>
                  </a:lnTo>
                  <a:lnTo>
                    <a:pt x="1034" y="448"/>
                  </a:lnTo>
                  <a:lnTo>
                    <a:pt x="1293" y="380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3383" y="1934"/>
              <a:ext cx="1954" cy="529"/>
            </a:xfrm>
            <a:custGeom>
              <a:avLst/>
              <a:gdLst>
                <a:gd name="T0" fmla="*/ 0 w 1293"/>
                <a:gd name="T1" fmla="*/ 0 h 350"/>
                <a:gd name="T2" fmla="*/ 259 w 1293"/>
                <a:gd name="T3" fmla="*/ 139 h 350"/>
                <a:gd name="T4" fmla="*/ 517 w 1293"/>
                <a:gd name="T5" fmla="*/ 220 h 350"/>
                <a:gd name="T6" fmla="*/ 776 w 1293"/>
                <a:gd name="T7" fmla="*/ 279 h 350"/>
                <a:gd name="T8" fmla="*/ 1034 w 1293"/>
                <a:gd name="T9" fmla="*/ 316 h 350"/>
                <a:gd name="T10" fmla="*/ 1293 w 1293"/>
                <a:gd name="T11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3" h="350">
                  <a:moveTo>
                    <a:pt x="0" y="0"/>
                  </a:moveTo>
                  <a:lnTo>
                    <a:pt x="259" y="139"/>
                  </a:lnTo>
                  <a:lnTo>
                    <a:pt x="517" y="220"/>
                  </a:lnTo>
                  <a:lnTo>
                    <a:pt x="776" y="279"/>
                  </a:lnTo>
                  <a:lnTo>
                    <a:pt x="1034" y="316"/>
                  </a:lnTo>
                  <a:lnTo>
                    <a:pt x="1293" y="350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649" y="2488"/>
              <a:ext cx="1954" cy="708"/>
            </a:xfrm>
            <a:custGeom>
              <a:avLst/>
              <a:gdLst>
                <a:gd name="T0" fmla="*/ 0 w 1293"/>
                <a:gd name="T1" fmla="*/ 434 h 468"/>
                <a:gd name="T2" fmla="*/ 259 w 1293"/>
                <a:gd name="T3" fmla="*/ 464 h 468"/>
                <a:gd name="T4" fmla="*/ 517 w 1293"/>
                <a:gd name="T5" fmla="*/ 468 h 468"/>
                <a:gd name="T6" fmla="*/ 776 w 1293"/>
                <a:gd name="T7" fmla="*/ 415 h 468"/>
                <a:gd name="T8" fmla="*/ 1034 w 1293"/>
                <a:gd name="T9" fmla="*/ 274 h 468"/>
                <a:gd name="T10" fmla="*/ 1293 w 1293"/>
                <a:gd name="T11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3" h="468">
                  <a:moveTo>
                    <a:pt x="0" y="434"/>
                  </a:moveTo>
                  <a:lnTo>
                    <a:pt x="259" y="464"/>
                  </a:lnTo>
                  <a:lnTo>
                    <a:pt x="517" y="468"/>
                  </a:lnTo>
                  <a:lnTo>
                    <a:pt x="776" y="415"/>
                  </a:lnTo>
                  <a:lnTo>
                    <a:pt x="1034" y="274"/>
                  </a:lnTo>
                  <a:lnTo>
                    <a:pt x="1293" y="0"/>
                  </a:lnTo>
                </a:path>
              </a:pathLst>
            </a:custGeom>
            <a:noFill/>
            <a:ln w="38100">
              <a:solidFill>
                <a:srgbClr val="00CC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3383" y="2065"/>
              <a:ext cx="1954" cy="1153"/>
            </a:xfrm>
            <a:custGeom>
              <a:avLst/>
              <a:gdLst>
                <a:gd name="T0" fmla="*/ 0 w 1293"/>
                <a:gd name="T1" fmla="*/ 749 h 763"/>
                <a:gd name="T2" fmla="*/ 259 w 1293"/>
                <a:gd name="T3" fmla="*/ 763 h 763"/>
                <a:gd name="T4" fmla="*/ 517 w 1293"/>
                <a:gd name="T5" fmla="*/ 711 h 763"/>
                <a:gd name="T6" fmla="*/ 776 w 1293"/>
                <a:gd name="T7" fmla="*/ 589 h 763"/>
                <a:gd name="T8" fmla="*/ 1034 w 1293"/>
                <a:gd name="T9" fmla="*/ 359 h 763"/>
                <a:gd name="T10" fmla="*/ 1293 w 1293"/>
                <a:gd name="T11" fmla="*/ 0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3" h="763">
                  <a:moveTo>
                    <a:pt x="0" y="749"/>
                  </a:moveTo>
                  <a:lnTo>
                    <a:pt x="259" y="763"/>
                  </a:lnTo>
                  <a:lnTo>
                    <a:pt x="517" y="711"/>
                  </a:lnTo>
                  <a:lnTo>
                    <a:pt x="776" y="589"/>
                  </a:lnTo>
                  <a:lnTo>
                    <a:pt x="1034" y="359"/>
                  </a:lnTo>
                  <a:lnTo>
                    <a:pt x="1293" y="0"/>
                  </a:lnTo>
                </a:path>
              </a:pathLst>
            </a:custGeom>
            <a:noFill/>
            <a:ln w="38100">
              <a:solidFill>
                <a:srgbClr val="00CC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649" y="3022"/>
              <a:ext cx="1954" cy="626"/>
            </a:xfrm>
            <a:custGeom>
              <a:avLst/>
              <a:gdLst>
                <a:gd name="T0" fmla="*/ 0 w 1293"/>
                <a:gd name="T1" fmla="*/ 414 h 414"/>
                <a:gd name="T2" fmla="*/ 259 w 1293"/>
                <a:gd name="T3" fmla="*/ 398 h 414"/>
                <a:gd name="T4" fmla="*/ 517 w 1293"/>
                <a:gd name="T5" fmla="*/ 365 h 414"/>
                <a:gd name="T6" fmla="*/ 776 w 1293"/>
                <a:gd name="T7" fmla="*/ 297 h 414"/>
                <a:gd name="T8" fmla="*/ 1034 w 1293"/>
                <a:gd name="T9" fmla="*/ 152 h 414"/>
                <a:gd name="T10" fmla="*/ 1293 w 1293"/>
                <a:gd name="T11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3" h="414">
                  <a:moveTo>
                    <a:pt x="0" y="414"/>
                  </a:moveTo>
                  <a:lnTo>
                    <a:pt x="259" y="398"/>
                  </a:lnTo>
                  <a:lnTo>
                    <a:pt x="517" y="365"/>
                  </a:lnTo>
                  <a:lnTo>
                    <a:pt x="776" y="297"/>
                  </a:lnTo>
                  <a:lnTo>
                    <a:pt x="1034" y="152"/>
                  </a:lnTo>
                  <a:lnTo>
                    <a:pt x="1293" y="0"/>
                  </a:lnTo>
                </a:path>
              </a:pathLst>
            </a:custGeom>
            <a:noFill/>
            <a:ln w="38100">
              <a:solidFill>
                <a:srgbClr val="CC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3383" y="2638"/>
              <a:ext cx="1954" cy="1019"/>
            </a:xfrm>
            <a:custGeom>
              <a:avLst/>
              <a:gdLst>
                <a:gd name="T0" fmla="*/ 0 w 1293"/>
                <a:gd name="T1" fmla="*/ 674 h 674"/>
                <a:gd name="T2" fmla="*/ 259 w 1293"/>
                <a:gd name="T3" fmla="*/ 653 h 674"/>
                <a:gd name="T4" fmla="*/ 517 w 1293"/>
                <a:gd name="T5" fmla="*/ 608 h 674"/>
                <a:gd name="T6" fmla="*/ 776 w 1293"/>
                <a:gd name="T7" fmla="*/ 485 h 674"/>
                <a:gd name="T8" fmla="*/ 1034 w 1293"/>
                <a:gd name="T9" fmla="*/ 271 h 674"/>
                <a:gd name="T10" fmla="*/ 1293 w 1293"/>
                <a:gd name="T11" fmla="*/ 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3" h="674">
                  <a:moveTo>
                    <a:pt x="0" y="674"/>
                  </a:moveTo>
                  <a:lnTo>
                    <a:pt x="259" y="653"/>
                  </a:lnTo>
                  <a:lnTo>
                    <a:pt x="517" y="608"/>
                  </a:lnTo>
                  <a:lnTo>
                    <a:pt x="776" y="485"/>
                  </a:lnTo>
                  <a:lnTo>
                    <a:pt x="1034" y="271"/>
                  </a:lnTo>
                  <a:lnTo>
                    <a:pt x="1293" y="0"/>
                  </a:lnTo>
                </a:path>
              </a:pathLst>
            </a:custGeom>
            <a:noFill/>
            <a:ln w="38100">
              <a:solidFill>
                <a:srgbClr val="CC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553" y="2881"/>
              <a:ext cx="370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900" b="0" i="0" u="none" strike="noStrike" cap="none" normalizeH="0" baseline="0" smtClean="0">
                  <a:ln>
                    <a:noFill/>
                  </a:ln>
                  <a:solidFill>
                    <a:srgbClr val="000080"/>
                  </a:solidFill>
                  <a:effectLst/>
                  <a:latin typeface="Arial Narrow" pitchFamily="34" charset="0"/>
                  <a:cs typeface="Arial" pitchFamily="34" charset="0"/>
                </a:rPr>
                <a:t>Solos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3090" y="2644"/>
              <a:ext cx="370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900" b="0" i="0" u="none" strike="noStrike" cap="none" normalizeH="0" baseline="0" smtClean="0">
                  <a:ln>
                    <a:noFill/>
                  </a:ln>
                  <a:solidFill>
                    <a:srgbClr val="000080"/>
                  </a:solidFill>
                  <a:effectLst/>
                  <a:latin typeface="Arial Narrow" pitchFamily="34" charset="0"/>
                  <a:cs typeface="Arial" pitchFamily="34" charset="0"/>
                </a:rPr>
                <a:t>Solos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>
              <a:off x="2865" y="1232"/>
              <a:ext cx="673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900" b="0" i="0" u="none" strike="noStrike" cap="none" normalizeH="0" baseline="0" smtClean="0">
                  <a:ln>
                    <a:noFill/>
                  </a:ln>
                  <a:solidFill>
                    <a:srgbClr val="008000"/>
                  </a:solidFill>
                  <a:effectLst/>
                  <a:latin typeface="Arial Narrow" pitchFamily="34" charset="0"/>
                  <a:cs typeface="Arial" pitchFamily="34" charset="0"/>
                </a:rPr>
                <a:t>Con pareja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519" y="1237"/>
              <a:ext cx="673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900" b="0" i="0" u="none" strike="noStrike" cap="none" normalizeH="0" baseline="0" smtClean="0">
                  <a:ln>
                    <a:noFill/>
                  </a:ln>
                  <a:solidFill>
                    <a:srgbClr val="008000"/>
                  </a:solidFill>
                  <a:effectLst/>
                  <a:latin typeface="Arial Narrow" pitchFamily="34" charset="0"/>
                  <a:cs typeface="Arial" pitchFamily="34" charset="0"/>
                </a:rPr>
                <a:t>Con pareja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2937" y="1751"/>
              <a:ext cx="580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900" b="0" i="0" u="none" strike="noStrike" cap="none" normalizeH="0" baseline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 Narrow" pitchFamily="34" charset="0"/>
                  <a:cs typeface="Arial" pitchFamily="34" charset="0"/>
                </a:rPr>
                <a:t>Con hijos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488" y="1631"/>
              <a:ext cx="580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900" b="0" i="0" u="none" strike="noStrike" cap="none" normalizeH="0" baseline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 Narrow" pitchFamily="34" charset="0"/>
                  <a:cs typeface="Arial" pitchFamily="34" charset="0"/>
                </a:rPr>
                <a:t>Con hijos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3120" y="3096"/>
              <a:ext cx="364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900" b="0" i="0" u="none" strike="noStrike" cap="none" normalizeH="0" baseline="0" smtClean="0">
                  <a:ln>
                    <a:noFill/>
                  </a:ln>
                  <a:solidFill>
                    <a:srgbClr val="00CCFF"/>
                  </a:solidFill>
                  <a:effectLst/>
                  <a:latin typeface="Arial Narrow" pitchFamily="34" charset="0"/>
                  <a:cs typeface="Arial" pitchFamily="34" charset="0"/>
                </a:rPr>
                <a:t>Otras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2628" y="2422"/>
              <a:ext cx="364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900" b="0" i="0" u="none" strike="noStrike" cap="none" normalizeH="0" baseline="0" smtClean="0">
                  <a:ln>
                    <a:noFill/>
                  </a:ln>
                  <a:solidFill>
                    <a:srgbClr val="00CCFF"/>
                  </a:solidFill>
                  <a:effectLst/>
                  <a:latin typeface="Arial Narrow" pitchFamily="34" charset="0"/>
                  <a:cs typeface="Arial" pitchFamily="34" charset="0"/>
                </a:rPr>
                <a:t>Otras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3039" y="3433"/>
              <a:ext cx="756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900" b="0" i="0" u="none" strike="noStrike" cap="none" normalizeH="0" baseline="0" smtClean="0">
                  <a:ln>
                    <a:noFill/>
                  </a:ln>
                  <a:solidFill>
                    <a:srgbClr val="CC0000"/>
                  </a:solidFill>
                  <a:effectLst/>
                  <a:latin typeface="Arial Narrow" pitchFamily="34" charset="0"/>
                  <a:cs typeface="Arial" pitchFamily="34" charset="0"/>
                </a:rPr>
                <a:t>Instituciones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2274" y="2844"/>
              <a:ext cx="756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900" b="0" i="0" u="none" strike="noStrike" cap="none" normalizeH="0" baseline="0" smtClean="0">
                  <a:ln>
                    <a:noFill/>
                  </a:ln>
                  <a:solidFill>
                    <a:srgbClr val="CC0000"/>
                  </a:solidFill>
                  <a:effectLst/>
                  <a:latin typeface="Arial Narrow" pitchFamily="34" charset="0"/>
                  <a:cs typeface="Arial" pitchFamily="34" charset="0"/>
                </a:rPr>
                <a:t>Instituciones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219" y="3616"/>
              <a:ext cx="20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0%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Rectangle 53"/>
            <p:cNvSpPr>
              <a:spLocks noChangeArrowheads="1"/>
            </p:cNvSpPr>
            <p:nvPr/>
          </p:nvSpPr>
          <p:spPr bwMode="auto">
            <a:xfrm>
              <a:off x="163" y="3058"/>
              <a:ext cx="25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10%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Rectangle 54"/>
            <p:cNvSpPr>
              <a:spLocks noChangeArrowheads="1"/>
            </p:cNvSpPr>
            <p:nvPr/>
          </p:nvSpPr>
          <p:spPr bwMode="auto">
            <a:xfrm>
              <a:off x="163" y="2502"/>
              <a:ext cx="25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20%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ectangle 55"/>
            <p:cNvSpPr>
              <a:spLocks noChangeArrowheads="1"/>
            </p:cNvSpPr>
            <p:nvPr/>
          </p:nvSpPr>
          <p:spPr bwMode="auto">
            <a:xfrm>
              <a:off x="163" y="1944"/>
              <a:ext cx="25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30%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Rectangle 56"/>
            <p:cNvSpPr>
              <a:spLocks noChangeArrowheads="1"/>
            </p:cNvSpPr>
            <p:nvPr/>
          </p:nvSpPr>
          <p:spPr bwMode="auto">
            <a:xfrm>
              <a:off x="163" y="1387"/>
              <a:ext cx="25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40%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Rectangle 57"/>
            <p:cNvSpPr>
              <a:spLocks noChangeArrowheads="1"/>
            </p:cNvSpPr>
            <p:nvPr/>
          </p:nvSpPr>
          <p:spPr bwMode="auto">
            <a:xfrm>
              <a:off x="163" y="829"/>
              <a:ext cx="25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50%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Rectangle 58"/>
            <p:cNvSpPr>
              <a:spLocks noChangeArrowheads="1"/>
            </p:cNvSpPr>
            <p:nvPr/>
          </p:nvSpPr>
          <p:spPr bwMode="auto">
            <a:xfrm>
              <a:off x="524" y="3791"/>
              <a:ext cx="295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65-69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915" y="3791"/>
              <a:ext cx="295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70-74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1305" y="3791"/>
              <a:ext cx="295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75-79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Rectangle 61"/>
            <p:cNvSpPr>
              <a:spLocks noChangeArrowheads="1"/>
            </p:cNvSpPr>
            <p:nvPr/>
          </p:nvSpPr>
          <p:spPr bwMode="auto">
            <a:xfrm>
              <a:off x="1697" y="3791"/>
              <a:ext cx="295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80-84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Rectangle 62"/>
            <p:cNvSpPr>
              <a:spLocks noChangeArrowheads="1"/>
            </p:cNvSpPr>
            <p:nvPr/>
          </p:nvSpPr>
          <p:spPr bwMode="auto">
            <a:xfrm>
              <a:off x="2087" y="3791"/>
              <a:ext cx="295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85-89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96" name="Rectangle 63"/>
            <p:cNvSpPr>
              <a:spLocks noChangeArrowheads="1"/>
            </p:cNvSpPr>
            <p:nvPr/>
          </p:nvSpPr>
          <p:spPr bwMode="auto">
            <a:xfrm>
              <a:off x="2520" y="3791"/>
              <a:ext cx="212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90+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97" name="Rectangle 64"/>
            <p:cNvSpPr>
              <a:spLocks noChangeArrowheads="1"/>
            </p:cNvSpPr>
            <p:nvPr/>
          </p:nvSpPr>
          <p:spPr bwMode="auto">
            <a:xfrm>
              <a:off x="3258" y="3791"/>
              <a:ext cx="295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65-69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98" name="Rectangle 65"/>
            <p:cNvSpPr>
              <a:spLocks noChangeArrowheads="1"/>
            </p:cNvSpPr>
            <p:nvPr/>
          </p:nvSpPr>
          <p:spPr bwMode="auto">
            <a:xfrm>
              <a:off x="3649" y="3791"/>
              <a:ext cx="295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70-74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99" name="Rectangle 66"/>
            <p:cNvSpPr>
              <a:spLocks noChangeArrowheads="1"/>
            </p:cNvSpPr>
            <p:nvPr/>
          </p:nvSpPr>
          <p:spPr bwMode="auto">
            <a:xfrm>
              <a:off x="4039" y="3791"/>
              <a:ext cx="295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75-79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1" name="Rectangle 67"/>
            <p:cNvSpPr>
              <a:spLocks noChangeArrowheads="1"/>
            </p:cNvSpPr>
            <p:nvPr/>
          </p:nvSpPr>
          <p:spPr bwMode="auto">
            <a:xfrm>
              <a:off x="4431" y="3791"/>
              <a:ext cx="295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80-84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2" name="Rectangle 68"/>
            <p:cNvSpPr>
              <a:spLocks noChangeArrowheads="1"/>
            </p:cNvSpPr>
            <p:nvPr/>
          </p:nvSpPr>
          <p:spPr bwMode="auto">
            <a:xfrm>
              <a:off x="4820" y="3791"/>
              <a:ext cx="295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85-89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3" name="Rectangle 69"/>
            <p:cNvSpPr>
              <a:spLocks noChangeArrowheads="1"/>
            </p:cNvSpPr>
            <p:nvPr/>
          </p:nvSpPr>
          <p:spPr bwMode="auto">
            <a:xfrm>
              <a:off x="5254" y="3791"/>
              <a:ext cx="212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90+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4" name="Rectangle 70"/>
            <p:cNvSpPr>
              <a:spLocks noChangeArrowheads="1"/>
            </p:cNvSpPr>
            <p:nvPr/>
          </p:nvSpPr>
          <p:spPr bwMode="auto">
            <a:xfrm>
              <a:off x="1286" y="3985"/>
              <a:ext cx="60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700" b="1" i="0" u="none" strike="noStrike" cap="none" normalizeH="0" baseline="0" dirty="0" smtClean="0">
                  <a:ln>
                    <a:noFill/>
                  </a:ln>
                  <a:solidFill>
                    <a:srgbClr val="000099"/>
                  </a:solidFill>
                  <a:effectLst/>
                  <a:latin typeface="Arial Rounded MT Bold" pitchFamily="34" charset="0"/>
                  <a:cs typeface="Arial" pitchFamily="34" charset="0"/>
                </a:rPr>
                <a:t>Hombres</a:t>
              </a:r>
              <a:endParaRPr kumimoji="0" lang="es-ES" altLang="es-ES" sz="18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4105" name="Rectangle 71"/>
            <p:cNvSpPr>
              <a:spLocks noChangeArrowheads="1"/>
            </p:cNvSpPr>
            <p:nvPr/>
          </p:nvSpPr>
          <p:spPr bwMode="auto">
            <a:xfrm>
              <a:off x="4068" y="3982"/>
              <a:ext cx="49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600" b="1" i="0" u="none" strike="noStrike" cap="none" normalizeH="0" baseline="0" dirty="0" smtClean="0">
                  <a:ln>
                    <a:noFill/>
                  </a:ln>
                  <a:solidFill>
                    <a:srgbClr val="000099"/>
                  </a:solidFill>
                  <a:effectLst/>
                  <a:latin typeface="Arial Rounded MT Bold" pitchFamily="34" charset="0"/>
                  <a:cs typeface="Arial" pitchFamily="34" charset="0"/>
                </a:rPr>
                <a:t>Mujeres</a:t>
              </a:r>
              <a:endParaRPr kumimoji="0" lang="es-ES" altLang="es-ES" sz="18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4106" name="Freeform 72"/>
            <p:cNvSpPr>
              <a:spLocks noEditPoints="1"/>
            </p:cNvSpPr>
            <p:nvPr/>
          </p:nvSpPr>
          <p:spPr bwMode="auto">
            <a:xfrm>
              <a:off x="2979" y="862"/>
              <a:ext cx="27" cy="2841"/>
            </a:xfrm>
            <a:custGeom>
              <a:avLst/>
              <a:gdLst>
                <a:gd name="T0" fmla="*/ 35 w 145"/>
                <a:gd name="T1" fmla="*/ 14823 h 15040"/>
                <a:gd name="T2" fmla="*/ 3 w 145"/>
                <a:gd name="T3" fmla="*/ 14557 h 15040"/>
                <a:gd name="T4" fmla="*/ 38 w 145"/>
                <a:gd name="T5" fmla="*/ 14356 h 15040"/>
                <a:gd name="T6" fmla="*/ 7 w 145"/>
                <a:gd name="T7" fmla="*/ 14090 h 15040"/>
                <a:gd name="T8" fmla="*/ 25 w 145"/>
                <a:gd name="T9" fmla="*/ 13906 h 15040"/>
                <a:gd name="T10" fmla="*/ 27 w 145"/>
                <a:gd name="T11" fmla="*/ 13606 h 15040"/>
                <a:gd name="T12" fmla="*/ 12 w 145"/>
                <a:gd name="T13" fmla="*/ 13423 h 15040"/>
                <a:gd name="T14" fmla="*/ 47 w 145"/>
                <a:gd name="T15" fmla="*/ 13156 h 15040"/>
                <a:gd name="T16" fmla="*/ 16 w 145"/>
                <a:gd name="T17" fmla="*/ 12889 h 15040"/>
                <a:gd name="T18" fmla="*/ 50 w 145"/>
                <a:gd name="T19" fmla="*/ 12689 h 15040"/>
                <a:gd name="T20" fmla="*/ 19 w 145"/>
                <a:gd name="T21" fmla="*/ 12422 h 15040"/>
                <a:gd name="T22" fmla="*/ 37 w 145"/>
                <a:gd name="T23" fmla="*/ 12239 h 15040"/>
                <a:gd name="T24" fmla="*/ 39 w 145"/>
                <a:gd name="T25" fmla="*/ 11939 h 15040"/>
                <a:gd name="T26" fmla="*/ 24 w 145"/>
                <a:gd name="T27" fmla="*/ 11755 h 15040"/>
                <a:gd name="T28" fmla="*/ 59 w 145"/>
                <a:gd name="T29" fmla="*/ 11488 h 15040"/>
                <a:gd name="T30" fmla="*/ 28 w 145"/>
                <a:gd name="T31" fmla="*/ 11222 h 15040"/>
                <a:gd name="T32" fmla="*/ 63 w 145"/>
                <a:gd name="T33" fmla="*/ 11021 h 15040"/>
                <a:gd name="T34" fmla="*/ 32 w 145"/>
                <a:gd name="T35" fmla="*/ 10755 h 15040"/>
                <a:gd name="T36" fmla="*/ 50 w 145"/>
                <a:gd name="T37" fmla="*/ 10571 h 15040"/>
                <a:gd name="T38" fmla="*/ 52 w 145"/>
                <a:gd name="T39" fmla="*/ 10271 h 15040"/>
                <a:gd name="T40" fmla="*/ 36 w 145"/>
                <a:gd name="T41" fmla="*/ 10088 h 15040"/>
                <a:gd name="T42" fmla="*/ 72 w 145"/>
                <a:gd name="T43" fmla="*/ 9821 h 15040"/>
                <a:gd name="T44" fmla="*/ 40 w 145"/>
                <a:gd name="T45" fmla="*/ 9554 h 15040"/>
                <a:gd name="T46" fmla="*/ 75 w 145"/>
                <a:gd name="T47" fmla="*/ 9354 h 15040"/>
                <a:gd name="T48" fmla="*/ 44 w 145"/>
                <a:gd name="T49" fmla="*/ 9087 h 15040"/>
                <a:gd name="T50" fmla="*/ 62 w 145"/>
                <a:gd name="T51" fmla="*/ 8904 h 15040"/>
                <a:gd name="T52" fmla="*/ 64 w 145"/>
                <a:gd name="T53" fmla="*/ 8604 h 15040"/>
                <a:gd name="T54" fmla="*/ 49 w 145"/>
                <a:gd name="T55" fmla="*/ 8420 h 15040"/>
                <a:gd name="T56" fmla="*/ 84 w 145"/>
                <a:gd name="T57" fmla="*/ 8153 h 15040"/>
                <a:gd name="T58" fmla="*/ 53 w 145"/>
                <a:gd name="T59" fmla="*/ 7887 h 15040"/>
                <a:gd name="T60" fmla="*/ 88 w 145"/>
                <a:gd name="T61" fmla="*/ 7687 h 15040"/>
                <a:gd name="T62" fmla="*/ 56 w 145"/>
                <a:gd name="T63" fmla="*/ 7420 h 15040"/>
                <a:gd name="T64" fmla="*/ 74 w 145"/>
                <a:gd name="T65" fmla="*/ 7236 h 15040"/>
                <a:gd name="T66" fmla="*/ 76 w 145"/>
                <a:gd name="T67" fmla="*/ 6936 h 15040"/>
                <a:gd name="T68" fmla="*/ 61 w 145"/>
                <a:gd name="T69" fmla="*/ 6753 h 15040"/>
                <a:gd name="T70" fmla="*/ 97 w 145"/>
                <a:gd name="T71" fmla="*/ 6486 h 15040"/>
                <a:gd name="T72" fmla="*/ 65 w 145"/>
                <a:gd name="T73" fmla="*/ 6219 h 15040"/>
                <a:gd name="T74" fmla="*/ 100 w 145"/>
                <a:gd name="T75" fmla="*/ 6019 h 15040"/>
                <a:gd name="T76" fmla="*/ 69 w 145"/>
                <a:gd name="T77" fmla="*/ 5752 h 15040"/>
                <a:gd name="T78" fmla="*/ 87 w 145"/>
                <a:gd name="T79" fmla="*/ 5569 h 15040"/>
                <a:gd name="T80" fmla="*/ 89 w 145"/>
                <a:gd name="T81" fmla="*/ 5269 h 15040"/>
                <a:gd name="T82" fmla="*/ 74 w 145"/>
                <a:gd name="T83" fmla="*/ 5085 h 15040"/>
                <a:gd name="T84" fmla="*/ 109 w 145"/>
                <a:gd name="T85" fmla="*/ 4818 h 15040"/>
                <a:gd name="T86" fmla="*/ 78 w 145"/>
                <a:gd name="T87" fmla="*/ 4552 h 15040"/>
                <a:gd name="T88" fmla="*/ 112 w 145"/>
                <a:gd name="T89" fmla="*/ 4352 h 15040"/>
                <a:gd name="T90" fmla="*/ 81 w 145"/>
                <a:gd name="T91" fmla="*/ 4085 h 15040"/>
                <a:gd name="T92" fmla="*/ 99 w 145"/>
                <a:gd name="T93" fmla="*/ 3901 h 15040"/>
                <a:gd name="T94" fmla="*/ 101 w 145"/>
                <a:gd name="T95" fmla="*/ 3601 h 15040"/>
                <a:gd name="T96" fmla="*/ 86 w 145"/>
                <a:gd name="T97" fmla="*/ 3418 h 15040"/>
                <a:gd name="T98" fmla="*/ 121 w 145"/>
                <a:gd name="T99" fmla="*/ 3151 h 15040"/>
                <a:gd name="T100" fmla="*/ 90 w 145"/>
                <a:gd name="T101" fmla="*/ 2884 h 15040"/>
                <a:gd name="T102" fmla="*/ 125 w 145"/>
                <a:gd name="T103" fmla="*/ 2684 h 15040"/>
                <a:gd name="T104" fmla="*/ 94 w 145"/>
                <a:gd name="T105" fmla="*/ 2417 h 15040"/>
                <a:gd name="T106" fmla="*/ 112 w 145"/>
                <a:gd name="T107" fmla="*/ 2234 h 15040"/>
                <a:gd name="T108" fmla="*/ 114 w 145"/>
                <a:gd name="T109" fmla="*/ 1934 h 15040"/>
                <a:gd name="T110" fmla="*/ 99 w 145"/>
                <a:gd name="T111" fmla="*/ 1750 h 15040"/>
                <a:gd name="T112" fmla="*/ 134 w 145"/>
                <a:gd name="T113" fmla="*/ 1484 h 15040"/>
                <a:gd name="T114" fmla="*/ 102 w 145"/>
                <a:gd name="T115" fmla="*/ 1217 h 15040"/>
                <a:gd name="T116" fmla="*/ 137 w 145"/>
                <a:gd name="T117" fmla="*/ 1017 h 15040"/>
                <a:gd name="T118" fmla="*/ 106 w 145"/>
                <a:gd name="T119" fmla="*/ 750 h 15040"/>
                <a:gd name="T120" fmla="*/ 124 w 145"/>
                <a:gd name="T121" fmla="*/ 566 h 15040"/>
                <a:gd name="T122" fmla="*/ 126 w 145"/>
                <a:gd name="T123" fmla="*/ 266 h 15040"/>
                <a:gd name="T124" fmla="*/ 111 w 145"/>
                <a:gd name="T125" fmla="*/ 83 h 15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5" h="15040">
                  <a:moveTo>
                    <a:pt x="0" y="15023"/>
                  </a:moveTo>
                  <a:lnTo>
                    <a:pt x="0" y="15023"/>
                  </a:lnTo>
                  <a:cubicBezTo>
                    <a:pt x="0" y="15014"/>
                    <a:pt x="7" y="15007"/>
                    <a:pt x="16" y="15007"/>
                  </a:cubicBezTo>
                  <a:cubicBezTo>
                    <a:pt x="26" y="15007"/>
                    <a:pt x="33" y="15014"/>
                    <a:pt x="33" y="15023"/>
                  </a:cubicBezTo>
                  <a:lnTo>
                    <a:pt x="33" y="15023"/>
                  </a:lnTo>
                  <a:cubicBezTo>
                    <a:pt x="33" y="15033"/>
                    <a:pt x="26" y="15040"/>
                    <a:pt x="16" y="15040"/>
                  </a:cubicBezTo>
                  <a:cubicBezTo>
                    <a:pt x="7" y="15040"/>
                    <a:pt x="0" y="15033"/>
                    <a:pt x="0" y="15023"/>
                  </a:cubicBezTo>
                  <a:close/>
                  <a:moveTo>
                    <a:pt x="0" y="14957"/>
                  </a:moveTo>
                  <a:lnTo>
                    <a:pt x="0" y="14957"/>
                  </a:lnTo>
                  <a:cubicBezTo>
                    <a:pt x="0" y="14948"/>
                    <a:pt x="8" y="14940"/>
                    <a:pt x="17" y="14940"/>
                  </a:cubicBezTo>
                  <a:cubicBezTo>
                    <a:pt x="26" y="14940"/>
                    <a:pt x="34" y="14948"/>
                    <a:pt x="34" y="14957"/>
                  </a:cubicBezTo>
                  <a:lnTo>
                    <a:pt x="34" y="14957"/>
                  </a:lnTo>
                  <a:cubicBezTo>
                    <a:pt x="34" y="14966"/>
                    <a:pt x="26" y="14973"/>
                    <a:pt x="17" y="14973"/>
                  </a:cubicBezTo>
                  <a:cubicBezTo>
                    <a:pt x="8" y="14973"/>
                    <a:pt x="0" y="14966"/>
                    <a:pt x="0" y="14957"/>
                  </a:cubicBezTo>
                  <a:close/>
                  <a:moveTo>
                    <a:pt x="1" y="14890"/>
                  </a:moveTo>
                  <a:lnTo>
                    <a:pt x="1" y="14890"/>
                  </a:lnTo>
                  <a:cubicBezTo>
                    <a:pt x="1" y="14881"/>
                    <a:pt x="8" y="14873"/>
                    <a:pt x="17" y="14873"/>
                  </a:cubicBezTo>
                  <a:cubicBezTo>
                    <a:pt x="27" y="14873"/>
                    <a:pt x="34" y="14881"/>
                    <a:pt x="34" y="14890"/>
                  </a:cubicBezTo>
                  <a:lnTo>
                    <a:pt x="34" y="14890"/>
                  </a:lnTo>
                  <a:cubicBezTo>
                    <a:pt x="34" y="14899"/>
                    <a:pt x="27" y="14907"/>
                    <a:pt x="17" y="14907"/>
                  </a:cubicBezTo>
                  <a:cubicBezTo>
                    <a:pt x="8" y="14907"/>
                    <a:pt x="1" y="14899"/>
                    <a:pt x="1" y="14890"/>
                  </a:cubicBezTo>
                  <a:close/>
                  <a:moveTo>
                    <a:pt x="1" y="14823"/>
                  </a:moveTo>
                  <a:lnTo>
                    <a:pt x="1" y="14823"/>
                  </a:lnTo>
                  <a:cubicBezTo>
                    <a:pt x="1" y="14814"/>
                    <a:pt x="9" y="14807"/>
                    <a:pt x="18" y="14807"/>
                  </a:cubicBezTo>
                  <a:cubicBezTo>
                    <a:pt x="27" y="14807"/>
                    <a:pt x="35" y="14814"/>
                    <a:pt x="35" y="14823"/>
                  </a:cubicBezTo>
                  <a:lnTo>
                    <a:pt x="35" y="14823"/>
                  </a:lnTo>
                  <a:cubicBezTo>
                    <a:pt x="35" y="14833"/>
                    <a:pt x="27" y="14840"/>
                    <a:pt x="18" y="14840"/>
                  </a:cubicBezTo>
                  <a:cubicBezTo>
                    <a:pt x="9" y="14840"/>
                    <a:pt x="1" y="14833"/>
                    <a:pt x="1" y="14823"/>
                  </a:cubicBezTo>
                  <a:close/>
                  <a:moveTo>
                    <a:pt x="2" y="14757"/>
                  </a:moveTo>
                  <a:lnTo>
                    <a:pt x="2" y="14757"/>
                  </a:lnTo>
                  <a:cubicBezTo>
                    <a:pt x="2" y="14747"/>
                    <a:pt x="9" y="14740"/>
                    <a:pt x="18" y="14740"/>
                  </a:cubicBezTo>
                  <a:cubicBezTo>
                    <a:pt x="28" y="14740"/>
                    <a:pt x="35" y="14747"/>
                    <a:pt x="35" y="14757"/>
                  </a:cubicBezTo>
                  <a:lnTo>
                    <a:pt x="35" y="14757"/>
                  </a:lnTo>
                  <a:cubicBezTo>
                    <a:pt x="35" y="14766"/>
                    <a:pt x="28" y="14773"/>
                    <a:pt x="18" y="14773"/>
                  </a:cubicBezTo>
                  <a:cubicBezTo>
                    <a:pt x="9" y="14773"/>
                    <a:pt x="2" y="14766"/>
                    <a:pt x="2" y="14757"/>
                  </a:cubicBezTo>
                  <a:close/>
                  <a:moveTo>
                    <a:pt x="2" y="14690"/>
                  </a:moveTo>
                  <a:lnTo>
                    <a:pt x="2" y="14690"/>
                  </a:lnTo>
                  <a:cubicBezTo>
                    <a:pt x="2" y="14681"/>
                    <a:pt x="10" y="14673"/>
                    <a:pt x="19" y="14673"/>
                  </a:cubicBezTo>
                  <a:cubicBezTo>
                    <a:pt x="28" y="14673"/>
                    <a:pt x="36" y="14681"/>
                    <a:pt x="36" y="14690"/>
                  </a:cubicBezTo>
                  <a:lnTo>
                    <a:pt x="36" y="14690"/>
                  </a:lnTo>
                  <a:cubicBezTo>
                    <a:pt x="36" y="14699"/>
                    <a:pt x="28" y="14707"/>
                    <a:pt x="19" y="14707"/>
                  </a:cubicBezTo>
                  <a:cubicBezTo>
                    <a:pt x="10" y="14707"/>
                    <a:pt x="2" y="14699"/>
                    <a:pt x="2" y="14690"/>
                  </a:cubicBezTo>
                  <a:close/>
                  <a:moveTo>
                    <a:pt x="3" y="14623"/>
                  </a:moveTo>
                  <a:lnTo>
                    <a:pt x="3" y="14623"/>
                  </a:lnTo>
                  <a:cubicBezTo>
                    <a:pt x="3" y="14614"/>
                    <a:pt x="10" y="14607"/>
                    <a:pt x="19" y="14607"/>
                  </a:cubicBezTo>
                  <a:cubicBezTo>
                    <a:pt x="29" y="14607"/>
                    <a:pt x="36" y="14614"/>
                    <a:pt x="36" y="14623"/>
                  </a:cubicBezTo>
                  <a:lnTo>
                    <a:pt x="36" y="14623"/>
                  </a:lnTo>
                  <a:cubicBezTo>
                    <a:pt x="36" y="14632"/>
                    <a:pt x="29" y="14640"/>
                    <a:pt x="19" y="14640"/>
                  </a:cubicBezTo>
                  <a:cubicBezTo>
                    <a:pt x="10" y="14640"/>
                    <a:pt x="3" y="14632"/>
                    <a:pt x="3" y="14623"/>
                  </a:cubicBezTo>
                  <a:close/>
                  <a:moveTo>
                    <a:pt x="3" y="14557"/>
                  </a:moveTo>
                  <a:lnTo>
                    <a:pt x="3" y="14557"/>
                  </a:lnTo>
                  <a:cubicBezTo>
                    <a:pt x="3" y="14547"/>
                    <a:pt x="11" y="14540"/>
                    <a:pt x="20" y="14540"/>
                  </a:cubicBezTo>
                  <a:cubicBezTo>
                    <a:pt x="29" y="14540"/>
                    <a:pt x="37" y="14547"/>
                    <a:pt x="37" y="14557"/>
                  </a:cubicBezTo>
                  <a:lnTo>
                    <a:pt x="37" y="14557"/>
                  </a:lnTo>
                  <a:cubicBezTo>
                    <a:pt x="37" y="14566"/>
                    <a:pt x="29" y="14573"/>
                    <a:pt x="20" y="14573"/>
                  </a:cubicBezTo>
                  <a:cubicBezTo>
                    <a:pt x="11" y="14573"/>
                    <a:pt x="3" y="14566"/>
                    <a:pt x="3" y="14557"/>
                  </a:cubicBezTo>
                  <a:close/>
                  <a:moveTo>
                    <a:pt x="4" y="14490"/>
                  </a:moveTo>
                  <a:lnTo>
                    <a:pt x="4" y="14490"/>
                  </a:lnTo>
                  <a:cubicBezTo>
                    <a:pt x="4" y="14481"/>
                    <a:pt x="11" y="14473"/>
                    <a:pt x="20" y="14473"/>
                  </a:cubicBezTo>
                  <a:cubicBezTo>
                    <a:pt x="30" y="14473"/>
                    <a:pt x="37" y="14481"/>
                    <a:pt x="37" y="14490"/>
                  </a:cubicBezTo>
                  <a:lnTo>
                    <a:pt x="37" y="14490"/>
                  </a:lnTo>
                  <a:cubicBezTo>
                    <a:pt x="37" y="14499"/>
                    <a:pt x="30" y="14507"/>
                    <a:pt x="20" y="14507"/>
                  </a:cubicBezTo>
                  <a:cubicBezTo>
                    <a:pt x="11" y="14507"/>
                    <a:pt x="4" y="14499"/>
                    <a:pt x="4" y="14490"/>
                  </a:cubicBezTo>
                  <a:close/>
                  <a:moveTo>
                    <a:pt x="4" y="14423"/>
                  </a:moveTo>
                  <a:lnTo>
                    <a:pt x="4" y="14423"/>
                  </a:lnTo>
                  <a:cubicBezTo>
                    <a:pt x="4" y="14414"/>
                    <a:pt x="12" y="14406"/>
                    <a:pt x="21" y="14406"/>
                  </a:cubicBezTo>
                  <a:cubicBezTo>
                    <a:pt x="30" y="14406"/>
                    <a:pt x="38" y="14414"/>
                    <a:pt x="38" y="14423"/>
                  </a:cubicBezTo>
                  <a:lnTo>
                    <a:pt x="38" y="14423"/>
                  </a:lnTo>
                  <a:cubicBezTo>
                    <a:pt x="38" y="14432"/>
                    <a:pt x="30" y="14440"/>
                    <a:pt x="21" y="14440"/>
                  </a:cubicBezTo>
                  <a:cubicBezTo>
                    <a:pt x="12" y="14440"/>
                    <a:pt x="4" y="14432"/>
                    <a:pt x="4" y="14423"/>
                  </a:cubicBezTo>
                  <a:close/>
                  <a:moveTo>
                    <a:pt x="5" y="14356"/>
                  </a:moveTo>
                  <a:lnTo>
                    <a:pt x="5" y="14356"/>
                  </a:lnTo>
                  <a:cubicBezTo>
                    <a:pt x="5" y="14347"/>
                    <a:pt x="12" y="14340"/>
                    <a:pt x="21" y="14340"/>
                  </a:cubicBezTo>
                  <a:cubicBezTo>
                    <a:pt x="31" y="14340"/>
                    <a:pt x="38" y="14347"/>
                    <a:pt x="38" y="14356"/>
                  </a:cubicBezTo>
                  <a:lnTo>
                    <a:pt x="38" y="14356"/>
                  </a:lnTo>
                  <a:cubicBezTo>
                    <a:pt x="38" y="14366"/>
                    <a:pt x="31" y="14373"/>
                    <a:pt x="21" y="14373"/>
                  </a:cubicBezTo>
                  <a:cubicBezTo>
                    <a:pt x="12" y="14373"/>
                    <a:pt x="5" y="14366"/>
                    <a:pt x="5" y="14356"/>
                  </a:cubicBezTo>
                  <a:close/>
                  <a:moveTo>
                    <a:pt x="5" y="14290"/>
                  </a:moveTo>
                  <a:lnTo>
                    <a:pt x="5" y="14290"/>
                  </a:lnTo>
                  <a:cubicBezTo>
                    <a:pt x="5" y="14281"/>
                    <a:pt x="13" y="14273"/>
                    <a:pt x="22" y="14273"/>
                  </a:cubicBezTo>
                  <a:cubicBezTo>
                    <a:pt x="31" y="14273"/>
                    <a:pt x="39" y="14281"/>
                    <a:pt x="39" y="14290"/>
                  </a:cubicBezTo>
                  <a:lnTo>
                    <a:pt x="39" y="14290"/>
                  </a:lnTo>
                  <a:cubicBezTo>
                    <a:pt x="39" y="14299"/>
                    <a:pt x="31" y="14306"/>
                    <a:pt x="22" y="14306"/>
                  </a:cubicBezTo>
                  <a:cubicBezTo>
                    <a:pt x="13" y="14306"/>
                    <a:pt x="5" y="14299"/>
                    <a:pt x="5" y="14290"/>
                  </a:cubicBezTo>
                  <a:close/>
                  <a:moveTo>
                    <a:pt x="6" y="14223"/>
                  </a:moveTo>
                  <a:lnTo>
                    <a:pt x="6" y="14223"/>
                  </a:lnTo>
                  <a:cubicBezTo>
                    <a:pt x="6" y="14214"/>
                    <a:pt x="13" y="14206"/>
                    <a:pt x="22" y="14206"/>
                  </a:cubicBezTo>
                  <a:cubicBezTo>
                    <a:pt x="32" y="14206"/>
                    <a:pt x="39" y="14214"/>
                    <a:pt x="39" y="14223"/>
                  </a:cubicBezTo>
                  <a:lnTo>
                    <a:pt x="39" y="14223"/>
                  </a:lnTo>
                  <a:cubicBezTo>
                    <a:pt x="39" y="14232"/>
                    <a:pt x="32" y="14240"/>
                    <a:pt x="22" y="14240"/>
                  </a:cubicBezTo>
                  <a:cubicBezTo>
                    <a:pt x="13" y="14240"/>
                    <a:pt x="6" y="14232"/>
                    <a:pt x="6" y="14223"/>
                  </a:cubicBezTo>
                  <a:close/>
                  <a:moveTo>
                    <a:pt x="6" y="14156"/>
                  </a:moveTo>
                  <a:lnTo>
                    <a:pt x="6" y="14156"/>
                  </a:lnTo>
                  <a:cubicBezTo>
                    <a:pt x="6" y="14147"/>
                    <a:pt x="14" y="14140"/>
                    <a:pt x="23" y="14140"/>
                  </a:cubicBezTo>
                  <a:cubicBezTo>
                    <a:pt x="32" y="14140"/>
                    <a:pt x="40" y="14147"/>
                    <a:pt x="40" y="14156"/>
                  </a:cubicBezTo>
                  <a:lnTo>
                    <a:pt x="40" y="14156"/>
                  </a:lnTo>
                  <a:cubicBezTo>
                    <a:pt x="40" y="14166"/>
                    <a:pt x="32" y="14173"/>
                    <a:pt x="23" y="14173"/>
                  </a:cubicBezTo>
                  <a:cubicBezTo>
                    <a:pt x="14" y="14173"/>
                    <a:pt x="6" y="14166"/>
                    <a:pt x="6" y="14156"/>
                  </a:cubicBezTo>
                  <a:close/>
                  <a:moveTo>
                    <a:pt x="7" y="14090"/>
                  </a:moveTo>
                  <a:lnTo>
                    <a:pt x="7" y="14090"/>
                  </a:lnTo>
                  <a:cubicBezTo>
                    <a:pt x="7" y="14080"/>
                    <a:pt x="14" y="14073"/>
                    <a:pt x="23" y="14073"/>
                  </a:cubicBezTo>
                  <a:cubicBezTo>
                    <a:pt x="33" y="14073"/>
                    <a:pt x="40" y="14080"/>
                    <a:pt x="40" y="14090"/>
                  </a:cubicBezTo>
                  <a:lnTo>
                    <a:pt x="40" y="14090"/>
                  </a:lnTo>
                  <a:cubicBezTo>
                    <a:pt x="40" y="14099"/>
                    <a:pt x="33" y="14106"/>
                    <a:pt x="23" y="14106"/>
                  </a:cubicBezTo>
                  <a:cubicBezTo>
                    <a:pt x="14" y="14106"/>
                    <a:pt x="7" y="14099"/>
                    <a:pt x="7" y="14090"/>
                  </a:cubicBezTo>
                  <a:close/>
                  <a:moveTo>
                    <a:pt x="7" y="14023"/>
                  </a:moveTo>
                  <a:lnTo>
                    <a:pt x="7" y="14023"/>
                  </a:lnTo>
                  <a:cubicBezTo>
                    <a:pt x="7" y="14014"/>
                    <a:pt x="15" y="14006"/>
                    <a:pt x="24" y="14006"/>
                  </a:cubicBezTo>
                  <a:cubicBezTo>
                    <a:pt x="33" y="14006"/>
                    <a:pt x="41" y="14014"/>
                    <a:pt x="41" y="14023"/>
                  </a:cubicBezTo>
                  <a:lnTo>
                    <a:pt x="41" y="14023"/>
                  </a:lnTo>
                  <a:cubicBezTo>
                    <a:pt x="41" y="14032"/>
                    <a:pt x="33" y="14040"/>
                    <a:pt x="24" y="14040"/>
                  </a:cubicBezTo>
                  <a:cubicBezTo>
                    <a:pt x="15" y="14040"/>
                    <a:pt x="7" y="14032"/>
                    <a:pt x="7" y="14023"/>
                  </a:cubicBezTo>
                  <a:close/>
                  <a:moveTo>
                    <a:pt x="8" y="13956"/>
                  </a:moveTo>
                  <a:lnTo>
                    <a:pt x="8" y="13956"/>
                  </a:lnTo>
                  <a:cubicBezTo>
                    <a:pt x="8" y="13947"/>
                    <a:pt x="15" y="13940"/>
                    <a:pt x="24" y="13940"/>
                  </a:cubicBezTo>
                  <a:cubicBezTo>
                    <a:pt x="34" y="13940"/>
                    <a:pt x="41" y="13947"/>
                    <a:pt x="41" y="13956"/>
                  </a:cubicBezTo>
                  <a:lnTo>
                    <a:pt x="41" y="13956"/>
                  </a:lnTo>
                  <a:cubicBezTo>
                    <a:pt x="41" y="13965"/>
                    <a:pt x="34" y="13973"/>
                    <a:pt x="24" y="13973"/>
                  </a:cubicBezTo>
                  <a:cubicBezTo>
                    <a:pt x="15" y="13973"/>
                    <a:pt x="8" y="13965"/>
                    <a:pt x="8" y="13956"/>
                  </a:cubicBezTo>
                  <a:close/>
                  <a:moveTo>
                    <a:pt x="8" y="13890"/>
                  </a:moveTo>
                  <a:lnTo>
                    <a:pt x="8" y="13890"/>
                  </a:lnTo>
                  <a:cubicBezTo>
                    <a:pt x="8" y="13880"/>
                    <a:pt x="16" y="13873"/>
                    <a:pt x="25" y="13873"/>
                  </a:cubicBezTo>
                  <a:cubicBezTo>
                    <a:pt x="34" y="13873"/>
                    <a:pt x="42" y="13880"/>
                    <a:pt x="42" y="13890"/>
                  </a:cubicBezTo>
                  <a:lnTo>
                    <a:pt x="42" y="13890"/>
                  </a:lnTo>
                  <a:cubicBezTo>
                    <a:pt x="42" y="13899"/>
                    <a:pt x="34" y="13906"/>
                    <a:pt x="25" y="13906"/>
                  </a:cubicBezTo>
                  <a:cubicBezTo>
                    <a:pt x="16" y="13906"/>
                    <a:pt x="8" y="13899"/>
                    <a:pt x="8" y="13890"/>
                  </a:cubicBezTo>
                  <a:close/>
                  <a:moveTo>
                    <a:pt x="9" y="13823"/>
                  </a:moveTo>
                  <a:lnTo>
                    <a:pt x="9" y="13823"/>
                  </a:lnTo>
                  <a:cubicBezTo>
                    <a:pt x="9" y="13814"/>
                    <a:pt x="16" y="13806"/>
                    <a:pt x="25" y="13806"/>
                  </a:cubicBezTo>
                  <a:cubicBezTo>
                    <a:pt x="35" y="13806"/>
                    <a:pt x="42" y="13814"/>
                    <a:pt x="42" y="13823"/>
                  </a:cubicBezTo>
                  <a:lnTo>
                    <a:pt x="42" y="13823"/>
                  </a:lnTo>
                  <a:cubicBezTo>
                    <a:pt x="42" y="13832"/>
                    <a:pt x="35" y="13840"/>
                    <a:pt x="25" y="13840"/>
                  </a:cubicBezTo>
                  <a:cubicBezTo>
                    <a:pt x="16" y="13840"/>
                    <a:pt x="9" y="13832"/>
                    <a:pt x="9" y="13823"/>
                  </a:cubicBezTo>
                  <a:close/>
                  <a:moveTo>
                    <a:pt x="9" y="13756"/>
                  </a:moveTo>
                  <a:lnTo>
                    <a:pt x="9" y="13756"/>
                  </a:lnTo>
                  <a:cubicBezTo>
                    <a:pt x="9" y="13747"/>
                    <a:pt x="17" y="13739"/>
                    <a:pt x="26" y="13739"/>
                  </a:cubicBezTo>
                  <a:cubicBezTo>
                    <a:pt x="35" y="13739"/>
                    <a:pt x="43" y="13747"/>
                    <a:pt x="43" y="13756"/>
                  </a:cubicBezTo>
                  <a:lnTo>
                    <a:pt x="43" y="13756"/>
                  </a:lnTo>
                  <a:cubicBezTo>
                    <a:pt x="43" y="13765"/>
                    <a:pt x="35" y="13773"/>
                    <a:pt x="26" y="13773"/>
                  </a:cubicBezTo>
                  <a:cubicBezTo>
                    <a:pt x="17" y="13773"/>
                    <a:pt x="9" y="13765"/>
                    <a:pt x="9" y="13756"/>
                  </a:cubicBezTo>
                  <a:close/>
                  <a:moveTo>
                    <a:pt x="10" y="13689"/>
                  </a:moveTo>
                  <a:lnTo>
                    <a:pt x="10" y="13689"/>
                  </a:lnTo>
                  <a:cubicBezTo>
                    <a:pt x="10" y="13680"/>
                    <a:pt x="17" y="13673"/>
                    <a:pt x="26" y="13673"/>
                  </a:cubicBezTo>
                  <a:cubicBezTo>
                    <a:pt x="36" y="13673"/>
                    <a:pt x="43" y="13680"/>
                    <a:pt x="43" y="13689"/>
                  </a:cubicBezTo>
                  <a:lnTo>
                    <a:pt x="43" y="13689"/>
                  </a:lnTo>
                  <a:cubicBezTo>
                    <a:pt x="43" y="13699"/>
                    <a:pt x="36" y="13706"/>
                    <a:pt x="26" y="13706"/>
                  </a:cubicBezTo>
                  <a:cubicBezTo>
                    <a:pt x="17" y="13706"/>
                    <a:pt x="10" y="13699"/>
                    <a:pt x="10" y="13689"/>
                  </a:cubicBezTo>
                  <a:close/>
                  <a:moveTo>
                    <a:pt x="10" y="13623"/>
                  </a:moveTo>
                  <a:lnTo>
                    <a:pt x="10" y="13623"/>
                  </a:lnTo>
                  <a:cubicBezTo>
                    <a:pt x="10" y="13614"/>
                    <a:pt x="18" y="13606"/>
                    <a:pt x="27" y="13606"/>
                  </a:cubicBezTo>
                  <a:cubicBezTo>
                    <a:pt x="36" y="13606"/>
                    <a:pt x="44" y="13614"/>
                    <a:pt x="44" y="13623"/>
                  </a:cubicBezTo>
                  <a:lnTo>
                    <a:pt x="44" y="13623"/>
                  </a:lnTo>
                  <a:cubicBezTo>
                    <a:pt x="44" y="13632"/>
                    <a:pt x="36" y="13639"/>
                    <a:pt x="27" y="13639"/>
                  </a:cubicBezTo>
                  <a:cubicBezTo>
                    <a:pt x="18" y="13639"/>
                    <a:pt x="10" y="13632"/>
                    <a:pt x="10" y="13623"/>
                  </a:cubicBezTo>
                  <a:close/>
                  <a:moveTo>
                    <a:pt x="11" y="13556"/>
                  </a:moveTo>
                  <a:lnTo>
                    <a:pt x="11" y="13556"/>
                  </a:lnTo>
                  <a:cubicBezTo>
                    <a:pt x="11" y="13547"/>
                    <a:pt x="18" y="13539"/>
                    <a:pt x="27" y="13539"/>
                  </a:cubicBezTo>
                  <a:cubicBezTo>
                    <a:pt x="37" y="13539"/>
                    <a:pt x="44" y="13547"/>
                    <a:pt x="44" y="13556"/>
                  </a:cubicBezTo>
                  <a:lnTo>
                    <a:pt x="44" y="13556"/>
                  </a:lnTo>
                  <a:cubicBezTo>
                    <a:pt x="44" y="13565"/>
                    <a:pt x="37" y="13573"/>
                    <a:pt x="27" y="13573"/>
                  </a:cubicBezTo>
                  <a:cubicBezTo>
                    <a:pt x="18" y="13573"/>
                    <a:pt x="11" y="13565"/>
                    <a:pt x="11" y="13556"/>
                  </a:cubicBezTo>
                  <a:close/>
                  <a:moveTo>
                    <a:pt x="11" y="13489"/>
                  </a:moveTo>
                  <a:lnTo>
                    <a:pt x="11" y="13489"/>
                  </a:lnTo>
                  <a:cubicBezTo>
                    <a:pt x="11" y="13480"/>
                    <a:pt x="19" y="13473"/>
                    <a:pt x="28" y="13473"/>
                  </a:cubicBezTo>
                  <a:cubicBezTo>
                    <a:pt x="37" y="13473"/>
                    <a:pt x="45" y="13480"/>
                    <a:pt x="45" y="13489"/>
                  </a:cubicBezTo>
                  <a:lnTo>
                    <a:pt x="45" y="13489"/>
                  </a:lnTo>
                  <a:cubicBezTo>
                    <a:pt x="45" y="13499"/>
                    <a:pt x="37" y="13506"/>
                    <a:pt x="28" y="13506"/>
                  </a:cubicBezTo>
                  <a:cubicBezTo>
                    <a:pt x="19" y="13506"/>
                    <a:pt x="11" y="13499"/>
                    <a:pt x="11" y="13489"/>
                  </a:cubicBezTo>
                  <a:close/>
                  <a:moveTo>
                    <a:pt x="12" y="13423"/>
                  </a:moveTo>
                  <a:lnTo>
                    <a:pt x="12" y="13423"/>
                  </a:lnTo>
                  <a:cubicBezTo>
                    <a:pt x="12" y="13413"/>
                    <a:pt x="19" y="13406"/>
                    <a:pt x="28" y="13406"/>
                  </a:cubicBezTo>
                  <a:cubicBezTo>
                    <a:pt x="38" y="13406"/>
                    <a:pt x="45" y="13413"/>
                    <a:pt x="45" y="13423"/>
                  </a:cubicBezTo>
                  <a:lnTo>
                    <a:pt x="45" y="13423"/>
                  </a:lnTo>
                  <a:cubicBezTo>
                    <a:pt x="45" y="13432"/>
                    <a:pt x="38" y="13439"/>
                    <a:pt x="28" y="13439"/>
                  </a:cubicBezTo>
                  <a:cubicBezTo>
                    <a:pt x="19" y="13439"/>
                    <a:pt x="12" y="13432"/>
                    <a:pt x="12" y="13423"/>
                  </a:cubicBezTo>
                  <a:close/>
                  <a:moveTo>
                    <a:pt x="12" y="13356"/>
                  </a:moveTo>
                  <a:lnTo>
                    <a:pt x="12" y="13356"/>
                  </a:lnTo>
                  <a:cubicBezTo>
                    <a:pt x="12" y="13347"/>
                    <a:pt x="20" y="13339"/>
                    <a:pt x="29" y="13339"/>
                  </a:cubicBezTo>
                  <a:cubicBezTo>
                    <a:pt x="38" y="13339"/>
                    <a:pt x="46" y="13347"/>
                    <a:pt x="46" y="13356"/>
                  </a:cubicBezTo>
                  <a:lnTo>
                    <a:pt x="46" y="13356"/>
                  </a:lnTo>
                  <a:cubicBezTo>
                    <a:pt x="46" y="13365"/>
                    <a:pt x="38" y="13373"/>
                    <a:pt x="29" y="13373"/>
                  </a:cubicBezTo>
                  <a:cubicBezTo>
                    <a:pt x="20" y="13373"/>
                    <a:pt x="12" y="13365"/>
                    <a:pt x="12" y="13356"/>
                  </a:cubicBezTo>
                  <a:close/>
                  <a:moveTo>
                    <a:pt x="13" y="13289"/>
                  </a:moveTo>
                  <a:lnTo>
                    <a:pt x="13" y="13289"/>
                  </a:lnTo>
                  <a:cubicBezTo>
                    <a:pt x="13" y="13280"/>
                    <a:pt x="20" y="13273"/>
                    <a:pt x="29" y="13273"/>
                  </a:cubicBezTo>
                  <a:cubicBezTo>
                    <a:pt x="39" y="13273"/>
                    <a:pt x="46" y="13280"/>
                    <a:pt x="46" y="13289"/>
                  </a:cubicBezTo>
                  <a:lnTo>
                    <a:pt x="46" y="13289"/>
                  </a:lnTo>
                  <a:cubicBezTo>
                    <a:pt x="46" y="13298"/>
                    <a:pt x="39" y="13306"/>
                    <a:pt x="29" y="13306"/>
                  </a:cubicBezTo>
                  <a:cubicBezTo>
                    <a:pt x="20" y="13306"/>
                    <a:pt x="13" y="13298"/>
                    <a:pt x="13" y="13289"/>
                  </a:cubicBezTo>
                  <a:close/>
                  <a:moveTo>
                    <a:pt x="13" y="13223"/>
                  </a:moveTo>
                  <a:lnTo>
                    <a:pt x="13" y="13223"/>
                  </a:lnTo>
                  <a:cubicBezTo>
                    <a:pt x="13" y="13213"/>
                    <a:pt x="21" y="13206"/>
                    <a:pt x="30" y="13206"/>
                  </a:cubicBezTo>
                  <a:cubicBezTo>
                    <a:pt x="39" y="13206"/>
                    <a:pt x="47" y="13213"/>
                    <a:pt x="47" y="13223"/>
                  </a:cubicBezTo>
                  <a:lnTo>
                    <a:pt x="47" y="13223"/>
                  </a:lnTo>
                  <a:cubicBezTo>
                    <a:pt x="47" y="13232"/>
                    <a:pt x="39" y="13239"/>
                    <a:pt x="30" y="13239"/>
                  </a:cubicBezTo>
                  <a:cubicBezTo>
                    <a:pt x="21" y="13239"/>
                    <a:pt x="13" y="13232"/>
                    <a:pt x="13" y="13223"/>
                  </a:cubicBezTo>
                  <a:close/>
                  <a:moveTo>
                    <a:pt x="14" y="13156"/>
                  </a:moveTo>
                  <a:lnTo>
                    <a:pt x="14" y="13156"/>
                  </a:lnTo>
                  <a:cubicBezTo>
                    <a:pt x="14" y="13147"/>
                    <a:pt x="21" y="13139"/>
                    <a:pt x="30" y="13139"/>
                  </a:cubicBezTo>
                  <a:cubicBezTo>
                    <a:pt x="40" y="13139"/>
                    <a:pt x="47" y="13147"/>
                    <a:pt x="47" y="13156"/>
                  </a:cubicBezTo>
                  <a:lnTo>
                    <a:pt x="47" y="13156"/>
                  </a:lnTo>
                  <a:cubicBezTo>
                    <a:pt x="47" y="13165"/>
                    <a:pt x="40" y="13173"/>
                    <a:pt x="30" y="13173"/>
                  </a:cubicBezTo>
                  <a:cubicBezTo>
                    <a:pt x="21" y="13173"/>
                    <a:pt x="14" y="13165"/>
                    <a:pt x="14" y="13156"/>
                  </a:cubicBezTo>
                  <a:close/>
                  <a:moveTo>
                    <a:pt x="14" y="13089"/>
                  </a:moveTo>
                  <a:lnTo>
                    <a:pt x="14" y="13089"/>
                  </a:lnTo>
                  <a:cubicBezTo>
                    <a:pt x="14" y="13080"/>
                    <a:pt x="22" y="13072"/>
                    <a:pt x="31" y="13072"/>
                  </a:cubicBezTo>
                  <a:cubicBezTo>
                    <a:pt x="40" y="13072"/>
                    <a:pt x="47" y="13080"/>
                    <a:pt x="47" y="13089"/>
                  </a:cubicBezTo>
                  <a:lnTo>
                    <a:pt x="47" y="13089"/>
                  </a:lnTo>
                  <a:cubicBezTo>
                    <a:pt x="47" y="13098"/>
                    <a:pt x="40" y="13106"/>
                    <a:pt x="31" y="13106"/>
                  </a:cubicBezTo>
                  <a:cubicBezTo>
                    <a:pt x="22" y="13106"/>
                    <a:pt x="14" y="13098"/>
                    <a:pt x="14" y="13089"/>
                  </a:cubicBezTo>
                  <a:close/>
                  <a:moveTo>
                    <a:pt x="15" y="13022"/>
                  </a:moveTo>
                  <a:lnTo>
                    <a:pt x="15" y="13022"/>
                  </a:lnTo>
                  <a:cubicBezTo>
                    <a:pt x="15" y="13013"/>
                    <a:pt x="22" y="13006"/>
                    <a:pt x="31" y="13006"/>
                  </a:cubicBezTo>
                  <a:cubicBezTo>
                    <a:pt x="41" y="13006"/>
                    <a:pt x="48" y="13013"/>
                    <a:pt x="48" y="13022"/>
                  </a:cubicBezTo>
                  <a:lnTo>
                    <a:pt x="48" y="13022"/>
                  </a:lnTo>
                  <a:cubicBezTo>
                    <a:pt x="48" y="13032"/>
                    <a:pt x="41" y="13039"/>
                    <a:pt x="31" y="13039"/>
                  </a:cubicBezTo>
                  <a:cubicBezTo>
                    <a:pt x="22" y="13039"/>
                    <a:pt x="15" y="13032"/>
                    <a:pt x="15" y="13022"/>
                  </a:cubicBezTo>
                  <a:close/>
                  <a:moveTo>
                    <a:pt x="15" y="12956"/>
                  </a:moveTo>
                  <a:lnTo>
                    <a:pt x="15" y="12956"/>
                  </a:lnTo>
                  <a:cubicBezTo>
                    <a:pt x="15" y="12947"/>
                    <a:pt x="23" y="12939"/>
                    <a:pt x="32" y="12939"/>
                  </a:cubicBezTo>
                  <a:cubicBezTo>
                    <a:pt x="41" y="12939"/>
                    <a:pt x="48" y="12947"/>
                    <a:pt x="48" y="12956"/>
                  </a:cubicBezTo>
                  <a:lnTo>
                    <a:pt x="48" y="12956"/>
                  </a:lnTo>
                  <a:cubicBezTo>
                    <a:pt x="48" y="12965"/>
                    <a:pt x="41" y="12972"/>
                    <a:pt x="32" y="12972"/>
                  </a:cubicBezTo>
                  <a:cubicBezTo>
                    <a:pt x="23" y="12972"/>
                    <a:pt x="15" y="12965"/>
                    <a:pt x="15" y="12956"/>
                  </a:cubicBezTo>
                  <a:close/>
                  <a:moveTo>
                    <a:pt x="16" y="12889"/>
                  </a:moveTo>
                  <a:lnTo>
                    <a:pt x="16" y="12889"/>
                  </a:lnTo>
                  <a:cubicBezTo>
                    <a:pt x="16" y="12880"/>
                    <a:pt x="23" y="12872"/>
                    <a:pt x="32" y="12872"/>
                  </a:cubicBezTo>
                  <a:cubicBezTo>
                    <a:pt x="42" y="12872"/>
                    <a:pt x="49" y="12880"/>
                    <a:pt x="49" y="12889"/>
                  </a:cubicBezTo>
                  <a:lnTo>
                    <a:pt x="49" y="12889"/>
                  </a:lnTo>
                  <a:cubicBezTo>
                    <a:pt x="49" y="12898"/>
                    <a:pt x="42" y="12906"/>
                    <a:pt x="32" y="12906"/>
                  </a:cubicBezTo>
                  <a:cubicBezTo>
                    <a:pt x="23" y="12906"/>
                    <a:pt x="16" y="12898"/>
                    <a:pt x="16" y="12889"/>
                  </a:cubicBezTo>
                  <a:close/>
                  <a:moveTo>
                    <a:pt x="16" y="12822"/>
                  </a:moveTo>
                  <a:lnTo>
                    <a:pt x="16" y="12822"/>
                  </a:lnTo>
                  <a:cubicBezTo>
                    <a:pt x="16" y="12813"/>
                    <a:pt x="24" y="12806"/>
                    <a:pt x="33" y="12806"/>
                  </a:cubicBezTo>
                  <a:cubicBezTo>
                    <a:pt x="42" y="12806"/>
                    <a:pt x="49" y="12813"/>
                    <a:pt x="49" y="12822"/>
                  </a:cubicBezTo>
                  <a:lnTo>
                    <a:pt x="49" y="12822"/>
                  </a:lnTo>
                  <a:cubicBezTo>
                    <a:pt x="49" y="12832"/>
                    <a:pt x="42" y="12839"/>
                    <a:pt x="33" y="12839"/>
                  </a:cubicBezTo>
                  <a:cubicBezTo>
                    <a:pt x="24" y="12839"/>
                    <a:pt x="16" y="12832"/>
                    <a:pt x="16" y="12822"/>
                  </a:cubicBezTo>
                  <a:close/>
                  <a:moveTo>
                    <a:pt x="17" y="12756"/>
                  </a:moveTo>
                  <a:lnTo>
                    <a:pt x="17" y="12756"/>
                  </a:lnTo>
                  <a:cubicBezTo>
                    <a:pt x="17" y="12746"/>
                    <a:pt x="24" y="12739"/>
                    <a:pt x="33" y="12739"/>
                  </a:cubicBezTo>
                  <a:cubicBezTo>
                    <a:pt x="43" y="12739"/>
                    <a:pt x="50" y="12746"/>
                    <a:pt x="50" y="12756"/>
                  </a:cubicBezTo>
                  <a:lnTo>
                    <a:pt x="50" y="12756"/>
                  </a:lnTo>
                  <a:cubicBezTo>
                    <a:pt x="50" y="12765"/>
                    <a:pt x="43" y="12772"/>
                    <a:pt x="33" y="12772"/>
                  </a:cubicBezTo>
                  <a:cubicBezTo>
                    <a:pt x="24" y="12772"/>
                    <a:pt x="17" y="12765"/>
                    <a:pt x="17" y="12756"/>
                  </a:cubicBezTo>
                  <a:close/>
                  <a:moveTo>
                    <a:pt x="17" y="12689"/>
                  </a:moveTo>
                  <a:lnTo>
                    <a:pt x="17" y="12689"/>
                  </a:lnTo>
                  <a:cubicBezTo>
                    <a:pt x="17" y="12680"/>
                    <a:pt x="25" y="12672"/>
                    <a:pt x="34" y="12672"/>
                  </a:cubicBezTo>
                  <a:cubicBezTo>
                    <a:pt x="43" y="12672"/>
                    <a:pt x="50" y="12680"/>
                    <a:pt x="50" y="12689"/>
                  </a:cubicBezTo>
                  <a:lnTo>
                    <a:pt x="50" y="12689"/>
                  </a:lnTo>
                  <a:cubicBezTo>
                    <a:pt x="50" y="12698"/>
                    <a:pt x="43" y="12706"/>
                    <a:pt x="34" y="12706"/>
                  </a:cubicBezTo>
                  <a:cubicBezTo>
                    <a:pt x="25" y="12706"/>
                    <a:pt x="17" y="12698"/>
                    <a:pt x="17" y="12689"/>
                  </a:cubicBezTo>
                  <a:close/>
                  <a:moveTo>
                    <a:pt x="18" y="12622"/>
                  </a:moveTo>
                  <a:lnTo>
                    <a:pt x="18" y="12622"/>
                  </a:lnTo>
                  <a:cubicBezTo>
                    <a:pt x="18" y="12613"/>
                    <a:pt x="25" y="12606"/>
                    <a:pt x="34" y="12606"/>
                  </a:cubicBezTo>
                  <a:cubicBezTo>
                    <a:pt x="44" y="12606"/>
                    <a:pt x="51" y="12613"/>
                    <a:pt x="51" y="12622"/>
                  </a:cubicBezTo>
                  <a:lnTo>
                    <a:pt x="51" y="12622"/>
                  </a:lnTo>
                  <a:cubicBezTo>
                    <a:pt x="51" y="12631"/>
                    <a:pt x="44" y="12639"/>
                    <a:pt x="34" y="12639"/>
                  </a:cubicBezTo>
                  <a:cubicBezTo>
                    <a:pt x="25" y="12639"/>
                    <a:pt x="18" y="12631"/>
                    <a:pt x="18" y="12622"/>
                  </a:cubicBezTo>
                  <a:close/>
                  <a:moveTo>
                    <a:pt x="18" y="12556"/>
                  </a:moveTo>
                  <a:lnTo>
                    <a:pt x="18" y="12556"/>
                  </a:lnTo>
                  <a:cubicBezTo>
                    <a:pt x="18" y="12546"/>
                    <a:pt x="26" y="12539"/>
                    <a:pt x="35" y="12539"/>
                  </a:cubicBezTo>
                  <a:cubicBezTo>
                    <a:pt x="44" y="12539"/>
                    <a:pt x="51" y="12546"/>
                    <a:pt x="51" y="12556"/>
                  </a:cubicBezTo>
                  <a:lnTo>
                    <a:pt x="51" y="12556"/>
                  </a:lnTo>
                  <a:cubicBezTo>
                    <a:pt x="51" y="12565"/>
                    <a:pt x="44" y="12572"/>
                    <a:pt x="35" y="12572"/>
                  </a:cubicBezTo>
                  <a:cubicBezTo>
                    <a:pt x="26" y="12572"/>
                    <a:pt x="18" y="12565"/>
                    <a:pt x="18" y="12556"/>
                  </a:cubicBezTo>
                  <a:close/>
                  <a:moveTo>
                    <a:pt x="19" y="12489"/>
                  </a:moveTo>
                  <a:lnTo>
                    <a:pt x="19" y="12489"/>
                  </a:lnTo>
                  <a:cubicBezTo>
                    <a:pt x="19" y="12480"/>
                    <a:pt x="26" y="12472"/>
                    <a:pt x="35" y="12472"/>
                  </a:cubicBezTo>
                  <a:cubicBezTo>
                    <a:pt x="44" y="12472"/>
                    <a:pt x="52" y="12480"/>
                    <a:pt x="52" y="12489"/>
                  </a:cubicBezTo>
                  <a:lnTo>
                    <a:pt x="52" y="12489"/>
                  </a:lnTo>
                  <a:cubicBezTo>
                    <a:pt x="52" y="12498"/>
                    <a:pt x="44" y="12506"/>
                    <a:pt x="35" y="12506"/>
                  </a:cubicBezTo>
                  <a:cubicBezTo>
                    <a:pt x="26" y="12506"/>
                    <a:pt x="19" y="12498"/>
                    <a:pt x="19" y="12489"/>
                  </a:cubicBezTo>
                  <a:close/>
                  <a:moveTo>
                    <a:pt x="19" y="12422"/>
                  </a:moveTo>
                  <a:lnTo>
                    <a:pt x="19" y="12422"/>
                  </a:lnTo>
                  <a:cubicBezTo>
                    <a:pt x="19" y="12413"/>
                    <a:pt x="27" y="12405"/>
                    <a:pt x="36" y="12405"/>
                  </a:cubicBezTo>
                  <a:cubicBezTo>
                    <a:pt x="45" y="12405"/>
                    <a:pt x="52" y="12413"/>
                    <a:pt x="52" y="12422"/>
                  </a:cubicBezTo>
                  <a:lnTo>
                    <a:pt x="52" y="12422"/>
                  </a:lnTo>
                  <a:cubicBezTo>
                    <a:pt x="52" y="12431"/>
                    <a:pt x="45" y="12439"/>
                    <a:pt x="36" y="12439"/>
                  </a:cubicBezTo>
                  <a:cubicBezTo>
                    <a:pt x="27" y="12439"/>
                    <a:pt x="19" y="12431"/>
                    <a:pt x="19" y="12422"/>
                  </a:cubicBezTo>
                  <a:close/>
                  <a:moveTo>
                    <a:pt x="20" y="12355"/>
                  </a:moveTo>
                  <a:lnTo>
                    <a:pt x="20" y="12355"/>
                  </a:lnTo>
                  <a:cubicBezTo>
                    <a:pt x="20" y="12346"/>
                    <a:pt x="27" y="12339"/>
                    <a:pt x="36" y="12339"/>
                  </a:cubicBezTo>
                  <a:cubicBezTo>
                    <a:pt x="45" y="12339"/>
                    <a:pt x="53" y="12346"/>
                    <a:pt x="53" y="12355"/>
                  </a:cubicBezTo>
                  <a:lnTo>
                    <a:pt x="53" y="12355"/>
                  </a:lnTo>
                  <a:cubicBezTo>
                    <a:pt x="53" y="12365"/>
                    <a:pt x="45" y="12372"/>
                    <a:pt x="36" y="12372"/>
                  </a:cubicBezTo>
                  <a:cubicBezTo>
                    <a:pt x="27" y="12372"/>
                    <a:pt x="20" y="12365"/>
                    <a:pt x="20" y="12355"/>
                  </a:cubicBezTo>
                  <a:close/>
                  <a:moveTo>
                    <a:pt x="20" y="12289"/>
                  </a:moveTo>
                  <a:lnTo>
                    <a:pt x="20" y="12289"/>
                  </a:lnTo>
                  <a:cubicBezTo>
                    <a:pt x="20" y="12280"/>
                    <a:pt x="28" y="12272"/>
                    <a:pt x="37" y="12272"/>
                  </a:cubicBezTo>
                  <a:cubicBezTo>
                    <a:pt x="46" y="12272"/>
                    <a:pt x="53" y="12280"/>
                    <a:pt x="53" y="12289"/>
                  </a:cubicBezTo>
                  <a:lnTo>
                    <a:pt x="53" y="12289"/>
                  </a:lnTo>
                  <a:cubicBezTo>
                    <a:pt x="53" y="12298"/>
                    <a:pt x="46" y="12305"/>
                    <a:pt x="37" y="12305"/>
                  </a:cubicBezTo>
                  <a:cubicBezTo>
                    <a:pt x="28" y="12305"/>
                    <a:pt x="20" y="12298"/>
                    <a:pt x="20" y="12289"/>
                  </a:cubicBezTo>
                  <a:close/>
                  <a:moveTo>
                    <a:pt x="21" y="12222"/>
                  </a:moveTo>
                  <a:lnTo>
                    <a:pt x="21" y="12222"/>
                  </a:lnTo>
                  <a:cubicBezTo>
                    <a:pt x="21" y="12213"/>
                    <a:pt x="28" y="12205"/>
                    <a:pt x="37" y="12205"/>
                  </a:cubicBezTo>
                  <a:cubicBezTo>
                    <a:pt x="46" y="12205"/>
                    <a:pt x="54" y="12213"/>
                    <a:pt x="54" y="12222"/>
                  </a:cubicBezTo>
                  <a:lnTo>
                    <a:pt x="54" y="12222"/>
                  </a:lnTo>
                  <a:cubicBezTo>
                    <a:pt x="54" y="12231"/>
                    <a:pt x="46" y="12239"/>
                    <a:pt x="37" y="12239"/>
                  </a:cubicBezTo>
                  <a:cubicBezTo>
                    <a:pt x="28" y="12239"/>
                    <a:pt x="21" y="12231"/>
                    <a:pt x="21" y="12222"/>
                  </a:cubicBezTo>
                  <a:close/>
                  <a:moveTo>
                    <a:pt x="21" y="12155"/>
                  </a:moveTo>
                  <a:lnTo>
                    <a:pt x="21" y="12155"/>
                  </a:lnTo>
                  <a:cubicBezTo>
                    <a:pt x="21" y="12146"/>
                    <a:pt x="29" y="12139"/>
                    <a:pt x="38" y="12139"/>
                  </a:cubicBezTo>
                  <a:cubicBezTo>
                    <a:pt x="47" y="12139"/>
                    <a:pt x="54" y="12146"/>
                    <a:pt x="54" y="12155"/>
                  </a:cubicBezTo>
                  <a:lnTo>
                    <a:pt x="54" y="12155"/>
                  </a:lnTo>
                  <a:cubicBezTo>
                    <a:pt x="54" y="12165"/>
                    <a:pt x="47" y="12172"/>
                    <a:pt x="38" y="12172"/>
                  </a:cubicBezTo>
                  <a:cubicBezTo>
                    <a:pt x="29" y="12172"/>
                    <a:pt x="21" y="12165"/>
                    <a:pt x="21" y="12155"/>
                  </a:cubicBezTo>
                  <a:close/>
                  <a:moveTo>
                    <a:pt x="22" y="12089"/>
                  </a:moveTo>
                  <a:lnTo>
                    <a:pt x="22" y="12089"/>
                  </a:lnTo>
                  <a:cubicBezTo>
                    <a:pt x="22" y="12079"/>
                    <a:pt x="29" y="12072"/>
                    <a:pt x="38" y="12072"/>
                  </a:cubicBezTo>
                  <a:cubicBezTo>
                    <a:pt x="47" y="12072"/>
                    <a:pt x="55" y="12079"/>
                    <a:pt x="55" y="12089"/>
                  </a:cubicBezTo>
                  <a:lnTo>
                    <a:pt x="55" y="12089"/>
                  </a:lnTo>
                  <a:cubicBezTo>
                    <a:pt x="55" y="12098"/>
                    <a:pt x="47" y="12105"/>
                    <a:pt x="38" y="12105"/>
                  </a:cubicBezTo>
                  <a:cubicBezTo>
                    <a:pt x="29" y="12105"/>
                    <a:pt x="22" y="12098"/>
                    <a:pt x="22" y="12089"/>
                  </a:cubicBezTo>
                  <a:close/>
                  <a:moveTo>
                    <a:pt x="22" y="12022"/>
                  </a:moveTo>
                  <a:lnTo>
                    <a:pt x="22" y="12022"/>
                  </a:lnTo>
                  <a:cubicBezTo>
                    <a:pt x="22" y="12013"/>
                    <a:pt x="30" y="12005"/>
                    <a:pt x="39" y="12005"/>
                  </a:cubicBezTo>
                  <a:cubicBezTo>
                    <a:pt x="48" y="12005"/>
                    <a:pt x="55" y="12013"/>
                    <a:pt x="55" y="12022"/>
                  </a:cubicBezTo>
                  <a:lnTo>
                    <a:pt x="55" y="12022"/>
                  </a:lnTo>
                  <a:cubicBezTo>
                    <a:pt x="55" y="12031"/>
                    <a:pt x="48" y="12039"/>
                    <a:pt x="39" y="12039"/>
                  </a:cubicBezTo>
                  <a:cubicBezTo>
                    <a:pt x="30" y="12039"/>
                    <a:pt x="22" y="12031"/>
                    <a:pt x="22" y="12022"/>
                  </a:cubicBezTo>
                  <a:close/>
                  <a:moveTo>
                    <a:pt x="23" y="11955"/>
                  </a:moveTo>
                  <a:lnTo>
                    <a:pt x="23" y="11955"/>
                  </a:lnTo>
                  <a:cubicBezTo>
                    <a:pt x="23" y="11946"/>
                    <a:pt x="30" y="11939"/>
                    <a:pt x="39" y="11939"/>
                  </a:cubicBezTo>
                  <a:cubicBezTo>
                    <a:pt x="48" y="11939"/>
                    <a:pt x="56" y="11946"/>
                    <a:pt x="56" y="11955"/>
                  </a:cubicBezTo>
                  <a:lnTo>
                    <a:pt x="56" y="11955"/>
                  </a:lnTo>
                  <a:cubicBezTo>
                    <a:pt x="56" y="11964"/>
                    <a:pt x="48" y="11972"/>
                    <a:pt x="39" y="11972"/>
                  </a:cubicBezTo>
                  <a:cubicBezTo>
                    <a:pt x="30" y="11972"/>
                    <a:pt x="23" y="11964"/>
                    <a:pt x="23" y="11955"/>
                  </a:cubicBezTo>
                  <a:close/>
                  <a:moveTo>
                    <a:pt x="23" y="11889"/>
                  </a:moveTo>
                  <a:lnTo>
                    <a:pt x="23" y="11889"/>
                  </a:lnTo>
                  <a:cubicBezTo>
                    <a:pt x="23" y="11879"/>
                    <a:pt x="31" y="11872"/>
                    <a:pt x="40" y="11872"/>
                  </a:cubicBezTo>
                  <a:cubicBezTo>
                    <a:pt x="49" y="11872"/>
                    <a:pt x="56" y="11879"/>
                    <a:pt x="56" y="11889"/>
                  </a:cubicBezTo>
                  <a:lnTo>
                    <a:pt x="56" y="11889"/>
                  </a:lnTo>
                  <a:cubicBezTo>
                    <a:pt x="56" y="11898"/>
                    <a:pt x="49" y="11905"/>
                    <a:pt x="40" y="11905"/>
                  </a:cubicBezTo>
                  <a:cubicBezTo>
                    <a:pt x="31" y="11905"/>
                    <a:pt x="23" y="11898"/>
                    <a:pt x="23" y="11889"/>
                  </a:cubicBezTo>
                  <a:close/>
                  <a:moveTo>
                    <a:pt x="24" y="11822"/>
                  </a:moveTo>
                  <a:lnTo>
                    <a:pt x="24" y="11822"/>
                  </a:lnTo>
                  <a:cubicBezTo>
                    <a:pt x="24" y="11813"/>
                    <a:pt x="31" y="11805"/>
                    <a:pt x="40" y="11805"/>
                  </a:cubicBezTo>
                  <a:cubicBezTo>
                    <a:pt x="49" y="11805"/>
                    <a:pt x="57" y="11813"/>
                    <a:pt x="57" y="11822"/>
                  </a:cubicBezTo>
                  <a:lnTo>
                    <a:pt x="57" y="11822"/>
                  </a:lnTo>
                  <a:cubicBezTo>
                    <a:pt x="57" y="11831"/>
                    <a:pt x="49" y="11839"/>
                    <a:pt x="40" y="11839"/>
                  </a:cubicBezTo>
                  <a:cubicBezTo>
                    <a:pt x="31" y="11839"/>
                    <a:pt x="24" y="11831"/>
                    <a:pt x="24" y="11822"/>
                  </a:cubicBezTo>
                  <a:close/>
                  <a:moveTo>
                    <a:pt x="24" y="11755"/>
                  </a:moveTo>
                  <a:lnTo>
                    <a:pt x="24" y="11755"/>
                  </a:lnTo>
                  <a:cubicBezTo>
                    <a:pt x="24" y="11746"/>
                    <a:pt x="32" y="11738"/>
                    <a:pt x="41" y="11738"/>
                  </a:cubicBezTo>
                  <a:cubicBezTo>
                    <a:pt x="50" y="11738"/>
                    <a:pt x="57" y="11746"/>
                    <a:pt x="57" y="11755"/>
                  </a:cubicBezTo>
                  <a:lnTo>
                    <a:pt x="57" y="11755"/>
                  </a:lnTo>
                  <a:cubicBezTo>
                    <a:pt x="57" y="11764"/>
                    <a:pt x="50" y="11772"/>
                    <a:pt x="41" y="11772"/>
                  </a:cubicBezTo>
                  <a:cubicBezTo>
                    <a:pt x="32" y="11772"/>
                    <a:pt x="24" y="11764"/>
                    <a:pt x="24" y="11755"/>
                  </a:cubicBezTo>
                  <a:close/>
                  <a:moveTo>
                    <a:pt x="25" y="11688"/>
                  </a:moveTo>
                  <a:lnTo>
                    <a:pt x="25" y="11688"/>
                  </a:lnTo>
                  <a:cubicBezTo>
                    <a:pt x="25" y="11679"/>
                    <a:pt x="32" y="11672"/>
                    <a:pt x="41" y="11672"/>
                  </a:cubicBezTo>
                  <a:cubicBezTo>
                    <a:pt x="50" y="11672"/>
                    <a:pt x="58" y="11679"/>
                    <a:pt x="58" y="11688"/>
                  </a:cubicBezTo>
                  <a:lnTo>
                    <a:pt x="58" y="11688"/>
                  </a:lnTo>
                  <a:cubicBezTo>
                    <a:pt x="58" y="11698"/>
                    <a:pt x="50" y="11705"/>
                    <a:pt x="41" y="11705"/>
                  </a:cubicBezTo>
                  <a:cubicBezTo>
                    <a:pt x="32" y="11705"/>
                    <a:pt x="25" y="11698"/>
                    <a:pt x="25" y="11688"/>
                  </a:cubicBezTo>
                  <a:close/>
                  <a:moveTo>
                    <a:pt x="25" y="11622"/>
                  </a:moveTo>
                  <a:lnTo>
                    <a:pt x="25" y="11622"/>
                  </a:lnTo>
                  <a:cubicBezTo>
                    <a:pt x="25" y="11613"/>
                    <a:pt x="33" y="11605"/>
                    <a:pt x="42" y="11605"/>
                  </a:cubicBezTo>
                  <a:cubicBezTo>
                    <a:pt x="51" y="11605"/>
                    <a:pt x="58" y="11613"/>
                    <a:pt x="58" y="11622"/>
                  </a:cubicBezTo>
                  <a:lnTo>
                    <a:pt x="58" y="11622"/>
                  </a:lnTo>
                  <a:cubicBezTo>
                    <a:pt x="58" y="11631"/>
                    <a:pt x="51" y="11638"/>
                    <a:pt x="42" y="11638"/>
                  </a:cubicBezTo>
                  <a:cubicBezTo>
                    <a:pt x="33" y="11638"/>
                    <a:pt x="25" y="11631"/>
                    <a:pt x="25" y="11622"/>
                  </a:cubicBezTo>
                  <a:close/>
                  <a:moveTo>
                    <a:pt x="26" y="11555"/>
                  </a:moveTo>
                  <a:lnTo>
                    <a:pt x="26" y="11555"/>
                  </a:lnTo>
                  <a:cubicBezTo>
                    <a:pt x="26" y="11546"/>
                    <a:pt x="33" y="11538"/>
                    <a:pt x="42" y="11538"/>
                  </a:cubicBezTo>
                  <a:cubicBezTo>
                    <a:pt x="51" y="11538"/>
                    <a:pt x="59" y="11546"/>
                    <a:pt x="59" y="11555"/>
                  </a:cubicBezTo>
                  <a:lnTo>
                    <a:pt x="59" y="11555"/>
                  </a:lnTo>
                  <a:cubicBezTo>
                    <a:pt x="59" y="11564"/>
                    <a:pt x="51" y="11572"/>
                    <a:pt x="42" y="11572"/>
                  </a:cubicBezTo>
                  <a:cubicBezTo>
                    <a:pt x="33" y="11572"/>
                    <a:pt x="26" y="11564"/>
                    <a:pt x="26" y="11555"/>
                  </a:cubicBezTo>
                  <a:close/>
                  <a:moveTo>
                    <a:pt x="26" y="11488"/>
                  </a:moveTo>
                  <a:lnTo>
                    <a:pt x="26" y="11488"/>
                  </a:lnTo>
                  <a:cubicBezTo>
                    <a:pt x="26" y="11479"/>
                    <a:pt x="34" y="11472"/>
                    <a:pt x="43" y="11472"/>
                  </a:cubicBezTo>
                  <a:cubicBezTo>
                    <a:pt x="52" y="11472"/>
                    <a:pt x="59" y="11479"/>
                    <a:pt x="59" y="11488"/>
                  </a:cubicBezTo>
                  <a:lnTo>
                    <a:pt x="59" y="11488"/>
                  </a:lnTo>
                  <a:cubicBezTo>
                    <a:pt x="59" y="11498"/>
                    <a:pt x="52" y="11505"/>
                    <a:pt x="43" y="11505"/>
                  </a:cubicBezTo>
                  <a:cubicBezTo>
                    <a:pt x="34" y="11505"/>
                    <a:pt x="26" y="11498"/>
                    <a:pt x="26" y="11488"/>
                  </a:cubicBezTo>
                  <a:close/>
                  <a:moveTo>
                    <a:pt x="27" y="11422"/>
                  </a:moveTo>
                  <a:lnTo>
                    <a:pt x="27" y="11422"/>
                  </a:lnTo>
                  <a:cubicBezTo>
                    <a:pt x="27" y="11412"/>
                    <a:pt x="34" y="11405"/>
                    <a:pt x="43" y="11405"/>
                  </a:cubicBezTo>
                  <a:cubicBezTo>
                    <a:pt x="52" y="11405"/>
                    <a:pt x="60" y="11412"/>
                    <a:pt x="60" y="11422"/>
                  </a:cubicBezTo>
                  <a:lnTo>
                    <a:pt x="60" y="11422"/>
                  </a:lnTo>
                  <a:cubicBezTo>
                    <a:pt x="60" y="11431"/>
                    <a:pt x="52" y="11438"/>
                    <a:pt x="43" y="11438"/>
                  </a:cubicBezTo>
                  <a:cubicBezTo>
                    <a:pt x="34" y="11438"/>
                    <a:pt x="27" y="11431"/>
                    <a:pt x="27" y="11422"/>
                  </a:cubicBezTo>
                  <a:close/>
                  <a:moveTo>
                    <a:pt x="27" y="11355"/>
                  </a:moveTo>
                  <a:lnTo>
                    <a:pt x="27" y="11355"/>
                  </a:lnTo>
                  <a:cubicBezTo>
                    <a:pt x="27" y="11346"/>
                    <a:pt x="35" y="11338"/>
                    <a:pt x="44" y="11338"/>
                  </a:cubicBezTo>
                  <a:cubicBezTo>
                    <a:pt x="53" y="11338"/>
                    <a:pt x="60" y="11346"/>
                    <a:pt x="60" y="11355"/>
                  </a:cubicBezTo>
                  <a:lnTo>
                    <a:pt x="60" y="11355"/>
                  </a:lnTo>
                  <a:cubicBezTo>
                    <a:pt x="60" y="11364"/>
                    <a:pt x="53" y="11372"/>
                    <a:pt x="44" y="11372"/>
                  </a:cubicBezTo>
                  <a:cubicBezTo>
                    <a:pt x="35" y="11372"/>
                    <a:pt x="27" y="11364"/>
                    <a:pt x="27" y="11355"/>
                  </a:cubicBezTo>
                  <a:close/>
                  <a:moveTo>
                    <a:pt x="28" y="11288"/>
                  </a:moveTo>
                  <a:lnTo>
                    <a:pt x="28" y="11288"/>
                  </a:lnTo>
                  <a:cubicBezTo>
                    <a:pt x="28" y="11279"/>
                    <a:pt x="35" y="11272"/>
                    <a:pt x="44" y="11272"/>
                  </a:cubicBezTo>
                  <a:cubicBezTo>
                    <a:pt x="53" y="11272"/>
                    <a:pt x="61" y="11279"/>
                    <a:pt x="61" y="11288"/>
                  </a:cubicBezTo>
                  <a:lnTo>
                    <a:pt x="61" y="11288"/>
                  </a:lnTo>
                  <a:cubicBezTo>
                    <a:pt x="61" y="11297"/>
                    <a:pt x="53" y="11305"/>
                    <a:pt x="44" y="11305"/>
                  </a:cubicBezTo>
                  <a:cubicBezTo>
                    <a:pt x="35" y="11305"/>
                    <a:pt x="28" y="11297"/>
                    <a:pt x="28" y="11288"/>
                  </a:cubicBezTo>
                  <a:close/>
                  <a:moveTo>
                    <a:pt x="28" y="11222"/>
                  </a:moveTo>
                  <a:lnTo>
                    <a:pt x="28" y="11222"/>
                  </a:lnTo>
                  <a:cubicBezTo>
                    <a:pt x="28" y="11212"/>
                    <a:pt x="36" y="11205"/>
                    <a:pt x="45" y="11205"/>
                  </a:cubicBezTo>
                  <a:cubicBezTo>
                    <a:pt x="54" y="11205"/>
                    <a:pt x="61" y="11212"/>
                    <a:pt x="61" y="11222"/>
                  </a:cubicBezTo>
                  <a:lnTo>
                    <a:pt x="61" y="11222"/>
                  </a:lnTo>
                  <a:cubicBezTo>
                    <a:pt x="61" y="11231"/>
                    <a:pt x="54" y="11238"/>
                    <a:pt x="45" y="11238"/>
                  </a:cubicBezTo>
                  <a:cubicBezTo>
                    <a:pt x="36" y="11238"/>
                    <a:pt x="28" y="11231"/>
                    <a:pt x="28" y="11222"/>
                  </a:cubicBezTo>
                  <a:close/>
                  <a:moveTo>
                    <a:pt x="29" y="11155"/>
                  </a:moveTo>
                  <a:lnTo>
                    <a:pt x="29" y="11155"/>
                  </a:lnTo>
                  <a:cubicBezTo>
                    <a:pt x="29" y="11146"/>
                    <a:pt x="36" y="11138"/>
                    <a:pt x="45" y="11138"/>
                  </a:cubicBezTo>
                  <a:cubicBezTo>
                    <a:pt x="54" y="11138"/>
                    <a:pt x="62" y="11146"/>
                    <a:pt x="62" y="11155"/>
                  </a:cubicBezTo>
                  <a:lnTo>
                    <a:pt x="62" y="11155"/>
                  </a:lnTo>
                  <a:cubicBezTo>
                    <a:pt x="62" y="11164"/>
                    <a:pt x="54" y="11172"/>
                    <a:pt x="45" y="11172"/>
                  </a:cubicBezTo>
                  <a:cubicBezTo>
                    <a:pt x="36" y="11172"/>
                    <a:pt x="29" y="11164"/>
                    <a:pt x="29" y="11155"/>
                  </a:cubicBezTo>
                  <a:close/>
                  <a:moveTo>
                    <a:pt x="29" y="11088"/>
                  </a:moveTo>
                  <a:lnTo>
                    <a:pt x="29" y="11088"/>
                  </a:lnTo>
                  <a:cubicBezTo>
                    <a:pt x="29" y="11079"/>
                    <a:pt x="37" y="11071"/>
                    <a:pt x="46" y="11071"/>
                  </a:cubicBezTo>
                  <a:cubicBezTo>
                    <a:pt x="55" y="11071"/>
                    <a:pt x="62" y="11079"/>
                    <a:pt x="62" y="11088"/>
                  </a:cubicBezTo>
                  <a:lnTo>
                    <a:pt x="62" y="11088"/>
                  </a:lnTo>
                  <a:cubicBezTo>
                    <a:pt x="62" y="11097"/>
                    <a:pt x="55" y="11105"/>
                    <a:pt x="46" y="11105"/>
                  </a:cubicBezTo>
                  <a:cubicBezTo>
                    <a:pt x="37" y="11105"/>
                    <a:pt x="29" y="11097"/>
                    <a:pt x="29" y="11088"/>
                  </a:cubicBezTo>
                  <a:close/>
                  <a:moveTo>
                    <a:pt x="30" y="11021"/>
                  </a:moveTo>
                  <a:lnTo>
                    <a:pt x="30" y="11021"/>
                  </a:lnTo>
                  <a:cubicBezTo>
                    <a:pt x="30" y="11012"/>
                    <a:pt x="37" y="11005"/>
                    <a:pt x="46" y="11005"/>
                  </a:cubicBezTo>
                  <a:cubicBezTo>
                    <a:pt x="55" y="11005"/>
                    <a:pt x="63" y="11012"/>
                    <a:pt x="63" y="11021"/>
                  </a:cubicBezTo>
                  <a:lnTo>
                    <a:pt x="63" y="11021"/>
                  </a:lnTo>
                  <a:cubicBezTo>
                    <a:pt x="63" y="11031"/>
                    <a:pt x="55" y="11038"/>
                    <a:pt x="46" y="11038"/>
                  </a:cubicBezTo>
                  <a:cubicBezTo>
                    <a:pt x="37" y="11038"/>
                    <a:pt x="30" y="11031"/>
                    <a:pt x="30" y="11021"/>
                  </a:cubicBezTo>
                  <a:close/>
                  <a:moveTo>
                    <a:pt x="30" y="10955"/>
                  </a:moveTo>
                  <a:lnTo>
                    <a:pt x="30" y="10955"/>
                  </a:lnTo>
                  <a:cubicBezTo>
                    <a:pt x="30" y="10946"/>
                    <a:pt x="37" y="10938"/>
                    <a:pt x="47" y="10938"/>
                  </a:cubicBezTo>
                  <a:cubicBezTo>
                    <a:pt x="56" y="10938"/>
                    <a:pt x="63" y="10946"/>
                    <a:pt x="63" y="10955"/>
                  </a:cubicBezTo>
                  <a:lnTo>
                    <a:pt x="63" y="10955"/>
                  </a:lnTo>
                  <a:cubicBezTo>
                    <a:pt x="63" y="10964"/>
                    <a:pt x="56" y="10971"/>
                    <a:pt x="47" y="10971"/>
                  </a:cubicBezTo>
                  <a:cubicBezTo>
                    <a:pt x="37" y="10971"/>
                    <a:pt x="30" y="10964"/>
                    <a:pt x="30" y="10955"/>
                  </a:cubicBezTo>
                  <a:close/>
                  <a:moveTo>
                    <a:pt x="31" y="10888"/>
                  </a:moveTo>
                  <a:lnTo>
                    <a:pt x="31" y="10888"/>
                  </a:lnTo>
                  <a:cubicBezTo>
                    <a:pt x="31" y="10879"/>
                    <a:pt x="38" y="10871"/>
                    <a:pt x="47" y="10871"/>
                  </a:cubicBezTo>
                  <a:cubicBezTo>
                    <a:pt x="56" y="10871"/>
                    <a:pt x="64" y="10879"/>
                    <a:pt x="64" y="10888"/>
                  </a:cubicBezTo>
                  <a:lnTo>
                    <a:pt x="64" y="10888"/>
                  </a:lnTo>
                  <a:cubicBezTo>
                    <a:pt x="64" y="10897"/>
                    <a:pt x="56" y="10905"/>
                    <a:pt x="47" y="10905"/>
                  </a:cubicBezTo>
                  <a:cubicBezTo>
                    <a:pt x="38" y="10905"/>
                    <a:pt x="31" y="10897"/>
                    <a:pt x="31" y="10888"/>
                  </a:cubicBezTo>
                  <a:close/>
                  <a:moveTo>
                    <a:pt x="31" y="10821"/>
                  </a:moveTo>
                  <a:lnTo>
                    <a:pt x="31" y="10821"/>
                  </a:lnTo>
                  <a:cubicBezTo>
                    <a:pt x="31" y="10812"/>
                    <a:pt x="38" y="10805"/>
                    <a:pt x="48" y="10805"/>
                  </a:cubicBezTo>
                  <a:cubicBezTo>
                    <a:pt x="57" y="10805"/>
                    <a:pt x="64" y="10812"/>
                    <a:pt x="64" y="10821"/>
                  </a:cubicBezTo>
                  <a:lnTo>
                    <a:pt x="64" y="10821"/>
                  </a:lnTo>
                  <a:cubicBezTo>
                    <a:pt x="64" y="10831"/>
                    <a:pt x="57" y="10838"/>
                    <a:pt x="48" y="10838"/>
                  </a:cubicBezTo>
                  <a:cubicBezTo>
                    <a:pt x="38" y="10838"/>
                    <a:pt x="31" y="10831"/>
                    <a:pt x="31" y="10821"/>
                  </a:cubicBezTo>
                  <a:close/>
                  <a:moveTo>
                    <a:pt x="32" y="10755"/>
                  </a:moveTo>
                  <a:lnTo>
                    <a:pt x="32" y="10755"/>
                  </a:lnTo>
                  <a:cubicBezTo>
                    <a:pt x="32" y="10745"/>
                    <a:pt x="39" y="10738"/>
                    <a:pt x="48" y="10738"/>
                  </a:cubicBezTo>
                  <a:cubicBezTo>
                    <a:pt x="57" y="10738"/>
                    <a:pt x="65" y="10745"/>
                    <a:pt x="65" y="10755"/>
                  </a:cubicBezTo>
                  <a:lnTo>
                    <a:pt x="65" y="10755"/>
                  </a:lnTo>
                  <a:cubicBezTo>
                    <a:pt x="65" y="10764"/>
                    <a:pt x="57" y="10771"/>
                    <a:pt x="48" y="10771"/>
                  </a:cubicBezTo>
                  <a:cubicBezTo>
                    <a:pt x="39" y="10771"/>
                    <a:pt x="32" y="10764"/>
                    <a:pt x="32" y="10755"/>
                  </a:cubicBezTo>
                  <a:close/>
                  <a:moveTo>
                    <a:pt x="32" y="10688"/>
                  </a:moveTo>
                  <a:lnTo>
                    <a:pt x="32" y="10688"/>
                  </a:lnTo>
                  <a:cubicBezTo>
                    <a:pt x="32" y="10679"/>
                    <a:pt x="39" y="10671"/>
                    <a:pt x="49" y="10671"/>
                  </a:cubicBezTo>
                  <a:cubicBezTo>
                    <a:pt x="58" y="10671"/>
                    <a:pt x="65" y="10679"/>
                    <a:pt x="65" y="10688"/>
                  </a:cubicBezTo>
                  <a:lnTo>
                    <a:pt x="65" y="10688"/>
                  </a:lnTo>
                  <a:cubicBezTo>
                    <a:pt x="65" y="10697"/>
                    <a:pt x="58" y="10705"/>
                    <a:pt x="49" y="10705"/>
                  </a:cubicBezTo>
                  <a:cubicBezTo>
                    <a:pt x="39" y="10705"/>
                    <a:pt x="32" y="10697"/>
                    <a:pt x="32" y="10688"/>
                  </a:cubicBezTo>
                  <a:close/>
                  <a:moveTo>
                    <a:pt x="33" y="10621"/>
                  </a:moveTo>
                  <a:lnTo>
                    <a:pt x="33" y="10621"/>
                  </a:lnTo>
                  <a:cubicBezTo>
                    <a:pt x="33" y="10612"/>
                    <a:pt x="40" y="10605"/>
                    <a:pt x="49" y="10605"/>
                  </a:cubicBezTo>
                  <a:cubicBezTo>
                    <a:pt x="58" y="10605"/>
                    <a:pt x="66" y="10612"/>
                    <a:pt x="66" y="10621"/>
                  </a:cubicBezTo>
                  <a:lnTo>
                    <a:pt x="66" y="10621"/>
                  </a:lnTo>
                  <a:cubicBezTo>
                    <a:pt x="66" y="10630"/>
                    <a:pt x="58" y="10638"/>
                    <a:pt x="49" y="10638"/>
                  </a:cubicBezTo>
                  <a:cubicBezTo>
                    <a:pt x="40" y="10638"/>
                    <a:pt x="33" y="10630"/>
                    <a:pt x="33" y="10621"/>
                  </a:cubicBezTo>
                  <a:close/>
                  <a:moveTo>
                    <a:pt x="33" y="10555"/>
                  </a:moveTo>
                  <a:lnTo>
                    <a:pt x="33" y="10555"/>
                  </a:lnTo>
                  <a:cubicBezTo>
                    <a:pt x="33" y="10545"/>
                    <a:pt x="40" y="10538"/>
                    <a:pt x="50" y="10538"/>
                  </a:cubicBezTo>
                  <a:cubicBezTo>
                    <a:pt x="59" y="10538"/>
                    <a:pt x="66" y="10545"/>
                    <a:pt x="66" y="10555"/>
                  </a:cubicBezTo>
                  <a:lnTo>
                    <a:pt x="66" y="10555"/>
                  </a:lnTo>
                  <a:cubicBezTo>
                    <a:pt x="66" y="10564"/>
                    <a:pt x="59" y="10571"/>
                    <a:pt x="50" y="10571"/>
                  </a:cubicBezTo>
                  <a:cubicBezTo>
                    <a:pt x="40" y="10571"/>
                    <a:pt x="33" y="10564"/>
                    <a:pt x="33" y="10555"/>
                  </a:cubicBezTo>
                  <a:close/>
                  <a:moveTo>
                    <a:pt x="34" y="10488"/>
                  </a:moveTo>
                  <a:lnTo>
                    <a:pt x="34" y="10488"/>
                  </a:lnTo>
                  <a:cubicBezTo>
                    <a:pt x="34" y="10479"/>
                    <a:pt x="41" y="10471"/>
                    <a:pt x="50" y="10471"/>
                  </a:cubicBezTo>
                  <a:cubicBezTo>
                    <a:pt x="59" y="10471"/>
                    <a:pt x="67" y="10479"/>
                    <a:pt x="67" y="10488"/>
                  </a:cubicBezTo>
                  <a:lnTo>
                    <a:pt x="67" y="10488"/>
                  </a:lnTo>
                  <a:cubicBezTo>
                    <a:pt x="67" y="10497"/>
                    <a:pt x="59" y="10505"/>
                    <a:pt x="50" y="10505"/>
                  </a:cubicBezTo>
                  <a:cubicBezTo>
                    <a:pt x="41" y="10505"/>
                    <a:pt x="34" y="10497"/>
                    <a:pt x="34" y="10488"/>
                  </a:cubicBezTo>
                  <a:close/>
                  <a:moveTo>
                    <a:pt x="34" y="10421"/>
                  </a:moveTo>
                  <a:lnTo>
                    <a:pt x="34" y="10421"/>
                  </a:lnTo>
                  <a:cubicBezTo>
                    <a:pt x="34" y="10412"/>
                    <a:pt x="41" y="10404"/>
                    <a:pt x="51" y="10404"/>
                  </a:cubicBezTo>
                  <a:cubicBezTo>
                    <a:pt x="60" y="10404"/>
                    <a:pt x="67" y="10412"/>
                    <a:pt x="67" y="10421"/>
                  </a:cubicBezTo>
                  <a:lnTo>
                    <a:pt x="67" y="10421"/>
                  </a:lnTo>
                  <a:cubicBezTo>
                    <a:pt x="67" y="10430"/>
                    <a:pt x="60" y="10438"/>
                    <a:pt x="51" y="10438"/>
                  </a:cubicBezTo>
                  <a:cubicBezTo>
                    <a:pt x="41" y="10438"/>
                    <a:pt x="34" y="10430"/>
                    <a:pt x="34" y="10421"/>
                  </a:cubicBezTo>
                  <a:close/>
                  <a:moveTo>
                    <a:pt x="34" y="10354"/>
                  </a:moveTo>
                  <a:lnTo>
                    <a:pt x="34" y="10354"/>
                  </a:lnTo>
                  <a:cubicBezTo>
                    <a:pt x="34" y="10345"/>
                    <a:pt x="42" y="10338"/>
                    <a:pt x="51" y="10338"/>
                  </a:cubicBezTo>
                  <a:cubicBezTo>
                    <a:pt x="60" y="10338"/>
                    <a:pt x="68" y="10345"/>
                    <a:pt x="68" y="10354"/>
                  </a:cubicBezTo>
                  <a:lnTo>
                    <a:pt x="68" y="10354"/>
                  </a:lnTo>
                  <a:cubicBezTo>
                    <a:pt x="68" y="10364"/>
                    <a:pt x="60" y="10371"/>
                    <a:pt x="51" y="10371"/>
                  </a:cubicBezTo>
                  <a:cubicBezTo>
                    <a:pt x="42" y="10371"/>
                    <a:pt x="34" y="10364"/>
                    <a:pt x="34" y="10354"/>
                  </a:cubicBezTo>
                  <a:close/>
                  <a:moveTo>
                    <a:pt x="35" y="10288"/>
                  </a:moveTo>
                  <a:lnTo>
                    <a:pt x="35" y="10288"/>
                  </a:lnTo>
                  <a:cubicBezTo>
                    <a:pt x="35" y="10279"/>
                    <a:pt x="42" y="10271"/>
                    <a:pt x="52" y="10271"/>
                  </a:cubicBezTo>
                  <a:cubicBezTo>
                    <a:pt x="61" y="10271"/>
                    <a:pt x="68" y="10279"/>
                    <a:pt x="68" y="10288"/>
                  </a:cubicBezTo>
                  <a:lnTo>
                    <a:pt x="68" y="10288"/>
                  </a:lnTo>
                  <a:cubicBezTo>
                    <a:pt x="68" y="10297"/>
                    <a:pt x="61" y="10304"/>
                    <a:pt x="52" y="10304"/>
                  </a:cubicBezTo>
                  <a:cubicBezTo>
                    <a:pt x="42" y="10304"/>
                    <a:pt x="35" y="10297"/>
                    <a:pt x="35" y="10288"/>
                  </a:cubicBezTo>
                  <a:close/>
                  <a:moveTo>
                    <a:pt x="35" y="10221"/>
                  </a:moveTo>
                  <a:lnTo>
                    <a:pt x="35" y="10221"/>
                  </a:lnTo>
                  <a:cubicBezTo>
                    <a:pt x="35" y="10212"/>
                    <a:pt x="43" y="10204"/>
                    <a:pt x="52" y="10204"/>
                  </a:cubicBezTo>
                  <a:cubicBezTo>
                    <a:pt x="61" y="10204"/>
                    <a:pt x="69" y="10212"/>
                    <a:pt x="69" y="10221"/>
                  </a:cubicBezTo>
                  <a:lnTo>
                    <a:pt x="69" y="10221"/>
                  </a:lnTo>
                  <a:cubicBezTo>
                    <a:pt x="69" y="10230"/>
                    <a:pt x="61" y="10238"/>
                    <a:pt x="52" y="10238"/>
                  </a:cubicBezTo>
                  <a:cubicBezTo>
                    <a:pt x="43" y="10238"/>
                    <a:pt x="35" y="10230"/>
                    <a:pt x="35" y="10221"/>
                  </a:cubicBezTo>
                  <a:close/>
                  <a:moveTo>
                    <a:pt x="36" y="10154"/>
                  </a:moveTo>
                  <a:lnTo>
                    <a:pt x="36" y="10154"/>
                  </a:lnTo>
                  <a:cubicBezTo>
                    <a:pt x="36" y="10145"/>
                    <a:pt x="43" y="10138"/>
                    <a:pt x="53" y="10138"/>
                  </a:cubicBezTo>
                  <a:cubicBezTo>
                    <a:pt x="62" y="10138"/>
                    <a:pt x="69" y="10145"/>
                    <a:pt x="69" y="10154"/>
                  </a:cubicBezTo>
                  <a:lnTo>
                    <a:pt x="69" y="10154"/>
                  </a:lnTo>
                  <a:cubicBezTo>
                    <a:pt x="69" y="10164"/>
                    <a:pt x="62" y="10171"/>
                    <a:pt x="53" y="10171"/>
                  </a:cubicBezTo>
                  <a:cubicBezTo>
                    <a:pt x="43" y="10171"/>
                    <a:pt x="36" y="10164"/>
                    <a:pt x="36" y="10154"/>
                  </a:cubicBezTo>
                  <a:close/>
                  <a:moveTo>
                    <a:pt x="36" y="10088"/>
                  </a:moveTo>
                  <a:lnTo>
                    <a:pt x="36" y="10088"/>
                  </a:lnTo>
                  <a:cubicBezTo>
                    <a:pt x="36" y="10078"/>
                    <a:pt x="44" y="10071"/>
                    <a:pt x="53" y="10071"/>
                  </a:cubicBezTo>
                  <a:cubicBezTo>
                    <a:pt x="62" y="10071"/>
                    <a:pt x="70" y="10078"/>
                    <a:pt x="70" y="10088"/>
                  </a:cubicBezTo>
                  <a:lnTo>
                    <a:pt x="70" y="10088"/>
                  </a:lnTo>
                  <a:cubicBezTo>
                    <a:pt x="70" y="10097"/>
                    <a:pt x="62" y="10104"/>
                    <a:pt x="53" y="10104"/>
                  </a:cubicBezTo>
                  <a:cubicBezTo>
                    <a:pt x="44" y="10104"/>
                    <a:pt x="36" y="10097"/>
                    <a:pt x="36" y="10088"/>
                  </a:cubicBezTo>
                  <a:close/>
                  <a:moveTo>
                    <a:pt x="37" y="10021"/>
                  </a:moveTo>
                  <a:lnTo>
                    <a:pt x="37" y="10021"/>
                  </a:lnTo>
                  <a:cubicBezTo>
                    <a:pt x="37" y="10012"/>
                    <a:pt x="44" y="10004"/>
                    <a:pt x="54" y="10004"/>
                  </a:cubicBezTo>
                  <a:cubicBezTo>
                    <a:pt x="63" y="10004"/>
                    <a:pt x="70" y="10012"/>
                    <a:pt x="70" y="10021"/>
                  </a:cubicBezTo>
                  <a:lnTo>
                    <a:pt x="70" y="10021"/>
                  </a:lnTo>
                  <a:cubicBezTo>
                    <a:pt x="70" y="10030"/>
                    <a:pt x="63" y="10038"/>
                    <a:pt x="54" y="10038"/>
                  </a:cubicBezTo>
                  <a:cubicBezTo>
                    <a:pt x="44" y="10038"/>
                    <a:pt x="37" y="10030"/>
                    <a:pt x="37" y="10021"/>
                  </a:cubicBezTo>
                  <a:close/>
                  <a:moveTo>
                    <a:pt x="37" y="9954"/>
                  </a:moveTo>
                  <a:lnTo>
                    <a:pt x="37" y="9954"/>
                  </a:lnTo>
                  <a:cubicBezTo>
                    <a:pt x="37" y="9945"/>
                    <a:pt x="45" y="9938"/>
                    <a:pt x="54" y="9938"/>
                  </a:cubicBezTo>
                  <a:cubicBezTo>
                    <a:pt x="63" y="9938"/>
                    <a:pt x="71" y="9945"/>
                    <a:pt x="71" y="9954"/>
                  </a:cubicBezTo>
                  <a:lnTo>
                    <a:pt x="71" y="9954"/>
                  </a:lnTo>
                  <a:cubicBezTo>
                    <a:pt x="71" y="9964"/>
                    <a:pt x="63" y="9971"/>
                    <a:pt x="54" y="9971"/>
                  </a:cubicBezTo>
                  <a:cubicBezTo>
                    <a:pt x="45" y="9971"/>
                    <a:pt x="37" y="9964"/>
                    <a:pt x="37" y="9954"/>
                  </a:cubicBezTo>
                  <a:close/>
                  <a:moveTo>
                    <a:pt x="38" y="9888"/>
                  </a:moveTo>
                  <a:lnTo>
                    <a:pt x="38" y="9888"/>
                  </a:lnTo>
                  <a:cubicBezTo>
                    <a:pt x="38" y="9878"/>
                    <a:pt x="45" y="9871"/>
                    <a:pt x="55" y="9871"/>
                  </a:cubicBezTo>
                  <a:cubicBezTo>
                    <a:pt x="64" y="9871"/>
                    <a:pt x="71" y="9878"/>
                    <a:pt x="71" y="9888"/>
                  </a:cubicBezTo>
                  <a:lnTo>
                    <a:pt x="71" y="9888"/>
                  </a:lnTo>
                  <a:cubicBezTo>
                    <a:pt x="71" y="9897"/>
                    <a:pt x="64" y="9904"/>
                    <a:pt x="55" y="9904"/>
                  </a:cubicBezTo>
                  <a:cubicBezTo>
                    <a:pt x="45" y="9904"/>
                    <a:pt x="38" y="9897"/>
                    <a:pt x="38" y="9888"/>
                  </a:cubicBezTo>
                  <a:close/>
                  <a:moveTo>
                    <a:pt x="38" y="9821"/>
                  </a:moveTo>
                  <a:lnTo>
                    <a:pt x="38" y="9821"/>
                  </a:lnTo>
                  <a:cubicBezTo>
                    <a:pt x="38" y="9812"/>
                    <a:pt x="46" y="9804"/>
                    <a:pt x="55" y="9804"/>
                  </a:cubicBezTo>
                  <a:cubicBezTo>
                    <a:pt x="64" y="9804"/>
                    <a:pt x="72" y="9812"/>
                    <a:pt x="72" y="9821"/>
                  </a:cubicBezTo>
                  <a:lnTo>
                    <a:pt x="72" y="9821"/>
                  </a:lnTo>
                  <a:cubicBezTo>
                    <a:pt x="72" y="9830"/>
                    <a:pt x="64" y="9838"/>
                    <a:pt x="55" y="9838"/>
                  </a:cubicBezTo>
                  <a:cubicBezTo>
                    <a:pt x="46" y="9838"/>
                    <a:pt x="38" y="9830"/>
                    <a:pt x="38" y="9821"/>
                  </a:cubicBezTo>
                  <a:close/>
                  <a:moveTo>
                    <a:pt x="39" y="9754"/>
                  </a:moveTo>
                  <a:lnTo>
                    <a:pt x="39" y="9754"/>
                  </a:lnTo>
                  <a:cubicBezTo>
                    <a:pt x="39" y="9745"/>
                    <a:pt x="46" y="9738"/>
                    <a:pt x="56" y="9738"/>
                  </a:cubicBezTo>
                  <a:cubicBezTo>
                    <a:pt x="65" y="9738"/>
                    <a:pt x="72" y="9745"/>
                    <a:pt x="72" y="9754"/>
                  </a:cubicBezTo>
                  <a:lnTo>
                    <a:pt x="72" y="9754"/>
                  </a:lnTo>
                  <a:cubicBezTo>
                    <a:pt x="72" y="9763"/>
                    <a:pt x="65" y="9771"/>
                    <a:pt x="56" y="9771"/>
                  </a:cubicBezTo>
                  <a:cubicBezTo>
                    <a:pt x="46" y="9771"/>
                    <a:pt x="39" y="9763"/>
                    <a:pt x="39" y="9754"/>
                  </a:cubicBezTo>
                  <a:close/>
                  <a:moveTo>
                    <a:pt x="39" y="9688"/>
                  </a:moveTo>
                  <a:lnTo>
                    <a:pt x="39" y="9687"/>
                  </a:lnTo>
                  <a:cubicBezTo>
                    <a:pt x="39" y="9678"/>
                    <a:pt x="47" y="9671"/>
                    <a:pt x="56" y="9671"/>
                  </a:cubicBezTo>
                  <a:cubicBezTo>
                    <a:pt x="65" y="9671"/>
                    <a:pt x="73" y="9678"/>
                    <a:pt x="73" y="9687"/>
                  </a:cubicBezTo>
                  <a:lnTo>
                    <a:pt x="73" y="9688"/>
                  </a:lnTo>
                  <a:cubicBezTo>
                    <a:pt x="73" y="9697"/>
                    <a:pt x="65" y="9704"/>
                    <a:pt x="56" y="9704"/>
                  </a:cubicBezTo>
                  <a:cubicBezTo>
                    <a:pt x="47" y="9704"/>
                    <a:pt x="39" y="9697"/>
                    <a:pt x="39" y="9688"/>
                  </a:cubicBezTo>
                  <a:close/>
                  <a:moveTo>
                    <a:pt x="40" y="9621"/>
                  </a:moveTo>
                  <a:lnTo>
                    <a:pt x="40" y="9621"/>
                  </a:lnTo>
                  <a:cubicBezTo>
                    <a:pt x="40" y="9612"/>
                    <a:pt x="47" y="9604"/>
                    <a:pt x="57" y="9604"/>
                  </a:cubicBezTo>
                  <a:cubicBezTo>
                    <a:pt x="66" y="9604"/>
                    <a:pt x="73" y="9612"/>
                    <a:pt x="73" y="9621"/>
                  </a:cubicBezTo>
                  <a:lnTo>
                    <a:pt x="73" y="9621"/>
                  </a:lnTo>
                  <a:cubicBezTo>
                    <a:pt x="73" y="9630"/>
                    <a:pt x="66" y="9637"/>
                    <a:pt x="57" y="9637"/>
                  </a:cubicBezTo>
                  <a:cubicBezTo>
                    <a:pt x="47" y="9637"/>
                    <a:pt x="40" y="9630"/>
                    <a:pt x="40" y="9621"/>
                  </a:cubicBezTo>
                  <a:close/>
                  <a:moveTo>
                    <a:pt x="40" y="9554"/>
                  </a:moveTo>
                  <a:lnTo>
                    <a:pt x="40" y="9554"/>
                  </a:lnTo>
                  <a:cubicBezTo>
                    <a:pt x="40" y="9545"/>
                    <a:pt x="48" y="9537"/>
                    <a:pt x="57" y="9537"/>
                  </a:cubicBezTo>
                  <a:cubicBezTo>
                    <a:pt x="66" y="9537"/>
                    <a:pt x="74" y="9545"/>
                    <a:pt x="74" y="9554"/>
                  </a:cubicBezTo>
                  <a:lnTo>
                    <a:pt x="74" y="9554"/>
                  </a:lnTo>
                  <a:cubicBezTo>
                    <a:pt x="74" y="9563"/>
                    <a:pt x="66" y="9571"/>
                    <a:pt x="57" y="9571"/>
                  </a:cubicBezTo>
                  <a:cubicBezTo>
                    <a:pt x="48" y="9571"/>
                    <a:pt x="40" y="9563"/>
                    <a:pt x="40" y="9554"/>
                  </a:cubicBezTo>
                  <a:close/>
                  <a:moveTo>
                    <a:pt x="41" y="9487"/>
                  </a:moveTo>
                  <a:lnTo>
                    <a:pt x="41" y="9487"/>
                  </a:lnTo>
                  <a:cubicBezTo>
                    <a:pt x="41" y="9478"/>
                    <a:pt x="48" y="9471"/>
                    <a:pt x="58" y="9471"/>
                  </a:cubicBezTo>
                  <a:cubicBezTo>
                    <a:pt x="67" y="9471"/>
                    <a:pt x="74" y="9478"/>
                    <a:pt x="74" y="9487"/>
                  </a:cubicBezTo>
                  <a:lnTo>
                    <a:pt x="74" y="9487"/>
                  </a:lnTo>
                  <a:cubicBezTo>
                    <a:pt x="74" y="9497"/>
                    <a:pt x="67" y="9504"/>
                    <a:pt x="58" y="9504"/>
                  </a:cubicBezTo>
                  <a:cubicBezTo>
                    <a:pt x="48" y="9504"/>
                    <a:pt x="41" y="9497"/>
                    <a:pt x="41" y="9487"/>
                  </a:cubicBezTo>
                  <a:close/>
                  <a:moveTo>
                    <a:pt x="41" y="9421"/>
                  </a:moveTo>
                  <a:lnTo>
                    <a:pt x="41" y="9421"/>
                  </a:lnTo>
                  <a:cubicBezTo>
                    <a:pt x="41" y="9411"/>
                    <a:pt x="49" y="9404"/>
                    <a:pt x="58" y="9404"/>
                  </a:cubicBezTo>
                  <a:cubicBezTo>
                    <a:pt x="67" y="9404"/>
                    <a:pt x="75" y="9411"/>
                    <a:pt x="75" y="9421"/>
                  </a:cubicBezTo>
                  <a:lnTo>
                    <a:pt x="75" y="9421"/>
                  </a:lnTo>
                  <a:cubicBezTo>
                    <a:pt x="75" y="9430"/>
                    <a:pt x="67" y="9437"/>
                    <a:pt x="58" y="9437"/>
                  </a:cubicBezTo>
                  <a:cubicBezTo>
                    <a:pt x="49" y="9437"/>
                    <a:pt x="41" y="9430"/>
                    <a:pt x="41" y="9421"/>
                  </a:cubicBezTo>
                  <a:close/>
                  <a:moveTo>
                    <a:pt x="42" y="9354"/>
                  </a:moveTo>
                  <a:lnTo>
                    <a:pt x="42" y="9354"/>
                  </a:lnTo>
                  <a:cubicBezTo>
                    <a:pt x="42" y="9345"/>
                    <a:pt x="49" y="9337"/>
                    <a:pt x="59" y="9337"/>
                  </a:cubicBezTo>
                  <a:cubicBezTo>
                    <a:pt x="68" y="9337"/>
                    <a:pt x="75" y="9345"/>
                    <a:pt x="75" y="9354"/>
                  </a:cubicBezTo>
                  <a:lnTo>
                    <a:pt x="75" y="9354"/>
                  </a:lnTo>
                  <a:cubicBezTo>
                    <a:pt x="75" y="9363"/>
                    <a:pt x="68" y="9371"/>
                    <a:pt x="59" y="9371"/>
                  </a:cubicBezTo>
                  <a:cubicBezTo>
                    <a:pt x="49" y="9371"/>
                    <a:pt x="42" y="9363"/>
                    <a:pt x="42" y="9354"/>
                  </a:cubicBezTo>
                  <a:close/>
                  <a:moveTo>
                    <a:pt x="42" y="9287"/>
                  </a:moveTo>
                  <a:lnTo>
                    <a:pt x="42" y="9287"/>
                  </a:lnTo>
                  <a:cubicBezTo>
                    <a:pt x="42" y="9278"/>
                    <a:pt x="50" y="9271"/>
                    <a:pt x="59" y="9271"/>
                  </a:cubicBezTo>
                  <a:cubicBezTo>
                    <a:pt x="68" y="9271"/>
                    <a:pt x="76" y="9278"/>
                    <a:pt x="76" y="9287"/>
                  </a:cubicBezTo>
                  <a:lnTo>
                    <a:pt x="76" y="9287"/>
                  </a:lnTo>
                  <a:cubicBezTo>
                    <a:pt x="76" y="9297"/>
                    <a:pt x="68" y="9304"/>
                    <a:pt x="59" y="9304"/>
                  </a:cubicBezTo>
                  <a:cubicBezTo>
                    <a:pt x="50" y="9304"/>
                    <a:pt x="42" y="9297"/>
                    <a:pt x="42" y="9287"/>
                  </a:cubicBezTo>
                  <a:close/>
                  <a:moveTo>
                    <a:pt x="43" y="9221"/>
                  </a:moveTo>
                  <a:lnTo>
                    <a:pt x="43" y="9221"/>
                  </a:lnTo>
                  <a:cubicBezTo>
                    <a:pt x="43" y="9211"/>
                    <a:pt x="50" y="9204"/>
                    <a:pt x="60" y="9204"/>
                  </a:cubicBezTo>
                  <a:cubicBezTo>
                    <a:pt x="69" y="9204"/>
                    <a:pt x="76" y="9211"/>
                    <a:pt x="76" y="9221"/>
                  </a:cubicBezTo>
                  <a:lnTo>
                    <a:pt x="76" y="9221"/>
                  </a:lnTo>
                  <a:cubicBezTo>
                    <a:pt x="76" y="9230"/>
                    <a:pt x="69" y="9237"/>
                    <a:pt x="60" y="9237"/>
                  </a:cubicBezTo>
                  <a:cubicBezTo>
                    <a:pt x="50" y="9237"/>
                    <a:pt x="43" y="9230"/>
                    <a:pt x="43" y="9221"/>
                  </a:cubicBezTo>
                  <a:close/>
                  <a:moveTo>
                    <a:pt x="43" y="9154"/>
                  </a:moveTo>
                  <a:lnTo>
                    <a:pt x="43" y="9154"/>
                  </a:lnTo>
                  <a:cubicBezTo>
                    <a:pt x="43" y="9145"/>
                    <a:pt x="51" y="9137"/>
                    <a:pt x="60" y="9137"/>
                  </a:cubicBezTo>
                  <a:cubicBezTo>
                    <a:pt x="69" y="9137"/>
                    <a:pt x="77" y="9145"/>
                    <a:pt x="77" y="9154"/>
                  </a:cubicBezTo>
                  <a:lnTo>
                    <a:pt x="77" y="9154"/>
                  </a:lnTo>
                  <a:cubicBezTo>
                    <a:pt x="77" y="9163"/>
                    <a:pt x="69" y="9171"/>
                    <a:pt x="60" y="9171"/>
                  </a:cubicBezTo>
                  <a:cubicBezTo>
                    <a:pt x="51" y="9171"/>
                    <a:pt x="43" y="9163"/>
                    <a:pt x="43" y="9154"/>
                  </a:cubicBezTo>
                  <a:close/>
                  <a:moveTo>
                    <a:pt x="44" y="9087"/>
                  </a:moveTo>
                  <a:lnTo>
                    <a:pt x="44" y="9087"/>
                  </a:lnTo>
                  <a:cubicBezTo>
                    <a:pt x="44" y="9078"/>
                    <a:pt x="51" y="9071"/>
                    <a:pt x="61" y="9071"/>
                  </a:cubicBezTo>
                  <a:cubicBezTo>
                    <a:pt x="70" y="9071"/>
                    <a:pt x="77" y="9078"/>
                    <a:pt x="77" y="9087"/>
                  </a:cubicBezTo>
                  <a:lnTo>
                    <a:pt x="77" y="9087"/>
                  </a:lnTo>
                  <a:cubicBezTo>
                    <a:pt x="77" y="9096"/>
                    <a:pt x="70" y="9104"/>
                    <a:pt x="61" y="9104"/>
                  </a:cubicBezTo>
                  <a:cubicBezTo>
                    <a:pt x="51" y="9104"/>
                    <a:pt x="44" y="9096"/>
                    <a:pt x="44" y="9087"/>
                  </a:cubicBezTo>
                  <a:close/>
                  <a:moveTo>
                    <a:pt x="44" y="9021"/>
                  </a:moveTo>
                  <a:lnTo>
                    <a:pt x="44" y="9020"/>
                  </a:lnTo>
                  <a:cubicBezTo>
                    <a:pt x="44" y="9011"/>
                    <a:pt x="52" y="9004"/>
                    <a:pt x="61" y="9004"/>
                  </a:cubicBezTo>
                  <a:cubicBezTo>
                    <a:pt x="70" y="9004"/>
                    <a:pt x="78" y="9011"/>
                    <a:pt x="78" y="9020"/>
                  </a:cubicBezTo>
                  <a:lnTo>
                    <a:pt x="78" y="9021"/>
                  </a:lnTo>
                  <a:cubicBezTo>
                    <a:pt x="78" y="9030"/>
                    <a:pt x="70" y="9037"/>
                    <a:pt x="61" y="9037"/>
                  </a:cubicBezTo>
                  <a:cubicBezTo>
                    <a:pt x="52" y="9037"/>
                    <a:pt x="44" y="9030"/>
                    <a:pt x="44" y="9021"/>
                  </a:cubicBezTo>
                  <a:close/>
                  <a:moveTo>
                    <a:pt x="45" y="8954"/>
                  </a:moveTo>
                  <a:lnTo>
                    <a:pt x="45" y="8954"/>
                  </a:lnTo>
                  <a:cubicBezTo>
                    <a:pt x="45" y="8945"/>
                    <a:pt x="52" y="8937"/>
                    <a:pt x="62" y="8937"/>
                  </a:cubicBezTo>
                  <a:cubicBezTo>
                    <a:pt x="71" y="8937"/>
                    <a:pt x="78" y="8945"/>
                    <a:pt x="78" y="8954"/>
                  </a:cubicBezTo>
                  <a:lnTo>
                    <a:pt x="78" y="8954"/>
                  </a:lnTo>
                  <a:cubicBezTo>
                    <a:pt x="78" y="8963"/>
                    <a:pt x="71" y="8970"/>
                    <a:pt x="62" y="8970"/>
                  </a:cubicBezTo>
                  <a:cubicBezTo>
                    <a:pt x="52" y="8970"/>
                    <a:pt x="45" y="8963"/>
                    <a:pt x="45" y="8954"/>
                  </a:cubicBezTo>
                  <a:close/>
                  <a:moveTo>
                    <a:pt x="45" y="8887"/>
                  </a:moveTo>
                  <a:lnTo>
                    <a:pt x="45" y="8887"/>
                  </a:lnTo>
                  <a:cubicBezTo>
                    <a:pt x="45" y="8878"/>
                    <a:pt x="53" y="8870"/>
                    <a:pt x="62" y="8870"/>
                  </a:cubicBezTo>
                  <a:cubicBezTo>
                    <a:pt x="71" y="8870"/>
                    <a:pt x="79" y="8878"/>
                    <a:pt x="79" y="8887"/>
                  </a:cubicBezTo>
                  <a:lnTo>
                    <a:pt x="79" y="8887"/>
                  </a:lnTo>
                  <a:cubicBezTo>
                    <a:pt x="79" y="8896"/>
                    <a:pt x="71" y="8904"/>
                    <a:pt x="62" y="8904"/>
                  </a:cubicBezTo>
                  <a:cubicBezTo>
                    <a:pt x="53" y="8904"/>
                    <a:pt x="45" y="8896"/>
                    <a:pt x="45" y="8887"/>
                  </a:cubicBezTo>
                  <a:close/>
                  <a:moveTo>
                    <a:pt x="46" y="8820"/>
                  </a:moveTo>
                  <a:lnTo>
                    <a:pt x="46" y="8820"/>
                  </a:lnTo>
                  <a:cubicBezTo>
                    <a:pt x="46" y="8811"/>
                    <a:pt x="53" y="8804"/>
                    <a:pt x="63" y="8804"/>
                  </a:cubicBezTo>
                  <a:cubicBezTo>
                    <a:pt x="72" y="8804"/>
                    <a:pt x="79" y="8811"/>
                    <a:pt x="79" y="8820"/>
                  </a:cubicBezTo>
                  <a:lnTo>
                    <a:pt x="79" y="8820"/>
                  </a:lnTo>
                  <a:cubicBezTo>
                    <a:pt x="79" y="8830"/>
                    <a:pt x="72" y="8837"/>
                    <a:pt x="63" y="8837"/>
                  </a:cubicBezTo>
                  <a:cubicBezTo>
                    <a:pt x="53" y="8837"/>
                    <a:pt x="46" y="8830"/>
                    <a:pt x="46" y="8820"/>
                  </a:cubicBezTo>
                  <a:close/>
                  <a:moveTo>
                    <a:pt x="46" y="8754"/>
                  </a:moveTo>
                  <a:lnTo>
                    <a:pt x="46" y="8754"/>
                  </a:lnTo>
                  <a:cubicBezTo>
                    <a:pt x="46" y="8744"/>
                    <a:pt x="54" y="8737"/>
                    <a:pt x="63" y="8737"/>
                  </a:cubicBezTo>
                  <a:cubicBezTo>
                    <a:pt x="72" y="8737"/>
                    <a:pt x="80" y="8744"/>
                    <a:pt x="80" y="8754"/>
                  </a:cubicBezTo>
                  <a:lnTo>
                    <a:pt x="80" y="8754"/>
                  </a:lnTo>
                  <a:cubicBezTo>
                    <a:pt x="80" y="8763"/>
                    <a:pt x="72" y="8770"/>
                    <a:pt x="63" y="8770"/>
                  </a:cubicBezTo>
                  <a:cubicBezTo>
                    <a:pt x="54" y="8770"/>
                    <a:pt x="46" y="8763"/>
                    <a:pt x="46" y="8754"/>
                  </a:cubicBezTo>
                  <a:close/>
                  <a:moveTo>
                    <a:pt x="47" y="8687"/>
                  </a:moveTo>
                  <a:lnTo>
                    <a:pt x="47" y="8687"/>
                  </a:lnTo>
                  <a:cubicBezTo>
                    <a:pt x="47" y="8678"/>
                    <a:pt x="54" y="8670"/>
                    <a:pt x="64" y="8670"/>
                  </a:cubicBezTo>
                  <a:cubicBezTo>
                    <a:pt x="73" y="8670"/>
                    <a:pt x="80" y="8678"/>
                    <a:pt x="80" y="8687"/>
                  </a:cubicBezTo>
                  <a:lnTo>
                    <a:pt x="80" y="8687"/>
                  </a:lnTo>
                  <a:cubicBezTo>
                    <a:pt x="80" y="8696"/>
                    <a:pt x="73" y="8704"/>
                    <a:pt x="64" y="8704"/>
                  </a:cubicBezTo>
                  <a:cubicBezTo>
                    <a:pt x="54" y="8704"/>
                    <a:pt x="47" y="8696"/>
                    <a:pt x="47" y="8687"/>
                  </a:cubicBezTo>
                  <a:close/>
                  <a:moveTo>
                    <a:pt x="47" y="8620"/>
                  </a:moveTo>
                  <a:lnTo>
                    <a:pt x="47" y="8620"/>
                  </a:lnTo>
                  <a:cubicBezTo>
                    <a:pt x="47" y="8611"/>
                    <a:pt x="55" y="8604"/>
                    <a:pt x="64" y="8604"/>
                  </a:cubicBezTo>
                  <a:cubicBezTo>
                    <a:pt x="73" y="8604"/>
                    <a:pt x="81" y="8611"/>
                    <a:pt x="81" y="8620"/>
                  </a:cubicBezTo>
                  <a:lnTo>
                    <a:pt x="81" y="8620"/>
                  </a:lnTo>
                  <a:cubicBezTo>
                    <a:pt x="81" y="8630"/>
                    <a:pt x="73" y="8637"/>
                    <a:pt x="64" y="8637"/>
                  </a:cubicBezTo>
                  <a:cubicBezTo>
                    <a:pt x="55" y="8637"/>
                    <a:pt x="47" y="8630"/>
                    <a:pt x="47" y="8620"/>
                  </a:cubicBezTo>
                  <a:close/>
                  <a:moveTo>
                    <a:pt x="48" y="8554"/>
                  </a:moveTo>
                  <a:lnTo>
                    <a:pt x="48" y="8554"/>
                  </a:lnTo>
                  <a:cubicBezTo>
                    <a:pt x="48" y="8544"/>
                    <a:pt x="55" y="8537"/>
                    <a:pt x="65" y="8537"/>
                  </a:cubicBezTo>
                  <a:cubicBezTo>
                    <a:pt x="74" y="8537"/>
                    <a:pt x="81" y="8544"/>
                    <a:pt x="81" y="8554"/>
                  </a:cubicBezTo>
                  <a:lnTo>
                    <a:pt x="81" y="8554"/>
                  </a:lnTo>
                  <a:cubicBezTo>
                    <a:pt x="81" y="8563"/>
                    <a:pt x="74" y="8570"/>
                    <a:pt x="65" y="8570"/>
                  </a:cubicBezTo>
                  <a:cubicBezTo>
                    <a:pt x="55" y="8570"/>
                    <a:pt x="48" y="8563"/>
                    <a:pt x="48" y="8554"/>
                  </a:cubicBezTo>
                  <a:close/>
                  <a:moveTo>
                    <a:pt x="48" y="8487"/>
                  </a:moveTo>
                  <a:lnTo>
                    <a:pt x="48" y="8487"/>
                  </a:lnTo>
                  <a:cubicBezTo>
                    <a:pt x="48" y="8478"/>
                    <a:pt x="56" y="8470"/>
                    <a:pt x="65" y="8470"/>
                  </a:cubicBezTo>
                  <a:cubicBezTo>
                    <a:pt x="74" y="8470"/>
                    <a:pt x="82" y="8478"/>
                    <a:pt x="82" y="8487"/>
                  </a:cubicBezTo>
                  <a:lnTo>
                    <a:pt x="82" y="8487"/>
                  </a:lnTo>
                  <a:cubicBezTo>
                    <a:pt x="82" y="8496"/>
                    <a:pt x="74" y="8504"/>
                    <a:pt x="65" y="8504"/>
                  </a:cubicBezTo>
                  <a:cubicBezTo>
                    <a:pt x="56" y="8504"/>
                    <a:pt x="48" y="8496"/>
                    <a:pt x="48" y="8487"/>
                  </a:cubicBezTo>
                  <a:close/>
                  <a:moveTo>
                    <a:pt x="49" y="8420"/>
                  </a:moveTo>
                  <a:lnTo>
                    <a:pt x="49" y="8420"/>
                  </a:lnTo>
                  <a:cubicBezTo>
                    <a:pt x="49" y="8411"/>
                    <a:pt x="56" y="8404"/>
                    <a:pt x="66" y="8404"/>
                  </a:cubicBezTo>
                  <a:cubicBezTo>
                    <a:pt x="75" y="8404"/>
                    <a:pt x="82" y="8411"/>
                    <a:pt x="82" y="8420"/>
                  </a:cubicBezTo>
                  <a:lnTo>
                    <a:pt x="82" y="8420"/>
                  </a:lnTo>
                  <a:cubicBezTo>
                    <a:pt x="82" y="8429"/>
                    <a:pt x="75" y="8437"/>
                    <a:pt x="66" y="8437"/>
                  </a:cubicBezTo>
                  <a:cubicBezTo>
                    <a:pt x="56" y="8437"/>
                    <a:pt x="49" y="8429"/>
                    <a:pt x="49" y="8420"/>
                  </a:cubicBezTo>
                  <a:close/>
                  <a:moveTo>
                    <a:pt x="49" y="8354"/>
                  </a:moveTo>
                  <a:lnTo>
                    <a:pt x="49" y="8353"/>
                  </a:lnTo>
                  <a:cubicBezTo>
                    <a:pt x="49" y="8344"/>
                    <a:pt x="57" y="8337"/>
                    <a:pt x="66" y="8337"/>
                  </a:cubicBezTo>
                  <a:cubicBezTo>
                    <a:pt x="75" y="8337"/>
                    <a:pt x="83" y="8344"/>
                    <a:pt x="83" y="8353"/>
                  </a:cubicBezTo>
                  <a:lnTo>
                    <a:pt x="83" y="8354"/>
                  </a:lnTo>
                  <a:cubicBezTo>
                    <a:pt x="83" y="8363"/>
                    <a:pt x="75" y="8370"/>
                    <a:pt x="66" y="8370"/>
                  </a:cubicBezTo>
                  <a:cubicBezTo>
                    <a:pt x="57" y="8370"/>
                    <a:pt x="49" y="8363"/>
                    <a:pt x="49" y="8354"/>
                  </a:cubicBezTo>
                  <a:close/>
                  <a:moveTo>
                    <a:pt x="50" y="8287"/>
                  </a:moveTo>
                  <a:lnTo>
                    <a:pt x="50" y="8287"/>
                  </a:lnTo>
                  <a:cubicBezTo>
                    <a:pt x="50" y="8278"/>
                    <a:pt x="57" y="8270"/>
                    <a:pt x="67" y="8270"/>
                  </a:cubicBezTo>
                  <a:cubicBezTo>
                    <a:pt x="76" y="8270"/>
                    <a:pt x="83" y="8278"/>
                    <a:pt x="83" y="8287"/>
                  </a:cubicBezTo>
                  <a:lnTo>
                    <a:pt x="83" y="8287"/>
                  </a:lnTo>
                  <a:cubicBezTo>
                    <a:pt x="83" y="8296"/>
                    <a:pt x="76" y="8303"/>
                    <a:pt x="67" y="8303"/>
                  </a:cubicBezTo>
                  <a:cubicBezTo>
                    <a:pt x="57" y="8303"/>
                    <a:pt x="50" y="8296"/>
                    <a:pt x="50" y="8287"/>
                  </a:cubicBezTo>
                  <a:close/>
                  <a:moveTo>
                    <a:pt x="50" y="8220"/>
                  </a:moveTo>
                  <a:lnTo>
                    <a:pt x="50" y="8220"/>
                  </a:lnTo>
                  <a:cubicBezTo>
                    <a:pt x="50" y="8211"/>
                    <a:pt x="58" y="8203"/>
                    <a:pt x="67" y="8203"/>
                  </a:cubicBezTo>
                  <a:cubicBezTo>
                    <a:pt x="76" y="8203"/>
                    <a:pt x="84" y="8211"/>
                    <a:pt x="84" y="8220"/>
                  </a:cubicBezTo>
                  <a:lnTo>
                    <a:pt x="84" y="8220"/>
                  </a:lnTo>
                  <a:cubicBezTo>
                    <a:pt x="84" y="8229"/>
                    <a:pt x="76" y="8237"/>
                    <a:pt x="67" y="8237"/>
                  </a:cubicBezTo>
                  <a:cubicBezTo>
                    <a:pt x="58" y="8237"/>
                    <a:pt x="50" y="8229"/>
                    <a:pt x="50" y="8220"/>
                  </a:cubicBezTo>
                  <a:close/>
                  <a:moveTo>
                    <a:pt x="51" y="8153"/>
                  </a:moveTo>
                  <a:lnTo>
                    <a:pt x="51" y="8153"/>
                  </a:lnTo>
                  <a:cubicBezTo>
                    <a:pt x="51" y="8144"/>
                    <a:pt x="58" y="8137"/>
                    <a:pt x="68" y="8137"/>
                  </a:cubicBezTo>
                  <a:cubicBezTo>
                    <a:pt x="77" y="8137"/>
                    <a:pt x="84" y="8144"/>
                    <a:pt x="84" y="8153"/>
                  </a:cubicBezTo>
                  <a:lnTo>
                    <a:pt x="84" y="8153"/>
                  </a:lnTo>
                  <a:cubicBezTo>
                    <a:pt x="84" y="8163"/>
                    <a:pt x="77" y="8170"/>
                    <a:pt x="68" y="8170"/>
                  </a:cubicBezTo>
                  <a:cubicBezTo>
                    <a:pt x="58" y="8170"/>
                    <a:pt x="51" y="8163"/>
                    <a:pt x="51" y="8153"/>
                  </a:cubicBezTo>
                  <a:close/>
                  <a:moveTo>
                    <a:pt x="51" y="8087"/>
                  </a:moveTo>
                  <a:lnTo>
                    <a:pt x="51" y="8087"/>
                  </a:lnTo>
                  <a:cubicBezTo>
                    <a:pt x="51" y="8077"/>
                    <a:pt x="59" y="8070"/>
                    <a:pt x="68" y="8070"/>
                  </a:cubicBezTo>
                  <a:cubicBezTo>
                    <a:pt x="77" y="8070"/>
                    <a:pt x="85" y="8077"/>
                    <a:pt x="85" y="8087"/>
                  </a:cubicBezTo>
                  <a:lnTo>
                    <a:pt x="85" y="8087"/>
                  </a:lnTo>
                  <a:cubicBezTo>
                    <a:pt x="85" y="8096"/>
                    <a:pt x="77" y="8103"/>
                    <a:pt x="68" y="8103"/>
                  </a:cubicBezTo>
                  <a:cubicBezTo>
                    <a:pt x="59" y="8103"/>
                    <a:pt x="51" y="8096"/>
                    <a:pt x="51" y="8087"/>
                  </a:cubicBezTo>
                  <a:close/>
                  <a:moveTo>
                    <a:pt x="52" y="8020"/>
                  </a:moveTo>
                  <a:lnTo>
                    <a:pt x="52" y="8020"/>
                  </a:lnTo>
                  <a:cubicBezTo>
                    <a:pt x="52" y="8011"/>
                    <a:pt x="59" y="8003"/>
                    <a:pt x="69" y="8003"/>
                  </a:cubicBezTo>
                  <a:cubicBezTo>
                    <a:pt x="78" y="8003"/>
                    <a:pt x="85" y="8011"/>
                    <a:pt x="85" y="8020"/>
                  </a:cubicBezTo>
                  <a:lnTo>
                    <a:pt x="85" y="8020"/>
                  </a:lnTo>
                  <a:cubicBezTo>
                    <a:pt x="85" y="8029"/>
                    <a:pt x="78" y="8037"/>
                    <a:pt x="69" y="8037"/>
                  </a:cubicBezTo>
                  <a:cubicBezTo>
                    <a:pt x="59" y="8037"/>
                    <a:pt x="52" y="8029"/>
                    <a:pt x="52" y="8020"/>
                  </a:cubicBezTo>
                  <a:close/>
                  <a:moveTo>
                    <a:pt x="52" y="7953"/>
                  </a:moveTo>
                  <a:lnTo>
                    <a:pt x="52" y="7953"/>
                  </a:lnTo>
                  <a:cubicBezTo>
                    <a:pt x="52" y="7944"/>
                    <a:pt x="60" y="7937"/>
                    <a:pt x="69" y="7937"/>
                  </a:cubicBezTo>
                  <a:cubicBezTo>
                    <a:pt x="78" y="7937"/>
                    <a:pt x="86" y="7944"/>
                    <a:pt x="86" y="7953"/>
                  </a:cubicBezTo>
                  <a:lnTo>
                    <a:pt x="86" y="7953"/>
                  </a:lnTo>
                  <a:cubicBezTo>
                    <a:pt x="86" y="7963"/>
                    <a:pt x="78" y="7970"/>
                    <a:pt x="69" y="7970"/>
                  </a:cubicBezTo>
                  <a:cubicBezTo>
                    <a:pt x="60" y="7970"/>
                    <a:pt x="52" y="7963"/>
                    <a:pt x="52" y="7953"/>
                  </a:cubicBezTo>
                  <a:close/>
                  <a:moveTo>
                    <a:pt x="53" y="7887"/>
                  </a:moveTo>
                  <a:lnTo>
                    <a:pt x="53" y="7887"/>
                  </a:lnTo>
                  <a:cubicBezTo>
                    <a:pt x="53" y="7877"/>
                    <a:pt x="60" y="7870"/>
                    <a:pt x="70" y="7870"/>
                  </a:cubicBezTo>
                  <a:cubicBezTo>
                    <a:pt x="79" y="7870"/>
                    <a:pt x="86" y="7877"/>
                    <a:pt x="86" y="7887"/>
                  </a:cubicBezTo>
                  <a:lnTo>
                    <a:pt x="86" y="7887"/>
                  </a:lnTo>
                  <a:cubicBezTo>
                    <a:pt x="86" y="7896"/>
                    <a:pt x="79" y="7903"/>
                    <a:pt x="70" y="7903"/>
                  </a:cubicBezTo>
                  <a:cubicBezTo>
                    <a:pt x="60" y="7903"/>
                    <a:pt x="53" y="7896"/>
                    <a:pt x="53" y="7887"/>
                  </a:cubicBezTo>
                  <a:close/>
                  <a:moveTo>
                    <a:pt x="53" y="7820"/>
                  </a:moveTo>
                  <a:lnTo>
                    <a:pt x="53" y="7820"/>
                  </a:lnTo>
                  <a:cubicBezTo>
                    <a:pt x="53" y="7811"/>
                    <a:pt x="61" y="7803"/>
                    <a:pt x="70" y="7803"/>
                  </a:cubicBezTo>
                  <a:cubicBezTo>
                    <a:pt x="79" y="7803"/>
                    <a:pt x="87" y="7811"/>
                    <a:pt x="87" y="7820"/>
                  </a:cubicBezTo>
                  <a:lnTo>
                    <a:pt x="87" y="7820"/>
                  </a:lnTo>
                  <a:cubicBezTo>
                    <a:pt x="87" y="7829"/>
                    <a:pt x="79" y="7837"/>
                    <a:pt x="70" y="7837"/>
                  </a:cubicBezTo>
                  <a:cubicBezTo>
                    <a:pt x="61" y="7837"/>
                    <a:pt x="53" y="7829"/>
                    <a:pt x="53" y="7820"/>
                  </a:cubicBezTo>
                  <a:close/>
                  <a:moveTo>
                    <a:pt x="54" y="7753"/>
                  </a:moveTo>
                  <a:lnTo>
                    <a:pt x="54" y="7753"/>
                  </a:lnTo>
                  <a:cubicBezTo>
                    <a:pt x="54" y="7744"/>
                    <a:pt x="61" y="7737"/>
                    <a:pt x="71" y="7737"/>
                  </a:cubicBezTo>
                  <a:cubicBezTo>
                    <a:pt x="80" y="7737"/>
                    <a:pt x="87" y="7744"/>
                    <a:pt x="87" y="7753"/>
                  </a:cubicBezTo>
                  <a:lnTo>
                    <a:pt x="87" y="7753"/>
                  </a:lnTo>
                  <a:cubicBezTo>
                    <a:pt x="87" y="7762"/>
                    <a:pt x="80" y="7770"/>
                    <a:pt x="71" y="7770"/>
                  </a:cubicBezTo>
                  <a:cubicBezTo>
                    <a:pt x="61" y="7770"/>
                    <a:pt x="54" y="7762"/>
                    <a:pt x="54" y="7753"/>
                  </a:cubicBezTo>
                  <a:close/>
                  <a:moveTo>
                    <a:pt x="54" y="7687"/>
                  </a:moveTo>
                  <a:lnTo>
                    <a:pt x="54" y="7686"/>
                  </a:lnTo>
                  <a:cubicBezTo>
                    <a:pt x="54" y="7677"/>
                    <a:pt x="62" y="7670"/>
                    <a:pt x="71" y="7670"/>
                  </a:cubicBezTo>
                  <a:cubicBezTo>
                    <a:pt x="80" y="7670"/>
                    <a:pt x="88" y="7677"/>
                    <a:pt x="88" y="7686"/>
                  </a:cubicBezTo>
                  <a:lnTo>
                    <a:pt x="88" y="7687"/>
                  </a:lnTo>
                  <a:cubicBezTo>
                    <a:pt x="88" y="7696"/>
                    <a:pt x="80" y="7703"/>
                    <a:pt x="71" y="7703"/>
                  </a:cubicBezTo>
                  <a:cubicBezTo>
                    <a:pt x="62" y="7703"/>
                    <a:pt x="54" y="7696"/>
                    <a:pt x="54" y="7687"/>
                  </a:cubicBezTo>
                  <a:close/>
                  <a:moveTo>
                    <a:pt x="55" y="7620"/>
                  </a:moveTo>
                  <a:lnTo>
                    <a:pt x="55" y="7620"/>
                  </a:lnTo>
                  <a:cubicBezTo>
                    <a:pt x="55" y="7611"/>
                    <a:pt x="62" y="7603"/>
                    <a:pt x="72" y="7603"/>
                  </a:cubicBezTo>
                  <a:cubicBezTo>
                    <a:pt x="81" y="7603"/>
                    <a:pt x="88" y="7611"/>
                    <a:pt x="88" y="7620"/>
                  </a:cubicBezTo>
                  <a:lnTo>
                    <a:pt x="88" y="7620"/>
                  </a:lnTo>
                  <a:cubicBezTo>
                    <a:pt x="88" y="7629"/>
                    <a:pt x="81" y="7636"/>
                    <a:pt x="72" y="7636"/>
                  </a:cubicBezTo>
                  <a:cubicBezTo>
                    <a:pt x="62" y="7636"/>
                    <a:pt x="55" y="7629"/>
                    <a:pt x="55" y="7620"/>
                  </a:cubicBezTo>
                  <a:close/>
                  <a:moveTo>
                    <a:pt x="55" y="7553"/>
                  </a:moveTo>
                  <a:lnTo>
                    <a:pt x="55" y="7553"/>
                  </a:lnTo>
                  <a:cubicBezTo>
                    <a:pt x="55" y="7544"/>
                    <a:pt x="63" y="7536"/>
                    <a:pt x="72" y="7536"/>
                  </a:cubicBezTo>
                  <a:cubicBezTo>
                    <a:pt x="81" y="7536"/>
                    <a:pt x="89" y="7544"/>
                    <a:pt x="89" y="7553"/>
                  </a:cubicBezTo>
                  <a:lnTo>
                    <a:pt x="89" y="7553"/>
                  </a:lnTo>
                  <a:cubicBezTo>
                    <a:pt x="89" y="7562"/>
                    <a:pt x="81" y="7570"/>
                    <a:pt x="72" y="7570"/>
                  </a:cubicBezTo>
                  <a:cubicBezTo>
                    <a:pt x="63" y="7570"/>
                    <a:pt x="55" y="7562"/>
                    <a:pt x="55" y="7553"/>
                  </a:cubicBezTo>
                  <a:close/>
                  <a:moveTo>
                    <a:pt x="56" y="7486"/>
                  </a:moveTo>
                  <a:lnTo>
                    <a:pt x="56" y="7486"/>
                  </a:lnTo>
                  <a:cubicBezTo>
                    <a:pt x="56" y="7477"/>
                    <a:pt x="63" y="7470"/>
                    <a:pt x="72" y="7470"/>
                  </a:cubicBezTo>
                  <a:cubicBezTo>
                    <a:pt x="82" y="7470"/>
                    <a:pt x="89" y="7477"/>
                    <a:pt x="89" y="7486"/>
                  </a:cubicBezTo>
                  <a:lnTo>
                    <a:pt x="89" y="7486"/>
                  </a:lnTo>
                  <a:cubicBezTo>
                    <a:pt x="89" y="7496"/>
                    <a:pt x="82" y="7503"/>
                    <a:pt x="72" y="7503"/>
                  </a:cubicBezTo>
                  <a:cubicBezTo>
                    <a:pt x="63" y="7503"/>
                    <a:pt x="56" y="7496"/>
                    <a:pt x="56" y="7486"/>
                  </a:cubicBezTo>
                  <a:close/>
                  <a:moveTo>
                    <a:pt x="56" y="7420"/>
                  </a:moveTo>
                  <a:lnTo>
                    <a:pt x="56" y="7420"/>
                  </a:lnTo>
                  <a:cubicBezTo>
                    <a:pt x="56" y="7410"/>
                    <a:pt x="64" y="7403"/>
                    <a:pt x="73" y="7403"/>
                  </a:cubicBezTo>
                  <a:cubicBezTo>
                    <a:pt x="82" y="7403"/>
                    <a:pt x="90" y="7410"/>
                    <a:pt x="90" y="7420"/>
                  </a:cubicBezTo>
                  <a:lnTo>
                    <a:pt x="90" y="7420"/>
                  </a:lnTo>
                  <a:cubicBezTo>
                    <a:pt x="90" y="7429"/>
                    <a:pt x="82" y="7436"/>
                    <a:pt x="73" y="7436"/>
                  </a:cubicBezTo>
                  <a:cubicBezTo>
                    <a:pt x="64" y="7436"/>
                    <a:pt x="56" y="7429"/>
                    <a:pt x="56" y="7420"/>
                  </a:cubicBezTo>
                  <a:close/>
                  <a:moveTo>
                    <a:pt x="57" y="7353"/>
                  </a:moveTo>
                  <a:lnTo>
                    <a:pt x="57" y="7353"/>
                  </a:lnTo>
                  <a:cubicBezTo>
                    <a:pt x="57" y="7344"/>
                    <a:pt x="64" y="7336"/>
                    <a:pt x="73" y="7336"/>
                  </a:cubicBezTo>
                  <a:cubicBezTo>
                    <a:pt x="83" y="7336"/>
                    <a:pt x="90" y="7344"/>
                    <a:pt x="90" y="7353"/>
                  </a:cubicBezTo>
                  <a:lnTo>
                    <a:pt x="90" y="7353"/>
                  </a:lnTo>
                  <a:cubicBezTo>
                    <a:pt x="90" y="7362"/>
                    <a:pt x="83" y="7370"/>
                    <a:pt x="73" y="7370"/>
                  </a:cubicBezTo>
                  <a:cubicBezTo>
                    <a:pt x="64" y="7370"/>
                    <a:pt x="57" y="7362"/>
                    <a:pt x="57" y="7353"/>
                  </a:cubicBezTo>
                  <a:close/>
                  <a:moveTo>
                    <a:pt x="57" y="7286"/>
                  </a:moveTo>
                  <a:lnTo>
                    <a:pt x="57" y="7286"/>
                  </a:lnTo>
                  <a:cubicBezTo>
                    <a:pt x="57" y="7277"/>
                    <a:pt x="65" y="7270"/>
                    <a:pt x="74" y="7270"/>
                  </a:cubicBezTo>
                  <a:cubicBezTo>
                    <a:pt x="83" y="7270"/>
                    <a:pt x="91" y="7277"/>
                    <a:pt x="91" y="7286"/>
                  </a:cubicBezTo>
                  <a:lnTo>
                    <a:pt x="91" y="7286"/>
                  </a:lnTo>
                  <a:cubicBezTo>
                    <a:pt x="91" y="7296"/>
                    <a:pt x="83" y="7303"/>
                    <a:pt x="74" y="7303"/>
                  </a:cubicBezTo>
                  <a:cubicBezTo>
                    <a:pt x="65" y="7303"/>
                    <a:pt x="57" y="7296"/>
                    <a:pt x="57" y="7286"/>
                  </a:cubicBezTo>
                  <a:close/>
                  <a:moveTo>
                    <a:pt x="58" y="7220"/>
                  </a:moveTo>
                  <a:lnTo>
                    <a:pt x="58" y="7220"/>
                  </a:lnTo>
                  <a:cubicBezTo>
                    <a:pt x="58" y="7210"/>
                    <a:pt x="65" y="7203"/>
                    <a:pt x="74" y="7203"/>
                  </a:cubicBezTo>
                  <a:cubicBezTo>
                    <a:pt x="84" y="7203"/>
                    <a:pt x="91" y="7210"/>
                    <a:pt x="91" y="7220"/>
                  </a:cubicBezTo>
                  <a:lnTo>
                    <a:pt x="91" y="7220"/>
                  </a:lnTo>
                  <a:cubicBezTo>
                    <a:pt x="91" y="7229"/>
                    <a:pt x="84" y="7236"/>
                    <a:pt x="74" y="7236"/>
                  </a:cubicBezTo>
                  <a:cubicBezTo>
                    <a:pt x="65" y="7236"/>
                    <a:pt x="58" y="7229"/>
                    <a:pt x="58" y="7220"/>
                  </a:cubicBezTo>
                  <a:close/>
                  <a:moveTo>
                    <a:pt x="58" y="7153"/>
                  </a:moveTo>
                  <a:lnTo>
                    <a:pt x="58" y="7153"/>
                  </a:lnTo>
                  <a:cubicBezTo>
                    <a:pt x="58" y="7144"/>
                    <a:pt x="66" y="7136"/>
                    <a:pt x="75" y="7136"/>
                  </a:cubicBezTo>
                  <a:cubicBezTo>
                    <a:pt x="84" y="7136"/>
                    <a:pt x="92" y="7144"/>
                    <a:pt x="92" y="7153"/>
                  </a:cubicBezTo>
                  <a:lnTo>
                    <a:pt x="92" y="7153"/>
                  </a:lnTo>
                  <a:cubicBezTo>
                    <a:pt x="92" y="7162"/>
                    <a:pt x="84" y="7170"/>
                    <a:pt x="75" y="7170"/>
                  </a:cubicBezTo>
                  <a:cubicBezTo>
                    <a:pt x="66" y="7170"/>
                    <a:pt x="58" y="7162"/>
                    <a:pt x="58" y="7153"/>
                  </a:cubicBezTo>
                  <a:close/>
                  <a:moveTo>
                    <a:pt x="59" y="7086"/>
                  </a:moveTo>
                  <a:lnTo>
                    <a:pt x="59" y="7086"/>
                  </a:lnTo>
                  <a:cubicBezTo>
                    <a:pt x="59" y="7077"/>
                    <a:pt x="66" y="7070"/>
                    <a:pt x="75" y="7070"/>
                  </a:cubicBezTo>
                  <a:cubicBezTo>
                    <a:pt x="85" y="7070"/>
                    <a:pt x="92" y="7077"/>
                    <a:pt x="92" y="7086"/>
                  </a:cubicBezTo>
                  <a:lnTo>
                    <a:pt x="92" y="7086"/>
                  </a:lnTo>
                  <a:cubicBezTo>
                    <a:pt x="92" y="7095"/>
                    <a:pt x="85" y="7103"/>
                    <a:pt x="75" y="7103"/>
                  </a:cubicBezTo>
                  <a:cubicBezTo>
                    <a:pt x="66" y="7103"/>
                    <a:pt x="59" y="7095"/>
                    <a:pt x="59" y="7086"/>
                  </a:cubicBezTo>
                  <a:close/>
                  <a:moveTo>
                    <a:pt x="59" y="7020"/>
                  </a:moveTo>
                  <a:lnTo>
                    <a:pt x="59" y="7020"/>
                  </a:lnTo>
                  <a:cubicBezTo>
                    <a:pt x="59" y="7010"/>
                    <a:pt x="67" y="7003"/>
                    <a:pt x="76" y="7003"/>
                  </a:cubicBezTo>
                  <a:cubicBezTo>
                    <a:pt x="85" y="7003"/>
                    <a:pt x="93" y="7010"/>
                    <a:pt x="93" y="7020"/>
                  </a:cubicBezTo>
                  <a:lnTo>
                    <a:pt x="93" y="7020"/>
                  </a:lnTo>
                  <a:cubicBezTo>
                    <a:pt x="93" y="7029"/>
                    <a:pt x="85" y="7036"/>
                    <a:pt x="76" y="7036"/>
                  </a:cubicBezTo>
                  <a:cubicBezTo>
                    <a:pt x="67" y="7036"/>
                    <a:pt x="59" y="7029"/>
                    <a:pt x="59" y="7020"/>
                  </a:cubicBezTo>
                  <a:close/>
                  <a:moveTo>
                    <a:pt x="60" y="6953"/>
                  </a:moveTo>
                  <a:lnTo>
                    <a:pt x="60" y="6953"/>
                  </a:lnTo>
                  <a:cubicBezTo>
                    <a:pt x="60" y="6944"/>
                    <a:pt x="67" y="6936"/>
                    <a:pt x="76" y="6936"/>
                  </a:cubicBezTo>
                  <a:cubicBezTo>
                    <a:pt x="86" y="6936"/>
                    <a:pt x="93" y="6944"/>
                    <a:pt x="93" y="6953"/>
                  </a:cubicBezTo>
                  <a:lnTo>
                    <a:pt x="93" y="6953"/>
                  </a:lnTo>
                  <a:cubicBezTo>
                    <a:pt x="93" y="6962"/>
                    <a:pt x="86" y="6970"/>
                    <a:pt x="76" y="6970"/>
                  </a:cubicBezTo>
                  <a:cubicBezTo>
                    <a:pt x="67" y="6970"/>
                    <a:pt x="60" y="6962"/>
                    <a:pt x="60" y="6953"/>
                  </a:cubicBezTo>
                  <a:close/>
                  <a:moveTo>
                    <a:pt x="60" y="6886"/>
                  </a:moveTo>
                  <a:lnTo>
                    <a:pt x="60" y="6886"/>
                  </a:lnTo>
                  <a:cubicBezTo>
                    <a:pt x="60" y="6877"/>
                    <a:pt x="68" y="6869"/>
                    <a:pt x="77" y="6869"/>
                  </a:cubicBezTo>
                  <a:cubicBezTo>
                    <a:pt x="86" y="6869"/>
                    <a:pt x="94" y="6877"/>
                    <a:pt x="94" y="6886"/>
                  </a:cubicBezTo>
                  <a:lnTo>
                    <a:pt x="94" y="6886"/>
                  </a:lnTo>
                  <a:cubicBezTo>
                    <a:pt x="94" y="6895"/>
                    <a:pt x="86" y="6903"/>
                    <a:pt x="77" y="6903"/>
                  </a:cubicBezTo>
                  <a:cubicBezTo>
                    <a:pt x="68" y="6903"/>
                    <a:pt x="60" y="6895"/>
                    <a:pt x="60" y="6886"/>
                  </a:cubicBezTo>
                  <a:close/>
                  <a:moveTo>
                    <a:pt x="61" y="6819"/>
                  </a:moveTo>
                  <a:lnTo>
                    <a:pt x="61" y="6819"/>
                  </a:lnTo>
                  <a:cubicBezTo>
                    <a:pt x="61" y="6810"/>
                    <a:pt x="68" y="6803"/>
                    <a:pt x="77" y="6803"/>
                  </a:cubicBezTo>
                  <a:cubicBezTo>
                    <a:pt x="87" y="6803"/>
                    <a:pt x="94" y="6810"/>
                    <a:pt x="94" y="6819"/>
                  </a:cubicBezTo>
                  <a:lnTo>
                    <a:pt x="94" y="6819"/>
                  </a:lnTo>
                  <a:cubicBezTo>
                    <a:pt x="94" y="6829"/>
                    <a:pt x="87" y="6836"/>
                    <a:pt x="77" y="6836"/>
                  </a:cubicBezTo>
                  <a:cubicBezTo>
                    <a:pt x="68" y="6836"/>
                    <a:pt x="61" y="6829"/>
                    <a:pt x="61" y="6819"/>
                  </a:cubicBezTo>
                  <a:close/>
                  <a:moveTo>
                    <a:pt x="61" y="6753"/>
                  </a:moveTo>
                  <a:lnTo>
                    <a:pt x="61" y="6753"/>
                  </a:lnTo>
                  <a:cubicBezTo>
                    <a:pt x="61" y="6744"/>
                    <a:pt x="69" y="6736"/>
                    <a:pt x="78" y="6736"/>
                  </a:cubicBezTo>
                  <a:cubicBezTo>
                    <a:pt x="87" y="6736"/>
                    <a:pt x="95" y="6744"/>
                    <a:pt x="95" y="6753"/>
                  </a:cubicBezTo>
                  <a:lnTo>
                    <a:pt x="95" y="6753"/>
                  </a:lnTo>
                  <a:cubicBezTo>
                    <a:pt x="95" y="6762"/>
                    <a:pt x="87" y="6769"/>
                    <a:pt x="78" y="6769"/>
                  </a:cubicBezTo>
                  <a:cubicBezTo>
                    <a:pt x="69" y="6769"/>
                    <a:pt x="61" y="6762"/>
                    <a:pt x="61" y="6753"/>
                  </a:cubicBezTo>
                  <a:close/>
                  <a:moveTo>
                    <a:pt x="62" y="6686"/>
                  </a:moveTo>
                  <a:lnTo>
                    <a:pt x="62" y="6686"/>
                  </a:lnTo>
                  <a:cubicBezTo>
                    <a:pt x="62" y="6677"/>
                    <a:pt x="69" y="6669"/>
                    <a:pt x="78" y="6669"/>
                  </a:cubicBezTo>
                  <a:cubicBezTo>
                    <a:pt x="88" y="6669"/>
                    <a:pt x="95" y="6677"/>
                    <a:pt x="95" y="6686"/>
                  </a:cubicBezTo>
                  <a:lnTo>
                    <a:pt x="95" y="6686"/>
                  </a:lnTo>
                  <a:cubicBezTo>
                    <a:pt x="95" y="6695"/>
                    <a:pt x="88" y="6703"/>
                    <a:pt x="78" y="6703"/>
                  </a:cubicBezTo>
                  <a:cubicBezTo>
                    <a:pt x="69" y="6703"/>
                    <a:pt x="62" y="6695"/>
                    <a:pt x="62" y="6686"/>
                  </a:cubicBezTo>
                  <a:close/>
                  <a:moveTo>
                    <a:pt x="62" y="6619"/>
                  </a:moveTo>
                  <a:lnTo>
                    <a:pt x="62" y="6619"/>
                  </a:lnTo>
                  <a:cubicBezTo>
                    <a:pt x="62" y="6610"/>
                    <a:pt x="70" y="6603"/>
                    <a:pt x="79" y="6603"/>
                  </a:cubicBezTo>
                  <a:cubicBezTo>
                    <a:pt x="88" y="6603"/>
                    <a:pt x="96" y="6610"/>
                    <a:pt x="96" y="6619"/>
                  </a:cubicBezTo>
                  <a:lnTo>
                    <a:pt x="96" y="6619"/>
                  </a:lnTo>
                  <a:cubicBezTo>
                    <a:pt x="96" y="6629"/>
                    <a:pt x="88" y="6636"/>
                    <a:pt x="79" y="6636"/>
                  </a:cubicBezTo>
                  <a:cubicBezTo>
                    <a:pt x="70" y="6636"/>
                    <a:pt x="62" y="6629"/>
                    <a:pt x="62" y="6619"/>
                  </a:cubicBezTo>
                  <a:close/>
                  <a:moveTo>
                    <a:pt x="63" y="6553"/>
                  </a:moveTo>
                  <a:lnTo>
                    <a:pt x="63" y="6553"/>
                  </a:lnTo>
                  <a:cubicBezTo>
                    <a:pt x="63" y="6543"/>
                    <a:pt x="70" y="6536"/>
                    <a:pt x="79" y="6536"/>
                  </a:cubicBezTo>
                  <a:cubicBezTo>
                    <a:pt x="89" y="6536"/>
                    <a:pt x="96" y="6543"/>
                    <a:pt x="96" y="6553"/>
                  </a:cubicBezTo>
                  <a:lnTo>
                    <a:pt x="96" y="6553"/>
                  </a:lnTo>
                  <a:cubicBezTo>
                    <a:pt x="96" y="6562"/>
                    <a:pt x="89" y="6569"/>
                    <a:pt x="79" y="6569"/>
                  </a:cubicBezTo>
                  <a:cubicBezTo>
                    <a:pt x="70" y="6569"/>
                    <a:pt x="63" y="6562"/>
                    <a:pt x="63" y="6553"/>
                  </a:cubicBezTo>
                  <a:close/>
                  <a:moveTo>
                    <a:pt x="63" y="6486"/>
                  </a:moveTo>
                  <a:lnTo>
                    <a:pt x="63" y="6486"/>
                  </a:lnTo>
                  <a:cubicBezTo>
                    <a:pt x="63" y="6477"/>
                    <a:pt x="71" y="6469"/>
                    <a:pt x="80" y="6469"/>
                  </a:cubicBezTo>
                  <a:cubicBezTo>
                    <a:pt x="89" y="6469"/>
                    <a:pt x="97" y="6477"/>
                    <a:pt x="97" y="6486"/>
                  </a:cubicBezTo>
                  <a:lnTo>
                    <a:pt x="97" y="6486"/>
                  </a:lnTo>
                  <a:cubicBezTo>
                    <a:pt x="97" y="6495"/>
                    <a:pt x="89" y="6503"/>
                    <a:pt x="80" y="6503"/>
                  </a:cubicBezTo>
                  <a:cubicBezTo>
                    <a:pt x="71" y="6503"/>
                    <a:pt x="63" y="6495"/>
                    <a:pt x="63" y="6486"/>
                  </a:cubicBezTo>
                  <a:close/>
                  <a:moveTo>
                    <a:pt x="64" y="6419"/>
                  </a:moveTo>
                  <a:lnTo>
                    <a:pt x="64" y="6419"/>
                  </a:lnTo>
                  <a:cubicBezTo>
                    <a:pt x="64" y="6410"/>
                    <a:pt x="71" y="6403"/>
                    <a:pt x="80" y="6403"/>
                  </a:cubicBezTo>
                  <a:cubicBezTo>
                    <a:pt x="90" y="6403"/>
                    <a:pt x="97" y="6410"/>
                    <a:pt x="97" y="6419"/>
                  </a:cubicBezTo>
                  <a:lnTo>
                    <a:pt x="97" y="6419"/>
                  </a:lnTo>
                  <a:cubicBezTo>
                    <a:pt x="97" y="6428"/>
                    <a:pt x="90" y="6436"/>
                    <a:pt x="80" y="6436"/>
                  </a:cubicBezTo>
                  <a:cubicBezTo>
                    <a:pt x="71" y="6436"/>
                    <a:pt x="64" y="6428"/>
                    <a:pt x="64" y="6419"/>
                  </a:cubicBezTo>
                  <a:close/>
                  <a:moveTo>
                    <a:pt x="64" y="6353"/>
                  </a:moveTo>
                  <a:lnTo>
                    <a:pt x="64" y="6353"/>
                  </a:lnTo>
                  <a:cubicBezTo>
                    <a:pt x="64" y="6343"/>
                    <a:pt x="72" y="6336"/>
                    <a:pt x="81" y="6336"/>
                  </a:cubicBezTo>
                  <a:cubicBezTo>
                    <a:pt x="90" y="6336"/>
                    <a:pt x="98" y="6343"/>
                    <a:pt x="98" y="6353"/>
                  </a:cubicBezTo>
                  <a:lnTo>
                    <a:pt x="98" y="6353"/>
                  </a:lnTo>
                  <a:cubicBezTo>
                    <a:pt x="98" y="6362"/>
                    <a:pt x="90" y="6369"/>
                    <a:pt x="81" y="6369"/>
                  </a:cubicBezTo>
                  <a:cubicBezTo>
                    <a:pt x="72" y="6369"/>
                    <a:pt x="64" y="6362"/>
                    <a:pt x="64" y="6353"/>
                  </a:cubicBezTo>
                  <a:close/>
                  <a:moveTo>
                    <a:pt x="65" y="6286"/>
                  </a:moveTo>
                  <a:lnTo>
                    <a:pt x="65" y="6286"/>
                  </a:lnTo>
                  <a:cubicBezTo>
                    <a:pt x="65" y="6277"/>
                    <a:pt x="72" y="6269"/>
                    <a:pt x="81" y="6269"/>
                  </a:cubicBezTo>
                  <a:cubicBezTo>
                    <a:pt x="91" y="6269"/>
                    <a:pt x="98" y="6277"/>
                    <a:pt x="98" y="6286"/>
                  </a:cubicBezTo>
                  <a:lnTo>
                    <a:pt x="98" y="6286"/>
                  </a:lnTo>
                  <a:cubicBezTo>
                    <a:pt x="98" y="6295"/>
                    <a:pt x="91" y="6303"/>
                    <a:pt x="81" y="6303"/>
                  </a:cubicBezTo>
                  <a:cubicBezTo>
                    <a:pt x="72" y="6303"/>
                    <a:pt x="65" y="6295"/>
                    <a:pt x="65" y="6286"/>
                  </a:cubicBezTo>
                  <a:close/>
                  <a:moveTo>
                    <a:pt x="65" y="6219"/>
                  </a:moveTo>
                  <a:lnTo>
                    <a:pt x="65" y="6219"/>
                  </a:lnTo>
                  <a:cubicBezTo>
                    <a:pt x="65" y="6210"/>
                    <a:pt x="73" y="6202"/>
                    <a:pt x="82" y="6202"/>
                  </a:cubicBezTo>
                  <a:cubicBezTo>
                    <a:pt x="91" y="6202"/>
                    <a:pt x="99" y="6210"/>
                    <a:pt x="99" y="6219"/>
                  </a:cubicBezTo>
                  <a:lnTo>
                    <a:pt x="99" y="6219"/>
                  </a:lnTo>
                  <a:cubicBezTo>
                    <a:pt x="99" y="6228"/>
                    <a:pt x="91" y="6236"/>
                    <a:pt x="82" y="6236"/>
                  </a:cubicBezTo>
                  <a:cubicBezTo>
                    <a:pt x="73" y="6236"/>
                    <a:pt x="65" y="6228"/>
                    <a:pt x="65" y="6219"/>
                  </a:cubicBezTo>
                  <a:close/>
                  <a:moveTo>
                    <a:pt x="66" y="6152"/>
                  </a:moveTo>
                  <a:lnTo>
                    <a:pt x="66" y="6152"/>
                  </a:lnTo>
                  <a:cubicBezTo>
                    <a:pt x="66" y="6143"/>
                    <a:pt x="73" y="6136"/>
                    <a:pt x="82" y="6136"/>
                  </a:cubicBezTo>
                  <a:cubicBezTo>
                    <a:pt x="92" y="6136"/>
                    <a:pt x="99" y="6143"/>
                    <a:pt x="99" y="6152"/>
                  </a:cubicBezTo>
                  <a:lnTo>
                    <a:pt x="99" y="6152"/>
                  </a:lnTo>
                  <a:cubicBezTo>
                    <a:pt x="99" y="6162"/>
                    <a:pt x="92" y="6169"/>
                    <a:pt x="82" y="6169"/>
                  </a:cubicBezTo>
                  <a:cubicBezTo>
                    <a:pt x="73" y="6169"/>
                    <a:pt x="66" y="6162"/>
                    <a:pt x="66" y="6152"/>
                  </a:cubicBezTo>
                  <a:close/>
                  <a:moveTo>
                    <a:pt x="66" y="6086"/>
                  </a:moveTo>
                  <a:lnTo>
                    <a:pt x="66" y="6086"/>
                  </a:lnTo>
                  <a:cubicBezTo>
                    <a:pt x="66" y="6077"/>
                    <a:pt x="74" y="6069"/>
                    <a:pt x="83" y="6069"/>
                  </a:cubicBezTo>
                  <a:cubicBezTo>
                    <a:pt x="92" y="6069"/>
                    <a:pt x="100" y="6077"/>
                    <a:pt x="100" y="6086"/>
                  </a:cubicBezTo>
                  <a:lnTo>
                    <a:pt x="100" y="6086"/>
                  </a:lnTo>
                  <a:cubicBezTo>
                    <a:pt x="100" y="6095"/>
                    <a:pt x="92" y="6102"/>
                    <a:pt x="83" y="6102"/>
                  </a:cubicBezTo>
                  <a:cubicBezTo>
                    <a:pt x="74" y="6102"/>
                    <a:pt x="66" y="6095"/>
                    <a:pt x="66" y="6086"/>
                  </a:cubicBezTo>
                  <a:close/>
                  <a:moveTo>
                    <a:pt x="67" y="6019"/>
                  </a:moveTo>
                  <a:lnTo>
                    <a:pt x="67" y="6019"/>
                  </a:lnTo>
                  <a:cubicBezTo>
                    <a:pt x="67" y="6010"/>
                    <a:pt x="74" y="6002"/>
                    <a:pt x="83" y="6002"/>
                  </a:cubicBezTo>
                  <a:cubicBezTo>
                    <a:pt x="93" y="6002"/>
                    <a:pt x="100" y="6010"/>
                    <a:pt x="100" y="6019"/>
                  </a:cubicBezTo>
                  <a:lnTo>
                    <a:pt x="100" y="6019"/>
                  </a:lnTo>
                  <a:cubicBezTo>
                    <a:pt x="100" y="6028"/>
                    <a:pt x="93" y="6036"/>
                    <a:pt x="83" y="6036"/>
                  </a:cubicBezTo>
                  <a:cubicBezTo>
                    <a:pt x="74" y="6036"/>
                    <a:pt x="67" y="6028"/>
                    <a:pt x="67" y="6019"/>
                  </a:cubicBezTo>
                  <a:close/>
                  <a:moveTo>
                    <a:pt x="67" y="5952"/>
                  </a:moveTo>
                  <a:lnTo>
                    <a:pt x="67" y="5952"/>
                  </a:lnTo>
                  <a:cubicBezTo>
                    <a:pt x="67" y="5943"/>
                    <a:pt x="75" y="5936"/>
                    <a:pt x="84" y="5936"/>
                  </a:cubicBezTo>
                  <a:cubicBezTo>
                    <a:pt x="93" y="5936"/>
                    <a:pt x="101" y="5943"/>
                    <a:pt x="101" y="5952"/>
                  </a:cubicBezTo>
                  <a:lnTo>
                    <a:pt x="101" y="5952"/>
                  </a:lnTo>
                  <a:cubicBezTo>
                    <a:pt x="101" y="5962"/>
                    <a:pt x="93" y="5969"/>
                    <a:pt x="84" y="5969"/>
                  </a:cubicBezTo>
                  <a:cubicBezTo>
                    <a:pt x="75" y="5969"/>
                    <a:pt x="67" y="5962"/>
                    <a:pt x="67" y="5952"/>
                  </a:cubicBezTo>
                  <a:close/>
                  <a:moveTo>
                    <a:pt x="68" y="5886"/>
                  </a:moveTo>
                  <a:lnTo>
                    <a:pt x="68" y="5886"/>
                  </a:lnTo>
                  <a:cubicBezTo>
                    <a:pt x="68" y="5876"/>
                    <a:pt x="75" y="5869"/>
                    <a:pt x="84" y="5869"/>
                  </a:cubicBezTo>
                  <a:cubicBezTo>
                    <a:pt x="94" y="5869"/>
                    <a:pt x="101" y="5876"/>
                    <a:pt x="101" y="5886"/>
                  </a:cubicBezTo>
                  <a:lnTo>
                    <a:pt x="101" y="5886"/>
                  </a:lnTo>
                  <a:cubicBezTo>
                    <a:pt x="101" y="5895"/>
                    <a:pt x="94" y="5902"/>
                    <a:pt x="84" y="5902"/>
                  </a:cubicBezTo>
                  <a:cubicBezTo>
                    <a:pt x="75" y="5902"/>
                    <a:pt x="68" y="5895"/>
                    <a:pt x="68" y="5886"/>
                  </a:cubicBezTo>
                  <a:close/>
                  <a:moveTo>
                    <a:pt x="68" y="5819"/>
                  </a:moveTo>
                  <a:lnTo>
                    <a:pt x="68" y="5819"/>
                  </a:lnTo>
                  <a:cubicBezTo>
                    <a:pt x="68" y="5810"/>
                    <a:pt x="76" y="5802"/>
                    <a:pt x="85" y="5802"/>
                  </a:cubicBezTo>
                  <a:cubicBezTo>
                    <a:pt x="94" y="5802"/>
                    <a:pt x="102" y="5810"/>
                    <a:pt x="102" y="5819"/>
                  </a:cubicBezTo>
                  <a:lnTo>
                    <a:pt x="102" y="5819"/>
                  </a:lnTo>
                  <a:cubicBezTo>
                    <a:pt x="102" y="5828"/>
                    <a:pt x="94" y="5836"/>
                    <a:pt x="85" y="5836"/>
                  </a:cubicBezTo>
                  <a:cubicBezTo>
                    <a:pt x="76" y="5836"/>
                    <a:pt x="68" y="5828"/>
                    <a:pt x="68" y="5819"/>
                  </a:cubicBezTo>
                  <a:close/>
                  <a:moveTo>
                    <a:pt x="69" y="5752"/>
                  </a:moveTo>
                  <a:lnTo>
                    <a:pt x="69" y="5752"/>
                  </a:lnTo>
                  <a:cubicBezTo>
                    <a:pt x="69" y="5743"/>
                    <a:pt x="76" y="5736"/>
                    <a:pt x="85" y="5736"/>
                  </a:cubicBezTo>
                  <a:cubicBezTo>
                    <a:pt x="95" y="5736"/>
                    <a:pt x="102" y="5743"/>
                    <a:pt x="102" y="5752"/>
                  </a:cubicBezTo>
                  <a:lnTo>
                    <a:pt x="102" y="5752"/>
                  </a:lnTo>
                  <a:cubicBezTo>
                    <a:pt x="102" y="5761"/>
                    <a:pt x="95" y="5769"/>
                    <a:pt x="85" y="5769"/>
                  </a:cubicBezTo>
                  <a:cubicBezTo>
                    <a:pt x="76" y="5769"/>
                    <a:pt x="69" y="5761"/>
                    <a:pt x="69" y="5752"/>
                  </a:cubicBezTo>
                  <a:close/>
                  <a:moveTo>
                    <a:pt x="69" y="5686"/>
                  </a:moveTo>
                  <a:lnTo>
                    <a:pt x="69" y="5686"/>
                  </a:lnTo>
                  <a:cubicBezTo>
                    <a:pt x="69" y="5676"/>
                    <a:pt x="77" y="5669"/>
                    <a:pt x="86" y="5669"/>
                  </a:cubicBezTo>
                  <a:cubicBezTo>
                    <a:pt x="95" y="5669"/>
                    <a:pt x="103" y="5676"/>
                    <a:pt x="103" y="5686"/>
                  </a:cubicBezTo>
                  <a:lnTo>
                    <a:pt x="103" y="5686"/>
                  </a:lnTo>
                  <a:cubicBezTo>
                    <a:pt x="103" y="5695"/>
                    <a:pt x="95" y="5702"/>
                    <a:pt x="86" y="5702"/>
                  </a:cubicBezTo>
                  <a:cubicBezTo>
                    <a:pt x="77" y="5702"/>
                    <a:pt x="69" y="5695"/>
                    <a:pt x="69" y="5686"/>
                  </a:cubicBezTo>
                  <a:close/>
                  <a:moveTo>
                    <a:pt x="70" y="5619"/>
                  </a:moveTo>
                  <a:lnTo>
                    <a:pt x="70" y="5619"/>
                  </a:lnTo>
                  <a:cubicBezTo>
                    <a:pt x="70" y="5610"/>
                    <a:pt x="77" y="5602"/>
                    <a:pt x="86" y="5602"/>
                  </a:cubicBezTo>
                  <a:cubicBezTo>
                    <a:pt x="96" y="5602"/>
                    <a:pt x="103" y="5610"/>
                    <a:pt x="103" y="5619"/>
                  </a:cubicBezTo>
                  <a:lnTo>
                    <a:pt x="103" y="5619"/>
                  </a:lnTo>
                  <a:cubicBezTo>
                    <a:pt x="103" y="5628"/>
                    <a:pt x="96" y="5636"/>
                    <a:pt x="86" y="5636"/>
                  </a:cubicBezTo>
                  <a:cubicBezTo>
                    <a:pt x="77" y="5636"/>
                    <a:pt x="70" y="5628"/>
                    <a:pt x="70" y="5619"/>
                  </a:cubicBezTo>
                  <a:close/>
                  <a:moveTo>
                    <a:pt x="70" y="5552"/>
                  </a:moveTo>
                  <a:lnTo>
                    <a:pt x="70" y="5552"/>
                  </a:lnTo>
                  <a:cubicBezTo>
                    <a:pt x="70" y="5543"/>
                    <a:pt x="78" y="5535"/>
                    <a:pt x="87" y="5535"/>
                  </a:cubicBezTo>
                  <a:cubicBezTo>
                    <a:pt x="96" y="5535"/>
                    <a:pt x="104" y="5543"/>
                    <a:pt x="104" y="5552"/>
                  </a:cubicBezTo>
                  <a:lnTo>
                    <a:pt x="104" y="5552"/>
                  </a:lnTo>
                  <a:cubicBezTo>
                    <a:pt x="104" y="5561"/>
                    <a:pt x="96" y="5569"/>
                    <a:pt x="87" y="5569"/>
                  </a:cubicBezTo>
                  <a:cubicBezTo>
                    <a:pt x="78" y="5569"/>
                    <a:pt x="70" y="5561"/>
                    <a:pt x="70" y="5552"/>
                  </a:cubicBezTo>
                  <a:close/>
                  <a:moveTo>
                    <a:pt x="71" y="5485"/>
                  </a:moveTo>
                  <a:lnTo>
                    <a:pt x="71" y="5485"/>
                  </a:lnTo>
                  <a:cubicBezTo>
                    <a:pt x="71" y="5476"/>
                    <a:pt x="78" y="5469"/>
                    <a:pt x="87" y="5469"/>
                  </a:cubicBezTo>
                  <a:cubicBezTo>
                    <a:pt x="97" y="5469"/>
                    <a:pt x="104" y="5476"/>
                    <a:pt x="104" y="5485"/>
                  </a:cubicBezTo>
                  <a:lnTo>
                    <a:pt x="104" y="5485"/>
                  </a:lnTo>
                  <a:cubicBezTo>
                    <a:pt x="104" y="5495"/>
                    <a:pt x="97" y="5502"/>
                    <a:pt x="87" y="5502"/>
                  </a:cubicBezTo>
                  <a:cubicBezTo>
                    <a:pt x="78" y="5502"/>
                    <a:pt x="71" y="5495"/>
                    <a:pt x="71" y="5485"/>
                  </a:cubicBezTo>
                  <a:close/>
                  <a:moveTo>
                    <a:pt x="71" y="5419"/>
                  </a:moveTo>
                  <a:lnTo>
                    <a:pt x="71" y="5419"/>
                  </a:lnTo>
                  <a:cubicBezTo>
                    <a:pt x="71" y="5410"/>
                    <a:pt x="79" y="5402"/>
                    <a:pt x="88" y="5402"/>
                  </a:cubicBezTo>
                  <a:cubicBezTo>
                    <a:pt x="97" y="5402"/>
                    <a:pt x="105" y="5410"/>
                    <a:pt x="105" y="5419"/>
                  </a:cubicBezTo>
                  <a:lnTo>
                    <a:pt x="105" y="5419"/>
                  </a:lnTo>
                  <a:cubicBezTo>
                    <a:pt x="105" y="5428"/>
                    <a:pt x="97" y="5435"/>
                    <a:pt x="88" y="5435"/>
                  </a:cubicBezTo>
                  <a:cubicBezTo>
                    <a:pt x="79" y="5435"/>
                    <a:pt x="71" y="5428"/>
                    <a:pt x="71" y="5419"/>
                  </a:cubicBezTo>
                  <a:close/>
                  <a:moveTo>
                    <a:pt x="72" y="5352"/>
                  </a:moveTo>
                  <a:lnTo>
                    <a:pt x="72" y="5352"/>
                  </a:lnTo>
                  <a:cubicBezTo>
                    <a:pt x="72" y="5343"/>
                    <a:pt x="79" y="5335"/>
                    <a:pt x="88" y="5335"/>
                  </a:cubicBezTo>
                  <a:cubicBezTo>
                    <a:pt x="98" y="5335"/>
                    <a:pt x="105" y="5343"/>
                    <a:pt x="105" y="5352"/>
                  </a:cubicBezTo>
                  <a:lnTo>
                    <a:pt x="105" y="5352"/>
                  </a:lnTo>
                  <a:cubicBezTo>
                    <a:pt x="105" y="5361"/>
                    <a:pt x="98" y="5369"/>
                    <a:pt x="88" y="5369"/>
                  </a:cubicBezTo>
                  <a:cubicBezTo>
                    <a:pt x="79" y="5369"/>
                    <a:pt x="72" y="5361"/>
                    <a:pt x="72" y="5352"/>
                  </a:cubicBezTo>
                  <a:close/>
                  <a:moveTo>
                    <a:pt x="72" y="5285"/>
                  </a:moveTo>
                  <a:lnTo>
                    <a:pt x="72" y="5285"/>
                  </a:lnTo>
                  <a:cubicBezTo>
                    <a:pt x="72" y="5276"/>
                    <a:pt x="80" y="5269"/>
                    <a:pt x="89" y="5269"/>
                  </a:cubicBezTo>
                  <a:cubicBezTo>
                    <a:pt x="98" y="5269"/>
                    <a:pt x="106" y="5276"/>
                    <a:pt x="106" y="5285"/>
                  </a:cubicBezTo>
                  <a:lnTo>
                    <a:pt x="106" y="5285"/>
                  </a:lnTo>
                  <a:cubicBezTo>
                    <a:pt x="106" y="5295"/>
                    <a:pt x="98" y="5302"/>
                    <a:pt x="89" y="5302"/>
                  </a:cubicBezTo>
                  <a:cubicBezTo>
                    <a:pt x="80" y="5302"/>
                    <a:pt x="72" y="5295"/>
                    <a:pt x="72" y="5285"/>
                  </a:cubicBezTo>
                  <a:close/>
                  <a:moveTo>
                    <a:pt x="73" y="5219"/>
                  </a:moveTo>
                  <a:lnTo>
                    <a:pt x="73" y="5219"/>
                  </a:lnTo>
                  <a:cubicBezTo>
                    <a:pt x="73" y="5209"/>
                    <a:pt x="80" y="5202"/>
                    <a:pt x="89" y="5202"/>
                  </a:cubicBezTo>
                  <a:cubicBezTo>
                    <a:pt x="99" y="5202"/>
                    <a:pt x="106" y="5209"/>
                    <a:pt x="106" y="5219"/>
                  </a:cubicBezTo>
                  <a:lnTo>
                    <a:pt x="106" y="5219"/>
                  </a:lnTo>
                  <a:cubicBezTo>
                    <a:pt x="106" y="5228"/>
                    <a:pt x="99" y="5235"/>
                    <a:pt x="89" y="5235"/>
                  </a:cubicBezTo>
                  <a:cubicBezTo>
                    <a:pt x="80" y="5235"/>
                    <a:pt x="73" y="5228"/>
                    <a:pt x="73" y="5219"/>
                  </a:cubicBezTo>
                  <a:close/>
                  <a:moveTo>
                    <a:pt x="73" y="5152"/>
                  </a:moveTo>
                  <a:lnTo>
                    <a:pt x="73" y="5152"/>
                  </a:lnTo>
                  <a:cubicBezTo>
                    <a:pt x="73" y="5143"/>
                    <a:pt x="81" y="5135"/>
                    <a:pt x="90" y="5135"/>
                  </a:cubicBezTo>
                  <a:cubicBezTo>
                    <a:pt x="99" y="5135"/>
                    <a:pt x="107" y="5143"/>
                    <a:pt x="107" y="5152"/>
                  </a:cubicBezTo>
                  <a:lnTo>
                    <a:pt x="107" y="5152"/>
                  </a:lnTo>
                  <a:cubicBezTo>
                    <a:pt x="107" y="5161"/>
                    <a:pt x="99" y="5169"/>
                    <a:pt x="90" y="5169"/>
                  </a:cubicBezTo>
                  <a:cubicBezTo>
                    <a:pt x="81" y="5169"/>
                    <a:pt x="73" y="5161"/>
                    <a:pt x="73" y="5152"/>
                  </a:cubicBezTo>
                  <a:close/>
                  <a:moveTo>
                    <a:pt x="74" y="5085"/>
                  </a:moveTo>
                  <a:lnTo>
                    <a:pt x="74" y="5085"/>
                  </a:lnTo>
                  <a:cubicBezTo>
                    <a:pt x="74" y="5076"/>
                    <a:pt x="81" y="5069"/>
                    <a:pt x="90" y="5069"/>
                  </a:cubicBezTo>
                  <a:cubicBezTo>
                    <a:pt x="100" y="5069"/>
                    <a:pt x="107" y="5076"/>
                    <a:pt x="107" y="5085"/>
                  </a:cubicBezTo>
                  <a:lnTo>
                    <a:pt x="107" y="5085"/>
                  </a:lnTo>
                  <a:cubicBezTo>
                    <a:pt x="107" y="5094"/>
                    <a:pt x="100" y="5102"/>
                    <a:pt x="90" y="5102"/>
                  </a:cubicBezTo>
                  <a:cubicBezTo>
                    <a:pt x="81" y="5102"/>
                    <a:pt x="74" y="5094"/>
                    <a:pt x="74" y="5085"/>
                  </a:cubicBezTo>
                  <a:close/>
                  <a:moveTo>
                    <a:pt x="74" y="5019"/>
                  </a:moveTo>
                  <a:lnTo>
                    <a:pt x="74" y="5019"/>
                  </a:lnTo>
                  <a:cubicBezTo>
                    <a:pt x="74" y="5009"/>
                    <a:pt x="82" y="5002"/>
                    <a:pt x="91" y="5002"/>
                  </a:cubicBezTo>
                  <a:cubicBezTo>
                    <a:pt x="100" y="5002"/>
                    <a:pt x="108" y="5009"/>
                    <a:pt x="108" y="5019"/>
                  </a:cubicBezTo>
                  <a:lnTo>
                    <a:pt x="108" y="5019"/>
                  </a:lnTo>
                  <a:cubicBezTo>
                    <a:pt x="108" y="5028"/>
                    <a:pt x="100" y="5035"/>
                    <a:pt x="91" y="5035"/>
                  </a:cubicBezTo>
                  <a:cubicBezTo>
                    <a:pt x="82" y="5035"/>
                    <a:pt x="74" y="5028"/>
                    <a:pt x="74" y="5019"/>
                  </a:cubicBezTo>
                  <a:close/>
                  <a:moveTo>
                    <a:pt x="75" y="4952"/>
                  </a:moveTo>
                  <a:lnTo>
                    <a:pt x="75" y="4952"/>
                  </a:lnTo>
                  <a:cubicBezTo>
                    <a:pt x="75" y="4943"/>
                    <a:pt x="82" y="4935"/>
                    <a:pt x="91" y="4935"/>
                  </a:cubicBezTo>
                  <a:cubicBezTo>
                    <a:pt x="101" y="4935"/>
                    <a:pt x="108" y="4943"/>
                    <a:pt x="108" y="4952"/>
                  </a:cubicBezTo>
                  <a:lnTo>
                    <a:pt x="108" y="4952"/>
                  </a:lnTo>
                  <a:cubicBezTo>
                    <a:pt x="108" y="4961"/>
                    <a:pt x="101" y="4969"/>
                    <a:pt x="91" y="4969"/>
                  </a:cubicBezTo>
                  <a:cubicBezTo>
                    <a:pt x="82" y="4969"/>
                    <a:pt x="75" y="4961"/>
                    <a:pt x="75" y="4952"/>
                  </a:cubicBezTo>
                  <a:close/>
                  <a:moveTo>
                    <a:pt x="75" y="4885"/>
                  </a:moveTo>
                  <a:lnTo>
                    <a:pt x="75" y="4885"/>
                  </a:lnTo>
                  <a:cubicBezTo>
                    <a:pt x="75" y="4876"/>
                    <a:pt x="83" y="4868"/>
                    <a:pt x="92" y="4868"/>
                  </a:cubicBezTo>
                  <a:cubicBezTo>
                    <a:pt x="101" y="4868"/>
                    <a:pt x="109" y="4876"/>
                    <a:pt x="109" y="4885"/>
                  </a:cubicBezTo>
                  <a:lnTo>
                    <a:pt x="109" y="4885"/>
                  </a:lnTo>
                  <a:cubicBezTo>
                    <a:pt x="109" y="4894"/>
                    <a:pt x="101" y="4902"/>
                    <a:pt x="92" y="4902"/>
                  </a:cubicBezTo>
                  <a:cubicBezTo>
                    <a:pt x="83" y="4902"/>
                    <a:pt x="75" y="4894"/>
                    <a:pt x="75" y="4885"/>
                  </a:cubicBezTo>
                  <a:close/>
                  <a:moveTo>
                    <a:pt x="76" y="4818"/>
                  </a:moveTo>
                  <a:lnTo>
                    <a:pt x="76" y="4818"/>
                  </a:lnTo>
                  <a:cubicBezTo>
                    <a:pt x="76" y="4809"/>
                    <a:pt x="83" y="4802"/>
                    <a:pt x="92" y="4802"/>
                  </a:cubicBezTo>
                  <a:cubicBezTo>
                    <a:pt x="102" y="4802"/>
                    <a:pt x="109" y="4809"/>
                    <a:pt x="109" y="4818"/>
                  </a:cubicBezTo>
                  <a:lnTo>
                    <a:pt x="109" y="4818"/>
                  </a:lnTo>
                  <a:cubicBezTo>
                    <a:pt x="109" y="4828"/>
                    <a:pt x="102" y="4835"/>
                    <a:pt x="92" y="4835"/>
                  </a:cubicBezTo>
                  <a:cubicBezTo>
                    <a:pt x="83" y="4835"/>
                    <a:pt x="76" y="4828"/>
                    <a:pt x="76" y="4818"/>
                  </a:cubicBezTo>
                  <a:close/>
                  <a:moveTo>
                    <a:pt x="76" y="4752"/>
                  </a:moveTo>
                  <a:lnTo>
                    <a:pt x="76" y="4752"/>
                  </a:lnTo>
                  <a:cubicBezTo>
                    <a:pt x="76" y="4743"/>
                    <a:pt x="84" y="4735"/>
                    <a:pt x="93" y="4735"/>
                  </a:cubicBezTo>
                  <a:cubicBezTo>
                    <a:pt x="102" y="4735"/>
                    <a:pt x="110" y="4743"/>
                    <a:pt x="110" y="4752"/>
                  </a:cubicBezTo>
                  <a:lnTo>
                    <a:pt x="110" y="4752"/>
                  </a:lnTo>
                  <a:cubicBezTo>
                    <a:pt x="110" y="4761"/>
                    <a:pt x="102" y="4768"/>
                    <a:pt x="93" y="4768"/>
                  </a:cubicBezTo>
                  <a:cubicBezTo>
                    <a:pt x="84" y="4768"/>
                    <a:pt x="76" y="4761"/>
                    <a:pt x="76" y="4752"/>
                  </a:cubicBezTo>
                  <a:close/>
                  <a:moveTo>
                    <a:pt x="77" y="4685"/>
                  </a:moveTo>
                  <a:lnTo>
                    <a:pt x="77" y="4685"/>
                  </a:lnTo>
                  <a:cubicBezTo>
                    <a:pt x="77" y="4676"/>
                    <a:pt x="84" y="4668"/>
                    <a:pt x="93" y="4668"/>
                  </a:cubicBezTo>
                  <a:cubicBezTo>
                    <a:pt x="103" y="4668"/>
                    <a:pt x="110" y="4676"/>
                    <a:pt x="110" y="4685"/>
                  </a:cubicBezTo>
                  <a:lnTo>
                    <a:pt x="110" y="4685"/>
                  </a:lnTo>
                  <a:cubicBezTo>
                    <a:pt x="110" y="4694"/>
                    <a:pt x="103" y="4702"/>
                    <a:pt x="93" y="4702"/>
                  </a:cubicBezTo>
                  <a:cubicBezTo>
                    <a:pt x="84" y="4702"/>
                    <a:pt x="77" y="4694"/>
                    <a:pt x="77" y="4685"/>
                  </a:cubicBezTo>
                  <a:close/>
                  <a:moveTo>
                    <a:pt x="77" y="4618"/>
                  </a:moveTo>
                  <a:lnTo>
                    <a:pt x="77" y="4618"/>
                  </a:lnTo>
                  <a:cubicBezTo>
                    <a:pt x="77" y="4609"/>
                    <a:pt x="85" y="4602"/>
                    <a:pt x="94" y="4602"/>
                  </a:cubicBezTo>
                  <a:cubicBezTo>
                    <a:pt x="103" y="4602"/>
                    <a:pt x="110" y="4609"/>
                    <a:pt x="110" y="4618"/>
                  </a:cubicBezTo>
                  <a:lnTo>
                    <a:pt x="110" y="4618"/>
                  </a:lnTo>
                  <a:cubicBezTo>
                    <a:pt x="110" y="4628"/>
                    <a:pt x="103" y="4635"/>
                    <a:pt x="94" y="4635"/>
                  </a:cubicBezTo>
                  <a:cubicBezTo>
                    <a:pt x="85" y="4635"/>
                    <a:pt x="77" y="4628"/>
                    <a:pt x="77" y="4618"/>
                  </a:cubicBezTo>
                  <a:close/>
                  <a:moveTo>
                    <a:pt x="78" y="4552"/>
                  </a:moveTo>
                  <a:lnTo>
                    <a:pt x="78" y="4552"/>
                  </a:lnTo>
                  <a:cubicBezTo>
                    <a:pt x="78" y="4542"/>
                    <a:pt x="85" y="4535"/>
                    <a:pt x="94" y="4535"/>
                  </a:cubicBezTo>
                  <a:cubicBezTo>
                    <a:pt x="104" y="4535"/>
                    <a:pt x="111" y="4542"/>
                    <a:pt x="111" y="4552"/>
                  </a:cubicBezTo>
                  <a:lnTo>
                    <a:pt x="111" y="4552"/>
                  </a:lnTo>
                  <a:cubicBezTo>
                    <a:pt x="111" y="4561"/>
                    <a:pt x="104" y="4568"/>
                    <a:pt x="94" y="4568"/>
                  </a:cubicBezTo>
                  <a:cubicBezTo>
                    <a:pt x="85" y="4568"/>
                    <a:pt x="78" y="4561"/>
                    <a:pt x="78" y="4552"/>
                  </a:cubicBezTo>
                  <a:close/>
                  <a:moveTo>
                    <a:pt x="78" y="4485"/>
                  </a:moveTo>
                  <a:lnTo>
                    <a:pt x="78" y="4485"/>
                  </a:lnTo>
                  <a:cubicBezTo>
                    <a:pt x="78" y="4476"/>
                    <a:pt x="86" y="4468"/>
                    <a:pt x="95" y="4468"/>
                  </a:cubicBezTo>
                  <a:cubicBezTo>
                    <a:pt x="104" y="4468"/>
                    <a:pt x="111" y="4476"/>
                    <a:pt x="111" y="4485"/>
                  </a:cubicBezTo>
                  <a:lnTo>
                    <a:pt x="111" y="4485"/>
                  </a:lnTo>
                  <a:cubicBezTo>
                    <a:pt x="111" y="4494"/>
                    <a:pt x="104" y="4502"/>
                    <a:pt x="95" y="4502"/>
                  </a:cubicBezTo>
                  <a:cubicBezTo>
                    <a:pt x="86" y="4502"/>
                    <a:pt x="78" y="4494"/>
                    <a:pt x="78" y="4485"/>
                  </a:cubicBezTo>
                  <a:close/>
                  <a:moveTo>
                    <a:pt x="79" y="4418"/>
                  </a:moveTo>
                  <a:lnTo>
                    <a:pt x="79" y="4418"/>
                  </a:lnTo>
                  <a:cubicBezTo>
                    <a:pt x="79" y="4409"/>
                    <a:pt x="86" y="4402"/>
                    <a:pt x="95" y="4402"/>
                  </a:cubicBezTo>
                  <a:cubicBezTo>
                    <a:pt x="105" y="4402"/>
                    <a:pt x="112" y="4409"/>
                    <a:pt x="112" y="4418"/>
                  </a:cubicBezTo>
                  <a:lnTo>
                    <a:pt x="112" y="4418"/>
                  </a:lnTo>
                  <a:cubicBezTo>
                    <a:pt x="112" y="4427"/>
                    <a:pt x="105" y="4435"/>
                    <a:pt x="95" y="4435"/>
                  </a:cubicBezTo>
                  <a:cubicBezTo>
                    <a:pt x="86" y="4435"/>
                    <a:pt x="79" y="4427"/>
                    <a:pt x="79" y="4418"/>
                  </a:cubicBezTo>
                  <a:close/>
                  <a:moveTo>
                    <a:pt x="79" y="4352"/>
                  </a:moveTo>
                  <a:lnTo>
                    <a:pt x="79" y="4352"/>
                  </a:lnTo>
                  <a:cubicBezTo>
                    <a:pt x="79" y="4342"/>
                    <a:pt x="87" y="4335"/>
                    <a:pt x="96" y="4335"/>
                  </a:cubicBezTo>
                  <a:cubicBezTo>
                    <a:pt x="105" y="4335"/>
                    <a:pt x="112" y="4342"/>
                    <a:pt x="112" y="4352"/>
                  </a:cubicBezTo>
                  <a:lnTo>
                    <a:pt x="112" y="4352"/>
                  </a:lnTo>
                  <a:cubicBezTo>
                    <a:pt x="112" y="4361"/>
                    <a:pt x="105" y="4368"/>
                    <a:pt x="96" y="4368"/>
                  </a:cubicBezTo>
                  <a:cubicBezTo>
                    <a:pt x="87" y="4368"/>
                    <a:pt x="79" y="4361"/>
                    <a:pt x="79" y="4352"/>
                  </a:cubicBezTo>
                  <a:close/>
                  <a:moveTo>
                    <a:pt x="80" y="4285"/>
                  </a:moveTo>
                  <a:lnTo>
                    <a:pt x="80" y="4285"/>
                  </a:lnTo>
                  <a:cubicBezTo>
                    <a:pt x="80" y="4276"/>
                    <a:pt x="87" y="4268"/>
                    <a:pt x="96" y="4268"/>
                  </a:cubicBezTo>
                  <a:cubicBezTo>
                    <a:pt x="106" y="4268"/>
                    <a:pt x="113" y="4276"/>
                    <a:pt x="113" y="4285"/>
                  </a:cubicBezTo>
                  <a:lnTo>
                    <a:pt x="113" y="4285"/>
                  </a:lnTo>
                  <a:cubicBezTo>
                    <a:pt x="113" y="4294"/>
                    <a:pt x="106" y="4302"/>
                    <a:pt x="96" y="4302"/>
                  </a:cubicBezTo>
                  <a:cubicBezTo>
                    <a:pt x="87" y="4302"/>
                    <a:pt x="80" y="4294"/>
                    <a:pt x="80" y="4285"/>
                  </a:cubicBezTo>
                  <a:close/>
                  <a:moveTo>
                    <a:pt x="80" y="4218"/>
                  </a:moveTo>
                  <a:lnTo>
                    <a:pt x="80" y="4218"/>
                  </a:lnTo>
                  <a:cubicBezTo>
                    <a:pt x="80" y="4209"/>
                    <a:pt x="88" y="4201"/>
                    <a:pt x="97" y="4201"/>
                  </a:cubicBezTo>
                  <a:cubicBezTo>
                    <a:pt x="106" y="4201"/>
                    <a:pt x="113" y="4209"/>
                    <a:pt x="113" y="4218"/>
                  </a:cubicBezTo>
                  <a:lnTo>
                    <a:pt x="113" y="4218"/>
                  </a:lnTo>
                  <a:cubicBezTo>
                    <a:pt x="113" y="4227"/>
                    <a:pt x="106" y="4235"/>
                    <a:pt x="97" y="4235"/>
                  </a:cubicBezTo>
                  <a:cubicBezTo>
                    <a:pt x="88" y="4235"/>
                    <a:pt x="80" y="4227"/>
                    <a:pt x="80" y="4218"/>
                  </a:cubicBezTo>
                  <a:close/>
                  <a:moveTo>
                    <a:pt x="81" y="4151"/>
                  </a:moveTo>
                  <a:lnTo>
                    <a:pt x="81" y="4151"/>
                  </a:lnTo>
                  <a:cubicBezTo>
                    <a:pt x="81" y="4142"/>
                    <a:pt x="88" y="4135"/>
                    <a:pt x="97" y="4135"/>
                  </a:cubicBezTo>
                  <a:cubicBezTo>
                    <a:pt x="107" y="4135"/>
                    <a:pt x="114" y="4142"/>
                    <a:pt x="114" y="4151"/>
                  </a:cubicBezTo>
                  <a:lnTo>
                    <a:pt x="114" y="4151"/>
                  </a:lnTo>
                  <a:cubicBezTo>
                    <a:pt x="114" y="4161"/>
                    <a:pt x="107" y="4168"/>
                    <a:pt x="97" y="4168"/>
                  </a:cubicBezTo>
                  <a:cubicBezTo>
                    <a:pt x="88" y="4168"/>
                    <a:pt x="81" y="4161"/>
                    <a:pt x="81" y="4151"/>
                  </a:cubicBezTo>
                  <a:close/>
                  <a:moveTo>
                    <a:pt x="81" y="4085"/>
                  </a:moveTo>
                  <a:lnTo>
                    <a:pt x="81" y="4085"/>
                  </a:lnTo>
                  <a:cubicBezTo>
                    <a:pt x="81" y="4076"/>
                    <a:pt x="89" y="4068"/>
                    <a:pt x="98" y="4068"/>
                  </a:cubicBezTo>
                  <a:cubicBezTo>
                    <a:pt x="107" y="4068"/>
                    <a:pt x="114" y="4076"/>
                    <a:pt x="114" y="4085"/>
                  </a:cubicBezTo>
                  <a:lnTo>
                    <a:pt x="114" y="4085"/>
                  </a:lnTo>
                  <a:cubicBezTo>
                    <a:pt x="114" y="4094"/>
                    <a:pt x="107" y="4101"/>
                    <a:pt x="98" y="4101"/>
                  </a:cubicBezTo>
                  <a:cubicBezTo>
                    <a:pt x="89" y="4101"/>
                    <a:pt x="81" y="4094"/>
                    <a:pt x="81" y="4085"/>
                  </a:cubicBezTo>
                  <a:close/>
                  <a:moveTo>
                    <a:pt x="82" y="4018"/>
                  </a:moveTo>
                  <a:lnTo>
                    <a:pt x="82" y="4018"/>
                  </a:lnTo>
                  <a:cubicBezTo>
                    <a:pt x="82" y="4009"/>
                    <a:pt x="89" y="4001"/>
                    <a:pt x="98" y="4001"/>
                  </a:cubicBezTo>
                  <a:cubicBezTo>
                    <a:pt x="107" y="4001"/>
                    <a:pt x="115" y="4009"/>
                    <a:pt x="115" y="4018"/>
                  </a:cubicBezTo>
                  <a:lnTo>
                    <a:pt x="115" y="4018"/>
                  </a:lnTo>
                  <a:cubicBezTo>
                    <a:pt x="115" y="4027"/>
                    <a:pt x="107" y="4035"/>
                    <a:pt x="98" y="4035"/>
                  </a:cubicBezTo>
                  <a:cubicBezTo>
                    <a:pt x="89" y="4035"/>
                    <a:pt x="82" y="4027"/>
                    <a:pt x="82" y="4018"/>
                  </a:cubicBezTo>
                  <a:close/>
                  <a:moveTo>
                    <a:pt x="82" y="3951"/>
                  </a:moveTo>
                  <a:lnTo>
                    <a:pt x="82" y="3951"/>
                  </a:lnTo>
                  <a:cubicBezTo>
                    <a:pt x="82" y="3942"/>
                    <a:pt x="90" y="3935"/>
                    <a:pt x="99" y="3935"/>
                  </a:cubicBezTo>
                  <a:cubicBezTo>
                    <a:pt x="108" y="3935"/>
                    <a:pt x="115" y="3942"/>
                    <a:pt x="115" y="3951"/>
                  </a:cubicBezTo>
                  <a:lnTo>
                    <a:pt x="115" y="3951"/>
                  </a:lnTo>
                  <a:cubicBezTo>
                    <a:pt x="115" y="3961"/>
                    <a:pt x="108" y="3968"/>
                    <a:pt x="99" y="3968"/>
                  </a:cubicBezTo>
                  <a:cubicBezTo>
                    <a:pt x="90" y="3968"/>
                    <a:pt x="82" y="3961"/>
                    <a:pt x="82" y="3951"/>
                  </a:cubicBezTo>
                  <a:close/>
                  <a:moveTo>
                    <a:pt x="83" y="3885"/>
                  </a:moveTo>
                  <a:lnTo>
                    <a:pt x="83" y="3885"/>
                  </a:lnTo>
                  <a:cubicBezTo>
                    <a:pt x="83" y="3875"/>
                    <a:pt x="90" y="3868"/>
                    <a:pt x="99" y="3868"/>
                  </a:cubicBezTo>
                  <a:cubicBezTo>
                    <a:pt x="108" y="3868"/>
                    <a:pt x="116" y="3875"/>
                    <a:pt x="116" y="3885"/>
                  </a:cubicBezTo>
                  <a:lnTo>
                    <a:pt x="116" y="3885"/>
                  </a:lnTo>
                  <a:cubicBezTo>
                    <a:pt x="116" y="3894"/>
                    <a:pt x="108" y="3901"/>
                    <a:pt x="99" y="3901"/>
                  </a:cubicBezTo>
                  <a:cubicBezTo>
                    <a:pt x="90" y="3901"/>
                    <a:pt x="83" y="3894"/>
                    <a:pt x="83" y="3885"/>
                  </a:cubicBezTo>
                  <a:close/>
                  <a:moveTo>
                    <a:pt x="83" y="3818"/>
                  </a:moveTo>
                  <a:lnTo>
                    <a:pt x="83" y="3818"/>
                  </a:lnTo>
                  <a:cubicBezTo>
                    <a:pt x="83" y="3809"/>
                    <a:pt x="91" y="3801"/>
                    <a:pt x="100" y="3801"/>
                  </a:cubicBezTo>
                  <a:cubicBezTo>
                    <a:pt x="109" y="3801"/>
                    <a:pt x="116" y="3809"/>
                    <a:pt x="116" y="3818"/>
                  </a:cubicBezTo>
                  <a:lnTo>
                    <a:pt x="116" y="3818"/>
                  </a:lnTo>
                  <a:cubicBezTo>
                    <a:pt x="116" y="3827"/>
                    <a:pt x="109" y="3835"/>
                    <a:pt x="100" y="3835"/>
                  </a:cubicBezTo>
                  <a:cubicBezTo>
                    <a:pt x="91" y="3835"/>
                    <a:pt x="83" y="3827"/>
                    <a:pt x="83" y="3818"/>
                  </a:cubicBezTo>
                  <a:close/>
                  <a:moveTo>
                    <a:pt x="84" y="3751"/>
                  </a:moveTo>
                  <a:lnTo>
                    <a:pt x="84" y="3751"/>
                  </a:lnTo>
                  <a:cubicBezTo>
                    <a:pt x="84" y="3742"/>
                    <a:pt x="91" y="3735"/>
                    <a:pt x="100" y="3735"/>
                  </a:cubicBezTo>
                  <a:cubicBezTo>
                    <a:pt x="109" y="3735"/>
                    <a:pt x="117" y="3742"/>
                    <a:pt x="117" y="3751"/>
                  </a:cubicBezTo>
                  <a:lnTo>
                    <a:pt x="117" y="3751"/>
                  </a:lnTo>
                  <a:cubicBezTo>
                    <a:pt x="117" y="3761"/>
                    <a:pt x="109" y="3768"/>
                    <a:pt x="100" y="3768"/>
                  </a:cubicBezTo>
                  <a:cubicBezTo>
                    <a:pt x="91" y="3768"/>
                    <a:pt x="84" y="3761"/>
                    <a:pt x="84" y="3751"/>
                  </a:cubicBezTo>
                  <a:close/>
                  <a:moveTo>
                    <a:pt x="84" y="3685"/>
                  </a:moveTo>
                  <a:lnTo>
                    <a:pt x="84" y="3685"/>
                  </a:lnTo>
                  <a:cubicBezTo>
                    <a:pt x="84" y="3675"/>
                    <a:pt x="92" y="3668"/>
                    <a:pt x="101" y="3668"/>
                  </a:cubicBezTo>
                  <a:cubicBezTo>
                    <a:pt x="110" y="3668"/>
                    <a:pt x="117" y="3675"/>
                    <a:pt x="117" y="3685"/>
                  </a:cubicBezTo>
                  <a:lnTo>
                    <a:pt x="117" y="3685"/>
                  </a:lnTo>
                  <a:cubicBezTo>
                    <a:pt x="117" y="3694"/>
                    <a:pt x="110" y="3701"/>
                    <a:pt x="101" y="3701"/>
                  </a:cubicBezTo>
                  <a:cubicBezTo>
                    <a:pt x="92" y="3701"/>
                    <a:pt x="84" y="3694"/>
                    <a:pt x="84" y="3685"/>
                  </a:cubicBezTo>
                  <a:close/>
                  <a:moveTo>
                    <a:pt x="85" y="3618"/>
                  </a:moveTo>
                  <a:lnTo>
                    <a:pt x="85" y="3618"/>
                  </a:lnTo>
                  <a:cubicBezTo>
                    <a:pt x="85" y="3609"/>
                    <a:pt x="92" y="3601"/>
                    <a:pt x="101" y="3601"/>
                  </a:cubicBezTo>
                  <a:cubicBezTo>
                    <a:pt x="110" y="3601"/>
                    <a:pt x="118" y="3609"/>
                    <a:pt x="118" y="3618"/>
                  </a:cubicBezTo>
                  <a:lnTo>
                    <a:pt x="118" y="3618"/>
                  </a:lnTo>
                  <a:cubicBezTo>
                    <a:pt x="118" y="3627"/>
                    <a:pt x="110" y="3635"/>
                    <a:pt x="101" y="3635"/>
                  </a:cubicBezTo>
                  <a:cubicBezTo>
                    <a:pt x="92" y="3635"/>
                    <a:pt x="85" y="3627"/>
                    <a:pt x="85" y="3618"/>
                  </a:cubicBezTo>
                  <a:close/>
                  <a:moveTo>
                    <a:pt x="85" y="3551"/>
                  </a:moveTo>
                  <a:lnTo>
                    <a:pt x="85" y="3551"/>
                  </a:lnTo>
                  <a:cubicBezTo>
                    <a:pt x="85" y="3542"/>
                    <a:pt x="93" y="3535"/>
                    <a:pt x="102" y="3535"/>
                  </a:cubicBezTo>
                  <a:cubicBezTo>
                    <a:pt x="111" y="3535"/>
                    <a:pt x="118" y="3542"/>
                    <a:pt x="118" y="3551"/>
                  </a:cubicBezTo>
                  <a:lnTo>
                    <a:pt x="118" y="3551"/>
                  </a:lnTo>
                  <a:cubicBezTo>
                    <a:pt x="118" y="3560"/>
                    <a:pt x="111" y="3568"/>
                    <a:pt x="102" y="3568"/>
                  </a:cubicBezTo>
                  <a:cubicBezTo>
                    <a:pt x="93" y="3568"/>
                    <a:pt x="85" y="3560"/>
                    <a:pt x="85" y="3551"/>
                  </a:cubicBezTo>
                  <a:close/>
                  <a:moveTo>
                    <a:pt x="86" y="3485"/>
                  </a:moveTo>
                  <a:lnTo>
                    <a:pt x="86" y="3484"/>
                  </a:lnTo>
                  <a:cubicBezTo>
                    <a:pt x="86" y="3475"/>
                    <a:pt x="93" y="3468"/>
                    <a:pt x="102" y="3468"/>
                  </a:cubicBezTo>
                  <a:cubicBezTo>
                    <a:pt x="111" y="3468"/>
                    <a:pt x="119" y="3475"/>
                    <a:pt x="119" y="3484"/>
                  </a:cubicBezTo>
                  <a:lnTo>
                    <a:pt x="119" y="3485"/>
                  </a:lnTo>
                  <a:cubicBezTo>
                    <a:pt x="119" y="3494"/>
                    <a:pt x="111" y="3501"/>
                    <a:pt x="102" y="3501"/>
                  </a:cubicBezTo>
                  <a:cubicBezTo>
                    <a:pt x="93" y="3501"/>
                    <a:pt x="86" y="3494"/>
                    <a:pt x="86" y="3485"/>
                  </a:cubicBezTo>
                  <a:close/>
                  <a:moveTo>
                    <a:pt x="86" y="3418"/>
                  </a:moveTo>
                  <a:lnTo>
                    <a:pt x="86" y="3418"/>
                  </a:lnTo>
                  <a:cubicBezTo>
                    <a:pt x="86" y="3409"/>
                    <a:pt x="94" y="3401"/>
                    <a:pt x="103" y="3401"/>
                  </a:cubicBezTo>
                  <a:cubicBezTo>
                    <a:pt x="112" y="3401"/>
                    <a:pt x="119" y="3409"/>
                    <a:pt x="119" y="3418"/>
                  </a:cubicBezTo>
                  <a:lnTo>
                    <a:pt x="119" y="3418"/>
                  </a:lnTo>
                  <a:cubicBezTo>
                    <a:pt x="119" y="3427"/>
                    <a:pt x="112" y="3434"/>
                    <a:pt x="103" y="3434"/>
                  </a:cubicBezTo>
                  <a:cubicBezTo>
                    <a:pt x="94" y="3434"/>
                    <a:pt x="86" y="3427"/>
                    <a:pt x="86" y="3418"/>
                  </a:cubicBezTo>
                  <a:close/>
                  <a:moveTo>
                    <a:pt x="87" y="3351"/>
                  </a:moveTo>
                  <a:lnTo>
                    <a:pt x="87" y="3351"/>
                  </a:lnTo>
                  <a:cubicBezTo>
                    <a:pt x="87" y="3342"/>
                    <a:pt x="94" y="3334"/>
                    <a:pt x="103" y="3334"/>
                  </a:cubicBezTo>
                  <a:cubicBezTo>
                    <a:pt x="112" y="3334"/>
                    <a:pt x="120" y="3342"/>
                    <a:pt x="120" y="3351"/>
                  </a:cubicBezTo>
                  <a:lnTo>
                    <a:pt x="120" y="3351"/>
                  </a:lnTo>
                  <a:cubicBezTo>
                    <a:pt x="120" y="3360"/>
                    <a:pt x="112" y="3368"/>
                    <a:pt x="103" y="3368"/>
                  </a:cubicBezTo>
                  <a:cubicBezTo>
                    <a:pt x="94" y="3368"/>
                    <a:pt x="87" y="3360"/>
                    <a:pt x="87" y="3351"/>
                  </a:cubicBezTo>
                  <a:close/>
                  <a:moveTo>
                    <a:pt x="87" y="3284"/>
                  </a:moveTo>
                  <a:lnTo>
                    <a:pt x="87" y="3284"/>
                  </a:lnTo>
                  <a:cubicBezTo>
                    <a:pt x="87" y="3275"/>
                    <a:pt x="95" y="3268"/>
                    <a:pt x="104" y="3268"/>
                  </a:cubicBezTo>
                  <a:cubicBezTo>
                    <a:pt x="113" y="3268"/>
                    <a:pt x="120" y="3275"/>
                    <a:pt x="120" y="3284"/>
                  </a:cubicBezTo>
                  <a:lnTo>
                    <a:pt x="120" y="3284"/>
                  </a:lnTo>
                  <a:cubicBezTo>
                    <a:pt x="120" y="3294"/>
                    <a:pt x="113" y="3301"/>
                    <a:pt x="104" y="3301"/>
                  </a:cubicBezTo>
                  <a:cubicBezTo>
                    <a:pt x="95" y="3301"/>
                    <a:pt x="87" y="3294"/>
                    <a:pt x="87" y="3284"/>
                  </a:cubicBezTo>
                  <a:close/>
                  <a:moveTo>
                    <a:pt x="88" y="3218"/>
                  </a:moveTo>
                  <a:lnTo>
                    <a:pt x="88" y="3218"/>
                  </a:lnTo>
                  <a:cubicBezTo>
                    <a:pt x="88" y="3208"/>
                    <a:pt x="95" y="3201"/>
                    <a:pt x="104" y="3201"/>
                  </a:cubicBezTo>
                  <a:cubicBezTo>
                    <a:pt x="113" y="3201"/>
                    <a:pt x="121" y="3208"/>
                    <a:pt x="121" y="3218"/>
                  </a:cubicBezTo>
                  <a:lnTo>
                    <a:pt x="121" y="3218"/>
                  </a:lnTo>
                  <a:cubicBezTo>
                    <a:pt x="121" y="3227"/>
                    <a:pt x="113" y="3234"/>
                    <a:pt x="104" y="3234"/>
                  </a:cubicBezTo>
                  <a:cubicBezTo>
                    <a:pt x="95" y="3234"/>
                    <a:pt x="88" y="3227"/>
                    <a:pt x="88" y="3218"/>
                  </a:cubicBezTo>
                  <a:close/>
                  <a:moveTo>
                    <a:pt x="88" y="3151"/>
                  </a:moveTo>
                  <a:lnTo>
                    <a:pt x="88" y="3151"/>
                  </a:lnTo>
                  <a:cubicBezTo>
                    <a:pt x="88" y="3142"/>
                    <a:pt x="96" y="3134"/>
                    <a:pt x="105" y="3134"/>
                  </a:cubicBezTo>
                  <a:cubicBezTo>
                    <a:pt x="114" y="3134"/>
                    <a:pt x="121" y="3142"/>
                    <a:pt x="121" y="3151"/>
                  </a:cubicBezTo>
                  <a:lnTo>
                    <a:pt x="121" y="3151"/>
                  </a:lnTo>
                  <a:cubicBezTo>
                    <a:pt x="121" y="3160"/>
                    <a:pt x="114" y="3168"/>
                    <a:pt x="105" y="3168"/>
                  </a:cubicBezTo>
                  <a:cubicBezTo>
                    <a:pt x="96" y="3168"/>
                    <a:pt x="88" y="3160"/>
                    <a:pt x="88" y="3151"/>
                  </a:cubicBezTo>
                  <a:close/>
                  <a:moveTo>
                    <a:pt x="89" y="3084"/>
                  </a:moveTo>
                  <a:lnTo>
                    <a:pt x="89" y="3084"/>
                  </a:lnTo>
                  <a:cubicBezTo>
                    <a:pt x="89" y="3075"/>
                    <a:pt x="96" y="3068"/>
                    <a:pt x="105" y="3068"/>
                  </a:cubicBezTo>
                  <a:cubicBezTo>
                    <a:pt x="114" y="3068"/>
                    <a:pt x="122" y="3075"/>
                    <a:pt x="122" y="3084"/>
                  </a:cubicBezTo>
                  <a:lnTo>
                    <a:pt x="122" y="3084"/>
                  </a:lnTo>
                  <a:cubicBezTo>
                    <a:pt x="122" y="3094"/>
                    <a:pt x="114" y="3101"/>
                    <a:pt x="105" y="3101"/>
                  </a:cubicBezTo>
                  <a:cubicBezTo>
                    <a:pt x="96" y="3101"/>
                    <a:pt x="89" y="3094"/>
                    <a:pt x="89" y="3084"/>
                  </a:cubicBezTo>
                  <a:close/>
                  <a:moveTo>
                    <a:pt x="89" y="3018"/>
                  </a:moveTo>
                  <a:lnTo>
                    <a:pt x="89" y="3018"/>
                  </a:lnTo>
                  <a:cubicBezTo>
                    <a:pt x="89" y="3008"/>
                    <a:pt x="97" y="3001"/>
                    <a:pt x="106" y="3001"/>
                  </a:cubicBezTo>
                  <a:cubicBezTo>
                    <a:pt x="115" y="3001"/>
                    <a:pt x="122" y="3008"/>
                    <a:pt x="122" y="3018"/>
                  </a:cubicBezTo>
                  <a:lnTo>
                    <a:pt x="122" y="3018"/>
                  </a:lnTo>
                  <a:cubicBezTo>
                    <a:pt x="122" y="3027"/>
                    <a:pt x="115" y="3034"/>
                    <a:pt x="106" y="3034"/>
                  </a:cubicBezTo>
                  <a:cubicBezTo>
                    <a:pt x="97" y="3034"/>
                    <a:pt x="89" y="3027"/>
                    <a:pt x="89" y="3018"/>
                  </a:cubicBezTo>
                  <a:close/>
                  <a:moveTo>
                    <a:pt x="90" y="2951"/>
                  </a:moveTo>
                  <a:lnTo>
                    <a:pt x="90" y="2951"/>
                  </a:lnTo>
                  <a:cubicBezTo>
                    <a:pt x="90" y="2942"/>
                    <a:pt x="97" y="2934"/>
                    <a:pt x="106" y="2934"/>
                  </a:cubicBezTo>
                  <a:cubicBezTo>
                    <a:pt x="115" y="2934"/>
                    <a:pt x="123" y="2942"/>
                    <a:pt x="123" y="2951"/>
                  </a:cubicBezTo>
                  <a:lnTo>
                    <a:pt x="123" y="2951"/>
                  </a:lnTo>
                  <a:cubicBezTo>
                    <a:pt x="123" y="2960"/>
                    <a:pt x="115" y="2968"/>
                    <a:pt x="106" y="2968"/>
                  </a:cubicBezTo>
                  <a:cubicBezTo>
                    <a:pt x="97" y="2968"/>
                    <a:pt x="90" y="2960"/>
                    <a:pt x="90" y="2951"/>
                  </a:cubicBezTo>
                  <a:close/>
                  <a:moveTo>
                    <a:pt x="90" y="2884"/>
                  </a:moveTo>
                  <a:lnTo>
                    <a:pt x="90" y="2884"/>
                  </a:lnTo>
                  <a:cubicBezTo>
                    <a:pt x="90" y="2875"/>
                    <a:pt x="98" y="2868"/>
                    <a:pt x="107" y="2868"/>
                  </a:cubicBezTo>
                  <a:cubicBezTo>
                    <a:pt x="116" y="2868"/>
                    <a:pt x="123" y="2875"/>
                    <a:pt x="123" y="2884"/>
                  </a:cubicBezTo>
                  <a:lnTo>
                    <a:pt x="123" y="2884"/>
                  </a:lnTo>
                  <a:cubicBezTo>
                    <a:pt x="123" y="2893"/>
                    <a:pt x="116" y="2901"/>
                    <a:pt x="107" y="2901"/>
                  </a:cubicBezTo>
                  <a:cubicBezTo>
                    <a:pt x="98" y="2901"/>
                    <a:pt x="90" y="2893"/>
                    <a:pt x="90" y="2884"/>
                  </a:cubicBezTo>
                  <a:close/>
                  <a:moveTo>
                    <a:pt x="91" y="2818"/>
                  </a:moveTo>
                  <a:lnTo>
                    <a:pt x="91" y="2817"/>
                  </a:lnTo>
                  <a:cubicBezTo>
                    <a:pt x="91" y="2808"/>
                    <a:pt x="98" y="2801"/>
                    <a:pt x="107" y="2801"/>
                  </a:cubicBezTo>
                  <a:cubicBezTo>
                    <a:pt x="116" y="2801"/>
                    <a:pt x="124" y="2808"/>
                    <a:pt x="124" y="2817"/>
                  </a:cubicBezTo>
                  <a:lnTo>
                    <a:pt x="124" y="2818"/>
                  </a:lnTo>
                  <a:cubicBezTo>
                    <a:pt x="124" y="2827"/>
                    <a:pt x="116" y="2834"/>
                    <a:pt x="107" y="2834"/>
                  </a:cubicBezTo>
                  <a:cubicBezTo>
                    <a:pt x="98" y="2834"/>
                    <a:pt x="91" y="2827"/>
                    <a:pt x="91" y="2818"/>
                  </a:cubicBezTo>
                  <a:close/>
                  <a:moveTo>
                    <a:pt x="91" y="2751"/>
                  </a:moveTo>
                  <a:lnTo>
                    <a:pt x="91" y="2751"/>
                  </a:lnTo>
                  <a:cubicBezTo>
                    <a:pt x="91" y="2742"/>
                    <a:pt x="99" y="2734"/>
                    <a:pt x="108" y="2734"/>
                  </a:cubicBezTo>
                  <a:cubicBezTo>
                    <a:pt x="117" y="2734"/>
                    <a:pt x="124" y="2742"/>
                    <a:pt x="124" y="2751"/>
                  </a:cubicBezTo>
                  <a:lnTo>
                    <a:pt x="124" y="2751"/>
                  </a:lnTo>
                  <a:cubicBezTo>
                    <a:pt x="124" y="2760"/>
                    <a:pt x="117" y="2767"/>
                    <a:pt x="108" y="2767"/>
                  </a:cubicBezTo>
                  <a:cubicBezTo>
                    <a:pt x="99" y="2767"/>
                    <a:pt x="91" y="2760"/>
                    <a:pt x="91" y="2751"/>
                  </a:cubicBezTo>
                  <a:close/>
                  <a:moveTo>
                    <a:pt x="92" y="2684"/>
                  </a:moveTo>
                  <a:lnTo>
                    <a:pt x="92" y="2684"/>
                  </a:lnTo>
                  <a:cubicBezTo>
                    <a:pt x="92" y="2675"/>
                    <a:pt x="99" y="2667"/>
                    <a:pt x="108" y="2667"/>
                  </a:cubicBezTo>
                  <a:cubicBezTo>
                    <a:pt x="117" y="2667"/>
                    <a:pt x="125" y="2675"/>
                    <a:pt x="125" y="2684"/>
                  </a:cubicBezTo>
                  <a:lnTo>
                    <a:pt x="125" y="2684"/>
                  </a:lnTo>
                  <a:cubicBezTo>
                    <a:pt x="125" y="2693"/>
                    <a:pt x="117" y="2701"/>
                    <a:pt x="108" y="2701"/>
                  </a:cubicBezTo>
                  <a:cubicBezTo>
                    <a:pt x="99" y="2701"/>
                    <a:pt x="92" y="2693"/>
                    <a:pt x="92" y="2684"/>
                  </a:cubicBezTo>
                  <a:close/>
                  <a:moveTo>
                    <a:pt x="92" y="2617"/>
                  </a:moveTo>
                  <a:lnTo>
                    <a:pt x="92" y="2617"/>
                  </a:lnTo>
                  <a:cubicBezTo>
                    <a:pt x="92" y="2608"/>
                    <a:pt x="100" y="2601"/>
                    <a:pt x="109" y="2601"/>
                  </a:cubicBezTo>
                  <a:cubicBezTo>
                    <a:pt x="118" y="2601"/>
                    <a:pt x="125" y="2608"/>
                    <a:pt x="125" y="2617"/>
                  </a:cubicBezTo>
                  <a:lnTo>
                    <a:pt x="125" y="2617"/>
                  </a:lnTo>
                  <a:cubicBezTo>
                    <a:pt x="125" y="2627"/>
                    <a:pt x="118" y="2634"/>
                    <a:pt x="109" y="2634"/>
                  </a:cubicBezTo>
                  <a:cubicBezTo>
                    <a:pt x="100" y="2634"/>
                    <a:pt x="92" y="2627"/>
                    <a:pt x="92" y="2617"/>
                  </a:cubicBezTo>
                  <a:close/>
                  <a:moveTo>
                    <a:pt x="93" y="2551"/>
                  </a:moveTo>
                  <a:lnTo>
                    <a:pt x="93" y="2551"/>
                  </a:lnTo>
                  <a:cubicBezTo>
                    <a:pt x="93" y="2541"/>
                    <a:pt x="100" y="2534"/>
                    <a:pt x="109" y="2534"/>
                  </a:cubicBezTo>
                  <a:cubicBezTo>
                    <a:pt x="118" y="2534"/>
                    <a:pt x="126" y="2541"/>
                    <a:pt x="126" y="2551"/>
                  </a:cubicBezTo>
                  <a:lnTo>
                    <a:pt x="126" y="2551"/>
                  </a:lnTo>
                  <a:cubicBezTo>
                    <a:pt x="126" y="2560"/>
                    <a:pt x="118" y="2567"/>
                    <a:pt x="109" y="2567"/>
                  </a:cubicBezTo>
                  <a:cubicBezTo>
                    <a:pt x="100" y="2567"/>
                    <a:pt x="93" y="2560"/>
                    <a:pt x="93" y="2551"/>
                  </a:cubicBezTo>
                  <a:close/>
                  <a:moveTo>
                    <a:pt x="93" y="2484"/>
                  </a:moveTo>
                  <a:lnTo>
                    <a:pt x="93" y="2484"/>
                  </a:lnTo>
                  <a:cubicBezTo>
                    <a:pt x="93" y="2475"/>
                    <a:pt x="100" y="2467"/>
                    <a:pt x="110" y="2467"/>
                  </a:cubicBezTo>
                  <a:cubicBezTo>
                    <a:pt x="119" y="2467"/>
                    <a:pt x="126" y="2475"/>
                    <a:pt x="126" y="2484"/>
                  </a:cubicBezTo>
                  <a:lnTo>
                    <a:pt x="126" y="2484"/>
                  </a:lnTo>
                  <a:cubicBezTo>
                    <a:pt x="126" y="2493"/>
                    <a:pt x="119" y="2501"/>
                    <a:pt x="110" y="2501"/>
                  </a:cubicBezTo>
                  <a:cubicBezTo>
                    <a:pt x="100" y="2501"/>
                    <a:pt x="93" y="2493"/>
                    <a:pt x="93" y="2484"/>
                  </a:cubicBezTo>
                  <a:close/>
                  <a:moveTo>
                    <a:pt x="94" y="2417"/>
                  </a:moveTo>
                  <a:lnTo>
                    <a:pt x="94" y="2417"/>
                  </a:lnTo>
                  <a:cubicBezTo>
                    <a:pt x="94" y="2408"/>
                    <a:pt x="101" y="2401"/>
                    <a:pt x="110" y="2401"/>
                  </a:cubicBezTo>
                  <a:cubicBezTo>
                    <a:pt x="119" y="2401"/>
                    <a:pt x="127" y="2408"/>
                    <a:pt x="127" y="2417"/>
                  </a:cubicBezTo>
                  <a:lnTo>
                    <a:pt x="127" y="2417"/>
                  </a:lnTo>
                  <a:cubicBezTo>
                    <a:pt x="127" y="2427"/>
                    <a:pt x="119" y="2434"/>
                    <a:pt x="110" y="2434"/>
                  </a:cubicBezTo>
                  <a:cubicBezTo>
                    <a:pt x="101" y="2434"/>
                    <a:pt x="94" y="2427"/>
                    <a:pt x="94" y="2417"/>
                  </a:cubicBezTo>
                  <a:close/>
                  <a:moveTo>
                    <a:pt x="94" y="2351"/>
                  </a:moveTo>
                  <a:lnTo>
                    <a:pt x="94" y="2351"/>
                  </a:lnTo>
                  <a:cubicBezTo>
                    <a:pt x="94" y="2341"/>
                    <a:pt x="101" y="2334"/>
                    <a:pt x="111" y="2334"/>
                  </a:cubicBezTo>
                  <a:cubicBezTo>
                    <a:pt x="120" y="2334"/>
                    <a:pt x="127" y="2341"/>
                    <a:pt x="127" y="2351"/>
                  </a:cubicBezTo>
                  <a:lnTo>
                    <a:pt x="127" y="2351"/>
                  </a:lnTo>
                  <a:cubicBezTo>
                    <a:pt x="127" y="2360"/>
                    <a:pt x="120" y="2367"/>
                    <a:pt x="111" y="2367"/>
                  </a:cubicBezTo>
                  <a:cubicBezTo>
                    <a:pt x="101" y="2367"/>
                    <a:pt x="94" y="2360"/>
                    <a:pt x="94" y="2351"/>
                  </a:cubicBezTo>
                  <a:close/>
                  <a:moveTo>
                    <a:pt x="95" y="2284"/>
                  </a:moveTo>
                  <a:lnTo>
                    <a:pt x="95" y="2284"/>
                  </a:lnTo>
                  <a:cubicBezTo>
                    <a:pt x="95" y="2275"/>
                    <a:pt x="102" y="2267"/>
                    <a:pt x="111" y="2267"/>
                  </a:cubicBezTo>
                  <a:cubicBezTo>
                    <a:pt x="120" y="2267"/>
                    <a:pt x="128" y="2275"/>
                    <a:pt x="128" y="2284"/>
                  </a:cubicBezTo>
                  <a:lnTo>
                    <a:pt x="128" y="2284"/>
                  </a:lnTo>
                  <a:cubicBezTo>
                    <a:pt x="128" y="2293"/>
                    <a:pt x="120" y="2301"/>
                    <a:pt x="111" y="2301"/>
                  </a:cubicBezTo>
                  <a:cubicBezTo>
                    <a:pt x="102" y="2301"/>
                    <a:pt x="95" y="2293"/>
                    <a:pt x="95" y="2284"/>
                  </a:cubicBezTo>
                  <a:close/>
                  <a:moveTo>
                    <a:pt x="95" y="2217"/>
                  </a:moveTo>
                  <a:lnTo>
                    <a:pt x="95" y="2217"/>
                  </a:lnTo>
                  <a:cubicBezTo>
                    <a:pt x="95" y="2208"/>
                    <a:pt x="102" y="2201"/>
                    <a:pt x="112" y="2201"/>
                  </a:cubicBezTo>
                  <a:cubicBezTo>
                    <a:pt x="121" y="2201"/>
                    <a:pt x="128" y="2208"/>
                    <a:pt x="128" y="2217"/>
                  </a:cubicBezTo>
                  <a:lnTo>
                    <a:pt x="128" y="2217"/>
                  </a:lnTo>
                  <a:cubicBezTo>
                    <a:pt x="128" y="2226"/>
                    <a:pt x="121" y="2234"/>
                    <a:pt x="112" y="2234"/>
                  </a:cubicBezTo>
                  <a:cubicBezTo>
                    <a:pt x="102" y="2234"/>
                    <a:pt x="95" y="2226"/>
                    <a:pt x="95" y="2217"/>
                  </a:cubicBezTo>
                  <a:close/>
                  <a:moveTo>
                    <a:pt x="96" y="2151"/>
                  </a:moveTo>
                  <a:lnTo>
                    <a:pt x="96" y="2151"/>
                  </a:lnTo>
                  <a:cubicBezTo>
                    <a:pt x="96" y="2141"/>
                    <a:pt x="103" y="2134"/>
                    <a:pt x="112" y="2134"/>
                  </a:cubicBezTo>
                  <a:cubicBezTo>
                    <a:pt x="121" y="2134"/>
                    <a:pt x="129" y="2141"/>
                    <a:pt x="129" y="2151"/>
                  </a:cubicBezTo>
                  <a:lnTo>
                    <a:pt x="129" y="2151"/>
                  </a:lnTo>
                  <a:cubicBezTo>
                    <a:pt x="129" y="2160"/>
                    <a:pt x="121" y="2167"/>
                    <a:pt x="112" y="2167"/>
                  </a:cubicBezTo>
                  <a:cubicBezTo>
                    <a:pt x="103" y="2167"/>
                    <a:pt x="96" y="2160"/>
                    <a:pt x="96" y="2151"/>
                  </a:cubicBezTo>
                  <a:close/>
                  <a:moveTo>
                    <a:pt x="96" y="2084"/>
                  </a:moveTo>
                  <a:lnTo>
                    <a:pt x="96" y="2084"/>
                  </a:lnTo>
                  <a:cubicBezTo>
                    <a:pt x="96" y="2075"/>
                    <a:pt x="103" y="2067"/>
                    <a:pt x="113" y="2067"/>
                  </a:cubicBezTo>
                  <a:cubicBezTo>
                    <a:pt x="122" y="2067"/>
                    <a:pt x="129" y="2075"/>
                    <a:pt x="129" y="2084"/>
                  </a:cubicBezTo>
                  <a:lnTo>
                    <a:pt x="129" y="2084"/>
                  </a:lnTo>
                  <a:cubicBezTo>
                    <a:pt x="129" y="2093"/>
                    <a:pt x="122" y="2101"/>
                    <a:pt x="113" y="2101"/>
                  </a:cubicBezTo>
                  <a:cubicBezTo>
                    <a:pt x="103" y="2101"/>
                    <a:pt x="96" y="2093"/>
                    <a:pt x="96" y="2084"/>
                  </a:cubicBezTo>
                  <a:close/>
                  <a:moveTo>
                    <a:pt x="97" y="2017"/>
                  </a:moveTo>
                  <a:lnTo>
                    <a:pt x="97" y="2017"/>
                  </a:lnTo>
                  <a:cubicBezTo>
                    <a:pt x="97" y="2008"/>
                    <a:pt x="104" y="2000"/>
                    <a:pt x="113" y="2000"/>
                  </a:cubicBezTo>
                  <a:cubicBezTo>
                    <a:pt x="122" y="2000"/>
                    <a:pt x="130" y="2008"/>
                    <a:pt x="130" y="2017"/>
                  </a:cubicBezTo>
                  <a:lnTo>
                    <a:pt x="130" y="2017"/>
                  </a:lnTo>
                  <a:cubicBezTo>
                    <a:pt x="130" y="2026"/>
                    <a:pt x="122" y="2034"/>
                    <a:pt x="113" y="2034"/>
                  </a:cubicBezTo>
                  <a:cubicBezTo>
                    <a:pt x="104" y="2034"/>
                    <a:pt x="97" y="2026"/>
                    <a:pt x="97" y="2017"/>
                  </a:cubicBezTo>
                  <a:close/>
                  <a:moveTo>
                    <a:pt x="97" y="1950"/>
                  </a:moveTo>
                  <a:lnTo>
                    <a:pt x="97" y="1950"/>
                  </a:lnTo>
                  <a:cubicBezTo>
                    <a:pt x="97" y="1941"/>
                    <a:pt x="104" y="1934"/>
                    <a:pt x="114" y="1934"/>
                  </a:cubicBezTo>
                  <a:cubicBezTo>
                    <a:pt x="123" y="1934"/>
                    <a:pt x="130" y="1941"/>
                    <a:pt x="130" y="1950"/>
                  </a:cubicBezTo>
                  <a:lnTo>
                    <a:pt x="130" y="1950"/>
                  </a:lnTo>
                  <a:cubicBezTo>
                    <a:pt x="130" y="1960"/>
                    <a:pt x="123" y="1967"/>
                    <a:pt x="114" y="1967"/>
                  </a:cubicBezTo>
                  <a:cubicBezTo>
                    <a:pt x="104" y="1967"/>
                    <a:pt x="97" y="1960"/>
                    <a:pt x="97" y="1950"/>
                  </a:cubicBezTo>
                  <a:close/>
                  <a:moveTo>
                    <a:pt x="98" y="1884"/>
                  </a:moveTo>
                  <a:lnTo>
                    <a:pt x="98" y="1884"/>
                  </a:lnTo>
                  <a:cubicBezTo>
                    <a:pt x="98" y="1875"/>
                    <a:pt x="105" y="1867"/>
                    <a:pt x="114" y="1867"/>
                  </a:cubicBezTo>
                  <a:cubicBezTo>
                    <a:pt x="123" y="1867"/>
                    <a:pt x="131" y="1875"/>
                    <a:pt x="131" y="1884"/>
                  </a:cubicBezTo>
                  <a:lnTo>
                    <a:pt x="131" y="1884"/>
                  </a:lnTo>
                  <a:cubicBezTo>
                    <a:pt x="131" y="1893"/>
                    <a:pt x="123" y="1900"/>
                    <a:pt x="114" y="1900"/>
                  </a:cubicBezTo>
                  <a:cubicBezTo>
                    <a:pt x="105" y="1900"/>
                    <a:pt x="98" y="1893"/>
                    <a:pt x="98" y="1884"/>
                  </a:cubicBezTo>
                  <a:close/>
                  <a:moveTo>
                    <a:pt x="98" y="1817"/>
                  </a:moveTo>
                  <a:lnTo>
                    <a:pt x="98" y="1817"/>
                  </a:lnTo>
                  <a:cubicBezTo>
                    <a:pt x="98" y="1808"/>
                    <a:pt x="105" y="1800"/>
                    <a:pt x="115" y="1800"/>
                  </a:cubicBezTo>
                  <a:cubicBezTo>
                    <a:pt x="124" y="1800"/>
                    <a:pt x="131" y="1808"/>
                    <a:pt x="131" y="1817"/>
                  </a:cubicBezTo>
                  <a:lnTo>
                    <a:pt x="131" y="1817"/>
                  </a:lnTo>
                  <a:cubicBezTo>
                    <a:pt x="131" y="1826"/>
                    <a:pt x="124" y="1834"/>
                    <a:pt x="115" y="1834"/>
                  </a:cubicBezTo>
                  <a:cubicBezTo>
                    <a:pt x="105" y="1834"/>
                    <a:pt x="98" y="1826"/>
                    <a:pt x="98" y="1817"/>
                  </a:cubicBezTo>
                  <a:close/>
                  <a:moveTo>
                    <a:pt x="99" y="1750"/>
                  </a:moveTo>
                  <a:lnTo>
                    <a:pt x="99" y="1750"/>
                  </a:lnTo>
                  <a:cubicBezTo>
                    <a:pt x="99" y="1741"/>
                    <a:pt x="106" y="1734"/>
                    <a:pt x="115" y="1734"/>
                  </a:cubicBezTo>
                  <a:cubicBezTo>
                    <a:pt x="124" y="1734"/>
                    <a:pt x="132" y="1741"/>
                    <a:pt x="132" y="1750"/>
                  </a:cubicBezTo>
                  <a:lnTo>
                    <a:pt x="132" y="1750"/>
                  </a:lnTo>
                  <a:cubicBezTo>
                    <a:pt x="132" y="1760"/>
                    <a:pt x="124" y="1767"/>
                    <a:pt x="115" y="1767"/>
                  </a:cubicBezTo>
                  <a:cubicBezTo>
                    <a:pt x="106" y="1767"/>
                    <a:pt x="99" y="1760"/>
                    <a:pt x="99" y="1750"/>
                  </a:cubicBezTo>
                  <a:close/>
                  <a:moveTo>
                    <a:pt x="99" y="1684"/>
                  </a:moveTo>
                  <a:lnTo>
                    <a:pt x="99" y="1684"/>
                  </a:lnTo>
                  <a:cubicBezTo>
                    <a:pt x="99" y="1674"/>
                    <a:pt x="106" y="1667"/>
                    <a:pt x="116" y="1667"/>
                  </a:cubicBezTo>
                  <a:cubicBezTo>
                    <a:pt x="125" y="1667"/>
                    <a:pt x="132" y="1674"/>
                    <a:pt x="132" y="1684"/>
                  </a:cubicBezTo>
                  <a:lnTo>
                    <a:pt x="132" y="1684"/>
                  </a:lnTo>
                  <a:cubicBezTo>
                    <a:pt x="132" y="1693"/>
                    <a:pt x="125" y="1700"/>
                    <a:pt x="116" y="1700"/>
                  </a:cubicBezTo>
                  <a:cubicBezTo>
                    <a:pt x="106" y="1700"/>
                    <a:pt x="99" y="1693"/>
                    <a:pt x="99" y="1684"/>
                  </a:cubicBezTo>
                  <a:close/>
                  <a:moveTo>
                    <a:pt x="99" y="1617"/>
                  </a:moveTo>
                  <a:lnTo>
                    <a:pt x="99" y="1617"/>
                  </a:lnTo>
                  <a:cubicBezTo>
                    <a:pt x="99" y="1608"/>
                    <a:pt x="107" y="1600"/>
                    <a:pt x="116" y="1600"/>
                  </a:cubicBezTo>
                  <a:cubicBezTo>
                    <a:pt x="125" y="1600"/>
                    <a:pt x="133" y="1608"/>
                    <a:pt x="133" y="1617"/>
                  </a:cubicBezTo>
                  <a:lnTo>
                    <a:pt x="133" y="1617"/>
                  </a:lnTo>
                  <a:cubicBezTo>
                    <a:pt x="133" y="1626"/>
                    <a:pt x="125" y="1634"/>
                    <a:pt x="116" y="1634"/>
                  </a:cubicBezTo>
                  <a:cubicBezTo>
                    <a:pt x="107" y="1634"/>
                    <a:pt x="99" y="1626"/>
                    <a:pt x="99" y="1617"/>
                  </a:cubicBezTo>
                  <a:close/>
                  <a:moveTo>
                    <a:pt x="100" y="1550"/>
                  </a:moveTo>
                  <a:lnTo>
                    <a:pt x="100" y="1550"/>
                  </a:lnTo>
                  <a:cubicBezTo>
                    <a:pt x="100" y="1541"/>
                    <a:pt x="107" y="1534"/>
                    <a:pt x="117" y="1534"/>
                  </a:cubicBezTo>
                  <a:cubicBezTo>
                    <a:pt x="126" y="1534"/>
                    <a:pt x="133" y="1541"/>
                    <a:pt x="133" y="1550"/>
                  </a:cubicBezTo>
                  <a:lnTo>
                    <a:pt x="133" y="1550"/>
                  </a:lnTo>
                  <a:cubicBezTo>
                    <a:pt x="133" y="1559"/>
                    <a:pt x="126" y="1567"/>
                    <a:pt x="117" y="1567"/>
                  </a:cubicBezTo>
                  <a:cubicBezTo>
                    <a:pt x="107" y="1567"/>
                    <a:pt x="100" y="1559"/>
                    <a:pt x="100" y="1550"/>
                  </a:cubicBezTo>
                  <a:close/>
                  <a:moveTo>
                    <a:pt x="100" y="1484"/>
                  </a:moveTo>
                  <a:lnTo>
                    <a:pt x="100" y="1484"/>
                  </a:lnTo>
                  <a:cubicBezTo>
                    <a:pt x="100" y="1474"/>
                    <a:pt x="108" y="1467"/>
                    <a:pt x="117" y="1467"/>
                  </a:cubicBezTo>
                  <a:cubicBezTo>
                    <a:pt x="126" y="1467"/>
                    <a:pt x="134" y="1474"/>
                    <a:pt x="134" y="1484"/>
                  </a:cubicBezTo>
                  <a:lnTo>
                    <a:pt x="134" y="1484"/>
                  </a:lnTo>
                  <a:cubicBezTo>
                    <a:pt x="134" y="1493"/>
                    <a:pt x="126" y="1500"/>
                    <a:pt x="117" y="1500"/>
                  </a:cubicBezTo>
                  <a:cubicBezTo>
                    <a:pt x="108" y="1500"/>
                    <a:pt x="100" y="1493"/>
                    <a:pt x="100" y="1484"/>
                  </a:cubicBezTo>
                  <a:close/>
                  <a:moveTo>
                    <a:pt x="101" y="1417"/>
                  </a:moveTo>
                  <a:lnTo>
                    <a:pt x="101" y="1417"/>
                  </a:lnTo>
                  <a:cubicBezTo>
                    <a:pt x="101" y="1408"/>
                    <a:pt x="108" y="1400"/>
                    <a:pt x="118" y="1400"/>
                  </a:cubicBezTo>
                  <a:cubicBezTo>
                    <a:pt x="127" y="1400"/>
                    <a:pt x="134" y="1408"/>
                    <a:pt x="134" y="1417"/>
                  </a:cubicBezTo>
                  <a:lnTo>
                    <a:pt x="134" y="1417"/>
                  </a:lnTo>
                  <a:cubicBezTo>
                    <a:pt x="134" y="1426"/>
                    <a:pt x="127" y="1434"/>
                    <a:pt x="118" y="1434"/>
                  </a:cubicBezTo>
                  <a:cubicBezTo>
                    <a:pt x="108" y="1434"/>
                    <a:pt x="101" y="1426"/>
                    <a:pt x="101" y="1417"/>
                  </a:cubicBezTo>
                  <a:close/>
                  <a:moveTo>
                    <a:pt x="101" y="1350"/>
                  </a:moveTo>
                  <a:lnTo>
                    <a:pt x="101" y="1350"/>
                  </a:lnTo>
                  <a:cubicBezTo>
                    <a:pt x="101" y="1341"/>
                    <a:pt x="109" y="1333"/>
                    <a:pt x="118" y="1333"/>
                  </a:cubicBezTo>
                  <a:cubicBezTo>
                    <a:pt x="127" y="1333"/>
                    <a:pt x="135" y="1341"/>
                    <a:pt x="135" y="1350"/>
                  </a:cubicBezTo>
                  <a:lnTo>
                    <a:pt x="135" y="1350"/>
                  </a:lnTo>
                  <a:cubicBezTo>
                    <a:pt x="135" y="1359"/>
                    <a:pt x="127" y="1367"/>
                    <a:pt x="118" y="1367"/>
                  </a:cubicBezTo>
                  <a:cubicBezTo>
                    <a:pt x="109" y="1367"/>
                    <a:pt x="101" y="1359"/>
                    <a:pt x="101" y="1350"/>
                  </a:cubicBezTo>
                  <a:close/>
                  <a:moveTo>
                    <a:pt x="102" y="1283"/>
                  </a:moveTo>
                  <a:lnTo>
                    <a:pt x="102" y="1283"/>
                  </a:lnTo>
                  <a:cubicBezTo>
                    <a:pt x="102" y="1274"/>
                    <a:pt x="109" y="1267"/>
                    <a:pt x="119" y="1267"/>
                  </a:cubicBezTo>
                  <a:cubicBezTo>
                    <a:pt x="128" y="1267"/>
                    <a:pt x="135" y="1274"/>
                    <a:pt x="135" y="1283"/>
                  </a:cubicBezTo>
                  <a:lnTo>
                    <a:pt x="135" y="1283"/>
                  </a:lnTo>
                  <a:cubicBezTo>
                    <a:pt x="135" y="1293"/>
                    <a:pt x="128" y="1300"/>
                    <a:pt x="119" y="1300"/>
                  </a:cubicBezTo>
                  <a:cubicBezTo>
                    <a:pt x="109" y="1300"/>
                    <a:pt x="102" y="1293"/>
                    <a:pt x="102" y="1283"/>
                  </a:cubicBezTo>
                  <a:close/>
                  <a:moveTo>
                    <a:pt x="102" y="1217"/>
                  </a:moveTo>
                  <a:lnTo>
                    <a:pt x="102" y="1217"/>
                  </a:lnTo>
                  <a:cubicBezTo>
                    <a:pt x="102" y="1208"/>
                    <a:pt x="110" y="1200"/>
                    <a:pt x="119" y="1200"/>
                  </a:cubicBezTo>
                  <a:cubicBezTo>
                    <a:pt x="128" y="1200"/>
                    <a:pt x="136" y="1208"/>
                    <a:pt x="136" y="1217"/>
                  </a:cubicBezTo>
                  <a:lnTo>
                    <a:pt x="136" y="1217"/>
                  </a:lnTo>
                  <a:cubicBezTo>
                    <a:pt x="136" y="1226"/>
                    <a:pt x="128" y="1233"/>
                    <a:pt x="119" y="1233"/>
                  </a:cubicBezTo>
                  <a:cubicBezTo>
                    <a:pt x="110" y="1233"/>
                    <a:pt x="102" y="1226"/>
                    <a:pt x="102" y="1217"/>
                  </a:cubicBezTo>
                  <a:close/>
                  <a:moveTo>
                    <a:pt x="103" y="1150"/>
                  </a:moveTo>
                  <a:lnTo>
                    <a:pt x="103" y="1150"/>
                  </a:lnTo>
                  <a:cubicBezTo>
                    <a:pt x="103" y="1141"/>
                    <a:pt x="110" y="1133"/>
                    <a:pt x="120" y="1133"/>
                  </a:cubicBezTo>
                  <a:cubicBezTo>
                    <a:pt x="129" y="1133"/>
                    <a:pt x="136" y="1141"/>
                    <a:pt x="136" y="1150"/>
                  </a:cubicBezTo>
                  <a:lnTo>
                    <a:pt x="136" y="1150"/>
                  </a:lnTo>
                  <a:cubicBezTo>
                    <a:pt x="136" y="1159"/>
                    <a:pt x="129" y="1167"/>
                    <a:pt x="120" y="1167"/>
                  </a:cubicBezTo>
                  <a:cubicBezTo>
                    <a:pt x="110" y="1167"/>
                    <a:pt x="103" y="1159"/>
                    <a:pt x="103" y="1150"/>
                  </a:cubicBezTo>
                  <a:close/>
                  <a:moveTo>
                    <a:pt x="103" y="1083"/>
                  </a:moveTo>
                  <a:lnTo>
                    <a:pt x="103" y="1083"/>
                  </a:lnTo>
                  <a:cubicBezTo>
                    <a:pt x="103" y="1074"/>
                    <a:pt x="111" y="1067"/>
                    <a:pt x="120" y="1067"/>
                  </a:cubicBezTo>
                  <a:cubicBezTo>
                    <a:pt x="129" y="1067"/>
                    <a:pt x="137" y="1074"/>
                    <a:pt x="137" y="1083"/>
                  </a:cubicBezTo>
                  <a:lnTo>
                    <a:pt x="137" y="1083"/>
                  </a:lnTo>
                  <a:cubicBezTo>
                    <a:pt x="137" y="1093"/>
                    <a:pt x="129" y="1100"/>
                    <a:pt x="120" y="1100"/>
                  </a:cubicBezTo>
                  <a:cubicBezTo>
                    <a:pt x="111" y="1100"/>
                    <a:pt x="103" y="1093"/>
                    <a:pt x="103" y="1083"/>
                  </a:cubicBezTo>
                  <a:close/>
                  <a:moveTo>
                    <a:pt x="104" y="1017"/>
                  </a:moveTo>
                  <a:lnTo>
                    <a:pt x="104" y="1017"/>
                  </a:lnTo>
                  <a:cubicBezTo>
                    <a:pt x="104" y="1007"/>
                    <a:pt x="111" y="1000"/>
                    <a:pt x="121" y="1000"/>
                  </a:cubicBezTo>
                  <a:cubicBezTo>
                    <a:pt x="130" y="1000"/>
                    <a:pt x="137" y="1007"/>
                    <a:pt x="137" y="1017"/>
                  </a:cubicBezTo>
                  <a:lnTo>
                    <a:pt x="137" y="1017"/>
                  </a:lnTo>
                  <a:cubicBezTo>
                    <a:pt x="137" y="1026"/>
                    <a:pt x="130" y="1033"/>
                    <a:pt x="121" y="1033"/>
                  </a:cubicBezTo>
                  <a:cubicBezTo>
                    <a:pt x="111" y="1033"/>
                    <a:pt x="104" y="1026"/>
                    <a:pt x="104" y="1017"/>
                  </a:cubicBezTo>
                  <a:close/>
                  <a:moveTo>
                    <a:pt x="104" y="950"/>
                  </a:moveTo>
                  <a:lnTo>
                    <a:pt x="104" y="950"/>
                  </a:lnTo>
                  <a:cubicBezTo>
                    <a:pt x="104" y="941"/>
                    <a:pt x="112" y="933"/>
                    <a:pt x="121" y="933"/>
                  </a:cubicBezTo>
                  <a:cubicBezTo>
                    <a:pt x="130" y="933"/>
                    <a:pt x="138" y="941"/>
                    <a:pt x="138" y="950"/>
                  </a:cubicBezTo>
                  <a:lnTo>
                    <a:pt x="138" y="950"/>
                  </a:lnTo>
                  <a:cubicBezTo>
                    <a:pt x="138" y="959"/>
                    <a:pt x="130" y="967"/>
                    <a:pt x="121" y="967"/>
                  </a:cubicBezTo>
                  <a:cubicBezTo>
                    <a:pt x="112" y="967"/>
                    <a:pt x="104" y="959"/>
                    <a:pt x="104" y="950"/>
                  </a:cubicBezTo>
                  <a:close/>
                  <a:moveTo>
                    <a:pt x="105" y="883"/>
                  </a:moveTo>
                  <a:lnTo>
                    <a:pt x="105" y="883"/>
                  </a:lnTo>
                  <a:cubicBezTo>
                    <a:pt x="105" y="874"/>
                    <a:pt x="112" y="867"/>
                    <a:pt x="122" y="867"/>
                  </a:cubicBezTo>
                  <a:cubicBezTo>
                    <a:pt x="131" y="867"/>
                    <a:pt x="138" y="874"/>
                    <a:pt x="138" y="883"/>
                  </a:cubicBezTo>
                  <a:lnTo>
                    <a:pt x="138" y="883"/>
                  </a:lnTo>
                  <a:cubicBezTo>
                    <a:pt x="138" y="892"/>
                    <a:pt x="131" y="900"/>
                    <a:pt x="122" y="900"/>
                  </a:cubicBezTo>
                  <a:cubicBezTo>
                    <a:pt x="112" y="900"/>
                    <a:pt x="105" y="892"/>
                    <a:pt x="105" y="883"/>
                  </a:cubicBezTo>
                  <a:close/>
                  <a:moveTo>
                    <a:pt x="105" y="817"/>
                  </a:moveTo>
                  <a:lnTo>
                    <a:pt x="105" y="817"/>
                  </a:lnTo>
                  <a:cubicBezTo>
                    <a:pt x="105" y="807"/>
                    <a:pt x="113" y="800"/>
                    <a:pt x="122" y="800"/>
                  </a:cubicBezTo>
                  <a:cubicBezTo>
                    <a:pt x="131" y="800"/>
                    <a:pt x="139" y="807"/>
                    <a:pt x="139" y="817"/>
                  </a:cubicBezTo>
                  <a:lnTo>
                    <a:pt x="139" y="817"/>
                  </a:lnTo>
                  <a:cubicBezTo>
                    <a:pt x="139" y="826"/>
                    <a:pt x="131" y="833"/>
                    <a:pt x="122" y="833"/>
                  </a:cubicBezTo>
                  <a:cubicBezTo>
                    <a:pt x="113" y="833"/>
                    <a:pt x="105" y="826"/>
                    <a:pt x="105" y="817"/>
                  </a:cubicBezTo>
                  <a:close/>
                  <a:moveTo>
                    <a:pt x="106" y="750"/>
                  </a:moveTo>
                  <a:lnTo>
                    <a:pt x="106" y="750"/>
                  </a:lnTo>
                  <a:cubicBezTo>
                    <a:pt x="106" y="741"/>
                    <a:pt x="113" y="733"/>
                    <a:pt x="123" y="733"/>
                  </a:cubicBezTo>
                  <a:cubicBezTo>
                    <a:pt x="132" y="733"/>
                    <a:pt x="139" y="741"/>
                    <a:pt x="139" y="750"/>
                  </a:cubicBezTo>
                  <a:lnTo>
                    <a:pt x="139" y="750"/>
                  </a:lnTo>
                  <a:cubicBezTo>
                    <a:pt x="139" y="759"/>
                    <a:pt x="132" y="767"/>
                    <a:pt x="123" y="767"/>
                  </a:cubicBezTo>
                  <a:cubicBezTo>
                    <a:pt x="113" y="767"/>
                    <a:pt x="106" y="759"/>
                    <a:pt x="106" y="750"/>
                  </a:cubicBezTo>
                  <a:close/>
                  <a:moveTo>
                    <a:pt x="106" y="683"/>
                  </a:moveTo>
                  <a:lnTo>
                    <a:pt x="106" y="683"/>
                  </a:lnTo>
                  <a:cubicBezTo>
                    <a:pt x="106" y="674"/>
                    <a:pt x="114" y="666"/>
                    <a:pt x="123" y="666"/>
                  </a:cubicBezTo>
                  <a:cubicBezTo>
                    <a:pt x="132" y="666"/>
                    <a:pt x="140" y="674"/>
                    <a:pt x="140" y="683"/>
                  </a:cubicBezTo>
                  <a:lnTo>
                    <a:pt x="140" y="683"/>
                  </a:lnTo>
                  <a:cubicBezTo>
                    <a:pt x="140" y="692"/>
                    <a:pt x="132" y="700"/>
                    <a:pt x="123" y="700"/>
                  </a:cubicBezTo>
                  <a:cubicBezTo>
                    <a:pt x="114" y="700"/>
                    <a:pt x="106" y="692"/>
                    <a:pt x="106" y="683"/>
                  </a:cubicBezTo>
                  <a:close/>
                  <a:moveTo>
                    <a:pt x="107" y="616"/>
                  </a:moveTo>
                  <a:lnTo>
                    <a:pt x="107" y="616"/>
                  </a:lnTo>
                  <a:cubicBezTo>
                    <a:pt x="107" y="607"/>
                    <a:pt x="114" y="600"/>
                    <a:pt x="124" y="600"/>
                  </a:cubicBezTo>
                  <a:cubicBezTo>
                    <a:pt x="133" y="600"/>
                    <a:pt x="140" y="607"/>
                    <a:pt x="140" y="616"/>
                  </a:cubicBezTo>
                  <a:lnTo>
                    <a:pt x="140" y="616"/>
                  </a:lnTo>
                  <a:cubicBezTo>
                    <a:pt x="140" y="626"/>
                    <a:pt x="133" y="633"/>
                    <a:pt x="124" y="633"/>
                  </a:cubicBezTo>
                  <a:cubicBezTo>
                    <a:pt x="114" y="633"/>
                    <a:pt x="107" y="626"/>
                    <a:pt x="107" y="616"/>
                  </a:cubicBezTo>
                  <a:close/>
                  <a:moveTo>
                    <a:pt x="107" y="550"/>
                  </a:moveTo>
                  <a:lnTo>
                    <a:pt x="107" y="550"/>
                  </a:lnTo>
                  <a:cubicBezTo>
                    <a:pt x="107" y="541"/>
                    <a:pt x="115" y="533"/>
                    <a:pt x="124" y="533"/>
                  </a:cubicBezTo>
                  <a:cubicBezTo>
                    <a:pt x="133" y="533"/>
                    <a:pt x="141" y="541"/>
                    <a:pt x="141" y="550"/>
                  </a:cubicBezTo>
                  <a:lnTo>
                    <a:pt x="141" y="550"/>
                  </a:lnTo>
                  <a:cubicBezTo>
                    <a:pt x="141" y="559"/>
                    <a:pt x="133" y="566"/>
                    <a:pt x="124" y="566"/>
                  </a:cubicBezTo>
                  <a:cubicBezTo>
                    <a:pt x="115" y="566"/>
                    <a:pt x="107" y="559"/>
                    <a:pt x="107" y="550"/>
                  </a:cubicBezTo>
                  <a:close/>
                  <a:moveTo>
                    <a:pt x="108" y="483"/>
                  </a:moveTo>
                  <a:lnTo>
                    <a:pt x="108" y="483"/>
                  </a:lnTo>
                  <a:cubicBezTo>
                    <a:pt x="108" y="474"/>
                    <a:pt x="115" y="466"/>
                    <a:pt x="125" y="466"/>
                  </a:cubicBezTo>
                  <a:cubicBezTo>
                    <a:pt x="134" y="466"/>
                    <a:pt x="141" y="474"/>
                    <a:pt x="141" y="483"/>
                  </a:cubicBezTo>
                  <a:lnTo>
                    <a:pt x="141" y="483"/>
                  </a:lnTo>
                  <a:cubicBezTo>
                    <a:pt x="141" y="492"/>
                    <a:pt x="134" y="500"/>
                    <a:pt x="125" y="500"/>
                  </a:cubicBezTo>
                  <a:cubicBezTo>
                    <a:pt x="115" y="500"/>
                    <a:pt x="108" y="492"/>
                    <a:pt x="108" y="483"/>
                  </a:cubicBezTo>
                  <a:close/>
                  <a:moveTo>
                    <a:pt x="108" y="416"/>
                  </a:moveTo>
                  <a:lnTo>
                    <a:pt x="108" y="416"/>
                  </a:lnTo>
                  <a:cubicBezTo>
                    <a:pt x="108" y="407"/>
                    <a:pt x="116" y="400"/>
                    <a:pt x="125" y="400"/>
                  </a:cubicBezTo>
                  <a:cubicBezTo>
                    <a:pt x="134" y="400"/>
                    <a:pt x="142" y="407"/>
                    <a:pt x="142" y="416"/>
                  </a:cubicBezTo>
                  <a:lnTo>
                    <a:pt x="142" y="416"/>
                  </a:lnTo>
                  <a:cubicBezTo>
                    <a:pt x="142" y="426"/>
                    <a:pt x="134" y="433"/>
                    <a:pt x="125" y="433"/>
                  </a:cubicBezTo>
                  <a:cubicBezTo>
                    <a:pt x="116" y="433"/>
                    <a:pt x="108" y="426"/>
                    <a:pt x="108" y="416"/>
                  </a:cubicBezTo>
                  <a:close/>
                  <a:moveTo>
                    <a:pt x="109" y="350"/>
                  </a:moveTo>
                  <a:lnTo>
                    <a:pt x="109" y="350"/>
                  </a:lnTo>
                  <a:cubicBezTo>
                    <a:pt x="109" y="340"/>
                    <a:pt x="116" y="333"/>
                    <a:pt x="126" y="333"/>
                  </a:cubicBezTo>
                  <a:cubicBezTo>
                    <a:pt x="135" y="333"/>
                    <a:pt x="142" y="340"/>
                    <a:pt x="142" y="350"/>
                  </a:cubicBezTo>
                  <a:lnTo>
                    <a:pt x="142" y="350"/>
                  </a:lnTo>
                  <a:cubicBezTo>
                    <a:pt x="142" y="359"/>
                    <a:pt x="135" y="366"/>
                    <a:pt x="126" y="366"/>
                  </a:cubicBezTo>
                  <a:cubicBezTo>
                    <a:pt x="116" y="366"/>
                    <a:pt x="109" y="359"/>
                    <a:pt x="109" y="350"/>
                  </a:cubicBezTo>
                  <a:close/>
                  <a:moveTo>
                    <a:pt x="109" y="283"/>
                  </a:moveTo>
                  <a:lnTo>
                    <a:pt x="109" y="283"/>
                  </a:lnTo>
                  <a:cubicBezTo>
                    <a:pt x="109" y="274"/>
                    <a:pt x="117" y="266"/>
                    <a:pt x="126" y="266"/>
                  </a:cubicBezTo>
                  <a:cubicBezTo>
                    <a:pt x="135" y="266"/>
                    <a:pt x="143" y="274"/>
                    <a:pt x="143" y="283"/>
                  </a:cubicBezTo>
                  <a:lnTo>
                    <a:pt x="143" y="283"/>
                  </a:lnTo>
                  <a:cubicBezTo>
                    <a:pt x="143" y="292"/>
                    <a:pt x="135" y="300"/>
                    <a:pt x="126" y="300"/>
                  </a:cubicBezTo>
                  <a:cubicBezTo>
                    <a:pt x="117" y="300"/>
                    <a:pt x="109" y="292"/>
                    <a:pt x="109" y="283"/>
                  </a:cubicBezTo>
                  <a:close/>
                  <a:moveTo>
                    <a:pt x="110" y="216"/>
                  </a:moveTo>
                  <a:lnTo>
                    <a:pt x="110" y="216"/>
                  </a:lnTo>
                  <a:cubicBezTo>
                    <a:pt x="110" y="207"/>
                    <a:pt x="117" y="200"/>
                    <a:pt x="127" y="200"/>
                  </a:cubicBezTo>
                  <a:cubicBezTo>
                    <a:pt x="136" y="200"/>
                    <a:pt x="143" y="207"/>
                    <a:pt x="143" y="216"/>
                  </a:cubicBezTo>
                  <a:lnTo>
                    <a:pt x="143" y="216"/>
                  </a:lnTo>
                  <a:cubicBezTo>
                    <a:pt x="143" y="226"/>
                    <a:pt x="136" y="233"/>
                    <a:pt x="127" y="233"/>
                  </a:cubicBezTo>
                  <a:cubicBezTo>
                    <a:pt x="117" y="233"/>
                    <a:pt x="110" y="226"/>
                    <a:pt x="110" y="216"/>
                  </a:cubicBezTo>
                  <a:close/>
                  <a:moveTo>
                    <a:pt x="110" y="150"/>
                  </a:moveTo>
                  <a:lnTo>
                    <a:pt x="110" y="150"/>
                  </a:lnTo>
                  <a:cubicBezTo>
                    <a:pt x="110" y="140"/>
                    <a:pt x="118" y="133"/>
                    <a:pt x="127" y="133"/>
                  </a:cubicBezTo>
                  <a:cubicBezTo>
                    <a:pt x="136" y="133"/>
                    <a:pt x="144" y="140"/>
                    <a:pt x="144" y="150"/>
                  </a:cubicBezTo>
                  <a:lnTo>
                    <a:pt x="144" y="150"/>
                  </a:lnTo>
                  <a:cubicBezTo>
                    <a:pt x="144" y="159"/>
                    <a:pt x="136" y="166"/>
                    <a:pt x="127" y="166"/>
                  </a:cubicBezTo>
                  <a:cubicBezTo>
                    <a:pt x="118" y="166"/>
                    <a:pt x="110" y="159"/>
                    <a:pt x="110" y="150"/>
                  </a:cubicBezTo>
                  <a:close/>
                  <a:moveTo>
                    <a:pt x="111" y="83"/>
                  </a:moveTo>
                  <a:lnTo>
                    <a:pt x="111" y="83"/>
                  </a:lnTo>
                  <a:cubicBezTo>
                    <a:pt x="111" y="74"/>
                    <a:pt x="118" y="66"/>
                    <a:pt x="128" y="66"/>
                  </a:cubicBezTo>
                  <a:cubicBezTo>
                    <a:pt x="137" y="66"/>
                    <a:pt x="144" y="74"/>
                    <a:pt x="144" y="83"/>
                  </a:cubicBezTo>
                  <a:lnTo>
                    <a:pt x="144" y="83"/>
                  </a:lnTo>
                  <a:cubicBezTo>
                    <a:pt x="144" y="92"/>
                    <a:pt x="137" y="100"/>
                    <a:pt x="128" y="100"/>
                  </a:cubicBezTo>
                  <a:cubicBezTo>
                    <a:pt x="118" y="100"/>
                    <a:pt x="111" y="92"/>
                    <a:pt x="111" y="83"/>
                  </a:cubicBezTo>
                  <a:close/>
                  <a:moveTo>
                    <a:pt x="111" y="16"/>
                  </a:moveTo>
                  <a:lnTo>
                    <a:pt x="111" y="16"/>
                  </a:lnTo>
                  <a:cubicBezTo>
                    <a:pt x="111" y="7"/>
                    <a:pt x="119" y="0"/>
                    <a:pt x="128" y="0"/>
                  </a:cubicBezTo>
                  <a:cubicBezTo>
                    <a:pt x="137" y="0"/>
                    <a:pt x="145" y="7"/>
                    <a:pt x="145" y="16"/>
                  </a:cubicBezTo>
                  <a:lnTo>
                    <a:pt x="145" y="16"/>
                  </a:lnTo>
                  <a:cubicBezTo>
                    <a:pt x="145" y="25"/>
                    <a:pt x="137" y="33"/>
                    <a:pt x="128" y="33"/>
                  </a:cubicBezTo>
                  <a:cubicBezTo>
                    <a:pt x="119" y="33"/>
                    <a:pt x="111" y="25"/>
                    <a:pt x="111" y="16"/>
                  </a:cubicBezTo>
                  <a:close/>
                </a:path>
              </a:pathLst>
            </a:custGeom>
            <a:solidFill>
              <a:srgbClr val="969696"/>
            </a:solidFill>
            <a:ln w="3175" cap="flat">
              <a:solidFill>
                <a:srgbClr val="969696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61353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" y="1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4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2011 Población </a:t>
            </a:r>
            <a:r>
              <a:rPr lang="es-ES" altLang="es-ES" sz="24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de 65+ en España según </a:t>
            </a:r>
            <a:r>
              <a:rPr lang="es-ES" altLang="es-ES" sz="24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convivencia  y edad</a:t>
            </a:r>
            <a:endParaRPr lang="es-ES" altLang="es-ES" sz="2400" b="1" dirty="0">
              <a:solidFill>
                <a:schemeClr val="bg1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0" y="6553829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</a:t>
            </a:r>
            <a:r>
              <a:rPr lang="es-ES" sz="1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Censo </a:t>
            </a:r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de </a:t>
            </a:r>
            <a:r>
              <a:rPr lang="es-ES" sz="1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Población 2011, </a:t>
            </a:r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INE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4" y="692696"/>
            <a:ext cx="8972036" cy="5860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890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" y="1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0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1991-2011 Población </a:t>
            </a:r>
            <a:r>
              <a:rPr lang="es-ES" altLang="es-ES" sz="20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de 65+ en España según </a:t>
            </a:r>
            <a:r>
              <a:rPr lang="es-ES" altLang="es-ES" sz="2000" b="1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convivencia y edad</a:t>
            </a:r>
            <a:endParaRPr lang="es-ES" altLang="es-ES" sz="2000" b="1" dirty="0">
              <a:solidFill>
                <a:schemeClr val="bg1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0" y="6525344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Censos de Población, INE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28" y="631848"/>
            <a:ext cx="8972034" cy="6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736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" y="1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7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1991-2011 </a:t>
            </a:r>
            <a:r>
              <a:rPr lang="es-ES" altLang="es-ES" sz="2700" b="1" dirty="0" smtClean="0">
                <a:solidFill>
                  <a:srgbClr val="FFFF00"/>
                </a:solidFill>
                <a:latin typeface="Arial Narrow" panose="020B0606020202030204" pitchFamily="34" charset="0"/>
                <a:cs typeface="Arial" pitchFamily="34" charset="0"/>
              </a:rPr>
              <a:t>Hombres</a:t>
            </a:r>
            <a:r>
              <a:rPr lang="es-ES" altLang="es-ES" sz="27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 de </a:t>
            </a:r>
            <a:r>
              <a:rPr lang="es-ES" altLang="es-ES" sz="2700" b="1" dirty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65+ en España según </a:t>
            </a:r>
            <a:r>
              <a:rPr lang="es-ES" altLang="es-ES" sz="2700" b="1" dirty="0" err="1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corresidencia</a:t>
            </a:r>
            <a:r>
              <a:rPr lang="es-ES" altLang="es-ES" sz="27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 y edad</a:t>
            </a:r>
            <a:endParaRPr lang="es-ES" altLang="es-ES" sz="2700" b="1" dirty="0">
              <a:solidFill>
                <a:schemeClr val="bg1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0" y="6553829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Censos de Población, INE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93368"/>
            <a:ext cx="8972033" cy="6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033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" y="1"/>
            <a:ext cx="9143999" cy="7032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105503" tIns="52752" rIns="105503" bIns="52752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7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1991-2011 </a:t>
            </a:r>
            <a:r>
              <a:rPr lang="es-ES" altLang="es-ES" sz="2700" b="1" dirty="0" smtClean="0">
                <a:solidFill>
                  <a:srgbClr val="FFFF00"/>
                </a:solidFill>
                <a:latin typeface="Arial Narrow" panose="020B0606020202030204" pitchFamily="34" charset="0"/>
                <a:cs typeface="Arial" pitchFamily="34" charset="0"/>
              </a:rPr>
              <a:t>Mujeres</a:t>
            </a:r>
            <a:r>
              <a:rPr lang="es-ES" altLang="es-ES" sz="27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 de </a:t>
            </a:r>
            <a:r>
              <a:rPr lang="es-ES" altLang="es-ES" sz="2700" b="1" dirty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65+ en España según </a:t>
            </a:r>
            <a:r>
              <a:rPr lang="es-ES" altLang="es-ES" sz="2700" b="1" dirty="0" err="1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corresidencia</a:t>
            </a:r>
            <a:r>
              <a:rPr lang="es-ES" altLang="es-ES" sz="27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 y edad</a:t>
            </a:r>
            <a:endParaRPr lang="es-ES" altLang="es-ES" sz="2700" b="1" dirty="0">
              <a:solidFill>
                <a:schemeClr val="bg1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0" y="6553829"/>
            <a:ext cx="9143999" cy="383533"/>
          </a:xfrm>
          <a:prstGeom prst="rect">
            <a:avLst/>
          </a:prstGeom>
          <a:noFill/>
        </p:spPr>
        <p:txBody>
          <a:bodyPr wrap="square" lIns="105503" tIns="52752" rIns="105503" bIns="52752" rtlCol="0">
            <a:spAutoFit/>
          </a:bodyPr>
          <a:lstStyle/>
          <a:p>
            <a:r>
              <a:rPr lang="es-ES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Fuente: Censos de Población, INE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92696"/>
            <a:ext cx="8972036" cy="6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062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3290</TotalTime>
  <Words>836</Words>
  <Application>Microsoft Office PowerPoint</Application>
  <PresentationFormat>Presentación en pantalla (4:3)</PresentationFormat>
  <Paragraphs>238</Paragraphs>
  <Slides>34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0" baseType="lpstr">
      <vt:lpstr>Arial</vt:lpstr>
      <vt:lpstr>Arial Narrow</vt:lpstr>
      <vt:lpstr>Arial Rounded MT Bold</vt:lpstr>
      <vt:lpstr>Calibri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</dc:creator>
  <cp:lastModifiedBy>fundacion</cp:lastModifiedBy>
  <cp:revision>124</cp:revision>
  <dcterms:created xsi:type="dcterms:W3CDTF">2015-10-17T18:11:25Z</dcterms:created>
  <dcterms:modified xsi:type="dcterms:W3CDTF">2015-11-16T17:57:57Z</dcterms:modified>
</cp:coreProperties>
</file>