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4"/>
  </p:notesMasterIdLst>
  <p:handoutMasterIdLst>
    <p:handoutMasterId r:id="rId25"/>
  </p:handoutMasterIdLst>
  <p:sldIdLst>
    <p:sldId id="417" r:id="rId2"/>
    <p:sldId id="398" r:id="rId3"/>
    <p:sldId id="400" r:id="rId4"/>
    <p:sldId id="401" r:id="rId5"/>
    <p:sldId id="405" r:id="rId6"/>
    <p:sldId id="411" r:id="rId7"/>
    <p:sldId id="421" r:id="rId8"/>
    <p:sldId id="422" r:id="rId9"/>
    <p:sldId id="423" r:id="rId10"/>
    <p:sldId id="402" r:id="rId11"/>
    <p:sldId id="419" r:id="rId12"/>
    <p:sldId id="406" r:id="rId13"/>
    <p:sldId id="410" r:id="rId14"/>
    <p:sldId id="414" r:id="rId15"/>
    <p:sldId id="415" r:id="rId16"/>
    <p:sldId id="416" r:id="rId17"/>
    <p:sldId id="407" r:id="rId18"/>
    <p:sldId id="408" r:id="rId19"/>
    <p:sldId id="409" r:id="rId20"/>
    <p:sldId id="418" r:id="rId21"/>
    <p:sldId id="412" r:id="rId22"/>
    <p:sldId id="413" r:id="rId23"/>
  </p:sldIdLst>
  <p:sldSz cx="9906000" cy="6985000"/>
  <p:notesSz cx="9942513" cy="67611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30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ilagh" initials="" lastIdx="1" clrIdx="0"/>
  <p:cmAuthor id="2" name="Jeremy" initials="" lastIdx="2" clrIdx="1"/>
  <p:cmAuthor id="3" name="Jeremy" initials="J S S" lastIdx="5" clrIdx="2">
    <p:extLst>
      <p:ext uri="{19B8F6BF-5375-455C-9EA6-DF929625EA0E}">
        <p15:presenceInfo xmlns:p15="http://schemas.microsoft.com/office/powerpoint/2012/main" userId="Jerem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77114" autoAdjust="0"/>
  </p:normalViewPr>
  <p:slideViewPr>
    <p:cSldViewPr>
      <p:cViewPr varScale="1">
        <p:scale>
          <a:sx n="50" d="100"/>
          <a:sy n="50" d="100"/>
        </p:scale>
        <p:origin x="1620" y="14"/>
      </p:cViewPr>
      <p:guideLst>
        <p:guide orient="horz" pos="2201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1782" y="90"/>
      </p:cViewPr>
      <p:guideLst>
        <p:guide orient="horz" pos="2130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365" y="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23105"/>
            <a:ext cx="9942513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365" y="642154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BBAA433-1175-4B30-8991-9751643ACA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65" y="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71825" y="506413"/>
            <a:ext cx="3598863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252" y="3211553"/>
            <a:ext cx="7954010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2154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65" y="6421540"/>
            <a:ext cx="4308422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BC34AAFC-6B28-4DB6-B7D5-A24912ACA4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79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591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968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657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315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61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674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971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608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4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460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441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43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866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13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111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479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u="non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628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156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541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763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34AAFC-6B28-4DB6-B7D5-A24912ACA47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258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9CE1E-DF55-409B-B313-48692014B0F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449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FA8F4-FFE6-452D-A6A5-954D1541B9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678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3BC75-0D7A-4E08-8A6A-3462177B07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649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72EAC-EB59-4179-A8AA-82736A16E49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802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534F5-1BCB-4324-84D5-E083F39AEC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271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80178-0B3E-4414-95CE-A4E686432F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19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13896-D6DB-4F25-91A1-791168C3CB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866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7BB05-7B99-4079-8712-F439666BC0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570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75F7F-2845-4FE7-AFBE-B54DF0E7CE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484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32ED3-7C3F-4972-92A6-75CF72F49F8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816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DC0D7-2513-438A-A37C-E1BC96F5C4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916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279400"/>
            <a:ext cx="8913812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72" tIns="45386" rIns="90772" bIns="453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6888" y="1628775"/>
            <a:ext cx="8913812" cy="461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72" tIns="45386" rIns="90772" bIns="453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33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6888" y="6361113"/>
            <a:ext cx="2309812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72" tIns="45386" rIns="90772" bIns="45386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4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6138" y="6361113"/>
            <a:ext cx="31337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72" tIns="45386" rIns="90772" bIns="45386" numCol="1" anchor="t" anchorCtr="0" compatLnSpc="1">
            <a:prstTxWarp prst="textNoShape">
              <a:avLst/>
            </a:prstTxWarp>
          </a:bodyPr>
          <a:lstStyle>
            <a:lvl1pPr algn="ctr" defTabSz="908050" eaLnBrk="1" hangingPunct="1">
              <a:defRPr sz="14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33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361113"/>
            <a:ext cx="23114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72" tIns="45386" rIns="90772" bIns="45386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400" smtClean="0"/>
            </a:lvl1pPr>
          </a:lstStyle>
          <a:p>
            <a:pPr>
              <a:defRPr/>
            </a:pPr>
            <a:fld id="{E5E28A83-C82A-4200-9F71-5A5A6E22C6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3" r:id="rId2"/>
    <p:sldLayoutId id="2147483702" r:id="rId3"/>
    <p:sldLayoutId id="2147483701" r:id="rId4"/>
    <p:sldLayoutId id="2147483700" r:id="rId5"/>
    <p:sldLayoutId id="2147483699" r:id="rId6"/>
    <p:sldLayoutId id="2147483698" r:id="rId7"/>
    <p:sldLayoutId id="2147483697" r:id="rId8"/>
    <p:sldLayoutId id="2147483696" r:id="rId9"/>
    <p:sldLayoutId id="2147483695" r:id="rId10"/>
    <p:sldLayoutId id="2147483694" r:id="rId11"/>
  </p:sldLayoutIdLst>
  <p:txStyles>
    <p:titleStyle>
      <a:lvl1pPr algn="ctr" defTabSz="90805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0805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90805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90805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90805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39725" indent="-339725" algn="l" defTabSz="908050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4163" algn="l" defTabSz="908050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5063" indent="-227013" algn="l" defTabSz="908050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89088" indent="-227013" algn="l" defTabSz="90805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3113" indent="-227013" algn="l" defTabSz="908050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772940"/>
          </a:xfrm>
        </p:spPr>
        <p:txBody>
          <a:bodyPr/>
          <a:lstStyle/>
          <a:p>
            <a:pPr eaLnBrk="1" hangingPunct="1"/>
            <a:r>
              <a:rPr lang="en-GB" altLang="en-US" sz="3600" dirty="0"/>
              <a:t>How Do Bad Institutions </a:t>
            </a:r>
            <a:r>
              <a:rPr lang="en-GB" altLang="en-US" sz="3600" dirty="0" smtClean="0"/>
              <a:t>Survive?</a:t>
            </a:r>
            <a:br>
              <a:rPr lang="en-GB" altLang="en-US" sz="3600" dirty="0" smtClean="0"/>
            </a:br>
            <a:r>
              <a:rPr lang="en-GB" altLang="en-US" sz="3600" dirty="0" smtClean="0"/>
              <a:t>Lessons </a:t>
            </a:r>
            <a:r>
              <a:rPr lang="en-GB" altLang="en-US" sz="3600" dirty="0"/>
              <a:t>from European </a:t>
            </a:r>
            <a:r>
              <a:rPr lang="en-GB" altLang="en-US" sz="3600" dirty="0" smtClean="0"/>
              <a:t>History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7463" y="2268364"/>
            <a:ext cx="8913812" cy="273630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3000" dirty="0" err="1" smtClean="0"/>
              <a:t>Figuerola</a:t>
            </a:r>
            <a:r>
              <a:rPr lang="en-US" altLang="en-US" sz="3000" dirty="0" smtClean="0"/>
              <a:t> Lecture</a:t>
            </a:r>
          </a:p>
          <a:p>
            <a:pPr algn="ctr" eaLnBrk="1" hangingPunct="1">
              <a:buFontTx/>
              <a:buNone/>
            </a:pPr>
            <a:r>
              <a:rPr lang="en-US" altLang="en-US" sz="3000" dirty="0" smtClean="0"/>
              <a:t>Madrid, 1</a:t>
            </a:r>
            <a:r>
              <a:rPr lang="en-GB" altLang="en-US" sz="3000" dirty="0"/>
              <a:t>4</a:t>
            </a:r>
            <a:r>
              <a:rPr lang="en-GB" altLang="en-US" sz="3000" dirty="0" smtClean="0"/>
              <a:t> December 2016</a:t>
            </a:r>
          </a:p>
          <a:p>
            <a:pPr algn="ctr" eaLnBrk="1" hangingPunct="1">
              <a:buFontTx/>
              <a:buNone/>
            </a:pPr>
            <a:endParaRPr lang="en-GB" altLang="en-US" sz="3000" dirty="0"/>
          </a:p>
          <a:p>
            <a:pPr algn="ctr" eaLnBrk="1" hangingPunct="1">
              <a:buFontTx/>
              <a:buNone/>
            </a:pPr>
            <a:r>
              <a:rPr lang="en-US" altLang="en-US" sz="2800" dirty="0"/>
              <a:t>Sheilagh Ogilvie</a:t>
            </a:r>
          </a:p>
          <a:p>
            <a:pPr algn="ctr" eaLnBrk="1" hangingPunct="1">
              <a:buFontTx/>
              <a:buNone/>
            </a:pPr>
            <a:r>
              <a:rPr lang="en-GB" altLang="en-US" sz="2800" dirty="0"/>
              <a:t>Faculty of Economics, University of Cambridge</a:t>
            </a:r>
          </a:p>
          <a:p>
            <a:pPr algn="ctr" eaLnBrk="1" hangingPunct="1">
              <a:buFontTx/>
              <a:buNone/>
            </a:pPr>
            <a:endParaRPr lang="en-GB" altLang="en-US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3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Why is this important?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9588" y="1404268"/>
            <a:ext cx="8913812" cy="3582070"/>
          </a:xfrm>
        </p:spPr>
        <p:txBody>
          <a:bodyPr/>
          <a:lstStyle/>
          <a:p>
            <a:pPr eaLnBrk="1" hangingPunct="1"/>
            <a:r>
              <a:rPr lang="en-US" altLang="en-US" sz="2200" dirty="0" smtClean="0"/>
              <a:t>institutions = </a:t>
            </a:r>
            <a:r>
              <a:rPr lang="en-GB" altLang="en-US" sz="2200" dirty="0" smtClean="0"/>
              <a:t>“the </a:t>
            </a:r>
            <a:r>
              <a:rPr lang="en-GB" altLang="en-US" sz="2200" dirty="0"/>
              <a:t>rules of the game in a </a:t>
            </a:r>
            <a:r>
              <a:rPr lang="en-GB" altLang="en-US" sz="2200" dirty="0" smtClean="0"/>
              <a:t>society </a:t>
            </a:r>
            <a:r>
              <a:rPr lang="en-GB" altLang="en-US" sz="2200" dirty="0"/>
              <a:t>... the humanly devised constraints that shape human </a:t>
            </a:r>
            <a:r>
              <a:rPr lang="en-GB" altLang="en-US" sz="2200" dirty="0" smtClean="0"/>
              <a:t>interaction” (North 1990)</a:t>
            </a:r>
          </a:p>
          <a:p>
            <a:pPr eaLnBrk="1" hangingPunct="1"/>
            <a:r>
              <a:rPr lang="en-GB" altLang="en-US" sz="2200" dirty="0" smtClean="0"/>
              <a:t>many economists have argued that institutions are efficient solutions to economic problems</a:t>
            </a:r>
          </a:p>
          <a:p>
            <a:pPr eaLnBrk="1" hangingPunct="1"/>
            <a:r>
              <a:rPr lang="en-GB" altLang="en-US" sz="2200" dirty="0" smtClean="0"/>
              <a:t>but </a:t>
            </a:r>
            <a:r>
              <a:rPr lang="en-US" altLang="en-US" sz="2200" dirty="0"/>
              <a:t>many </a:t>
            </a:r>
            <a:r>
              <a:rPr lang="en-US" altLang="en-US" sz="2200" dirty="0" smtClean="0"/>
              <a:t>economies seem to suffer from bad institutions</a:t>
            </a:r>
          </a:p>
          <a:p>
            <a:pPr eaLnBrk="1" hangingPunct="1"/>
            <a:r>
              <a:rPr lang="en-US" altLang="en-US" sz="2200" dirty="0" smtClean="0"/>
              <a:t>address this puzzle using a particular historical institution: guild</a:t>
            </a:r>
          </a:p>
          <a:p>
            <a:pPr eaLnBrk="1" hangingPunct="1"/>
            <a:r>
              <a:rPr lang="en-US" altLang="en-US" sz="2200" dirty="0" smtClean="0"/>
              <a:t>guilds dominated European industry &amp; trade from 11</a:t>
            </a:r>
            <a:r>
              <a:rPr lang="en-US" altLang="en-US" sz="2200" baseline="30000" dirty="0" smtClean="0"/>
              <a:t>th</a:t>
            </a:r>
            <a:r>
              <a:rPr lang="en-US" altLang="en-US" sz="2200" dirty="0" smtClean="0"/>
              <a:t> to 19</a:t>
            </a:r>
            <a:r>
              <a:rPr lang="en-US" altLang="en-US" sz="2200" baseline="30000" dirty="0" smtClean="0"/>
              <a:t>th</a:t>
            </a:r>
            <a:r>
              <a:rPr lang="en-US" altLang="en-US" sz="2200" dirty="0" smtClean="0"/>
              <a:t> c.</a:t>
            </a:r>
          </a:p>
          <a:p>
            <a:pPr eaLnBrk="1" hangingPunct="1"/>
            <a:r>
              <a:rPr lang="en-US" altLang="en-US" sz="2200" dirty="0" smtClean="0"/>
              <a:t>harmed the poor &amp; imposed deadweight costs on whole economy</a:t>
            </a:r>
          </a:p>
          <a:p>
            <a:pPr eaLnBrk="1" hangingPunct="1"/>
            <a:r>
              <a:rPr lang="en-US" altLang="en-US" sz="2200" dirty="0" smtClean="0"/>
              <a:t>but survived for 800 years - economic reasoning can explain why 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A brief history of guilds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9588" y="1404268"/>
            <a:ext cx="8913812" cy="3582070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guild = association of people who share certain interests and wish to pursue common purposes</a:t>
            </a:r>
          </a:p>
          <a:p>
            <a:pPr eaLnBrk="1" hangingPunct="1"/>
            <a:r>
              <a:rPr lang="en-GB" altLang="en-US" sz="2200" dirty="0" smtClean="0"/>
              <a:t>most guilds were occupation-based &amp; pursued economic purposes</a:t>
            </a:r>
          </a:p>
          <a:p>
            <a:pPr eaLnBrk="1" hangingPunct="1"/>
            <a:r>
              <a:rPr lang="en-GB" altLang="en-US" sz="2200" dirty="0" smtClean="0"/>
              <a:t>guilds existed across Europe for over 8 centuries (c.1000- c.1880)</a:t>
            </a:r>
          </a:p>
          <a:p>
            <a:pPr eaLnBrk="1" hangingPunct="1"/>
            <a:r>
              <a:rPr lang="en-GB" altLang="en-US" sz="2200" dirty="0" smtClean="0"/>
              <a:t>but after c. 1500, guilds weakened in Low Countries &amp; England, strengthened in Germany, Switzerland, </a:t>
            </a:r>
            <a:r>
              <a:rPr lang="en-GB" altLang="en-US" sz="2200" dirty="0"/>
              <a:t>Austria, </a:t>
            </a:r>
            <a:r>
              <a:rPr lang="en-GB" altLang="en-US" sz="2200" dirty="0" smtClean="0"/>
              <a:t>Bohemia, Hungary, Poland, Scandinavia, Italy, Spain, Portugal ...</a:t>
            </a:r>
          </a:p>
          <a:p>
            <a:pPr eaLnBrk="1" hangingPunct="1"/>
            <a:r>
              <a:rPr lang="en-GB" altLang="en-US" sz="2200" dirty="0" smtClean="0"/>
              <a:t>any theory of institutions has to explain this variation in strength of guilds across different European societies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3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What did guilds do?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260252"/>
            <a:ext cx="8913812" cy="3672408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a guild had legal privileges giving its members exclusive right to practise particular occupation in particular place:</a:t>
            </a:r>
          </a:p>
          <a:p>
            <a:pPr lvl="1" eaLnBrk="1" hangingPunct="1"/>
            <a:r>
              <a:rPr lang="en-GB" altLang="en-US" sz="2200" dirty="0" smtClean="0"/>
              <a:t>monopoly over producing specific goods &amp; services</a:t>
            </a:r>
          </a:p>
          <a:p>
            <a:pPr lvl="1" eaLnBrk="1" hangingPunct="1"/>
            <a:r>
              <a:rPr lang="en-GB" altLang="en-US" sz="2200" dirty="0" smtClean="0"/>
              <a:t>monopsony over purchasing &amp; using specific inputs</a:t>
            </a:r>
          </a:p>
          <a:p>
            <a:pPr eaLnBrk="1" hangingPunct="1"/>
            <a:r>
              <a:rPr lang="en-GB" altLang="en-US" sz="2200" dirty="0" smtClean="0"/>
              <a:t>in order to enforce its monopoly &amp; monopsony privileges, a guild:</a:t>
            </a:r>
          </a:p>
          <a:p>
            <a:pPr lvl="1" eaLnBrk="1" hangingPunct="1"/>
            <a:r>
              <a:rPr lang="en-GB" altLang="en-US" sz="2200" dirty="0" smtClean="0"/>
              <a:t>limited entry</a:t>
            </a:r>
          </a:p>
          <a:p>
            <a:pPr lvl="1" eaLnBrk="1" hangingPunct="1"/>
            <a:r>
              <a:rPr lang="en-GB" altLang="en-US" sz="2200" dirty="0" smtClean="0"/>
              <a:t>restricted quantity of goods/services produced</a:t>
            </a:r>
          </a:p>
          <a:p>
            <a:pPr lvl="1" eaLnBrk="1" hangingPunct="1"/>
            <a:r>
              <a:rPr lang="en-GB" altLang="en-US" sz="2200" dirty="0" smtClean="0"/>
              <a:t>set output prices above competitive level</a:t>
            </a:r>
          </a:p>
          <a:p>
            <a:pPr lvl="1" eaLnBrk="1" hangingPunct="1"/>
            <a:r>
              <a:rPr lang="en-GB" altLang="en-US" sz="2200" dirty="0" smtClean="0"/>
              <a:t>set input costs (esp. wages) below competitive level</a:t>
            </a:r>
          </a:p>
          <a:p>
            <a:pPr eaLnBrk="1" hangingPunct="1"/>
            <a:endParaRPr lang="en-US" alt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245278"/>
              </p:ext>
            </p:extLst>
          </p:nvPr>
        </p:nvGraphicFramePr>
        <p:xfrm>
          <a:off x="56456" y="972220"/>
          <a:ext cx="9777536" cy="4913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Worksheet" r:id="rId4" imgW="7581848" imgH="3775641" progId="Excel.Sheet.12">
                  <p:embed/>
                </p:oleObj>
              </mc:Choice>
              <mc:Fallback>
                <p:oleObj name="Worksheet" r:id="rId4" imgW="7581848" imgH="37756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456" y="972220"/>
                        <a:ext cx="9777536" cy="4913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564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359391"/>
              </p:ext>
            </p:extLst>
          </p:nvPr>
        </p:nvGraphicFramePr>
        <p:xfrm>
          <a:off x="128464" y="77812"/>
          <a:ext cx="9433048" cy="690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Worksheet" r:id="rId4" imgW="7620000" imgH="5695881" progId="Excel.Sheet.12">
                  <p:embed/>
                </p:oleObj>
              </mc:Choice>
              <mc:Fallback>
                <p:oleObj name="Worksheet" r:id="rId4" imgW="7620000" imgH="56958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464" y="77812"/>
                        <a:ext cx="9433048" cy="690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621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But maybe guilds were “efficient” because they guaranteed quality &amp; protected consumers?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76692" y="1404268"/>
            <a:ext cx="8913812" cy="3582070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guilds often set minimum standards &amp; prohibited low-quality goods</a:t>
            </a:r>
          </a:p>
          <a:p>
            <a:pPr eaLnBrk="1" hangingPunct="1"/>
            <a:r>
              <a:rPr lang="en-US" altLang="en-US" sz="2000" dirty="0" smtClean="0"/>
              <a:t>in some cases, this protected consumers, but in others, it harmed consumers by banning nasty-but-cheap goods</a:t>
            </a:r>
          </a:p>
          <a:p>
            <a:pPr eaLnBrk="1" hangingPunct="1"/>
            <a:r>
              <a:rPr lang="en-US" altLang="en-US" sz="2000" dirty="0" smtClean="0"/>
              <a:t>it also harmed industries by making them </a:t>
            </a:r>
            <a:r>
              <a:rPr lang="en-US" altLang="en-US" sz="2000" dirty="0"/>
              <a:t>high-cost </a:t>
            </a:r>
            <a:r>
              <a:rPr lang="en-US" altLang="en-US" sz="2000" dirty="0" smtClean="0"/>
              <a:t>&amp; inflexible:</a:t>
            </a:r>
          </a:p>
          <a:p>
            <a:pPr marL="398463" lvl="1" indent="0" eaLnBrk="1" hangingPunct="1">
              <a:buNone/>
            </a:pPr>
            <a:r>
              <a:rPr lang="en-GB" altLang="en-US" sz="2000" i="1" dirty="0" smtClean="0"/>
              <a:t>It </a:t>
            </a:r>
            <a:r>
              <a:rPr lang="en-GB" altLang="en-US" sz="2000" i="1" dirty="0"/>
              <a:t>is not the careful making of a few stockings, but the general making of many, that is best for the public good, for </a:t>
            </a:r>
            <a:r>
              <a:rPr lang="en-GB" altLang="en-US" sz="2000" i="1" dirty="0" smtClean="0"/>
              <a:t>that </a:t>
            </a:r>
            <a:r>
              <a:rPr lang="en-GB" altLang="en-US" sz="2000" i="1" dirty="0"/>
              <a:t>sets more people on work ... and when the stockings are </a:t>
            </a:r>
            <a:r>
              <a:rPr lang="en-GB" altLang="en-US" sz="2000" i="1" dirty="0" smtClean="0"/>
              <a:t>made, there </a:t>
            </a:r>
            <a:r>
              <a:rPr lang="en-GB" altLang="en-US" sz="2000" i="1" dirty="0"/>
              <a:t>are amongst them some for all sorts of </a:t>
            </a:r>
            <a:r>
              <a:rPr lang="en-GB" altLang="en-US" sz="2000" i="1" dirty="0" smtClean="0"/>
              <a:t>people, </a:t>
            </a:r>
            <a:r>
              <a:rPr lang="en-GB" altLang="en-US" sz="2000" i="1" dirty="0"/>
              <a:t>and the buyer is able to judge of them and to give prices accordingly. If none but fine stockings be made, the poor must go without</a:t>
            </a:r>
            <a:r>
              <a:rPr lang="en-GB" altLang="en-US" sz="2000" i="1" dirty="0" smtClean="0"/>
              <a:t>. </a:t>
            </a:r>
            <a:r>
              <a:rPr lang="en-GB" altLang="en-US" sz="2000" dirty="0" smtClean="0"/>
              <a:t>(petition against the guilded stocking-knitters, Leicester, 1673)</a:t>
            </a:r>
            <a:endParaRPr lang="en-US" altLang="en-US" sz="2000" dirty="0" smtClean="0"/>
          </a:p>
          <a:p>
            <a:pPr eaLnBrk="1" hangingPunct="1"/>
            <a:r>
              <a:rPr lang="en-US" altLang="en-US" sz="2000" dirty="0" smtClean="0"/>
              <a:t>many successful European industries had no guild quality controls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Were guilds “efficient” because they fostered</a:t>
            </a:r>
            <a:br>
              <a:rPr lang="en-GB" altLang="en-US" sz="3200" dirty="0" smtClean="0"/>
            </a:br>
            <a:r>
              <a:rPr lang="en-GB" altLang="en-US" sz="3200" dirty="0" smtClean="0"/>
              <a:t>human capital investment?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511390"/>
            <a:ext cx="8913812" cy="3582070"/>
          </a:xfrm>
        </p:spPr>
        <p:txBody>
          <a:bodyPr/>
          <a:lstStyle/>
          <a:p>
            <a:pPr eaLnBrk="1" hangingPunct="1"/>
            <a:r>
              <a:rPr lang="en-US" altLang="en-US" sz="2200" dirty="0"/>
              <a:t>many guilds required </a:t>
            </a:r>
            <a:r>
              <a:rPr lang="en-US" altLang="en-US" sz="2200" dirty="0" smtClean="0"/>
              <a:t>apprenticeship ... but then restricted access to it, excluding girls, Jews, bastards, paupers, non-masters’-sons, ...</a:t>
            </a:r>
          </a:p>
          <a:p>
            <a:pPr eaLnBrk="1" hangingPunct="1"/>
            <a:r>
              <a:rPr lang="en-US" altLang="en-US" sz="2200" dirty="0" smtClean="0"/>
              <a:t>many other guilds didn’t even require apprenticeship</a:t>
            </a:r>
          </a:p>
          <a:p>
            <a:pPr lvl="1" eaLnBrk="1" hangingPunct="1"/>
            <a:r>
              <a:rPr lang="en-US" altLang="en-US" sz="2000" dirty="0" smtClean="0"/>
              <a:t>40</a:t>
            </a:r>
            <a:r>
              <a:rPr lang="en-US" altLang="en-US" sz="2000" dirty="0"/>
              <a:t>% of Italian guilds </a:t>
            </a:r>
            <a:r>
              <a:rPr lang="en-US" altLang="en-US" sz="2000" dirty="0" smtClean="0"/>
              <a:t>had no </a:t>
            </a:r>
            <a:r>
              <a:rPr lang="en-US" altLang="en-US" sz="2000" dirty="0" err="1" smtClean="0"/>
              <a:t>apprenticehip</a:t>
            </a:r>
            <a:r>
              <a:rPr lang="en-US" altLang="en-US" sz="2000" dirty="0" smtClean="0"/>
              <a:t> requirement</a:t>
            </a:r>
          </a:p>
          <a:p>
            <a:pPr lvl="1" eaLnBrk="1" hangingPunct="1"/>
            <a:r>
              <a:rPr lang="en-US" altLang="en-US" sz="2000" dirty="0" smtClean="0"/>
              <a:t>many Paris </a:t>
            </a:r>
            <a:r>
              <a:rPr lang="en-US" altLang="en-US" sz="2000" dirty="0"/>
              <a:t>guilds admitted </a:t>
            </a:r>
            <a:r>
              <a:rPr lang="en-US" altLang="en-US" sz="2000" dirty="0" smtClean="0"/>
              <a:t>&gt;50</a:t>
            </a:r>
            <a:r>
              <a:rPr lang="en-US" altLang="en-US" sz="2000" dirty="0"/>
              <a:t>% of masters </a:t>
            </a:r>
            <a:r>
              <a:rPr lang="en-US" altLang="en-US" sz="2000" dirty="0" smtClean="0"/>
              <a:t>without apprenticeship</a:t>
            </a:r>
            <a:endParaRPr lang="en-US" altLang="en-US" sz="2000" dirty="0"/>
          </a:p>
          <a:p>
            <a:pPr eaLnBrk="1" hangingPunct="1"/>
            <a:r>
              <a:rPr lang="en-US" altLang="en-US" sz="2200" dirty="0" smtClean="0"/>
              <a:t>non-guild apprenticeships were widespread (England, Netherlands)</a:t>
            </a:r>
            <a:endParaRPr lang="en-US" altLang="en-US" sz="2200" dirty="0"/>
          </a:p>
          <a:p>
            <a:pPr eaLnBrk="1" hangingPunct="1"/>
            <a:r>
              <a:rPr lang="en-US" altLang="en-US" sz="2200" dirty="0" smtClean="0"/>
              <a:t>non-apprenticed “interlopers” (women, Jews) produced well &amp; attracted consumers (which was why guilds saw them as a threat)</a:t>
            </a:r>
          </a:p>
          <a:p>
            <a:pPr eaLnBrk="1" hangingPunct="1"/>
            <a:r>
              <a:rPr lang="en-US" altLang="en-US" sz="2200" dirty="0"/>
              <a:t>many </a:t>
            </a:r>
            <a:r>
              <a:rPr lang="en-US" altLang="en-US" sz="2200" dirty="0" smtClean="0"/>
              <a:t>entire industries without guild apprenticeship rules flourished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8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124867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Were guilds “efficient” because their monopoly profits motivated innovators?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1656" y="1395621"/>
            <a:ext cx="8913812" cy="3582070"/>
          </a:xfrm>
        </p:spPr>
        <p:txBody>
          <a:bodyPr/>
          <a:lstStyle/>
          <a:p>
            <a:pPr eaLnBrk="1" hangingPunct="1"/>
            <a:r>
              <a:rPr lang="en-US" altLang="en-US" sz="2200" dirty="0" smtClean="0"/>
              <a:t>some economic models theorize that monopoly profits provide the incentives to make producers innovate</a:t>
            </a:r>
          </a:p>
          <a:p>
            <a:pPr eaLnBrk="1" hangingPunct="1"/>
            <a:r>
              <a:rPr lang="en-US" altLang="en-US" sz="2200" dirty="0" smtClean="0"/>
              <a:t>but all these models require free entry – so can’t apply to guilds</a:t>
            </a:r>
          </a:p>
          <a:p>
            <a:pPr eaLnBrk="1" hangingPunct="1"/>
            <a:r>
              <a:rPr lang="en-US" altLang="en-US" sz="2200" dirty="0" smtClean="0"/>
              <a:t>instead, guilds believed innovations destroyed members’ jobs:</a:t>
            </a:r>
          </a:p>
          <a:p>
            <a:pPr marL="795338" lvl="2" indent="0" eaLnBrk="1" hangingPunct="1">
              <a:buNone/>
            </a:pPr>
            <a:r>
              <a:rPr lang="en-US" altLang="en-US" sz="2000" i="1" dirty="0" smtClean="0"/>
              <a:t>If a shoemaker comes along with new tools and makes 70 shoes in a day, where others make 20, that would be ruin of 100 or 200 shoemakers. (</a:t>
            </a:r>
            <a:r>
              <a:rPr lang="en-US" altLang="en-US" sz="2000" i="1" dirty="0" err="1" smtClean="0"/>
              <a:t>Eiximenis</a:t>
            </a:r>
            <a:r>
              <a:rPr lang="en-US" altLang="en-US" sz="2000" i="1" dirty="0" smtClean="0"/>
              <a:t>, Catalan philosopher, 14</a:t>
            </a:r>
            <a:r>
              <a:rPr lang="en-US" altLang="en-US" sz="2000" i="1" baseline="30000" dirty="0" smtClean="0"/>
              <a:t>th</a:t>
            </a:r>
            <a:r>
              <a:rPr lang="en-US" altLang="en-US" sz="2000" i="1" dirty="0" smtClean="0"/>
              <a:t> century)</a:t>
            </a:r>
            <a:endParaRPr lang="en-US" altLang="en-US" sz="2000" dirty="0" smtClean="0"/>
          </a:p>
          <a:p>
            <a:pPr eaLnBrk="1" hangingPunct="1"/>
            <a:r>
              <a:rPr lang="en-US" altLang="en-US" sz="2200" dirty="0" smtClean="0"/>
              <a:t>they didn’t </a:t>
            </a:r>
            <a:r>
              <a:rPr lang="en-US" altLang="en-US" sz="2200" dirty="0" err="1" smtClean="0"/>
              <a:t>realise</a:t>
            </a:r>
            <a:r>
              <a:rPr lang="en-US" altLang="en-US" sz="2200" dirty="0" smtClean="0"/>
              <a:t> that innovation also increases buying power</a:t>
            </a:r>
          </a:p>
          <a:p>
            <a:pPr eaLnBrk="1" hangingPunct="1"/>
            <a:r>
              <a:rPr lang="en-US" altLang="en-US" sz="2200" dirty="0" smtClean="0"/>
              <a:t>so they lobbied against innovations, forbade members to use them, boycotted wares &amp; workers from places that adopted inventions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5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So ... guilds provide little support for “efficiency” theory of institutions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9588" y="1404268"/>
            <a:ext cx="8913812" cy="3582070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limited entry &amp; prevented outsiders (women</a:t>
            </a:r>
            <a:r>
              <a:rPr lang="en-GB" altLang="en-US" sz="2200" dirty="0"/>
              <a:t>, migrants, Jews, bastards, gypsies, Moors, Slavs, serfs, </a:t>
            </a:r>
            <a:r>
              <a:rPr lang="en-GB" altLang="en-US" sz="2200" dirty="0" smtClean="0"/>
              <a:t>...) from </a:t>
            </a:r>
            <a:r>
              <a:rPr lang="en-GB" altLang="en-US" sz="2200" dirty="0"/>
              <a:t>earning a </a:t>
            </a:r>
            <a:r>
              <a:rPr lang="en-GB" altLang="en-US" sz="2200" dirty="0" smtClean="0"/>
              <a:t>living</a:t>
            </a:r>
          </a:p>
          <a:p>
            <a:pPr eaLnBrk="1" hangingPunct="1"/>
            <a:r>
              <a:rPr lang="en-GB" altLang="en-US" sz="2200" dirty="0" smtClean="0"/>
              <a:t>enabled businessmen to limit supply &amp; charge artificially high prices</a:t>
            </a:r>
          </a:p>
          <a:p>
            <a:pPr eaLnBrk="1" hangingPunct="1"/>
            <a:r>
              <a:rPr lang="en-GB" altLang="en-US" sz="2200" dirty="0" smtClean="0"/>
              <a:t>enabled employers to depress wages</a:t>
            </a:r>
          </a:p>
          <a:p>
            <a:pPr eaLnBrk="1" hangingPunct="1"/>
            <a:r>
              <a:rPr lang="en-GB" altLang="en-US" sz="2200" dirty="0" smtClean="0"/>
              <a:t>let producers impose higher quality/cost than consumers wanted</a:t>
            </a:r>
          </a:p>
          <a:p>
            <a:pPr eaLnBrk="1" hangingPunct="1"/>
            <a:r>
              <a:rPr lang="en-GB" altLang="en-US" sz="2200" dirty="0" smtClean="0"/>
              <a:t>limited </a:t>
            </a:r>
            <a:r>
              <a:rPr lang="en-GB" altLang="en-US" sz="2200" dirty="0"/>
              <a:t>access to apprenticeship =&gt; reduced human </a:t>
            </a:r>
            <a:r>
              <a:rPr lang="en-GB" altLang="en-US" sz="2200" dirty="0" smtClean="0"/>
              <a:t>capital</a:t>
            </a:r>
          </a:p>
          <a:p>
            <a:pPr eaLnBrk="1" hangingPunct="1"/>
            <a:r>
              <a:rPr lang="en-GB" altLang="en-US" sz="2200" dirty="0" smtClean="0"/>
              <a:t>allowed established businesses to block disruptive technologies</a:t>
            </a:r>
          </a:p>
          <a:p>
            <a:pPr eaLnBrk="1" hangingPunct="1"/>
            <a:r>
              <a:rPr lang="en-GB" altLang="en-US" sz="2200" dirty="0" smtClean="0"/>
              <a:t>made economic pie smaller for everyone</a:t>
            </a:r>
          </a:p>
          <a:p>
            <a:pPr eaLnBrk="1" hangingPunct="1"/>
            <a:r>
              <a:rPr lang="en-GB" altLang="en-US" sz="2200" dirty="0" smtClean="0"/>
              <a:t>harmed consumers, workers, weaker members of society</a:t>
            </a:r>
          </a:p>
          <a:p>
            <a:pPr eaLnBrk="1" hangingPunct="1"/>
            <a:endParaRPr lang="en-GB" altLang="en-US" sz="2200" dirty="0" smtClean="0"/>
          </a:p>
          <a:p>
            <a:pPr eaLnBrk="1" hangingPunct="1"/>
            <a:endParaRPr lang="en-GB" altLang="en-US" sz="2200" dirty="0" smtClean="0"/>
          </a:p>
          <a:p>
            <a:pPr eaLnBrk="1" hangingPunct="1"/>
            <a:endParaRPr lang="en-US" alt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How could such harmful institutions survive so long in so many places?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511390"/>
            <a:ext cx="8913812" cy="3582070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guilds offered benefits to businessmen &amp; political elites</a:t>
            </a:r>
          </a:p>
          <a:p>
            <a:pPr eaLnBrk="1" hangingPunct="1"/>
            <a:r>
              <a:rPr lang="en-GB" altLang="en-US" sz="2200" dirty="0" smtClean="0"/>
              <a:t>enabled these two groups to cooperate to capture more resources for themselves at the expense of the rest of the economy</a:t>
            </a:r>
          </a:p>
          <a:p>
            <a:pPr eaLnBrk="1" hangingPunct="1"/>
            <a:r>
              <a:rPr lang="en-GB" altLang="en-US" sz="2200" dirty="0" smtClean="0"/>
              <a:t>a guild provided mechanism for group of businessmen to negotiate with political elites for privileges giving them monopoly profits</a:t>
            </a:r>
          </a:p>
          <a:p>
            <a:pPr eaLnBrk="1" hangingPunct="1"/>
            <a:r>
              <a:rPr lang="en-GB" altLang="en-US" sz="2200" dirty="0" smtClean="0"/>
              <a:t>businessmen then used guild to redirect a share of these profits to political elites in return for support and enforcement</a:t>
            </a:r>
          </a:p>
          <a:p>
            <a:pPr eaLnBrk="1" hangingPunct="1"/>
            <a:r>
              <a:rPr lang="en-GB" altLang="en-US" sz="2200" dirty="0" smtClean="0"/>
              <a:t>neither businessmen nor political elites could have extracted these profits on their own – guilds provided an organizational device</a:t>
            </a:r>
          </a:p>
          <a:p>
            <a:pPr eaLnBrk="1" hangingPunct="1"/>
            <a:endParaRPr lang="en-GB" altLang="en-US" sz="2200" dirty="0" smtClean="0"/>
          </a:p>
          <a:p>
            <a:pPr eaLnBrk="1" hangingPunct="1"/>
            <a:endParaRPr lang="en-US" alt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502980" y="252140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200" dirty="0" smtClean="0"/>
              <a:t>Every successful guild had a government “ordinance” guaranteeing its monopoly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404268"/>
            <a:ext cx="8913812" cy="3600400"/>
          </a:xfrm>
        </p:spPr>
        <p:txBody>
          <a:bodyPr/>
          <a:lstStyle/>
          <a:p>
            <a:pPr eaLnBrk="1" hangingPunct="1"/>
            <a:r>
              <a:rPr lang="en-US" altLang="en-US" sz="2200" dirty="0" smtClean="0"/>
              <a:t>as soon as guilds emerged, they asked towns and rulers for “ordinances” giving them the right to limit entry &amp; enforce monopoly</a:t>
            </a:r>
          </a:p>
          <a:p>
            <a:pPr eaLnBrk="1" hangingPunct="1"/>
            <a:r>
              <a:rPr lang="en-US" altLang="en-US" sz="2200" dirty="0" smtClean="0"/>
              <a:t>without government ordinance, guild couldn’t enforce its privileges</a:t>
            </a:r>
          </a:p>
          <a:p>
            <a:pPr lvl="1" eaLnBrk="1" hangingPunct="1"/>
            <a:r>
              <a:rPr lang="en-US" altLang="en-US" sz="2000" dirty="0" smtClean="0"/>
              <a:t>Paris 1268: barber-surgeons can’t limit entry without royal ordinance</a:t>
            </a:r>
          </a:p>
          <a:p>
            <a:pPr lvl="1" eaLnBrk="1" hangingPunct="1"/>
            <a:r>
              <a:rPr lang="en-US" altLang="en-US" sz="2000" dirty="0" smtClean="0"/>
              <a:t>York c. 1460: guilds can’t enforce their rules without town ordinance</a:t>
            </a:r>
          </a:p>
          <a:p>
            <a:pPr lvl="1" eaLnBrk="1" hangingPunct="1"/>
            <a:r>
              <a:rPr lang="en-US" altLang="en-US" sz="2000" dirty="0" smtClean="0"/>
              <a:t>Palermo 1612: tailors’ guild rules are invalid without town approval</a:t>
            </a:r>
          </a:p>
          <a:p>
            <a:pPr lvl="1" eaLnBrk="1" hangingPunct="1"/>
            <a:r>
              <a:rPr lang="en-US" altLang="en-US" sz="2000" dirty="0" smtClean="0"/>
              <a:t>Madrid 1660: cabinetmakers</a:t>
            </a:r>
            <a:r>
              <a:rPr lang="en-US" altLang="en-US" sz="2000" dirty="0"/>
              <a:t>’ guild </a:t>
            </a:r>
            <a:r>
              <a:rPr lang="en-US" altLang="en-US" sz="2000" dirty="0" smtClean="0"/>
              <a:t>claims that the carpenters </a:t>
            </a:r>
            <a:r>
              <a:rPr lang="en-US" altLang="en-US" sz="2000" dirty="0"/>
              <a:t>a</a:t>
            </a:r>
            <a:r>
              <a:rPr lang="en-US" altLang="en-US" sz="2000" dirty="0" smtClean="0"/>
              <a:t>re </a:t>
            </a:r>
            <a:r>
              <a:rPr lang="en-US" altLang="en-US" sz="2000" dirty="0"/>
              <a:t>not really </a:t>
            </a:r>
            <a:r>
              <a:rPr lang="en-US" altLang="en-US" sz="2000" dirty="0" smtClean="0"/>
              <a:t>carpenters at all, because </a:t>
            </a:r>
            <a:r>
              <a:rPr lang="en-US" altLang="en-US" sz="2000" dirty="0"/>
              <a:t>they </a:t>
            </a:r>
            <a:r>
              <a:rPr lang="en-US" altLang="en-US" sz="2000" dirty="0" smtClean="0"/>
              <a:t>are </a:t>
            </a:r>
            <a:r>
              <a:rPr lang="en-US" altLang="en-US" sz="2000" dirty="0"/>
              <a:t>“without ordinances</a:t>
            </a:r>
            <a:r>
              <a:rPr lang="en-US" altLang="en-US" sz="2000" dirty="0" smtClean="0"/>
              <a:t>”</a:t>
            </a:r>
          </a:p>
          <a:p>
            <a:pPr eaLnBrk="1" hangingPunct="1"/>
            <a:r>
              <a:rPr lang="en-US" altLang="en-US" sz="2200" dirty="0" smtClean="0"/>
              <a:t>European towns &amp; rulers issued huge numbers of guild ordinances every year from 1100 to 1883 ... see table 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1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173161"/>
              </p:ext>
            </p:extLst>
          </p:nvPr>
        </p:nvGraphicFramePr>
        <p:xfrm>
          <a:off x="1208585" y="-35892"/>
          <a:ext cx="7704856" cy="7020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Worksheet" r:id="rId4" imgW="7498080" imgH="7722939" progId="Excel.Sheet.12">
                  <p:embed/>
                </p:oleObj>
              </mc:Choice>
              <mc:Fallback>
                <p:oleObj name="Worksheet" r:id="rId4" imgW="7498080" imgH="77229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8585" y="-35892"/>
                        <a:ext cx="7704856" cy="7020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42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76" y="0"/>
            <a:ext cx="7001510" cy="700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49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212"/>
            <a:ext cx="9961880" cy="498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96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017" y="0"/>
            <a:ext cx="5343965" cy="69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39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537869"/>
              </p:ext>
            </p:extLst>
          </p:nvPr>
        </p:nvGraphicFramePr>
        <p:xfrm>
          <a:off x="22076" y="612180"/>
          <a:ext cx="9892700" cy="568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Worksheet" r:id="rId4" imgW="8313368" imgH="4857958" progId="Excel.Sheet.12">
                  <p:embed/>
                </p:oleObj>
              </mc:Choice>
              <mc:Fallback>
                <p:oleObj name="Worksheet" r:id="rId4" imgW="8313368" imgH="485795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76" y="612180"/>
                        <a:ext cx="9892700" cy="568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92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595259"/>
              </p:ext>
            </p:extLst>
          </p:nvPr>
        </p:nvGraphicFramePr>
        <p:xfrm>
          <a:off x="1868488" y="11113"/>
          <a:ext cx="6169025" cy="696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Worksheet" r:id="rId4" imgW="7398968" imgH="8351381" progId="Excel.Sheet.12">
                  <p:embed/>
                </p:oleObj>
              </mc:Choice>
              <mc:Fallback>
                <p:oleObj name="Worksheet" r:id="rId4" imgW="7398968" imgH="83513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68488" y="11113"/>
                        <a:ext cx="6169025" cy="696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38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The deal was explicit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332260"/>
            <a:ext cx="8913812" cy="3582070"/>
          </a:xfrm>
        </p:spPr>
        <p:txBody>
          <a:bodyPr/>
          <a:lstStyle/>
          <a:p>
            <a:pPr eaLnBrk="1" hangingPunct="1"/>
            <a:r>
              <a:rPr lang="en-GB" altLang="en-US" sz="2000" dirty="0" smtClean="0"/>
              <a:t>1154: London weavers’ guild gets ordinance from king: “provided always that for this privilege they pay me 2 gold marks each year”</a:t>
            </a:r>
          </a:p>
          <a:p>
            <a:pPr eaLnBrk="1" hangingPunct="1"/>
            <a:r>
              <a:rPr lang="en-GB" altLang="en-US" sz="2000" dirty="0" smtClean="0"/>
              <a:t>1386: Perpignan drapers’ guild gets a new ordinance restoring its monopoly &amp; privileges</a:t>
            </a:r>
            <a:r>
              <a:rPr lang="en-GB" altLang="en-US" sz="2000" dirty="0"/>
              <a:t>, </a:t>
            </a:r>
            <a:r>
              <a:rPr lang="en-GB" altLang="en-US" sz="2000" dirty="0" smtClean="0"/>
              <a:t>for which it pays </a:t>
            </a:r>
            <a:r>
              <a:rPr lang="en-GB" altLang="en-US" sz="2000" dirty="0"/>
              <a:t>1,000 gold florins to King Peter </a:t>
            </a:r>
            <a:r>
              <a:rPr lang="en-GB" altLang="en-US" sz="2000" dirty="0" smtClean="0"/>
              <a:t>III</a:t>
            </a:r>
          </a:p>
          <a:p>
            <a:pPr eaLnBrk="1" hangingPunct="1"/>
            <a:r>
              <a:rPr lang="en-GB" altLang="en-US" sz="2000" dirty="0" smtClean="0"/>
              <a:t>1612: Venice canvas-makers’ guild gets new monopoly because “the public mind wishes to give each guild the fitting burden of military &amp; other taxes, in accordance with the benefits and advantages conferred upon it”</a:t>
            </a:r>
          </a:p>
          <a:p>
            <a:pPr eaLnBrk="1" hangingPunct="1"/>
            <a:r>
              <a:rPr lang="en-GB" altLang="en-US" sz="2000" dirty="0" smtClean="0"/>
              <a:t>1736: Calw merchant-dyers’ guild “is a substantial national treasure, especially during the recent French invasion and levy of military taxes, when it became apparent that no opportunity should be lost to give it a helping hand in all just matters as much as possible”</a:t>
            </a:r>
            <a:endParaRPr lang="en-US" alt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000" dirty="0" smtClean="0"/>
              <a:t>In northwest Europe, guilds gradually got weaker after c. 1500 –</a:t>
            </a:r>
            <a:r>
              <a:rPr lang="en-GB" altLang="en-US" sz="3000" dirty="0"/>
              <a:t> </a:t>
            </a:r>
            <a:r>
              <a:rPr lang="en-GB" altLang="en-US" sz="3000" dirty="0" smtClean="0"/>
              <a:t>5 key political characteristics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1060" y="1562284"/>
            <a:ext cx="8913812" cy="358207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 dirty="0" smtClean="0"/>
              <a:t>1. parliaments constrained how rulers could raise revenues &amp; grant privileges to special-interest groups (but not all parliaments did this)</a:t>
            </a:r>
          </a:p>
          <a:p>
            <a:pPr marL="0" indent="0" eaLnBrk="1" hangingPunct="1">
              <a:buNone/>
            </a:pPr>
            <a:r>
              <a:rPr lang="en-US" altLang="en-US" sz="2200" dirty="0" smtClean="0"/>
              <a:t>2. taxation became socially generalized (e.g. included nobles) =&gt; reduced state’s fiscal need to sell privileges to rent-seeking groups</a:t>
            </a:r>
          </a:p>
          <a:p>
            <a:pPr marL="0" indent="0" eaLnBrk="1" hangingPunct="1">
              <a:buNone/>
            </a:pPr>
            <a:r>
              <a:rPr lang="en-US" altLang="en-US" sz="2200" dirty="0" smtClean="0"/>
              <a:t>3. government allowed financial market to develop, used it for public borrowing =&gt; also reduced fiscal attractiveness of selling privileges</a:t>
            </a:r>
          </a:p>
          <a:p>
            <a:pPr marL="0" indent="0" eaLnBrk="1" hangingPunct="1">
              <a:buNone/>
            </a:pPr>
            <a:r>
              <a:rPr lang="en-US" altLang="en-US" sz="2200" dirty="0" smtClean="0"/>
              <a:t>4. towns competed =&gt; limited each other’s privileges</a:t>
            </a:r>
            <a:endParaRPr lang="en-US" altLang="en-US" sz="2200" dirty="0"/>
          </a:p>
          <a:p>
            <a:pPr marL="0" indent="0" eaLnBrk="1" hangingPunct="1">
              <a:buNone/>
            </a:pPr>
            <a:r>
              <a:rPr lang="en-US" altLang="en-US" sz="2200" dirty="0" smtClean="0"/>
              <a:t>5. political framework included politically &amp; economically powerful individuals involved in industry &amp; trade who wanted to be free of guilds</a:t>
            </a:r>
            <a:endParaRPr lang="en-US" alt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2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1268883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What can we learn from guilds</a:t>
            </a:r>
            <a:br>
              <a:rPr lang="en-GB" altLang="en-US" sz="3400" dirty="0" smtClean="0"/>
            </a:br>
            <a:r>
              <a:rPr lang="en-GB" altLang="en-US" sz="3400" dirty="0" smtClean="0"/>
              <a:t>about theories of institutions?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6888" y="1511389"/>
            <a:ext cx="8913812" cy="3582070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guilds prevented outsiders from earning a living or getting training, and enabled businessmen to limit supply, over-charge consumers, keep workers’ wages low, and block </a:t>
            </a:r>
            <a:r>
              <a:rPr lang="en-GB" altLang="en-US" sz="2200" dirty="0"/>
              <a:t>disruptive </a:t>
            </a:r>
            <a:r>
              <a:rPr lang="en-GB" altLang="en-US" sz="2200" dirty="0" smtClean="0"/>
              <a:t>technologies </a:t>
            </a:r>
          </a:p>
          <a:p>
            <a:pPr marL="1138238" lvl="2" indent="-342900" eaLnBrk="1" hangingPunct="1">
              <a:buFont typeface="Symbol" panose="05050102010706020507" pitchFamily="18" charset="2"/>
              <a:buChar char="Þ"/>
            </a:pPr>
            <a:r>
              <a:rPr lang="en-GB" altLang="en-US" sz="2200" dirty="0" smtClean="0"/>
              <a:t>economic efficiency cannot explain why guilds survived</a:t>
            </a:r>
          </a:p>
          <a:p>
            <a:pPr eaLnBrk="1" hangingPunct="1"/>
            <a:r>
              <a:rPr lang="en-GB" altLang="en-US" sz="2200" dirty="0" smtClean="0"/>
              <a:t>guilds benefited entrenched businessmen and </a:t>
            </a:r>
            <a:r>
              <a:rPr lang="en-GB" altLang="en-US" sz="2200" dirty="0"/>
              <a:t>political </a:t>
            </a:r>
            <a:r>
              <a:rPr lang="en-GB" altLang="en-US" sz="2200" dirty="0" smtClean="0"/>
              <a:t>elites, who openly collaborated to establish and enforce guild privileges:</a:t>
            </a:r>
          </a:p>
          <a:p>
            <a:pPr marL="1138238" lvl="2" indent="-342900" eaLnBrk="1" hangingPunct="1">
              <a:buFont typeface="Symbol" panose="05050102010706020507" pitchFamily="18" charset="2"/>
              <a:buChar char="Þ"/>
            </a:pPr>
            <a:r>
              <a:rPr lang="en-GB" altLang="en-US" sz="2200" dirty="0" smtClean="0"/>
              <a:t>distributional conflicts can explain why guilds survived</a:t>
            </a:r>
          </a:p>
          <a:p>
            <a:pPr marL="1138238" lvl="2" indent="-342900" eaLnBrk="1" hangingPunct="1">
              <a:buFont typeface="Symbol" panose="05050102010706020507" pitchFamily="18" charset="2"/>
              <a:buChar char="Þ"/>
            </a:pPr>
            <a:r>
              <a:rPr lang="en-GB" altLang="en-US" sz="2200" dirty="0" smtClean="0"/>
              <a:t>outcome of these </a:t>
            </a:r>
            <a:r>
              <a:rPr lang="en-GB" altLang="en-US" sz="2200" i="1" dirty="0" smtClean="0"/>
              <a:t>economic</a:t>
            </a:r>
            <a:r>
              <a:rPr lang="en-GB" altLang="en-US" sz="2200" dirty="0" smtClean="0"/>
              <a:t> conflicts depended on the </a:t>
            </a:r>
            <a:r>
              <a:rPr lang="en-GB" altLang="en-US" sz="2200" i="1" dirty="0" smtClean="0"/>
              <a:t>political</a:t>
            </a:r>
            <a:r>
              <a:rPr lang="en-GB" altLang="en-US" sz="2200" dirty="0" smtClean="0"/>
              <a:t>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>
          <a:xfrm>
            <a:off x="496888" y="279401"/>
            <a:ext cx="8913812" cy="980851"/>
          </a:xfrm>
        </p:spPr>
        <p:txBody>
          <a:bodyPr/>
          <a:lstStyle/>
          <a:p>
            <a:pPr eaLnBrk="1" hangingPunct="1"/>
            <a:r>
              <a:rPr lang="en-GB" altLang="en-US" sz="3400" dirty="0" smtClean="0"/>
              <a:t>Policy lessons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09588" y="1260252"/>
            <a:ext cx="8913812" cy="3726086"/>
          </a:xfrm>
        </p:spPr>
        <p:txBody>
          <a:bodyPr/>
          <a:lstStyle/>
          <a:p>
            <a:pPr eaLnBrk="1" hangingPunct="1"/>
            <a:r>
              <a:rPr lang="en-GB" altLang="en-US" sz="2200" dirty="0" smtClean="0"/>
              <a:t>entrenched producers can secure entry barriers &amp; market power by offering favours to political authorities – also happens nowadays</a:t>
            </a:r>
          </a:p>
          <a:p>
            <a:pPr eaLnBrk="1" hangingPunct="1"/>
            <a:r>
              <a:rPr lang="en-GB" altLang="en-US" sz="2200" dirty="0" smtClean="0"/>
              <a:t>governments grant such privileges in return for a share of the profits generated by the market power the privileges make possible</a:t>
            </a:r>
          </a:p>
          <a:p>
            <a:pPr eaLnBrk="1" hangingPunct="1"/>
            <a:r>
              <a:rPr lang="en-GB" altLang="en-US" sz="2200" dirty="0" smtClean="0"/>
              <a:t>rent-seeking groups often claim that quality standards, training requirements &amp; “high-tech” status justify legal monopolies</a:t>
            </a:r>
          </a:p>
          <a:p>
            <a:pPr eaLnBrk="1" hangingPunct="1"/>
            <a:r>
              <a:rPr lang="en-GB" altLang="en-US" sz="2200" dirty="0" smtClean="0"/>
              <a:t>total </a:t>
            </a:r>
            <a:r>
              <a:rPr lang="en-GB" altLang="en-US" sz="2200" dirty="0"/>
              <a:t>costs of such institutions are high but spread over </a:t>
            </a:r>
            <a:r>
              <a:rPr lang="en-GB" altLang="en-US" sz="2200" dirty="0" smtClean="0"/>
              <a:t>whole economy; total </a:t>
            </a:r>
            <a:r>
              <a:rPr lang="en-GB" altLang="en-US" sz="2200" dirty="0"/>
              <a:t>benefits are low but concentrated in small </a:t>
            </a:r>
            <a:r>
              <a:rPr lang="en-GB" altLang="en-US" sz="2200" dirty="0" smtClean="0"/>
              <a:t>groups</a:t>
            </a:r>
          </a:p>
          <a:p>
            <a:pPr eaLnBrk="1" hangingPunct="1"/>
            <a:r>
              <a:rPr lang="en-GB" altLang="en-US" sz="2200" dirty="0" smtClean="0"/>
              <a:t>the way they distribute benefits &amp; costs makes it difficult to reform such institutions – but entire economy can benefit </a:t>
            </a:r>
            <a:r>
              <a:rPr lang="en-GB" altLang="en-US" sz="2200" smtClean="0"/>
              <a:t>from doing so</a:t>
            </a:r>
            <a:endParaRPr lang="en-GB" alt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93461"/>
            <a:ext cx="4826860" cy="2119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60" y="5093460"/>
            <a:ext cx="5079140" cy="211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9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11029</TotalTime>
  <Words>1449</Words>
  <Application>Microsoft Office PowerPoint</Application>
  <PresentationFormat>Custom</PresentationFormat>
  <Paragraphs>119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Symbol</vt:lpstr>
      <vt:lpstr>Default Design</vt:lpstr>
      <vt:lpstr>Worksheet</vt:lpstr>
      <vt:lpstr>How Do Bad Institutions Survive? Lessons from European History</vt:lpstr>
      <vt:lpstr>Why is this important?</vt:lpstr>
      <vt:lpstr>A brief history of guilds</vt:lpstr>
      <vt:lpstr>What did guilds do?</vt:lpstr>
      <vt:lpstr>PowerPoint Presentation</vt:lpstr>
      <vt:lpstr>PowerPoint Presentation</vt:lpstr>
      <vt:lpstr>But maybe guilds were “efficient” because they guaranteed quality &amp; protected consumers?</vt:lpstr>
      <vt:lpstr>Were guilds “efficient” because they fostered human capital investment?</vt:lpstr>
      <vt:lpstr>Were guilds “efficient” because their monopoly profits motivated innovators?</vt:lpstr>
      <vt:lpstr>So ... guilds provide little support for “efficiency” theory of institutions</vt:lpstr>
      <vt:lpstr>How could such harmful institutions survive so long in so many places?</vt:lpstr>
      <vt:lpstr>Every successful guild had a government “ordinance” guaranteeing its monopoly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deal was explicit</vt:lpstr>
      <vt:lpstr>In northwest Europe, guilds gradually got weaker after c. 1500 – 5 key political characteristics</vt:lpstr>
      <vt:lpstr>What can we learn from guilds about theories of institutions?</vt:lpstr>
      <vt:lpstr>Policy lessons</vt:lpstr>
    </vt:vector>
  </TitlesOfParts>
  <Company>Faculty of Economics, University of Cambridge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Capital Investment in a Late-Developing Economy: Evidence from Württemberg, c. 1600–c. 1900</dc:title>
  <dc:creator>Sheilagh Ogilvie</dc:creator>
  <cp:lastModifiedBy>Home</cp:lastModifiedBy>
  <cp:revision>366</cp:revision>
  <cp:lastPrinted>2016-12-13T09:56:20Z</cp:lastPrinted>
  <dcterms:created xsi:type="dcterms:W3CDTF">2008-02-13T12:10:11Z</dcterms:created>
  <dcterms:modified xsi:type="dcterms:W3CDTF">2016-12-29T18:33:14Z</dcterms:modified>
</cp:coreProperties>
</file>