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672" r:id="rId2"/>
    <p:sldMasterId id="2147483684" r:id="rId3"/>
    <p:sldMasterId id="2147483698" r:id="rId4"/>
    <p:sldMasterId id="2147483701" r:id="rId5"/>
  </p:sldMasterIdLst>
  <p:notesMasterIdLst>
    <p:notesMasterId r:id="rId18"/>
  </p:notesMasterIdLst>
  <p:handoutMasterIdLst>
    <p:handoutMasterId r:id="rId19"/>
  </p:handoutMasterIdLst>
  <p:sldIdLst>
    <p:sldId id="256" r:id="rId6"/>
    <p:sldId id="276" r:id="rId7"/>
    <p:sldId id="281" r:id="rId8"/>
    <p:sldId id="282" r:id="rId9"/>
    <p:sldId id="278" r:id="rId10"/>
    <p:sldId id="279" r:id="rId11"/>
    <p:sldId id="283" r:id="rId12"/>
    <p:sldId id="280" r:id="rId13"/>
    <p:sldId id="285" r:id="rId14"/>
    <p:sldId id="286" r:id="rId15"/>
    <p:sldId id="284" r:id="rId16"/>
    <p:sldId id="288" r:id="rId17"/>
  </p:sldIdLst>
  <p:sldSz cx="9144000" cy="6858000" type="screen4x3"/>
  <p:notesSz cx="9918700" cy="6794500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BdE Neue Helvetica 55 Roman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333333"/>
    <a:srgbClr val="DEDEDE"/>
    <a:srgbClr val="E1E1E1"/>
    <a:srgbClr val="D9D9D9"/>
    <a:srgbClr val="C0C0C0"/>
    <a:srgbClr val="669966"/>
    <a:srgbClr val="B35C4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2967" autoAdjust="0"/>
    <p:restoredTop sz="93431" autoAdjust="0"/>
  </p:normalViewPr>
  <p:slideViewPr>
    <p:cSldViewPr snapToGrid="0">
      <p:cViewPr varScale="1">
        <p:scale>
          <a:sx n="105" d="100"/>
          <a:sy n="105" d="100"/>
        </p:scale>
        <p:origin x="-127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6" d="100"/>
          <a:sy n="106" d="100"/>
        </p:scale>
        <p:origin x="-1662" y="-78"/>
      </p:cViewPr>
      <p:guideLst>
        <p:guide orient="horz" pos="2140"/>
        <p:guide pos="31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Retos derivados de la crisis económica y financiera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 custAng="0" custScaleY="4730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04EBD2-8A3D-4578-9F66-F1E2C4E66615}" type="presOf" srcId="{29E46B5F-AA15-4BD0-A14C-B3A9DF9139E1}" destId="{A7CAE06A-B42B-4287-ABFE-85D61898176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964BDC8E-AF1E-4376-B5BF-F5C5100520F1}" type="presOf" srcId="{61241ED5-FC24-485D-A4C5-04C2F83C5B93}" destId="{EF2B8A79-FED0-4081-9867-CFE18C193307}" srcOrd="0" destOrd="0" presId="urn:microsoft.com/office/officeart/2005/8/layout/vList2"/>
    <dgm:cxn modelId="{C0A5FEF2-4898-4C66-808D-8A0F835DDA2E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El carácter singular del BCE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 custAng="0" custScaleY="4730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E0E81A18-C188-4A4E-B69B-B3ADC3553CF4}" type="presOf" srcId="{61241ED5-FC24-485D-A4C5-04C2F83C5B93}" destId="{EF2B8A79-FED0-4081-9867-CFE18C193307}" srcOrd="0" destOrd="0" presId="urn:microsoft.com/office/officeart/2005/8/layout/vList2"/>
    <dgm:cxn modelId="{593D6657-96C0-430C-8AF3-2DC5639D1E78}" type="presOf" srcId="{29E46B5F-AA15-4BD0-A14C-B3A9DF9139E1}" destId="{A7CAE06A-B42B-4287-ABFE-85D618981767}" srcOrd="0" destOrd="0" presId="urn:microsoft.com/office/officeart/2005/8/layout/vList2"/>
    <dgm:cxn modelId="{756ACDA8-8F4B-4F24-BAB0-31B2D0C86D0E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El BCE reaccionó con inyecciones masivas de liquidez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 custAng="0" custScaleY="4730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5284CF-EC0F-43EA-9FF4-2CACD093141D}" type="presOf" srcId="{29E46B5F-AA15-4BD0-A14C-B3A9DF9139E1}" destId="{A7CAE06A-B42B-4287-ABFE-85D618981767}" srcOrd="0" destOrd="0" presId="urn:microsoft.com/office/officeart/2005/8/layout/vList2"/>
    <dgm:cxn modelId="{CC422D43-1E56-452D-8B98-ACAB2609DB89}" type="presOf" srcId="{61241ED5-FC24-485D-A4C5-04C2F83C5B93}" destId="{EF2B8A79-FED0-4081-9867-CFE18C19330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CC19C4C4-E1D3-4016-8E4C-24ACA819E25D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La expansión del balance del BCE ha estado basada sobre todo en los préstamos a las entidades 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C85A12-4AC9-454B-AD02-FC13054C30E7}" type="presOf" srcId="{61241ED5-FC24-485D-A4C5-04C2F83C5B93}" destId="{EF2B8A79-FED0-4081-9867-CFE18C19330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7C28113F-8398-453C-A383-8AF32A09C87B}" type="presOf" srcId="{29E46B5F-AA15-4BD0-A14C-B3A9DF9139E1}" destId="{A7CAE06A-B42B-4287-ABFE-85D618981767}" srcOrd="0" destOrd="0" presId="urn:microsoft.com/office/officeart/2005/8/layout/vList2"/>
    <dgm:cxn modelId="{176C30B4-3FA8-49AC-AAAF-B261FA652A90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Reducciones de los tipos de interés oficiales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 custLinFactNeighborY="-98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A0B9B-FD30-47DC-B9A4-F51D37DDE62B}" type="presOf" srcId="{29E46B5F-AA15-4BD0-A14C-B3A9DF9139E1}" destId="{A7CAE06A-B42B-4287-ABFE-85D61898176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F7BE5D93-ECC1-4306-9A54-0986DCAC7416}" type="presOf" srcId="{61241ED5-FC24-485D-A4C5-04C2F83C5B93}" destId="{EF2B8A79-FED0-4081-9867-CFE18C193307}" srcOrd="0" destOrd="0" presId="urn:microsoft.com/office/officeart/2005/8/layout/vList2"/>
    <dgm:cxn modelId="{366657FE-C065-450F-9CBA-63A4A50E1A6F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El límite cero para los tipos de interés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 custAng="0" custScaleY="4730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28CB66-D603-4184-95D1-F1FEBDFD6F08}" type="presOf" srcId="{61241ED5-FC24-485D-A4C5-04C2F83C5B93}" destId="{EF2B8A79-FED0-4081-9867-CFE18C19330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ECEAB8E6-B05D-40D3-9BB0-0B3DCE00347E}" type="presOf" srcId="{29E46B5F-AA15-4BD0-A14C-B3A9DF9139E1}" destId="{A7CAE06A-B42B-4287-ABFE-85D618981767}" srcOrd="0" destOrd="0" presId="urn:microsoft.com/office/officeart/2005/8/layout/vList2"/>
    <dgm:cxn modelId="{6994597A-D27C-49CD-BA52-6689710B8480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Tipos soberanos y CDS bancarios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1CC9FFCF-5D5D-4522-B887-2990558F99C8}" type="presOf" srcId="{61241ED5-FC24-485D-A4C5-04C2F83C5B93}" destId="{EF2B8A79-FED0-4081-9867-CFE18C193307}" srcOrd="0" destOrd="0" presId="urn:microsoft.com/office/officeart/2005/8/layout/vList2"/>
    <dgm:cxn modelId="{8D658F6A-12D4-45EA-B837-46CCF666F171}" type="presOf" srcId="{29E46B5F-AA15-4BD0-A14C-B3A9DF9139E1}" destId="{A7CAE06A-B42B-4287-ABFE-85D618981767}" srcOrd="0" destOrd="0" presId="urn:microsoft.com/office/officeart/2005/8/layout/vList2"/>
    <dgm:cxn modelId="{1CE60A36-BD94-41CF-8401-978D85F71ED0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Tipos de interés bancarios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BE9F6E-62B3-4EBD-A1E6-74EF7821DD5C}" type="presOf" srcId="{61241ED5-FC24-485D-A4C5-04C2F83C5B93}" destId="{EF2B8A79-FED0-4081-9867-CFE18C19330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992D9EDD-D108-4BF5-BE0A-6690715F8908}" type="presOf" srcId="{29E46B5F-AA15-4BD0-A14C-B3A9DF9139E1}" destId="{A7CAE06A-B42B-4287-ABFE-85D618981767}" srcOrd="0" destOrd="0" presId="urn:microsoft.com/office/officeart/2005/8/layout/vList2"/>
    <dgm:cxn modelId="{65D0CEF3-ED97-4BB1-A410-F5732A12A690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Ampliación de la brecha entre saldos acreedores y deudores del TARGET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769E7F07-456E-4118-99F3-95A56337EDDF}" type="presOf" srcId="{61241ED5-FC24-485D-A4C5-04C2F83C5B93}" destId="{EF2B8A79-FED0-4081-9867-CFE18C193307}" srcOrd="0" destOrd="0" presId="urn:microsoft.com/office/officeart/2005/8/layout/vList2"/>
    <dgm:cxn modelId="{C31908CD-9BE5-4678-8927-3FC04CFCAEE2}" type="presOf" srcId="{29E46B5F-AA15-4BD0-A14C-B3A9DF9139E1}" destId="{A7CAE06A-B42B-4287-ABFE-85D618981767}" srcOrd="0" destOrd="0" presId="urn:microsoft.com/office/officeart/2005/8/layout/vList2"/>
    <dgm:cxn modelId="{69B6C2AC-8429-46FD-8E0E-9864AC06B888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E46B5F-AA15-4BD0-A14C-B3A9DF9139E1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1241ED5-FC24-485D-A4C5-04C2F83C5B93}">
      <dgm:prSet phldrT="[Texto]" custT="1"/>
      <dgm:spPr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s-ES_tradnl" sz="1800" baseline="0" dirty="0" smtClean="0">
              <a:solidFill>
                <a:schemeClr val="tx1"/>
              </a:solidFill>
              <a:latin typeface="+mj-lt"/>
            </a:rPr>
            <a:t>Reacciones a distintos niveles</a:t>
          </a:r>
        </a:p>
      </dgm:t>
    </dgm:pt>
    <dgm:pt modelId="{0D98BBD2-5062-4910-B08B-34434061A9CE}" type="par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BA7B9FA8-1A02-4E98-A0DB-CEB096B336F0}" type="sibTrans" cxnId="{6117AC92-B947-443D-8E93-C0243D9F3A26}">
      <dgm:prSet/>
      <dgm:spPr/>
      <dgm:t>
        <a:bodyPr/>
        <a:lstStyle/>
        <a:p>
          <a:pPr algn="ctr"/>
          <a:endParaRPr lang="en-US"/>
        </a:p>
      </dgm:t>
    </dgm:pt>
    <dgm:pt modelId="{A7CAE06A-B42B-4287-ABFE-85D618981767}" type="pres">
      <dgm:prSet presAssocID="{29E46B5F-AA15-4BD0-A14C-B3A9DF9139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B8A79-FED0-4081-9867-CFE18C193307}" type="pres">
      <dgm:prSet presAssocID="{61241ED5-FC24-485D-A4C5-04C2F83C5B93}" presName="parentText" presStyleLbl="node1" presStyleIdx="0" presStyleCnt="1" custAng="0" custScaleY="4730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E6E7F6-BCD4-40E0-B2BB-33279F534C47}" type="presOf" srcId="{61241ED5-FC24-485D-A4C5-04C2F83C5B93}" destId="{EF2B8A79-FED0-4081-9867-CFE18C193307}" srcOrd="0" destOrd="0" presId="urn:microsoft.com/office/officeart/2005/8/layout/vList2"/>
    <dgm:cxn modelId="{4F420A71-D326-47E9-9981-F1367487E005}" type="presOf" srcId="{29E46B5F-AA15-4BD0-A14C-B3A9DF9139E1}" destId="{A7CAE06A-B42B-4287-ABFE-85D618981767}" srcOrd="0" destOrd="0" presId="urn:microsoft.com/office/officeart/2005/8/layout/vList2"/>
    <dgm:cxn modelId="{6117AC92-B947-443D-8E93-C0243D9F3A26}" srcId="{29E46B5F-AA15-4BD0-A14C-B3A9DF9139E1}" destId="{61241ED5-FC24-485D-A4C5-04C2F83C5B93}" srcOrd="0" destOrd="0" parTransId="{0D98BBD2-5062-4910-B08B-34434061A9CE}" sibTransId="{BA7B9FA8-1A02-4E98-A0DB-CEB096B336F0}"/>
    <dgm:cxn modelId="{58E6503E-05DE-4757-9DBE-DB64CA4F24AA}" type="presParOf" srcId="{A7CAE06A-B42B-4287-ABFE-85D618981767}" destId="{EF2B8A79-FED0-4081-9867-CFE18C193307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420"/>
          <a:ext cx="8724900" cy="859771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Retos derivados de la crisis económica y financiera</a:t>
          </a:r>
        </a:p>
      </dsp:txBody>
      <dsp:txXfrm>
        <a:off x="0" y="420"/>
        <a:ext cx="8724900" cy="85977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420"/>
          <a:ext cx="8724900" cy="859771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El carácter singular del BCE</a:t>
          </a:r>
        </a:p>
      </dsp:txBody>
      <dsp:txXfrm>
        <a:off x="0" y="420"/>
        <a:ext cx="8724900" cy="85977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420"/>
          <a:ext cx="8724900" cy="859771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El BCE reaccionó con inyecciones masivas de liquidez</a:t>
          </a:r>
        </a:p>
      </dsp:txBody>
      <dsp:txXfrm>
        <a:off x="0" y="420"/>
        <a:ext cx="8724900" cy="85977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1686"/>
          <a:ext cx="8724900" cy="786240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La expansión del balance del BCE ha estado basada sobre todo en los préstamos a las entidades </a:t>
          </a:r>
        </a:p>
      </dsp:txBody>
      <dsp:txXfrm>
        <a:off x="0" y="1686"/>
        <a:ext cx="8724900" cy="78624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0"/>
          <a:ext cx="8724900" cy="786240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Reducciones de los tipos de interés oficiales</a:t>
          </a:r>
        </a:p>
      </dsp:txBody>
      <dsp:txXfrm>
        <a:off x="0" y="0"/>
        <a:ext cx="8724900" cy="7862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420"/>
          <a:ext cx="8724900" cy="859771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El límite cero para los tipos de interés</a:t>
          </a:r>
        </a:p>
      </dsp:txBody>
      <dsp:txXfrm>
        <a:off x="0" y="420"/>
        <a:ext cx="8724900" cy="85977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1686"/>
          <a:ext cx="8724900" cy="786240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Tipos soberanos y CDS bancarios</a:t>
          </a:r>
        </a:p>
      </dsp:txBody>
      <dsp:txXfrm>
        <a:off x="0" y="1686"/>
        <a:ext cx="8724900" cy="7862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1686"/>
          <a:ext cx="8724900" cy="786240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Tipos de interés bancarios</a:t>
          </a:r>
        </a:p>
      </dsp:txBody>
      <dsp:txXfrm>
        <a:off x="0" y="1686"/>
        <a:ext cx="8724900" cy="78624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1686"/>
          <a:ext cx="8724900" cy="786240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Ampliación de la brecha entre saldos acreedores y deudores del TARGET</a:t>
          </a:r>
        </a:p>
      </dsp:txBody>
      <dsp:txXfrm>
        <a:off x="0" y="1686"/>
        <a:ext cx="8724900" cy="78624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B8A79-FED0-4081-9867-CFE18C193307}">
      <dsp:nvSpPr>
        <dsp:cNvPr id="0" name=""/>
        <dsp:cNvSpPr/>
      </dsp:nvSpPr>
      <dsp:spPr>
        <a:xfrm>
          <a:off x="0" y="420"/>
          <a:ext cx="8724900" cy="859771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baseline="0" dirty="0" smtClean="0">
              <a:solidFill>
                <a:schemeClr val="tx1"/>
              </a:solidFill>
              <a:latin typeface="+mj-lt"/>
            </a:rPr>
            <a:t>Reacciones a distintos niveles</a:t>
          </a:r>
        </a:p>
      </dsp:txBody>
      <dsp:txXfrm>
        <a:off x="0" y="420"/>
        <a:ext cx="8724900" cy="859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298877" cy="339725"/>
          </a:xfrm>
          <a:prstGeom prst="rect">
            <a:avLst/>
          </a:prstGeom>
        </p:spPr>
        <p:txBody>
          <a:bodyPr vert="horz" lIns="91495" tIns="45747" rIns="91495" bIns="45747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17510" y="1"/>
            <a:ext cx="4298877" cy="339725"/>
          </a:xfrm>
          <a:prstGeom prst="rect">
            <a:avLst/>
          </a:prstGeom>
        </p:spPr>
        <p:txBody>
          <a:bodyPr vert="horz" lIns="91495" tIns="45747" rIns="91495" bIns="45747" rtlCol="0"/>
          <a:lstStyle>
            <a:lvl1pPr algn="r">
              <a:defRPr sz="1200"/>
            </a:lvl1pPr>
          </a:lstStyle>
          <a:p>
            <a:fld id="{EB760E95-1D5B-4CCF-B26E-372CE906D552}" type="datetimeFigureOut">
              <a:rPr lang="es-ES_tradnl" smtClean="0"/>
              <a:pPr/>
              <a:t>15/07/2013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6453686"/>
            <a:ext cx="4298877" cy="339725"/>
          </a:xfrm>
          <a:prstGeom prst="rect">
            <a:avLst/>
          </a:prstGeom>
        </p:spPr>
        <p:txBody>
          <a:bodyPr vert="horz" lIns="91495" tIns="45747" rIns="91495" bIns="45747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17510" y="6453686"/>
            <a:ext cx="4298877" cy="339725"/>
          </a:xfrm>
          <a:prstGeom prst="rect">
            <a:avLst/>
          </a:prstGeom>
        </p:spPr>
        <p:txBody>
          <a:bodyPr vert="horz" lIns="91495" tIns="45747" rIns="91495" bIns="45747" rtlCol="0" anchor="b"/>
          <a:lstStyle>
            <a:lvl1pPr algn="r">
              <a:defRPr sz="1200"/>
            </a:lvl1pPr>
          </a:lstStyle>
          <a:p>
            <a:fld id="{E5CE08CA-7E05-4D79-AF7A-B05A0AB9936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429887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2" rIns="91622" bIns="45812" numCol="1" anchor="t" anchorCtr="0" compatLnSpc="1">
            <a:prstTxWarp prst="textNoShape">
              <a:avLst/>
            </a:prstTxWarp>
          </a:bodyPr>
          <a:lstStyle>
            <a:lvl1pPr defTabSz="916536">
              <a:defRPr sz="1200" b="0">
                <a:latin typeface="Arial" charset="0"/>
              </a:defRPr>
            </a:lvl1pPr>
          </a:lstStyle>
          <a:p>
            <a:endParaRPr lang="es-ES_tradnl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7510" y="1"/>
            <a:ext cx="429887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2" rIns="91622" bIns="45812" numCol="1" anchor="t" anchorCtr="0" compatLnSpc="1">
            <a:prstTxWarp prst="textNoShape">
              <a:avLst/>
            </a:prstTxWarp>
          </a:bodyPr>
          <a:lstStyle>
            <a:lvl1pPr algn="r" defTabSz="916536">
              <a:defRPr sz="1200" b="0">
                <a:latin typeface="Arial" charset="0"/>
              </a:defRPr>
            </a:lvl1pPr>
          </a:lstStyle>
          <a:p>
            <a:endParaRPr lang="es-ES_tradnl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0725" y="509588"/>
            <a:ext cx="3397250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1870" y="3227390"/>
            <a:ext cx="793496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2" rIns="91622" bIns="458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453686"/>
            <a:ext cx="429887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2" rIns="91622" bIns="45812" numCol="1" anchor="b" anchorCtr="0" compatLnSpc="1">
            <a:prstTxWarp prst="textNoShape">
              <a:avLst/>
            </a:prstTxWarp>
          </a:bodyPr>
          <a:lstStyle>
            <a:lvl1pPr defTabSz="916536">
              <a:defRPr sz="1200" b="0">
                <a:latin typeface="Arial" charset="0"/>
              </a:defRPr>
            </a:lvl1pPr>
          </a:lstStyle>
          <a:p>
            <a:endParaRPr lang="es-ES_tradnl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7510" y="6453686"/>
            <a:ext cx="429887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2" rIns="91622" bIns="45812" numCol="1" anchor="b" anchorCtr="0" compatLnSpc="1">
            <a:prstTxWarp prst="textNoShape">
              <a:avLst/>
            </a:prstTxWarp>
          </a:bodyPr>
          <a:lstStyle>
            <a:lvl1pPr algn="r" defTabSz="916536">
              <a:defRPr sz="1200" b="0">
                <a:latin typeface="Arial" charset="0"/>
              </a:defRPr>
            </a:lvl1pPr>
          </a:lstStyle>
          <a:p>
            <a:fld id="{4DAB0D60-FE3C-4DEE-A345-BED13516BF9B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260725" y="509588"/>
            <a:ext cx="3397250" cy="254793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0D60-FE3C-4DEE-A345-BED13516BF9B}" type="slidenum">
              <a:rPr lang="es-ES_tradnl" smtClean="0"/>
              <a:pPr/>
              <a:t>1</a:t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6</a:t>
            </a:fld>
            <a:endParaRPr lang="es-ES_trad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7</a:t>
            </a:fld>
            <a:endParaRPr lang="es-ES_trad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8</a:t>
            </a:fld>
            <a:endParaRPr lang="es-ES_trad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9</a:t>
            </a:fld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10</a:t>
            </a:fld>
            <a:endParaRPr lang="es-ES_trad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BE62A-B73C-4DD1-B00A-D4559809E7E0}" type="slidenum">
              <a:rPr lang="es-ES_tradnl" smtClean="0"/>
              <a:pPr>
                <a:defRPr/>
              </a:pPr>
              <a:t>11</a:t>
            </a:fld>
            <a:endParaRPr lang="es-ES_trad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0D60-FE3C-4DEE-A345-BED13516BF9B}" type="slidenum">
              <a:rPr lang="es-ES_tradnl" smtClean="0"/>
              <a:pPr/>
              <a:t>12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ítulo de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lang="es-ES" dirty="0" smtClean="0">
                <a:solidFill>
                  <a:srgbClr val="B35C48"/>
                </a:solidFill>
                <a:latin typeface="+mn-lt"/>
              </a:defRPr>
            </a:lvl2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marL="538163" lvl="1" indent="-3175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432"/>
              </a:spcAft>
              <a:buClr>
                <a:srgbClr val="666666"/>
              </a:buClr>
              <a:buFont typeface="Arial" charset="0"/>
            </a:pPr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8C8B8E-8C69-469A-9395-A78C96CD93DF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defTabSz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defRPr b="0" i="0" baseline="0">
                <a:effectLst/>
                <a:latin typeface="BdE Neue Helvetica 55 Roman" pitchFamily="34" charset="0"/>
              </a:defRPr>
            </a:lvl1pPr>
            <a:lvl2pPr marL="360000" indent="-266700">
              <a:spcAft>
                <a:spcPts val="0"/>
              </a:spcAft>
              <a:tabLst/>
              <a:defRPr lang="es-ES" sz="165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dE Neue Helvetica 55 Roman" pitchFamily="34" charset="0"/>
              </a:defRPr>
            </a:lvl2pPr>
            <a:lvl3pPr>
              <a:spcAft>
                <a:spcPts val="0"/>
              </a:spcAft>
              <a:defRPr sz="1600" baseline="0"/>
            </a:lvl3pPr>
            <a:lvl4pPr>
              <a:defRPr sz="1600" baseline="0"/>
            </a:lvl4pPr>
            <a:lvl5pPr>
              <a:defRPr sz="1600" baseline="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_tradn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02E50-DBC0-4BF3-939C-E91F4C45A8E5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23849" y="6172201"/>
            <a:ext cx="487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1200" b="0" dirty="0" smtClean="0"/>
              <a:t>DIRECCIÓN GENERAL DEL SERVICIO DE ESTUDIOS</a:t>
            </a:r>
            <a:endParaRPr lang="es-ES_tradnl" sz="1200" b="0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14325" y="1851026"/>
            <a:ext cx="5943600" cy="391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ts val="2500"/>
              </a:lnSpc>
              <a:spcBef>
                <a:spcPts val="0"/>
              </a:spcBef>
            </a:pPr>
            <a:r>
              <a:rPr lang="es-ES_tradnl" cap="all" baseline="0" dirty="0" smtClean="0">
                <a:solidFill>
                  <a:srgbClr val="B35C48"/>
                </a:solidFill>
              </a:rPr>
              <a:t>La respuesta del Banco central europeo a la crisis</a:t>
            </a:r>
          </a:p>
          <a:p>
            <a:pPr eaLnBrk="0" hangingPunct="0">
              <a:lnSpc>
                <a:spcPts val="2500"/>
              </a:lnSpc>
              <a:spcBef>
                <a:spcPts val="840"/>
              </a:spcBef>
              <a:spcAft>
                <a:spcPts val="0"/>
              </a:spcAft>
            </a:pPr>
            <a:endParaRPr lang="es-ES_tradnl" sz="1400" dirty="0">
              <a:solidFill>
                <a:srgbClr val="B94105"/>
              </a:solidFill>
            </a:endParaRPr>
          </a:p>
          <a:p>
            <a:pPr eaLnBrk="0" hangingPunct="0">
              <a:lnSpc>
                <a:spcPts val="2500"/>
              </a:lnSpc>
              <a:spcBef>
                <a:spcPct val="50000"/>
              </a:spcBef>
            </a:pPr>
            <a:r>
              <a:rPr lang="es-ES_tradnl" sz="1400" dirty="0" smtClean="0"/>
              <a:t>José Luis Malo de Molina</a:t>
            </a:r>
            <a:endParaRPr lang="es-ES_tradnl" sz="1400" dirty="0"/>
          </a:p>
          <a:p>
            <a:pPr eaLnBrk="0" hangingPunct="0">
              <a:lnSpc>
                <a:spcPts val="600"/>
              </a:lnSpc>
              <a:spcBef>
                <a:spcPct val="50000"/>
              </a:spcBef>
            </a:pPr>
            <a:r>
              <a:rPr lang="es-ES_tradnl" sz="1400" b="0" dirty="0" smtClean="0"/>
              <a:t>Director General</a:t>
            </a:r>
            <a:endParaRPr lang="es-ES_tradnl" sz="1400" b="0" dirty="0"/>
          </a:p>
          <a:p>
            <a:pPr eaLnBrk="0" hangingPunct="0">
              <a:lnSpc>
                <a:spcPts val="600"/>
              </a:lnSpc>
              <a:spcBef>
                <a:spcPct val="50000"/>
              </a:spcBef>
            </a:pPr>
            <a:endParaRPr lang="es-ES_tradnl" sz="1400" b="0" dirty="0"/>
          </a:p>
          <a:p>
            <a:pPr eaLnBrk="0" hangingPunct="0">
              <a:lnSpc>
                <a:spcPts val="600"/>
              </a:lnSpc>
              <a:spcBef>
                <a:spcPct val="50000"/>
              </a:spcBef>
            </a:pPr>
            <a:endParaRPr lang="es-ES_tradnl" sz="1400" b="0" dirty="0"/>
          </a:p>
          <a:p>
            <a:pPr eaLnBrk="0" hangingPunct="0">
              <a:lnSpc>
                <a:spcPts val="600"/>
              </a:lnSpc>
              <a:spcBef>
                <a:spcPct val="50000"/>
              </a:spcBef>
            </a:pPr>
            <a:endParaRPr lang="es-ES_tradnl" sz="1400" b="0" dirty="0"/>
          </a:p>
          <a:p>
            <a:pPr eaLnBrk="0" hangingPunct="0">
              <a:lnSpc>
                <a:spcPts val="1440"/>
              </a:lnSpc>
              <a:spcBef>
                <a:spcPct val="50000"/>
              </a:spcBef>
              <a:spcAft>
                <a:spcPct val="40000"/>
              </a:spcAft>
            </a:pPr>
            <a:r>
              <a:rPr lang="es-ES_tradnl" sz="1200" b="0" cap="none" baseline="0" dirty="0" smtClean="0"/>
              <a:t>Encuentro “Experiencias y enseñanzas de las crisis: Europa y América Latina”</a:t>
            </a:r>
          </a:p>
          <a:p>
            <a:pPr eaLnBrk="0" hangingPunct="0">
              <a:lnSpc>
                <a:spcPts val="1440"/>
              </a:lnSpc>
              <a:spcBef>
                <a:spcPct val="50000"/>
              </a:spcBef>
              <a:spcAft>
                <a:spcPct val="40000"/>
              </a:spcAft>
            </a:pPr>
            <a:r>
              <a:rPr lang="es-ES_tradnl" sz="1200" b="0" cap="none" baseline="0" dirty="0" smtClean="0"/>
              <a:t>Universidad Complutense</a:t>
            </a:r>
          </a:p>
          <a:p>
            <a:pPr eaLnBrk="0" hangingPunct="0">
              <a:lnSpc>
                <a:spcPts val="1440"/>
              </a:lnSpc>
              <a:spcBef>
                <a:spcPct val="50000"/>
              </a:spcBef>
              <a:spcAft>
                <a:spcPct val="40000"/>
              </a:spcAft>
            </a:pPr>
            <a:r>
              <a:rPr lang="es-ES_tradnl" sz="1200" b="0" cap="none" baseline="0" dirty="0" smtClean="0"/>
              <a:t>Fundación Ramón Areces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endParaRPr lang="es-ES_tradnl" sz="1000" b="0" dirty="0" smtClean="0"/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s-ES_tradnl" sz="1000" b="0" dirty="0" smtClean="0"/>
              <a:t>Madrid, 16 de julio de 2013</a:t>
            </a:r>
          </a:p>
          <a:p>
            <a:pPr eaLnBrk="0" hangingPunct="0">
              <a:lnSpc>
                <a:spcPts val="600"/>
              </a:lnSpc>
              <a:spcBef>
                <a:spcPct val="50000"/>
              </a:spcBef>
            </a:pPr>
            <a:endParaRPr lang="es-ES_tradnl" sz="1400" b="0" dirty="0"/>
          </a:p>
        </p:txBody>
      </p:sp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" y="1"/>
            <a:ext cx="9145588" cy="635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"/>
            <a:ext cx="9144000" cy="6232525"/>
          </a:xfrm>
          <a:prstGeom prst="rect">
            <a:avLst/>
          </a:prstGeom>
          <a:solidFill>
            <a:srgbClr val="DEDED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776" y="111126"/>
            <a:ext cx="5927725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TÍTULO DE LA DIAPOSITIVA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7013" y="1484314"/>
            <a:ext cx="8575675" cy="45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75665" y="6402388"/>
            <a:ext cx="52228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58585"/>
                </a:solidFill>
              </a:defRPr>
            </a:lvl1pPr>
          </a:lstStyle>
          <a:p>
            <a:fld id="{98783545-3967-4D5B-8E40-F749AB865E05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"/>
            <a:ext cx="2895600" cy="639763"/>
          </a:xfrm>
          <a:prstGeom prst="rect">
            <a:avLst/>
          </a:prstGeom>
          <a:noFill/>
        </p:spPr>
      </p:pic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2819401" y="6442076"/>
            <a:ext cx="5513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eaLnBrk="0" hangingPunct="0"/>
            <a:r>
              <a:rPr lang="es-ES_tradnl" sz="1000" b="0" cap="all" baseline="0" dirty="0">
                <a:solidFill>
                  <a:srgbClr val="858585"/>
                </a:solidFill>
              </a:rPr>
              <a:t>NOMBRE DEL DEPARTAMENTO</a:t>
            </a:r>
          </a:p>
        </p:txBody>
      </p:sp>
      <p:pic>
        <p:nvPicPr>
          <p:cNvPr id="1055" name="Picture 31" descr="LOGO_1_Gris_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026" y="6394451"/>
            <a:ext cx="1522413" cy="33496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Font typeface="Arial" pitchFamily="34" charset="0"/>
        <a:buNone/>
        <a:defRPr b="1" cap="all" baseline="0">
          <a:solidFill>
            <a:srgbClr val="B35C4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9pPr>
    </p:titleStyle>
    <p:bodyStyle>
      <a:lvl1pPr algn="l" rtl="0" eaLnBrk="1" fontAlgn="base" hangingPunct="1">
        <a:lnSpc>
          <a:spcPts val="2160"/>
        </a:lnSpc>
        <a:spcBef>
          <a:spcPts val="0"/>
        </a:spcBef>
        <a:spcAft>
          <a:spcPts val="432"/>
        </a:spcAft>
        <a:buClr>
          <a:srgbClr val="993300"/>
        </a:buClr>
        <a:buFont typeface="Wingdings" pitchFamily="2" charset="2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ts val="2160"/>
        </a:lnSpc>
        <a:spcBef>
          <a:spcPts val="0"/>
        </a:spcBef>
        <a:spcAft>
          <a:spcPts val="432"/>
        </a:spcAft>
        <a:buClr>
          <a:schemeClr val="accent1"/>
        </a:buClr>
        <a:buFont typeface="Wingdings" pitchFamily="2" charset="2"/>
        <a:buChar char="§"/>
        <a:defRPr>
          <a:solidFill>
            <a:srgbClr val="B35C48"/>
          </a:solidFill>
          <a:latin typeface="+mn-lt"/>
        </a:defRPr>
      </a:lvl2pPr>
      <a:lvl3pPr marL="717550" indent="-358775" algn="l" rtl="0" eaLnBrk="1" fontAlgn="base" hangingPunct="1">
        <a:lnSpc>
          <a:spcPts val="2160"/>
        </a:lnSpc>
        <a:spcBef>
          <a:spcPts val="0"/>
        </a:spcBef>
        <a:spcAft>
          <a:spcPts val="432"/>
        </a:spcAft>
        <a:buFont typeface="Arial" pitchFamily="34" charset="0"/>
        <a:buChar char="•"/>
        <a:defRPr i="1">
          <a:solidFill>
            <a:schemeClr val="tx1"/>
          </a:solidFill>
          <a:latin typeface="+mn-lt"/>
        </a:defRPr>
      </a:lvl3pPr>
      <a:lvl4pPr marL="1076325" indent="-358775" algn="l" rtl="0" eaLnBrk="1" fontAlgn="base" hangingPunct="1">
        <a:lnSpc>
          <a:spcPts val="2160"/>
        </a:lnSpc>
        <a:spcBef>
          <a:spcPts val="0"/>
        </a:spcBef>
        <a:spcAft>
          <a:spcPts val="432"/>
        </a:spcAft>
        <a:buFont typeface="BdE Neue Helvetica 55 Roman" pitchFamily="34" charset="0"/>
        <a:buChar char="−"/>
        <a:defRPr sz="1600">
          <a:solidFill>
            <a:schemeClr val="tx1"/>
          </a:solidFill>
          <a:latin typeface="+mn-lt"/>
        </a:defRPr>
      </a:lvl4pPr>
      <a:lvl5pPr marL="1435100" indent="-358775" algn="l" rtl="0" eaLnBrk="1" fontAlgn="base" hangingPunct="1">
        <a:lnSpc>
          <a:spcPts val="2160"/>
        </a:lnSpc>
        <a:spcBef>
          <a:spcPts val="0"/>
        </a:spcBef>
        <a:spcAft>
          <a:spcPts val="432"/>
        </a:spcAft>
        <a:buFont typeface="Courier New" pitchFamily="49" charset="0"/>
        <a:buChar char="o"/>
        <a:defRPr sz="1600" i="1">
          <a:solidFill>
            <a:schemeClr val="tx1"/>
          </a:solidFill>
          <a:latin typeface="+mn-lt"/>
        </a:defRPr>
      </a:lvl5pPr>
      <a:lvl6pPr marL="23399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6pPr>
      <a:lvl7pPr marL="27971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7pPr>
      <a:lvl8pPr marL="32543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8pPr>
      <a:lvl9pPr marL="37115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57188" y="6278564"/>
            <a:ext cx="487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1200" b="0" cap="all" baseline="0" dirty="0" smtClean="0">
                <a:solidFill>
                  <a:srgbClr val="858585"/>
                </a:solidFill>
              </a:rPr>
              <a:t>DIRECCIÓN GENERAL DEL SERVICIO DE ESTUDIOS</a:t>
            </a:r>
            <a:endParaRPr lang="es-ES_tradnl" sz="1200" b="0" cap="all" baseline="0" dirty="0"/>
          </a:p>
        </p:txBody>
      </p:sp>
      <p:pic>
        <p:nvPicPr>
          <p:cNvPr id="2562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"/>
            <a:ext cx="2895600" cy="639763"/>
          </a:xfrm>
          <a:prstGeom prst="rect">
            <a:avLst/>
          </a:prstGeom>
          <a:noFill/>
        </p:spPr>
      </p:pic>
      <p:pic>
        <p:nvPicPr>
          <p:cNvPr id="25632" name="Picture 32" descr="LOGO_1_Gris_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613" y="5487989"/>
            <a:ext cx="1997075" cy="439737"/>
          </a:xfrm>
          <a:prstGeom prst="rect">
            <a:avLst/>
          </a:prstGeom>
          <a:noFill/>
        </p:spPr>
      </p:pic>
      <p:sp>
        <p:nvSpPr>
          <p:cNvPr id="25635" name="Text Box 35"/>
          <p:cNvSpPr txBox="1">
            <a:spLocks noChangeArrowheads="1"/>
          </p:cNvSpPr>
          <p:nvPr/>
        </p:nvSpPr>
        <p:spPr bwMode="auto">
          <a:xfrm>
            <a:off x="358775" y="2286001"/>
            <a:ext cx="655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s-ES_tradnl" sz="2800" b="0" cap="all" baseline="0" smtClean="0"/>
              <a:t>GRACIAS POR SU ATENCIÓN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5" grpId="0" build="p" autoUpdateAnimBg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775" y="111125"/>
            <a:ext cx="5927725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TÍTULO DE LA DIAPOSITIVA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7013" y="1484313"/>
            <a:ext cx="8575675" cy="45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 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75663" y="6402388"/>
            <a:ext cx="52228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58585"/>
                </a:solidFill>
              </a:defRPr>
            </a:lvl1pPr>
          </a:lstStyle>
          <a:p>
            <a:pPr>
              <a:defRPr/>
            </a:pPr>
            <a:fld id="{0DECD96D-5F7B-4F2F-97E0-5BE7B7405F20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  <p:pic>
        <p:nvPicPr>
          <p:cNvPr id="3077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0"/>
            <a:ext cx="2895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2819400" y="6442075"/>
            <a:ext cx="55133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eaLnBrk="0" hangingPunct="0">
              <a:defRPr/>
            </a:pPr>
            <a:r>
              <a:rPr lang="es-ES_tradnl" sz="1000" b="0" cap="all" dirty="0">
                <a:solidFill>
                  <a:srgbClr val="858585"/>
                </a:solidFill>
              </a:rPr>
              <a:t>Dirección general del servicio de estudios</a:t>
            </a:r>
          </a:p>
        </p:txBody>
      </p:sp>
      <p:pic>
        <p:nvPicPr>
          <p:cNvPr id="3079" name="Picture 31" descr="LOGO_1_Gris_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025" y="6394450"/>
            <a:ext cx="152241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b="1" cap="all">
          <a:solidFill>
            <a:srgbClr val="B35C4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b="1">
          <a:solidFill>
            <a:srgbClr val="B35C48"/>
          </a:solidFill>
          <a:latin typeface="BdE Neue Helvetica 55 Roman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b="1">
          <a:solidFill>
            <a:srgbClr val="B35C48"/>
          </a:solidFill>
          <a:latin typeface="BdE Neue Helvetica 55 Roman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b="1">
          <a:solidFill>
            <a:srgbClr val="B35C48"/>
          </a:solidFill>
          <a:latin typeface="BdE Neue Helvetica 55 Roman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b="1">
          <a:solidFill>
            <a:srgbClr val="B35C48"/>
          </a:solidFill>
          <a:latin typeface="BdE Neue Helvetica 55 Roma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B35C48"/>
          </a:solidFill>
          <a:latin typeface="BdE Neue Helvetica 55 Roman" pitchFamily="34" charset="0"/>
        </a:defRPr>
      </a:lvl9pPr>
    </p:titleStyle>
    <p:bodyStyle>
      <a:lvl1pPr marL="342900" indent="-342900" algn="just" rtl="0" eaLnBrk="0" fontAlgn="base" hangingPunct="0">
        <a:lnSpc>
          <a:spcPts val="2163"/>
        </a:lnSpc>
        <a:spcBef>
          <a:spcPct val="0"/>
        </a:spcBef>
        <a:spcAft>
          <a:spcPts val="438"/>
        </a:spcAft>
        <a:buClr>
          <a:srgbClr val="993300"/>
        </a:buClr>
        <a:buFont typeface="Wingdings" pitchFamily="2" charset="2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38163" indent="-3175" algn="just" rtl="0" eaLnBrk="0" fontAlgn="base" hangingPunct="0">
        <a:lnSpc>
          <a:spcPts val="2163"/>
        </a:lnSpc>
        <a:spcBef>
          <a:spcPct val="0"/>
        </a:spcBef>
        <a:spcAft>
          <a:spcPts val="438"/>
        </a:spcAft>
        <a:buClr>
          <a:srgbClr val="666666"/>
        </a:buClr>
        <a:buFont typeface="BdE Neue Helvetica 55 Roman" pitchFamily="34" charset="0"/>
        <a:buChar char="•"/>
        <a:defRPr>
          <a:solidFill>
            <a:srgbClr val="B35C48"/>
          </a:solidFill>
          <a:latin typeface="+mn-lt"/>
        </a:defRPr>
      </a:lvl2pPr>
      <a:lvl3pPr marL="989013" indent="11113" algn="just" rtl="0" eaLnBrk="0" fontAlgn="base" hangingPunct="0">
        <a:lnSpc>
          <a:spcPts val="2163"/>
        </a:lnSpc>
        <a:spcBef>
          <a:spcPct val="0"/>
        </a:spcBef>
        <a:spcAft>
          <a:spcPts val="438"/>
        </a:spcAft>
        <a:buFont typeface="Courier New" pitchFamily="49" charset="0"/>
        <a:defRPr i="1">
          <a:solidFill>
            <a:schemeClr val="tx1"/>
          </a:solidFill>
          <a:latin typeface="+mn-lt"/>
        </a:defRPr>
      </a:lvl3pPr>
      <a:lvl4pPr marL="1430338" indent="7938" algn="just" rtl="0" eaLnBrk="0" fontAlgn="base" hangingPunct="0">
        <a:lnSpc>
          <a:spcPts val="2163"/>
        </a:lnSpc>
        <a:spcBef>
          <a:spcPct val="0"/>
        </a:spcBef>
        <a:spcAft>
          <a:spcPts val="438"/>
        </a:spcAft>
        <a:defRPr sz="1600">
          <a:solidFill>
            <a:schemeClr val="tx1"/>
          </a:solidFill>
          <a:latin typeface="+mn-lt"/>
        </a:defRPr>
      </a:lvl4pPr>
      <a:lvl5pPr marL="1882775" indent="-3175" algn="just" rtl="0" eaLnBrk="0" fontAlgn="base" hangingPunct="0">
        <a:lnSpc>
          <a:spcPts val="2163"/>
        </a:lnSpc>
        <a:spcBef>
          <a:spcPct val="0"/>
        </a:spcBef>
        <a:spcAft>
          <a:spcPts val="438"/>
        </a:spcAft>
        <a:defRPr sz="1600" i="1">
          <a:solidFill>
            <a:schemeClr val="tx1"/>
          </a:solidFill>
          <a:latin typeface="+mn-lt"/>
        </a:defRPr>
      </a:lvl5pPr>
      <a:lvl6pPr marL="23399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6pPr>
      <a:lvl7pPr marL="27971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7pPr>
      <a:lvl8pPr marL="32543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8pPr>
      <a:lvl9pPr marL="3711575" indent="-3175" algn="l" rtl="0" eaLnBrk="1" fontAlgn="base" hangingPunct="1">
        <a:spcBef>
          <a:spcPct val="20000"/>
        </a:spcBef>
        <a:spcAft>
          <a:spcPct val="0"/>
        </a:spcAft>
        <a:defRPr sz="1600" i="1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57188" y="6278564"/>
            <a:ext cx="487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1200" b="0" cap="all" dirty="0" smtClean="0">
                <a:solidFill>
                  <a:srgbClr val="858585"/>
                </a:solidFill>
              </a:rPr>
              <a:t>DIRECCIÓN GENERAL DEL SERVICIO DE ESTUDIOS</a:t>
            </a:r>
            <a:endParaRPr lang="es-ES_tradnl" sz="1200" b="0" cap="all" dirty="0">
              <a:solidFill>
                <a:srgbClr val="000000"/>
              </a:solidFill>
            </a:endParaRPr>
          </a:p>
        </p:txBody>
      </p:sp>
      <p:pic>
        <p:nvPicPr>
          <p:cNvPr id="25628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"/>
            <a:ext cx="2895600" cy="639763"/>
          </a:xfrm>
          <a:prstGeom prst="rect">
            <a:avLst/>
          </a:prstGeom>
          <a:noFill/>
        </p:spPr>
      </p:pic>
      <p:pic>
        <p:nvPicPr>
          <p:cNvPr id="25632" name="Picture 32" descr="LOGO_1_Gris_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613" y="5487989"/>
            <a:ext cx="1997075" cy="439737"/>
          </a:xfrm>
          <a:prstGeom prst="rect">
            <a:avLst/>
          </a:prstGeom>
          <a:noFill/>
        </p:spPr>
      </p:pic>
      <p:sp>
        <p:nvSpPr>
          <p:cNvPr id="25635" name="Text Box 35"/>
          <p:cNvSpPr txBox="1">
            <a:spLocks noChangeArrowheads="1"/>
          </p:cNvSpPr>
          <p:nvPr/>
        </p:nvSpPr>
        <p:spPr bwMode="auto">
          <a:xfrm>
            <a:off x="358775" y="2286001"/>
            <a:ext cx="655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s-ES_tradnl" sz="2800" b="0" cap="all" dirty="0">
                <a:solidFill>
                  <a:srgbClr val="000000"/>
                </a:solidFill>
              </a:rPr>
              <a:t>GRACIAS POR SU ATENCIÓN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5" grpId="0" build="p" autoUpdateAnimBg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082926" y="454660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La CRISIS ECONÓMICA Y FINANCIERA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2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29160" y="869575"/>
          <a:ext cx="8724900" cy="86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48234" y="2277035"/>
            <a:ext cx="8502251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Drástica reducción de la liquidez.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Fragilidad financiera.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Profundidad de la recesión.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Agotamiento del margen para reducir los tipos de interés.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Fragmentación de los mercados financieros.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Insuficiencia del diseño institucional y de gobernanza del área del euro.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Ruptura del mecanismo de transmisión de la política monetaria única.</a:t>
            </a:r>
          </a:p>
          <a:p>
            <a:pPr>
              <a:buFont typeface="Wingdings" pitchFamily="2" charset="2"/>
              <a:buChar char="Ø"/>
            </a:pPr>
            <a:endParaRPr lang="es-ES_tradnl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Banco Central europeo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3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29160" y="869575"/>
          <a:ext cx="8724900" cy="86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48235" y="2196353"/>
            <a:ext cx="8364072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El margen de actuación de la política monetaria es siempre limitado.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Frente a los componentes fiscales y estructurales solo puede ganar tiempo.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En la UEM las restricciones son particularmente severas.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El BCE es el banco central de 17 países.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El BCE no puede asumir la </a:t>
            </a:r>
            <a:r>
              <a:rPr lang="es-ES_tradnl" sz="1800" b="0" dirty="0" err="1" smtClean="0"/>
              <a:t>mutualización</a:t>
            </a:r>
            <a:r>
              <a:rPr lang="es-ES_tradnl" sz="1800" b="0" dirty="0" smtClean="0"/>
              <a:t> de riesgos y la realización de  transferencias de rentas.</a:t>
            </a:r>
          </a:p>
          <a:p>
            <a:pPr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No tiene funciones distributivas ni legitimidad democrática para asumir transferencia de rentas.</a:t>
            </a:r>
          </a:p>
          <a:p>
            <a:pPr>
              <a:buFont typeface="Wingdings" pitchFamily="2" charset="2"/>
              <a:buChar char="Ø"/>
            </a:pPr>
            <a:endParaRPr lang="es-ES_tradnl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Problemas de liquidez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4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29160" y="869575"/>
          <a:ext cx="8724900" cy="86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48235" y="1972235"/>
            <a:ext cx="83640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El BCE fue el más rápido frente al riesgo de colapso de la liquidez.</a:t>
            </a:r>
          </a:p>
          <a:p>
            <a:pPr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Se adoptaron medidas de emergencia que suplieran la desaparición del mercado interbancario.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Único suministrador de la liquidez: aumento del balance.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El marco operativo del BCE estaba bien equipado para afrontar ese papel.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Pero tuvo que innovar: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Subastas a tipo fijo y sin límite de cantidades.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Ampliación y flexibilidad del colateral admisible.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Ampliación de plazos de los préstamos de 3 meses a tres años.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Adquisición de títulos privados y públicos.</a:t>
            </a:r>
          </a:p>
          <a:p>
            <a:pPr>
              <a:buFont typeface="Wingdings" pitchFamily="2" charset="2"/>
              <a:buChar char="Ø"/>
            </a:pPr>
            <a:endParaRPr lang="es-ES_tradnl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AMPLIACIÓN DE BALANCES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5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38125" y="895350"/>
          <a:ext cx="8724900" cy="7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358" y="2146217"/>
            <a:ext cx="8737372" cy="343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LA EXPANSIÓN MONETARIA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6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38125" y="895350"/>
          <a:ext cx="8724900" cy="7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4316" y="1907805"/>
            <a:ext cx="8120915" cy="4198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LA EXPANSIÓN MONETARIA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7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29160" y="869575"/>
          <a:ext cx="8724900" cy="86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48235" y="1972235"/>
            <a:ext cx="83640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El BCE alcanza el límite cero más tarde que otros bancos centrales, por ausencia de riesgos deflacionistas y diferencias de ciclo.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Posible recurso a tipos negativos.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Orientaciones sobre el movimiento futuro de los tipos de interés.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Relajación cuantitativa: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Utilización intensiva por la FED, el BCE y el </a:t>
            </a:r>
            <a:r>
              <a:rPr lang="es-ES_tradnl" sz="1800" b="0" dirty="0" err="1" smtClean="0">
                <a:solidFill>
                  <a:schemeClr val="tx2"/>
                </a:solidFill>
              </a:rPr>
              <a:t>BdJ.</a:t>
            </a:r>
            <a:endParaRPr lang="es-ES_tradnl" sz="1800" b="0" dirty="0" smtClean="0">
              <a:solidFill>
                <a:schemeClr val="tx2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El BCE no puede entrar en transferencias de riesgos y rentas entre Tesoros.</a:t>
            </a:r>
            <a:endParaRPr lang="es-ES_tradnl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951" y="111125"/>
            <a:ext cx="6064898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Fragmentación del área del euro y ruptura del mecanismo de transmisión de la política monetaria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8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38125" y="895350"/>
          <a:ext cx="8724900" cy="7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171" y="1881468"/>
            <a:ext cx="8103086" cy="418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49291" y="111125"/>
            <a:ext cx="6064898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Fragmentación del área del euro y ruptura del mecanismo de transmisión de la política monetaria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9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38125" y="895350"/>
          <a:ext cx="8724900" cy="7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4387" y="1884553"/>
            <a:ext cx="8112000" cy="422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58620" y="111125"/>
            <a:ext cx="6064897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Fragmentación del área del euro y ruptura del mecanismo de transmisión de la política monetaria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10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38125" y="895350"/>
          <a:ext cx="8724900" cy="7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1228" y="1865638"/>
            <a:ext cx="7757144" cy="416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111125"/>
            <a:ext cx="5927725" cy="6985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 smtClean="0"/>
              <a:t>Respuesta a la fragmentación</a:t>
            </a:r>
            <a:endParaRPr lang="es-ES" dirty="0" smtClean="0"/>
          </a:p>
        </p:txBody>
      </p:sp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4940B42-8C68-49ED-993C-7EA3029804BD}" type="slidenum">
              <a:rPr lang="es-ES_tradnl" smtClean="0"/>
              <a:pPr/>
              <a:t>11</a:t>
            </a:fld>
            <a:endParaRPr lang="es-ES_tradnl" dirty="0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229160" y="869575"/>
          <a:ext cx="8724900" cy="86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03412" y="1864657"/>
            <a:ext cx="8364072" cy="406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Gobiernos nacionales: aceleración de ajustes y reformas.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Política monetaria: OMT con condicionalidad.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Autoridades Europeas: hoja de ruta hacia una genuina unión económica.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Unión bancaria.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Unión económica.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Unión Fiscal.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Legitimación democrática.</a:t>
            </a:r>
            <a:endParaRPr lang="es-ES_tradnl" sz="1800" b="0" dirty="0" smtClean="0"/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s-ES_tradnl" sz="1800" b="0" dirty="0" smtClean="0">
                <a:solidFill>
                  <a:schemeClr val="tx2"/>
                </a:solidFill>
              </a:rPr>
              <a:t> </a:t>
            </a:r>
            <a:r>
              <a:rPr lang="es-ES_tradnl" sz="1800" b="0" dirty="0" smtClean="0"/>
              <a:t>La unión bancaria es imprescindible para: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Romper el círculo vicioso entre riesgo bancario y riesgo soberano.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Restablecer la integración financiera.</a:t>
            </a:r>
          </a:p>
          <a:p>
            <a:pPr lvl="1">
              <a:buFont typeface="Wingdings" pitchFamily="2" charset="2"/>
              <a:buChar char="ü"/>
            </a:pPr>
            <a:r>
              <a:rPr lang="es-ES_tradnl" sz="1800" b="0" dirty="0" smtClean="0"/>
              <a:t> </a:t>
            </a:r>
            <a:r>
              <a:rPr lang="es-ES_tradnl" sz="1800" b="0" dirty="0" smtClean="0">
                <a:solidFill>
                  <a:schemeClr val="tx2"/>
                </a:solidFill>
              </a:rPr>
              <a:t>Reparar la transmisión monetaria.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es-ES_tradnl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cion_fondo_claro">
  <a:themeElements>
    <a:clrScheme name="bde">
      <a:dk1>
        <a:srgbClr val="000000"/>
      </a:dk1>
      <a:lt1>
        <a:srgbClr val="FFFFFF"/>
      </a:lt1>
      <a:dk2>
        <a:srgbClr val="000000"/>
      </a:dk2>
      <a:lt2>
        <a:srgbClr val="D6AB98"/>
      </a:lt2>
      <a:accent1>
        <a:srgbClr val="B35C48"/>
      </a:accent1>
      <a:accent2>
        <a:srgbClr val="858585"/>
      </a:accent2>
      <a:accent3>
        <a:srgbClr val="FFFFFF"/>
      </a:accent3>
      <a:accent4>
        <a:srgbClr val="000000"/>
      </a:accent4>
      <a:accent5>
        <a:srgbClr val="D6B5B1"/>
      </a:accent5>
      <a:accent6>
        <a:srgbClr val="787878"/>
      </a:accent6>
      <a:hlink>
        <a:srgbClr val="3F3F3F"/>
      </a:hlink>
      <a:folHlink>
        <a:srgbClr val="643C2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s Diapositivas de contenido">
  <a:themeElements>
    <a:clrScheme name="bde">
      <a:dk1>
        <a:srgbClr val="000000"/>
      </a:dk1>
      <a:lt1>
        <a:srgbClr val="FFFFFF"/>
      </a:lt1>
      <a:dk2>
        <a:srgbClr val="000000"/>
      </a:dk2>
      <a:lt2>
        <a:srgbClr val="D6AB98"/>
      </a:lt2>
      <a:accent1>
        <a:srgbClr val="B35C48"/>
      </a:accent1>
      <a:accent2>
        <a:srgbClr val="858585"/>
      </a:accent2>
      <a:accent3>
        <a:srgbClr val="FFFFFF"/>
      </a:accent3>
      <a:accent4>
        <a:srgbClr val="000000"/>
      </a:accent4>
      <a:accent5>
        <a:srgbClr val="D6B5B1"/>
      </a:accent5>
      <a:accent6>
        <a:srgbClr val="787878"/>
      </a:accent6>
      <a:hlink>
        <a:srgbClr val="3F3F3F"/>
      </a:hlink>
      <a:folHlink>
        <a:srgbClr val="643C28"/>
      </a:folHlink>
    </a:clrScheme>
    <a:fontScheme name="IV_presentacion_fondo_claro">
      <a:majorFont>
        <a:latin typeface="BdE Neue Helvetica 55 Roman"/>
        <a:ea typeface=""/>
        <a:cs typeface=""/>
      </a:majorFont>
      <a:minorFont>
        <a:latin typeface="BdE Neue Helvetica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lnDef>
  </a:objectDefaults>
  <a:extraClrSchemeLst>
    <a:extraClrScheme>
      <a:clrScheme name="IV_presentacion_fondo_clar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3">
        <a:dk1>
          <a:srgbClr val="000000"/>
        </a:dk1>
        <a:lt1>
          <a:srgbClr val="FFFFFF"/>
        </a:lt1>
        <a:dk2>
          <a:srgbClr val="000000"/>
        </a:dk2>
        <a:lt2>
          <a:srgbClr val="D6AB98"/>
        </a:lt2>
        <a:accent1>
          <a:srgbClr val="B35C48"/>
        </a:accent1>
        <a:accent2>
          <a:srgbClr val="858585"/>
        </a:accent2>
        <a:accent3>
          <a:srgbClr val="FFFFFF"/>
        </a:accent3>
        <a:accent4>
          <a:srgbClr val="000000"/>
        </a:accent4>
        <a:accent5>
          <a:srgbClr val="D6B5B1"/>
        </a:accent5>
        <a:accent6>
          <a:srgbClr val="787878"/>
        </a:accent6>
        <a:hlink>
          <a:srgbClr val="DE9738"/>
        </a:hlink>
        <a:folHlink>
          <a:srgbClr val="643C2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iapositiva de cierre">
  <a:themeElements>
    <a:clrScheme name="bde">
      <a:dk1>
        <a:srgbClr val="000000"/>
      </a:dk1>
      <a:lt1>
        <a:srgbClr val="FFFFFF"/>
      </a:lt1>
      <a:dk2>
        <a:srgbClr val="000000"/>
      </a:dk2>
      <a:lt2>
        <a:srgbClr val="D6AB98"/>
      </a:lt2>
      <a:accent1>
        <a:srgbClr val="B35C48"/>
      </a:accent1>
      <a:accent2>
        <a:srgbClr val="858585"/>
      </a:accent2>
      <a:accent3>
        <a:srgbClr val="FFFFFF"/>
      </a:accent3>
      <a:accent4>
        <a:srgbClr val="000000"/>
      </a:accent4>
      <a:accent5>
        <a:srgbClr val="D6B5B1"/>
      </a:accent5>
      <a:accent6>
        <a:srgbClr val="787878"/>
      </a:accent6>
      <a:hlink>
        <a:srgbClr val="3F3F3F"/>
      </a:hlink>
      <a:folHlink>
        <a:srgbClr val="643C28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lnDef>
  </a:objectDefaults>
  <a:extraClrSchemeLst>
    <a:extraClrScheme>
      <a:clrScheme name="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3">
        <a:dk1>
          <a:srgbClr val="000000"/>
        </a:dk1>
        <a:lt1>
          <a:srgbClr val="FFFFFF"/>
        </a:lt1>
        <a:dk2>
          <a:srgbClr val="000000"/>
        </a:dk2>
        <a:lt2>
          <a:srgbClr val="D6AB98"/>
        </a:lt2>
        <a:accent1>
          <a:srgbClr val="B35C48"/>
        </a:accent1>
        <a:accent2>
          <a:srgbClr val="858585"/>
        </a:accent2>
        <a:accent3>
          <a:srgbClr val="FFFFFF"/>
        </a:accent3>
        <a:accent4>
          <a:srgbClr val="000000"/>
        </a:accent4>
        <a:accent5>
          <a:srgbClr val="D6B5B1"/>
        </a:accent5>
        <a:accent6>
          <a:srgbClr val="787878"/>
        </a:accent6>
        <a:hlink>
          <a:srgbClr val="DE9738"/>
        </a:hlink>
        <a:folHlink>
          <a:srgbClr val="643C2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odelos Diapositivas de contenido">
  <a:themeElements>
    <a:clrScheme name="Nueva_Imagen">
      <a:dk1>
        <a:srgbClr val="000000"/>
      </a:dk1>
      <a:lt1>
        <a:srgbClr val="FFFFFF"/>
      </a:lt1>
      <a:dk2>
        <a:srgbClr val="A32938"/>
      </a:dk2>
      <a:lt2>
        <a:srgbClr val="004081"/>
      </a:lt2>
      <a:accent1>
        <a:srgbClr val="246C24"/>
      </a:accent1>
      <a:accent2>
        <a:srgbClr val="F08F00"/>
      </a:accent2>
      <a:accent3>
        <a:srgbClr val="00B8AF"/>
      </a:accent3>
      <a:accent4>
        <a:srgbClr val="EE0213"/>
      </a:accent4>
      <a:accent5>
        <a:srgbClr val="694B37"/>
      </a:accent5>
      <a:accent6>
        <a:srgbClr val="F53FAB"/>
      </a:accent6>
      <a:hlink>
        <a:srgbClr val="FFFFFF"/>
      </a:hlink>
      <a:folHlink>
        <a:srgbClr val="000000"/>
      </a:folHlink>
    </a:clrScheme>
    <a:fontScheme name="IV_presentacion_fondo_claro">
      <a:majorFont>
        <a:latin typeface="BdE Neue Helvetica 55 Roman"/>
        <a:ea typeface=""/>
        <a:cs typeface=""/>
      </a:majorFont>
      <a:minorFont>
        <a:latin typeface="BdE Neue Helvetica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lnDef>
  </a:objectDefaults>
  <a:extraClrSchemeLst>
    <a:extraClrScheme>
      <a:clrScheme name="IV_presentacion_fondo_clar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_presentacion_fondo_clar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_presentacion_fondo_claro 13">
        <a:dk1>
          <a:srgbClr val="000000"/>
        </a:dk1>
        <a:lt1>
          <a:srgbClr val="FFFFFF"/>
        </a:lt1>
        <a:dk2>
          <a:srgbClr val="000000"/>
        </a:dk2>
        <a:lt2>
          <a:srgbClr val="D6AB98"/>
        </a:lt2>
        <a:accent1>
          <a:srgbClr val="B35C48"/>
        </a:accent1>
        <a:accent2>
          <a:srgbClr val="858585"/>
        </a:accent2>
        <a:accent3>
          <a:srgbClr val="FFFFFF"/>
        </a:accent3>
        <a:accent4>
          <a:srgbClr val="000000"/>
        </a:accent4>
        <a:accent5>
          <a:srgbClr val="D6B5B1"/>
        </a:accent5>
        <a:accent6>
          <a:srgbClr val="787878"/>
        </a:accent6>
        <a:hlink>
          <a:srgbClr val="DE9738"/>
        </a:hlink>
        <a:folHlink>
          <a:srgbClr val="643C2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iapositiva de cierre">
  <a:themeElements>
    <a:clrScheme name="bde">
      <a:dk1>
        <a:srgbClr val="000000"/>
      </a:dk1>
      <a:lt1>
        <a:srgbClr val="FFFFFF"/>
      </a:lt1>
      <a:dk2>
        <a:srgbClr val="000000"/>
      </a:dk2>
      <a:lt2>
        <a:srgbClr val="D6AB98"/>
      </a:lt2>
      <a:accent1>
        <a:srgbClr val="B35C48"/>
      </a:accent1>
      <a:accent2>
        <a:srgbClr val="858585"/>
      </a:accent2>
      <a:accent3>
        <a:srgbClr val="FFFFFF"/>
      </a:accent3>
      <a:accent4>
        <a:srgbClr val="000000"/>
      </a:accent4>
      <a:accent5>
        <a:srgbClr val="D6B5B1"/>
      </a:accent5>
      <a:accent6>
        <a:srgbClr val="787878"/>
      </a:accent6>
      <a:hlink>
        <a:srgbClr val="3F3F3F"/>
      </a:hlink>
      <a:folHlink>
        <a:srgbClr val="643C28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dE Neue Helvetica 55 Roman" pitchFamily="34" charset="0"/>
          </a:defRPr>
        </a:defPPr>
      </a:lstStyle>
    </a:lnDef>
  </a:objectDefaults>
  <a:extraClrSchemeLst>
    <a:extraClrScheme>
      <a:clrScheme name="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3">
        <a:dk1>
          <a:srgbClr val="000000"/>
        </a:dk1>
        <a:lt1>
          <a:srgbClr val="FFFFFF"/>
        </a:lt1>
        <a:dk2>
          <a:srgbClr val="000000"/>
        </a:dk2>
        <a:lt2>
          <a:srgbClr val="D6AB98"/>
        </a:lt2>
        <a:accent1>
          <a:srgbClr val="B35C48"/>
        </a:accent1>
        <a:accent2>
          <a:srgbClr val="858585"/>
        </a:accent2>
        <a:accent3>
          <a:srgbClr val="FFFFFF"/>
        </a:accent3>
        <a:accent4>
          <a:srgbClr val="000000"/>
        </a:accent4>
        <a:accent5>
          <a:srgbClr val="D6B5B1"/>
        </a:accent5>
        <a:accent6>
          <a:srgbClr val="787878"/>
        </a:accent6>
        <a:hlink>
          <a:srgbClr val="DE9738"/>
        </a:hlink>
        <a:folHlink>
          <a:srgbClr val="643C2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Presentacion_fondo_claro</Template>
  <TotalTime>1080</TotalTime>
  <Words>563</Words>
  <Application>Microsoft Office PowerPoint</Application>
  <PresentationFormat>Presentación en pantalla (4:3)</PresentationFormat>
  <Paragraphs>81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Presentacion_fondo_claro</vt:lpstr>
      <vt:lpstr>Modelos Diapositivas de contenido</vt:lpstr>
      <vt:lpstr>Diapositiva de cierre</vt:lpstr>
      <vt:lpstr>1_Modelos Diapositivas de contenido</vt:lpstr>
      <vt:lpstr>1_Diapositiva de cierre</vt:lpstr>
      <vt:lpstr>Diapositiva 1</vt:lpstr>
      <vt:lpstr>La CRISIS ECONÓMICA Y FINANCIERA</vt:lpstr>
      <vt:lpstr>Banco Central europeo</vt:lpstr>
      <vt:lpstr>Problemas de liquidez</vt:lpstr>
      <vt:lpstr>AMPLIACIÓN DE BALANCES</vt:lpstr>
      <vt:lpstr>LA EXPANSIÓN MONETARIA</vt:lpstr>
      <vt:lpstr>LA EXPANSIÓN MONETARIA</vt:lpstr>
      <vt:lpstr>Fragmentación del área del euro y ruptura del mecanismo de transmisión de la política monetaria</vt:lpstr>
      <vt:lpstr>Fragmentación del área del euro y ruptura del mecanismo de transmisión de la política monetaria</vt:lpstr>
      <vt:lpstr>Fragmentación del área del euro y ruptura del mecanismo de transmisión de la política monetaria</vt:lpstr>
      <vt:lpstr>Respuesta a la fragmentación</vt:lpstr>
      <vt:lpstr>Diapositiva 12</vt:lpstr>
    </vt:vector>
  </TitlesOfParts>
  <Company>Banco de España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dirntv</dc:creator>
  <cp:lastModifiedBy>sgemcm</cp:lastModifiedBy>
  <cp:revision>138</cp:revision>
  <dcterms:created xsi:type="dcterms:W3CDTF">2013-04-19T10:46:54Z</dcterms:created>
  <dcterms:modified xsi:type="dcterms:W3CDTF">2013-07-15T10:09:08Z</dcterms:modified>
</cp:coreProperties>
</file>