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sldIdLst>
    <p:sldId id="268" r:id="rId2"/>
    <p:sldId id="303" r:id="rId3"/>
    <p:sldId id="261" r:id="rId4"/>
    <p:sldId id="295" r:id="rId5"/>
    <p:sldId id="304" r:id="rId6"/>
    <p:sldId id="296" r:id="rId7"/>
    <p:sldId id="297" r:id="rId8"/>
    <p:sldId id="298" r:id="rId9"/>
    <p:sldId id="299" r:id="rId10"/>
    <p:sldId id="305" r:id="rId11"/>
    <p:sldId id="300" r:id="rId12"/>
    <p:sldId id="307" r:id="rId13"/>
    <p:sldId id="309" r:id="rId14"/>
    <p:sldId id="311" r:id="rId15"/>
    <p:sldId id="312" r:id="rId16"/>
    <p:sldId id="313" r:id="rId17"/>
    <p:sldId id="306" r:id="rId18"/>
    <p:sldId id="301" r:id="rId19"/>
    <p:sldId id="302" r:id="rId20"/>
    <p:sldId id="257" r:id="rId21"/>
  </p:sldIdLst>
  <p:sldSz cx="9144000" cy="6858000" type="screen4x3"/>
  <p:notesSz cx="6781800" cy="9926638"/>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CBFD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09" autoAdjust="0"/>
    <p:restoredTop sz="99499" autoAdjust="0"/>
  </p:normalViewPr>
  <p:slideViewPr>
    <p:cSldViewPr>
      <p:cViewPr varScale="1">
        <p:scale>
          <a:sx n="90" d="100"/>
          <a:sy n="90" d="100"/>
        </p:scale>
        <p:origin x="-73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38463"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s-ES"/>
          </a:p>
        </p:txBody>
      </p:sp>
      <p:sp>
        <p:nvSpPr>
          <p:cNvPr id="3" name="2 Marcador de fecha"/>
          <p:cNvSpPr>
            <a:spLocks noGrp="1"/>
          </p:cNvSpPr>
          <p:nvPr>
            <p:ph type="dt" idx="1"/>
          </p:nvPr>
        </p:nvSpPr>
        <p:spPr>
          <a:xfrm>
            <a:off x="3841750" y="0"/>
            <a:ext cx="2938463" cy="4968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885F7558-A3AB-4D40-BBFF-1399D746796C}" type="datetimeFigureOut">
              <a:rPr lang="es-ES"/>
              <a:pPr>
                <a:defRPr/>
              </a:pPr>
              <a:t>09/12/2015</a:t>
            </a:fld>
            <a:endParaRPr lang="es-ES"/>
          </a:p>
        </p:txBody>
      </p:sp>
      <p:sp>
        <p:nvSpPr>
          <p:cNvPr id="4" name="3 Marcador de imagen de diapositiva"/>
          <p:cNvSpPr>
            <a:spLocks noGrp="1" noRot="1" noChangeAspect="1"/>
          </p:cNvSpPr>
          <p:nvPr>
            <p:ph type="sldImg" idx="2"/>
          </p:nvPr>
        </p:nvSpPr>
        <p:spPr>
          <a:xfrm>
            <a:off x="909638" y="744538"/>
            <a:ext cx="4962525" cy="3722687"/>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4 Marcador de notas"/>
          <p:cNvSpPr>
            <a:spLocks noGrp="1"/>
          </p:cNvSpPr>
          <p:nvPr>
            <p:ph type="body" sz="quarter" idx="3"/>
          </p:nvPr>
        </p:nvSpPr>
        <p:spPr>
          <a:xfrm>
            <a:off x="677863" y="4714875"/>
            <a:ext cx="5426075" cy="4467225"/>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ES" noProof="0"/>
          </a:p>
        </p:txBody>
      </p:sp>
      <p:sp>
        <p:nvSpPr>
          <p:cNvPr id="6" name="5 Marcador de pie de página"/>
          <p:cNvSpPr>
            <a:spLocks noGrp="1"/>
          </p:cNvSpPr>
          <p:nvPr>
            <p:ph type="ftr" sz="quarter" idx="4"/>
          </p:nvPr>
        </p:nvSpPr>
        <p:spPr>
          <a:xfrm>
            <a:off x="0" y="9428163"/>
            <a:ext cx="2938463" cy="4968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s-ES"/>
          </a:p>
        </p:txBody>
      </p:sp>
      <p:sp>
        <p:nvSpPr>
          <p:cNvPr id="7" name="6 Marcador de número de diapositiva"/>
          <p:cNvSpPr>
            <a:spLocks noGrp="1"/>
          </p:cNvSpPr>
          <p:nvPr>
            <p:ph type="sldNum" sz="quarter" idx="5"/>
          </p:nvPr>
        </p:nvSpPr>
        <p:spPr>
          <a:xfrm>
            <a:off x="3841750" y="9428163"/>
            <a:ext cx="2938463" cy="4968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7C9C35FE-94AE-4998-A985-47461A8D3071}" type="slidenum">
              <a:rPr lang="es-ES"/>
              <a:pPr>
                <a:defRPr/>
              </a:pPr>
              <a:t>‹#›</a:t>
            </a:fld>
            <a:endParaRPr 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4819"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4820"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9D129E3-2BB2-4066-97A3-674D5EE6F310}" type="slidenum">
              <a:rPr lang="es-ES"/>
              <a:pPr fontAlgn="base">
                <a:spcBef>
                  <a:spcPct val="0"/>
                </a:spcBef>
                <a:spcAft>
                  <a:spcPct val="0"/>
                </a:spcAft>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6867"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686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D428EF-3E31-4543-B199-22873055A601}" type="slidenum">
              <a:rPr lang="es-ES"/>
              <a:pPr fontAlgn="base">
                <a:spcBef>
                  <a:spcPct val="0"/>
                </a:spcBef>
                <a:spcAft>
                  <a:spcPct val="0"/>
                </a:spcAft>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6867"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686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D428EF-3E31-4543-B199-22873055A601}" type="slidenum">
              <a:rPr lang="es-ES"/>
              <a:pPr fontAlgn="base">
                <a:spcBef>
                  <a:spcPct val="0"/>
                </a:spcBef>
                <a:spcAft>
                  <a:spcPct val="0"/>
                </a:spcAft>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6867"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686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D428EF-3E31-4543-B199-22873055A601}" type="slidenum">
              <a:rPr lang="es-ES"/>
              <a:pPr fontAlgn="base">
                <a:spcBef>
                  <a:spcPct val="0"/>
                </a:spcBef>
                <a:spcAft>
                  <a:spcPct val="0"/>
                </a:spcAft>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6867"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686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D428EF-3E31-4543-B199-22873055A601}" type="slidenum">
              <a:rPr lang="es-ES"/>
              <a:pPr fontAlgn="base">
                <a:spcBef>
                  <a:spcPct val="0"/>
                </a:spcBef>
                <a:spcAft>
                  <a:spcPct val="0"/>
                </a:spcAft>
              </a:pPr>
              <a:t>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6867"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686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D428EF-3E31-4543-B199-22873055A601}" type="slidenum">
              <a:rPr lang="es-ES"/>
              <a:pPr fontAlgn="base">
                <a:spcBef>
                  <a:spcPct val="0"/>
                </a:spcBef>
                <a:spcAft>
                  <a:spcPct val="0"/>
                </a:spcAft>
              </a:pPr>
              <a:t>6</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6867"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686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D428EF-3E31-4543-B199-22873055A601}" type="slidenum">
              <a:rPr lang="es-ES"/>
              <a:pPr fontAlgn="base">
                <a:spcBef>
                  <a:spcPct val="0"/>
                </a:spcBef>
                <a:spcAft>
                  <a:spcPct val="0"/>
                </a:spcAft>
              </a:pPr>
              <a:t>7</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6867"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686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D428EF-3E31-4543-B199-22873055A601}" type="slidenum">
              <a:rPr lang="es-ES"/>
              <a:pPr fontAlgn="base">
                <a:spcBef>
                  <a:spcPct val="0"/>
                </a:spcBef>
                <a:spcAft>
                  <a:spcPct val="0"/>
                </a:spcAft>
              </a:pPr>
              <a:t>8</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6867"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686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D428EF-3E31-4543-B199-22873055A601}" type="slidenum">
              <a:rPr lang="es-ES"/>
              <a:pPr fontAlgn="base">
                <a:spcBef>
                  <a:spcPct val="0"/>
                </a:spcBef>
                <a:spcAft>
                  <a:spcPct val="0"/>
                </a:spcAft>
              </a:pPr>
              <a:t>9</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6867"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686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D428EF-3E31-4543-B199-22873055A601}" type="slidenum">
              <a:rPr lang="es-ES"/>
              <a:pPr fontAlgn="base">
                <a:spcBef>
                  <a:spcPct val="0"/>
                </a:spcBef>
                <a:spcAft>
                  <a:spcPct val="0"/>
                </a:spcAft>
              </a:pPr>
              <a:t>10</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6867"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686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D428EF-3E31-4543-B199-22873055A601}" type="slidenum">
              <a:rPr lang="es-ES"/>
              <a:pPr fontAlgn="base">
                <a:spcBef>
                  <a:spcPct val="0"/>
                </a:spcBef>
                <a:spcAft>
                  <a:spcPct val="0"/>
                </a:spcAft>
              </a:pPr>
              <a:t>11</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6867"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686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D428EF-3E31-4543-B199-22873055A601}" type="slidenum">
              <a:rPr lang="es-ES"/>
              <a:pPr fontAlgn="base">
                <a:spcBef>
                  <a:spcPct val="0"/>
                </a:spcBef>
                <a:spcAft>
                  <a:spcPct val="0"/>
                </a:spcAft>
              </a:pPr>
              <a:t>12</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6867"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686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D428EF-3E31-4543-B199-22873055A601}" type="slidenum">
              <a:rPr lang="es-ES"/>
              <a:pPr fontAlgn="base">
                <a:spcBef>
                  <a:spcPct val="0"/>
                </a:spcBef>
                <a:spcAft>
                  <a:spcPct val="0"/>
                </a:spcAft>
              </a:pPr>
              <a:t>13</a:t>
            </a:fld>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6867"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686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D428EF-3E31-4543-B199-22873055A601}" type="slidenum">
              <a:rPr lang="es-ES"/>
              <a:pPr fontAlgn="base">
                <a:spcBef>
                  <a:spcPct val="0"/>
                </a:spcBef>
                <a:spcAft>
                  <a:spcPct val="0"/>
                </a:spcAft>
              </a:pPr>
              <a:t>14</a:t>
            </a:fld>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6867"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686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D428EF-3E31-4543-B199-22873055A601}" type="slidenum">
              <a:rPr lang="es-ES"/>
              <a:pPr fontAlgn="base">
                <a:spcBef>
                  <a:spcPct val="0"/>
                </a:spcBef>
                <a:spcAft>
                  <a:spcPct val="0"/>
                </a:spcAft>
              </a:pPr>
              <a:t>15</a:t>
            </a:fld>
            <a:endParaRPr 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6867"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686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D428EF-3E31-4543-B199-22873055A601}" type="slidenum">
              <a:rPr lang="es-ES"/>
              <a:pPr fontAlgn="base">
                <a:spcBef>
                  <a:spcPct val="0"/>
                </a:spcBef>
                <a:spcAft>
                  <a:spcPct val="0"/>
                </a:spcAft>
              </a:pPr>
              <a:t>16</a:t>
            </a:fld>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6867"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686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D428EF-3E31-4543-B199-22873055A601}" type="slidenum">
              <a:rPr lang="es-ES"/>
              <a:pPr fontAlgn="base">
                <a:spcBef>
                  <a:spcPct val="0"/>
                </a:spcBef>
                <a:spcAft>
                  <a:spcPct val="0"/>
                </a:spcAft>
              </a:pPr>
              <a:t>17</a:t>
            </a:fld>
            <a:endParaRPr 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6867"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686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D428EF-3E31-4543-B199-22873055A601}" type="slidenum">
              <a:rPr lang="es-ES"/>
              <a:pPr fontAlgn="base">
                <a:spcBef>
                  <a:spcPct val="0"/>
                </a:spcBef>
                <a:spcAft>
                  <a:spcPct val="0"/>
                </a:spcAft>
              </a:pPr>
              <a:t>18</a:t>
            </a:fld>
            <a:endParaRPr 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6867"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686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D428EF-3E31-4543-B199-22873055A601}" type="slidenum">
              <a:rPr lang="es-ES"/>
              <a:pPr fontAlgn="base">
                <a:spcBef>
                  <a:spcPct val="0"/>
                </a:spcBef>
                <a:spcAft>
                  <a:spcPct val="0"/>
                </a:spcAft>
              </a:pPr>
              <a:t>19</a:t>
            </a:fld>
            <a:endParaRPr 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63491"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3492"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1725F82-5B79-479C-961F-953C8AA3F663}" type="slidenum">
              <a:rPr lang="es-ES"/>
              <a:pPr fontAlgn="base">
                <a:spcBef>
                  <a:spcPct val="0"/>
                </a:spcBef>
                <a:spcAft>
                  <a:spcPct val="0"/>
                </a:spcAft>
              </a:pPr>
              <a:t>20</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4" name="Picture 3" descr="D:\fotos\logo\logoFGE.png"/>
          <p:cNvPicPr>
            <a:picLocks noChangeAspect="1" noChangeArrowheads="1"/>
          </p:cNvPicPr>
          <p:nvPr userDrawn="1"/>
        </p:nvPicPr>
        <p:blipFill>
          <a:blip r:embed="rId2" cstate="print"/>
          <a:srcRect/>
          <a:stretch>
            <a:fillRect/>
          </a:stretch>
        </p:blipFill>
        <p:spPr bwMode="auto">
          <a:xfrm>
            <a:off x="185738" y="981075"/>
            <a:ext cx="8707437" cy="4195763"/>
          </a:xfrm>
          <a:prstGeom prst="rect">
            <a:avLst/>
          </a:prstGeom>
          <a:noFill/>
          <a:ln w="9525">
            <a:noFill/>
            <a:miter lim="800000"/>
            <a:headEnd/>
            <a:tailEnd/>
          </a:ln>
        </p:spPr>
      </p:pic>
      <p:sp>
        <p:nvSpPr>
          <p:cNvPr id="2" name="1 Título"/>
          <p:cNvSpPr>
            <a:spLocks noGrp="1"/>
          </p:cNvSpPr>
          <p:nvPr>
            <p:ph type="ctrTitle"/>
          </p:nvPr>
        </p:nvSpPr>
        <p:spPr>
          <a:xfrm>
            <a:off x="685800" y="2130425"/>
            <a:ext cx="7772400" cy="1470025"/>
          </a:xfrm>
        </p:spPr>
        <p:txBody>
          <a:bodyPr/>
          <a:lstStyle>
            <a:lvl1pPr>
              <a:defRPr b="0"/>
            </a:lvl1pPr>
          </a:lstStyle>
          <a:p>
            <a:r>
              <a:rPr lang="es-ES" dirty="0" smtClean="0"/>
              <a:t>Haga clic para modificar el estilo de título del patrón</a:t>
            </a:r>
            <a:endParaRPr lang="es-ES" dirty="0"/>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5" name="3 Marcador de fecha"/>
          <p:cNvSpPr>
            <a:spLocks noGrp="1"/>
          </p:cNvSpPr>
          <p:nvPr>
            <p:ph type="dt" sz="half" idx="10"/>
          </p:nvPr>
        </p:nvSpPr>
        <p:spPr/>
        <p:txBody>
          <a:bodyPr/>
          <a:lstStyle>
            <a:lvl1pPr>
              <a:defRPr/>
            </a:lvl1pPr>
          </a:lstStyle>
          <a:p>
            <a:pPr>
              <a:defRPr/>
            </a:pPr>
            <a:fld id="{AEF7FAF7-B974-4ADD-8E03-D641F7B63231}" type="datetime1">
              <a:rPr lang="es-ES"/>
              <a:pPr>
                <a:defRPr/>
              </a:pPr>
              <a:t>09/12/2015</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9FE9FE32-1CB3-4437-9833-9BB20DD0610F}" type="slidenum">
              <a:rPr lang="es-ES"/>
              <a:pPr>
                <a:defRPr/>
              </a:pPr>
              <a:t>‹#›</a:t>
            </a:fld>
            <a:endParaRPr lang="es-ES"/>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FBED2883-BE67-4E6C-A979-E24760EBADED}" type="datetime1">
              <a:rPr lang="es-ES"/>
              <a:pPr>
                <a:defRPr/>
              </a:pPr>
              <a:t>09/12/2015</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a:xfrm>
            <a:off x="6831013" y="6356350"/>
            <a:ext cx="2133600" cy="365125"/>
          </a:xfrm>
        </p:spPr>
        <p:txBody>
          <a:bodyPr/>
          <a:lstStyle>
            <a:lvl1pPr>
              <a:defRPr/>
            </a:lvl1pPr>
          </a:lstStyle>
          <a:p>
            <a:pPr>
              <a:defRPr/>
            </a:pPr>
            <a:fld id="{856C1D78-CEF1-4C75-A3A6-FF3D811C905D}" type="slidenum">
              <a:rPr lang="es-ES"/>
              <a:pPr>
                <a:defRPr/>
              </a:pPr>
              <a:t>‹#›</a:t>
            </a:fld>
            <a:endParaRPr lang="es-ES"/>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672EC3A6-1B07-4F6D-A110-D3347BE0B75B}" type="datetime1">
              <a:rPr lang="es-ES"/>
              <a:pPr>
                <a:defRPr/>
              </a:pPr>
              <a:t>09/12/2015</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9942A483-AD3D-4277-9216-DCC59C83B8CD}" type="slidenum">
              <a:rPr lang="es-ES"/>
              <a:pPr>
                <a:defRPr/>
              </a:pPr>
              <a:t>‹#›</a:t>
            </a:fld>
            <a:endParaRPr lang="es-ES"/>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829126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829126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6C94EB66-1A86-488C-B3C3-E1D47E74D156}" type="datetime1">
              <a:rPr lang="es-ES"/>
              <a:pPr>
                <a:defRPr/>
              </a:pPr>
              <a:t>09/12/2015</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0DFA5DCF-FD1D-4F9B-804D-558755B36F94}" type="slidenum">
              <a:rPr lang="es-ES"/>
              <a:pPr>
                <a:defRPr/>
              </a:pPr>
              <a:t>‹#›</a:t>
            </a:fld>
            <a:endParaRPr lang="es-ES"/>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Haga clic para modificar el estilo de título del patrón</a:t>
            </a:r>
            <a:endParaRPr lang="es-ES" dirty="0"/>
          </a:p>
        </p:txBody>
      </p:sp>
      <p:sp>
        <p:nvSpPr>
          <p:cNvPr id="3" name="3 Marcador de fecha"/>
          <p:cNvSpPr>
            <a:spLocks noGrp="1"/>
          </p:cNvSpPr>
          <p:nvPr>
            <p:ph type="dt" sz="half" idx="10"/>
          </p:nvPr>
        </p:nvSpPr>
        <p:spPr/>
        <p:txBody>
          <a:bodyPr/>
          <a:lstStyle>
            <a:lvl1pPr>
              <a:defRPr/>
            </a:lvl1pPr>
          </a:lstStyle>
          <a:p>
            <a:pPr>
              <a:defRPr/>
            </a:pPr>
            <a:fld id="{74E23B6A-7EE8-483C-B52F-85A195C6A9C7}" type="datetime1">
              <a:rPr lang="es-ES"/>
              <a:pPr>
                <a:defRPr/>
              </a:pPr>
              <a:t>09/12/2015</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4A4769D2-C3F7-4DAE-9F7F-0753C6624209}" type="slidenum">
              <a:rPr lang="es-ES"/>
              <a:pPr>
                <a:defRPr/>
              </a:pPr>
              <a:t>‹#›</a:t>
            </a:fld>
            <a:endParaRPr lang="es-ES"/>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70AACDEE-B8C3-49E4-A571-3F938916D2E3}" type="datetime1">
              <a:rPr lang="es-ES"/>
              <a:pPr>
                <a:defRPr/>
              </a:pPr>
              <a:t>09/12/2015</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F8D0DEFB-3B7C-41BF-B7C2-45EBFD0F2478}" type="slidenum">
              <a:rPr lang="es-ES"/>
              <a:pPr>
                <a:defRPr/>
              </a:pPr>
              <a:t>‹#›</a:t>
            </a:fld>
            <a:endParaRPr lang="es-ES"/>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35A835F8-007C-4803-B810-6C6365C695A4}" type="datetime1">
              <a:rPr lang="es-ES"/>
              <a:pPr>
                <a:defRPr/>
              </a:pPr>
              <a:t>09/12/2015</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46F14C50-A1B0-4421-9C9C-3C4F6E4FF776}" type="slidenum">
              <a:rPr lang="es-ES"/>
              <a:pPr>
                <a:defRPr/>
              </a:pPr>
              <a:t>‹#›</a:t>
            </a:fld>
            <a:endParaRPr lang="es-E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58" r:id="rId3"/>
    <p:sldLayoutId id="2147483659" r:id="rId4"/>
    <p:sldLayoutId id="2147483660" r:id="rId5"/>
    <p:sldLayoutId id="2147483661" r:id="rId6"/>
  </p:sldLayoutIdLst>
  <p:transition>
    <p:wipe dir="r"/>
  </p:transition>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07950" y="642919"/>
            <a:ext cx="8856663" cy="4730770"/>
          </a:xfrm>
          <a:prstGeom prst="rect">
            <a:avLst/>
          </a:prstGeom>
          <a:solidFill>
            <a:schemeClr val="bg1">
              <a:alpha val="69000"/>
            </a:schemeClr>
          </a:solidFill>
          <a:ln cap="rnd">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4099" name="1 Título"/>
          <p:cNvSpPr>
            <a:spLocks noGrp="1"/>
          </p:cNvSpPr>
          <p:nvPr>
            <p:ph type="ctrTitle"/>
          </p:nvPr>
        </p:nvSpPr>
        <p:spPr>
          <a:xfrm>
            <a:off x="685800" y="1995481"/>
            <a:ext cx="7772400" cy="2219337"/>
          </a:xfrm>
        </p:spPr>
        <p:txBody>
          <a:bodyPr/>
          <a:lstStyle/>
          <a:p>
            <a:r>
              <a:rPr lang="es-ES" sz="3200" b="1" dirty="0" smtClean="0"/>
              <a:t/>
            </a:r>
            <a:br>
              <a:rPr lang="es-ES" sz="3200" b="1" dirty="0" smtClean="0"/>
            </a:br>
            <a:r>
              <a:rPr lang="es-ES" sz="3200" b="1" dirty="0" smtClean="0"/>
              <a:t>LA </a:t>
            </a:r>
            <a:r>
              <a:rPr lang="es-ES" sz="3200" b="1" dirty="0" smtClean="0"/>
              <a:t>RESPONSABILIDAD PENAL DE LA EMPRESA Y LOS PROGRAMAS DE </a:t>
            </a:r>
            <a:r>
              <a:rPr lang="es-ES" sz="3200" b="1" i="1" dirty="0" err="1" smtClean="0"/>
              <a:t>COMPLIANCE</a:t>
            </a:r>
            <a:r>
              <a:rPr lang="es-ES" sz="3200" b="1" dirty="0" smtClean="0"/>
              <a:t/>
            </a:r>
            <a:br>
              <a:rPr lang="es-ES" sz="3200" b="1" dirty="0" smtClean="0"/>
            </a:br>
            <a:r>
              <a:rPr lang="es-ES" sz="3200" b="1" i="1" dirty="0" smtClean="0"/>
              <a:t/>
            </a:r>
            <a:br>
              <a:rPr lang="es-ES" sz="3200" b="1" i="1" dirty="0" smtClean="0"/>
            </a:br>
            <a:r>
              <a:rPr lang="es-ES" sz="3200" b="1" dirty="0" smtClean="0"/>
              <a:t>Los criterios interpretativos de los programas de </a:t>
            </a:r>
            <a:r>
              <a:rPr lang="es-ES" sz="3200" b="1" i="1" dirty="0" err="1" smtClean="0"/>
              <a:t>compliance</a:t>
            </a:r>
            <a:r>
              <a:rPr lang="es-ES" sz="3200" i="1" dirty="0" smtClean="0"/>
              <a:t/>
            </a:r>
            <a:br>
              <a:rPr lang="es-ES" sz="3200" i="1" dirty="0" smtClean="0"/>
            </a:br>
            <a:r>
              <a:rPr lang="es-ES" sz="3200" i="1" dirty="0" smtClean="0"/>
              <a:t/>
            </a:r>
            <a:br>
              <a:rPr lang="es-ES" sz="3200" i="1" dirty="0" smtClean="0"/>
            </a:br>
            <a:r>
              <a:rPr lang="es-ES" sz="2000" i="1" dirty="0" smtClean="0"/>
              <a:t>Helena </a:t>
            </a:r>
            <a:r>
              <a:rPr lang="es-ES" sz="2000" i="1" dirty="0" smtClean="0"/>
              <a:t>Prieto </a:t>
            </a:r>
            <a:br>
              <a:rPr lang="es-ES" sz="2000" i="1" dirty="0" smtClean="0"/>
            </a:br>
            <a:r>
              <a:rPr lang="es-ES" sz="2000" i="1" dirty="0" smtClean="0"/>
              <a:t>Fiscal de la Secretaría Técnica</a:t>
            </a:r>
            <a:br>
              <a:rPr lang="es-ES" sz="2000" i="1" dirty="0" smtClean="0"/>
            </a:br>
            <a:r>
              <a:rPr lang="es-ES" sz="2000" i="1" dirty="0" smtClean="0"/>
              <a:t>Fiscalía General del Estado</a:t>
            </a:r>
            <a:r>
              <a:rPr lang="es-ES" sz="3200" b="1" i="1" dirty="0" smtClean="0"/>
              <a:t/>
            </a:r>
            <a:br>
              <a:rPr lang="es-ES" sz="3200" b="1" i="1" dirty="0" smtClean="0"/>
            </a:br>
            <a:endParaRPr lang="es-ES" sz="3200" b="1" i="1" dirty="0" smtClean="0"/>
          </a:p>
        </p:txBody>
      </p:sp>
      <p:sp>
        <p:nvSpPr>
          <p:cNvPr id="3" name="2 Subtítulo"/>
          <p:cNvSpPr>
            <a:spLocks noGrp="1"/>
          </p:cNvSpPr>
          <p:nvPr>
            <p:ph type="subTitle" idx="1"/>
          </p:nvPr>
        </p:nvSpPr>
        <p:spPr>
          <a:xfrm>
            <a:off x="1371600" y="5357826"/>
            <a:ext cx="6400800" cy="909637"/>
          </a:xfrm>
        </p:spPr>
        <p:txBody>
          <a:bodyPr rtlCol="0">
            <a:normAutofit/>
          </a:bodyPr>
          <a:lstStyle/>
          <a:p>
            <a:pPr fontAlgn="auto">
              <a:spcAft>
                <a:spcPts val="0"/>
              </a:spcAft>
              <a:buFont typeface="Arial" pitchFamily="34" charset="0"/>
              <a:buNone/>
              <a:defRPr/>
            </a:pPr>
            <a:r>
              <a:rPr lang="es-ES" sz="1400" b="1" dirty="0" smtClean="0">
                <a:solidFill>
                  <a:schemeClr val="tx1">
                    <a:lumMod val="65000"/>
                    <a:lumOff val="35000"/>
                  </a:schemeClr>
                </a:solidFill>
              </a:rPr>
              <a:t>9 </a:t>
            </a:r>
            <a:r>
              <a:rPr lang="es-ES" sz="1400" b="1" dirty="0" smtClean="0">
                <a:solidFill>
                  <a:schemeClr val="tx1">
                    <a:lumMod val="65000"/>
                    <a:lumOff val="35000"/>
                  </a:schemeClr>
                </a:solidFill>
              </a:rPr>
              <a:t>DE </a:t>
            </a:r>
            <a:r>
              <a:rPr lang="es-ES" sz="1400" b="1" dirty="0" smtClean="0">
                <a:solidFill>
                  <a:schemeClr val="tx1">
                    <a:lumMod val="65000"/>
                    <a:lumOff val="35000"/>
                  </a:schemeClr>
                </a:solidFill>
              </a:rPr>
              <a:t>DICIEMBRE</a:t>
            </a:r>
            <a:r>
              <a:rPr lang="es-ES" sz="1400" b="1" dirty="0" smtClean="0">
                <a:solidFill>
                  <a:schemeClr val="tx1">
                    <a:lumMod val="65000"/>
                    <a:lumOff val="35000"/>
                  </a:schemeClr>
                </a:solidFill>
              </a:rPr>
              <a:t> </a:t>
            </a:r>
            <a:r>
              <a:rPr lang="es-ES" sz="1400" b="1" dirty="0" smtClean="0">
                <a:solidFill>
                  <a:schemeClr val="tx1">
                    <a:lumMod val="65000"/>
                    <a:lumOff val="35000"/>
                  </a:schemeClr>
                </a:solidFill>
              </a:rPr>
              <a:t>DE 2015</a:t>
            </a:r>
          </a:p>
          <a:p>
            <a:pPr fontAlgn="auto">
              <a:spcAft>
                <a:spcPts val="0"/>
              </a:spcAft>
              <a:buFont typeface="Arial" pitchFamily="34" charset="0"/>
              <a:buNone/>
              <a:defRPr/>
            </a:pPr>
            <a:endParaRPr lang="es-ES" sz="1800" dirty="0">
              <a:solidFill>
                <a:schemeClr val="tx1">
                  <a:lumMod val="65000"/>
                  <a:lumOff val="35000"/>
                </a:schemeClr>
              </a:solidFill>
            </a:endParaRPr>
          </a:p>
        </p:txBody>
      </p:sp>
      <p:pic>
        <p:nvPicPr>
          <p:cNvPr id="4101" name="16 Imagen" descr="logoEscudo3.png"/>
          <p:cNvPicPr>
            <a:picLocks noChangeAspect="1"/>
          </p:cNvPicPr>
          <p:nvPr/>
        </p:nvPicPr>
        <p:blipFill>
          <a:blip r:embed="rId3" cstate="print"/>
          <a:srcRect/>
          <a:stretch>
            <a:fillRect/>
          </a:stretch>
        </p:blipFill>
        <p:spPr bwMode="auto">
          <a:xfrm>
            <a:off x="3419475" y="5715000"/>
            <a:ext cx="2251075" cy="998538"/>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50825" y="1341438"/>
            <a:ext cx="8642350" cy="0"/>
          </a:xfrm>
          <a:prstGeom prst="line">
            <a:avLst/>
          </a:prstGeom>
          <a:ln w="50800">
            <a:solidFill>
              <a:srgbClr val="ACBFD7"/>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a:off x="250825" y="333375"/>
            <a:ext cx="8642350" cy="0"/>
          </a:xfrm>
          <a:prstGeom prst="line">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149" name="Picture 2" descr="D:\fotos\logo\logoFGE_fge.png"/>
          <p:cNvPicPr>
            <a:picLocks noChangeAspect="1" noChangeArrowheads="1"/>
          </p:cNvPicPr>
          <p:nvPr/>
        </p:nvPicPr>
        <p:blipFill>
          <a:blip r:embed="rId3" cstate="print"/>
          <a:srcRect/>
          <a:stretch>
            <a:fillRect/>
          </a:stretch>
        </p:blipFill>
        <p:spPr bwMode="auto">
          <a:xfrm>
            <a:off x="107950" y="115888"/>
            <a:ext cx="733425" cy="390525"/>
          </a:xfrm>
          <a:prstGeom prst="rect">
            <a:avLst/>
          </a:prstGeom>
          <a:noFill/>
          <a:ln w="9525">
            <a:noFill/>
            <a:miter lim="800000"/>
            <a:headEnd/>
            <a:tailEnd/>
          </a:ln>
        </p:spPr>
      </p:pic>
      <p:sp>
        <p:nvSpPr>
          <p:cNvPr id="12" name="11 Marcador de número de diapositiva"/>
          <p:cNvSpPr>
            <a:spLocks noGrp="1"/>
          </p:cNvSpPr>
          <p:nvPr>
            <p:ph type="sldNum" sz="quarter" idx="12"/>
          </p:nvPr>
        </p:nvSpPr>
        <p:spPr/>
        <p:txBody>
          <a:bodyPr/>
          <a:lstStyle/>
          <a:p>
            <a:pPr>
              <a:defRPr/>
            </a:pPr>
            <a:fld id="{46673651-74E0-409A-8663-0CCD889C2E34}" type="slidenum">
              <a:rPr lang="es-ES"/>
              <a:pPr>
                <a:defRPr/>
              </a:pPr>
              <a:t>2</a:t>
            </a:fld>
            <a:endParaRPr lang="es-ES"/>
          </a:p>
        </p:txBody>
      </p:sp>
      <p:sp>
        <p:nvSpPr>
          <p:cNvPr id="11" name="1 Título"/>
          <p:cNvSpPr txBox="1">
            <a:spLocks/>
          </p:cNvSpPr>
          <p:nvPr/>
        </p:nvSpPr>
        <p:spPr>
          <a:xfrm>
            <a:off x="6875463" y="260350"/>
            <a:ext cx="2017712" cy="1143000"/>
          </a:xfrm>
          <a:prstGeom prst="rect">
            <a:avLst/>
          </a:prstGeom>
        </p:spPr>
        <p:txBody>
          <a:bodyPr anchor="ctr">
            <a:normAutofit/>
          </a:bodyPr>
          <a:lstStyle/>
          <a:p>
            <a:pPr algn="r" fontAlgn="auto">
              <a:spcAft>
                <a:spcPts val="0"/>
              </a:spcAft>
              <a:defRPr/>
            </a:pPr>
            <a:endParaRPr lang="es-ES" sz="1000" b="1" i="1" dirty="0">
              <a:solidFill>
                <a:schemeClr val="bg1">
                  <a:lumMod val="65000"/>
                </a:schemeClr>
              </a:solidFill>
              <a:latin typeface="+mj-lt"/>
              <a:ea typeface="+mj-ea"/>
              <a:cs typeface="+mj-cs"/>
            </a:endParaRPr>
          </a:p>
        </p:txBody>
      </p:sp>
      <p:sp>
        <p:nvSpPr>
          <p:cNvPr id="16" name="Title 15"/>
          <p:cNvSpPr>
            <a:spLocks noGrp="1"/>
          </p:cNvSpPr>
          <p:nvPr>
            <p:ph type="title"/>
          </p:nvPr>
        </p:nvSpPr>
        <p:spPr/>
        <p:txBody>
          <a:bodyPr/>
          <a:lstStyle/>
          <a:p>
            <a:r>
              <a:rPr lang="es-ES" dirty="0" smtClean="0"/>
              <a:t>AGENDA</a:t>
            </a:r>
            <a:endParaRPr lang="en-US" dirty="0"/>
          </a:p>
        </p:txBody>
      </p:sp>
      <p:sp>
        <p:nvSpPr>
          <p:cNvPr id="17" name="TextBox 16"/>
          <p:cNvSpPr txBox="1"/>
          <p:nvPr/>
        </p:nvSpPr>
        <p:spPr>
          <a:xfrm>
            <a:off x="785786" y="3500438"/>
            <a:ext cx="7429552" cy="369332"/>
          </a:xfrm>
          <a:prstGeom prst="rect">
            <a:avLst/>
          </a:prstGeom>
          <a:effectLst>
            <a:outerShdw blurRad="50800" dist="38100" dir="18900000" algn="bl" rotWithShape="0">
              <a:prstClr val="black">
                <a:alpha val="40000"/>
              </a:prstClr>
            </a:outerShdw>
            <a:softEdge rad="12700"/>
          </a:effectLst>
        </p:spPr>
        <p:style>
          <a:lnRef idx="2">
            <a:schemeClr val="accent1"/>
          </a:lnRef>
          <a:fillRef idx="1">
            <a:schemeClr val="lt1"/>
          </a:fillRef>
          <a:effectRef idx="0">
            <a:schemeClr val="accent1"/>
          </a:effectRef>
          <a:fontRef idx="minor">
            <a:schemeClr val="dk1"/>
          </a:fontRef>
        </p:style>
        <p:txBody>
          <a:bodyPr>
            <a:spAutoFit/>
          </a:bodyPr>
          <a:lstStyle/>
          <a:p>
            <a:pPr marL="342900" indent="-342900" fontAlgn="auto">
              <a:spcBef>
                <a:spcPts val="0"/>
              </a:spcBef>
              <a:spcAft>
                <a:spcPts val="0"/>
              </a:spcAft>
              <a:defRPr/>
            </a:pPr>
            <a:r>
              <a:rPr lang="es-ES" dirty="0">
                <a:solidFill>
                  <a:schemeClr val="tx2"/>
                </a:solidFill>
              </a:rPr>
              <a:t>2.</a:t>
            </a:r>
            <a:r>
              <a:rPr lang="es-ES" dirty="0">
                <a:solidFill>
                  <a:schemeClr val="bg1"/>
                </a:solidFill>
              </a:rPr>
              <a:t>	</a:t>
            </a:r>
            <a:r>
              <a:rPr lang="es-ES" i="1" dirty="0" smtClean="0">
                <a:solidFill>
                  <a:schemeClr val="tx2"/>
                </a:solidFill>
              </a:rPr>
              <a:t>BENCHMARKING: </a:t>
            </a:r>
            <a:r>
              <a:rPr lang="es-ES" i="1" dirty="0" err="1" smtClean="0">
                <a:solidFill>
                  <a:schemeClr val="tx2"/>
                </a:solidFill>
              </a:rPr>
              <a:t>THE</a:t>
            </a:r>
            <a:r>
              <a:rPr lang="es-ES" i="1" dirty="0" smtClean="0">
                <a:solidFill>
                  <a:schemeClr val="tx2"/>
                </a:solidFill>
              </a:rPr>
              <a:t> AMERICAN </a:t>
            </a:r>
            <a:r>
              <a:rPr lang="es-ES" i="1" dirty="0" err="1" smtClean="0">
                <a:solidFill>
                  <a:schemeClr val="tx2"/>
                </a:solidFill>
              </a:rPr>
              <a:t>WAY</a:t>
            </a:r>
            <a:endParaRPr lang="en-US" i="1" dirty="0">
              <a:solidFill>
                <a:schemeClr val="tx2"/>
              </a:solidFill>
            </a:endParaRPr>
          </a:p>
        </p:txBody>
      </p:sp>
      <p:sp>
        <p:nvSpPr>
          <p:cNvPr id="18" name="TextBox 17"/>
          <p:cNvSpPr txBox="1"/>
          <p:nvPr/>
        </p:nvSpPr>
        <p:spPr>
          <a:xfrm>
            <a:off x="785786" y="3929066"/>
            <a:ext cx="7429552" cy="369332"/>
          </a:xfrm>
          <a:prstGeom prst="rect">
            <a:avLst/>
          </a:prstGeom>
          <a:effectLst>
            <a:outerShdw blurRad="50800" dist="38100" dir="18900000" algn="bl" rotWithShape="0">
              <a:prstClr val="black">
                <a:alpha val="40000"/>
              </a:prstClr>
            </a:outerShdw>
            <a:softEdge rad="12700"/>
          </a:effectLst>
        </p:spPr>
        <p:style>
          <a:lnRef idx="2">
            <a:schemeClr val="accent1"/>
          </a:lnRef>
          <a:fillRef idx="1">
            <a:schemeClr val="lt1"/>
          </a:fillRef>
          <a:effectRef idx="0">
            <a:schemeClr val="accent1"/>
          </a:effectRef>
          <a:fontRef idx="minor">
            <a:schemeClr val="dk1"/>
          </a:fontRef>
        </p:style>
        <p:txBody>
          <a:bodyPr>
            <a:spAutoFit/>
          </a:bodyPr>
          <a:lstStyle/>
          <a:p>
            <a:pPr marL="342900" indent="-342900" fontAlgn="auto">
              <a:spcBef>
                <a:spcPts val="0"/>
              </a:spcBef>
              <a:spcAft>
                <a:spcPts val="0"/>
              </a:spcAft>
              <a:defRPr/>
            </a:pPr>
            <a:r>
              <a:rPr lang="es-ES" dirty="0">
                <a:solidFill>
                  <a:schemeClr val="tx2"/>
                </a:solidFill>
              </a:rPr>
              <a:t>3.</a:t>
            </a:r>
            <a:r>
              <a:rPr lang="es-ES" dirty="0">
                <a:solidFill>
                  <a:schemeClr val="bg1"/>
                </a:solidFill>
              </a:rPr>
              <a:t>	</a:t>
            </a:r>
            <a:r>
              <a:rPr lang="es-ES" dirty="0" smtClean="0">
                <a:solidFill>
                  <a:schemeClr val="tx2"/>
                </a:solidFill>
              </a:rPr>
              <a:t>EL MODELO ESPAÑOL</a:t>
            </a:r>
            <a:endParaRPr lang="en-US" dirty="0">
              <a:solidFill>
                <a:schemeClr val="tx2"/>
              </a:solidFill>
            </a:endParaRPr>
          </a:p>
        </p:txBody>
      </p:sp>
      <p:sp>
        <p:nvSpPr>
          <p:cNvPr id="19" name="TextBox 18"/>
          <p:cNvSpPr txBox="1"/>
          <p:nvPr/>
        </p:nvSpPr>
        <p:spPr>
          <a:xfrm>
            <a:off x="785786" y="4357694"/>
            <a:ext cx="7429552" cy="369332"/>
          </a:xfrm>
          <a:prstGeom prst="rect">
            <a:avLst/>
          </a:prstGeom>
          <a:effectLst>
            <a:outerShdw blurRad="50800" dist="38100" dir="18900000" algn="bl" rotWithShape="0">
              <a:prstClr val="black">
                <a:alpha val="40000"/>
              </a:prstClr>
            </a:outerShdw>
            <a:softEdge rad="12700"/>
          </a:effectLst>
        </p:spPr>
        <p:style>
          <a:lnRef idx="2">
            <a:schemeClr val="accent1"/>
          </a:lnRef>
          <a:fillRef idx="1">
            <a:schemeClr val="lt1"/>
          </a:fillRef>
          <a:effectRef idx="0">
            <a:schemeClr val="accent1"/>
          </a:effectRef>
          <a:fontRef idx="minor">
            <a:schemeClr val="dk1"/>
          </a:fontRef>
        </p:style>
        <p:txBody>
          <a:bodyPr>
            <a:spAutoFit/>
          </a:bodyPr>
          <a:lstStyle/>
          <a:p>
            <a:pPr marL="342900" indent="-342900" fontAlgn="auto">
              <a:spcBef>
                <a:spcPts val="0"/>
              </a:spcBef>
              <a:spcAft>
                <a:spcPts val="0"/>
              </a:spcAft>
              <a:defRPr/>
            </a:pPr>
            <a:r>
              <a:rPr lang="es-ES" dirty="0">
                <a:solidFill>
                  <a:schemeClr val="tx2"/>
                </a:solidFill>
              </a:rPr>
              <a:t>4.</a:t>
            </a:r>
            <a:r>
              <a:rPr lang="es-ES" dirty="0">
                <a:solidFill>
                  <a:schemeClr val="bg1"/>
                </a:solidFill>
              </a:rPr>
              <a:t>	</a:t>
            </a:r>
            <a:r>
              <a:rPr lang="es-ES" dirty="0" smtClean="0">
                <a:solidFill>
                  <a:schemeClr val="tx2"/>
                </a:solidFill>
              </a:rPr>
              <a:t>CONCLUSIONES</a:t>
            </a:r>
            <a:endParaRPr lang="en-US" i="1" dirty="0">
              <a:solidFill>
                <a:schemeClr val="tx2"/>
              </a:solidFill>
            </a:endParaRPr>
          </a:p>
        </p:txBody>
      </p:sp>
      <p:sp>
        <p:nvSpPr>
          <p:cNvPr id="20" name="TextBox 19"/>
          <p:cNvSpPr txBox="1"/>
          <p:nvPr/>
        </p:nvSpPr>
        <p:spPr>
          <a:xfrm>
            <a:off x="785786" y="3059668"/>
            <a:ext cx="7429552" cy="369332"/>
          </a:xfrm>
          <a:prstGeom prst="rect">
            <a:avLst/>
          </a:prstGeom>
        </p:spPr>
        <p:style>
          <a:lnRef idx="3">
            <a:schemeClr val="lt1"/>
          </a:lnRef>
          <a:fillRef idx="1">
            <a:schemeClr val="accent1"/>
          </a:fillRef>
          <a:effectRef idx="1">
            <a:schemeClr val="accent1"/>
          </a:effectRef>
          <a:fontRef idx="minor">
            <a:schemeClr val="lt1"/>
          </a:fontRef>
        </p:style>
        <p:txBody>
          <a:bodyPr>
            <a:spAutoFit/>
          </a:bodyPr>
          <a:lstStyle/>
          <a:p>
            <a:pPr marL="342900" indent="-342900" fontAlgn="auto">
              <a:spcBef>
                <a:spcPts val="0"/>
              </a:spcBef>
              <a:spcAft>
                <a:spcPts val="0"/>
              </a:spcAft>
              <a:defRPr/>
            </a:pPr>
            <a:r>
              <a:rPr lang="es-ES" dirty="0">
                <a:solidFill>
                  <a:schemeClr val="bg1"/>
                </a:solidFill>
              </a:rPr>
              <a:t>1.	</a:t>
            </a:r>
            <a:r>
              <a:rPr lang="es-ES" dirty="0" smtClean="0">
                <a:solidFill>
                  <a:schemeClr val="bg1"/>
                </a:solidFill>
              </a:rPr>
              <a:t>DIAGNÓSTICO DE LA SITUACIÓN</a:t>
            </a:r>
            <a:endParaRPr lang="en-US" dirty="0">
              <a:solidFill>
                <a:schemeClr val="bg1"/>
              </a:solidFill>
            </a:endParaRPr>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50825" y="1341438"/>
            <a:ext cx="8642350" cy="0"/>
          </a:xfrm>
          <a:prstGeom prst="line">
            <a:avLst/>
          </a:prstGeom>
          <a:ln w="50800">
            <a:solidFill>
              <a:srgbClr val="ACBFD7"/>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a:off x="250825" y="333375"/>
            <a:ext cx="8642350" cy="0"/>
          </a:xfrm>
          <a:prstGeom prst="line">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149" name="Picture 2" descr="D:\fotos\logo\logoFGE_fge.png"/>
          <p:cNvPicPr>
            <a:picLocks noChangeAspect="1" noChangeArrowheads="1"/>
          </p:cNvPicPr>
          <p:nvPr/>
        </p:nvPicPr>
        <p:blipFill>
          <a:blip r:embed="rId5" cstate="print"/>
          <a:srcRect/>
          <a:stretch>
            <a:fillRect/>
          </a:stretch>
        </p:blipFill>
        <p:spPr bwMode="auto">
          <a:xfrm>
            <a:off x="107950" y="115888"/>
            <a:ext cx="733425" cy="390525"/>
          </a:xfrm>
          <a:prstGeom prst="rect">
            <a:avLst/>
          </a:prstGeom>
          <a:noFill/>
          <a:ln w="9525">
            <a:noFill/>
            <a:miter lim="800000"/>
            <a:headEnd/>
            <a:tailEnd/>
          </a:ln>
        </p:spPr>
      </p:pic>
      <p:sp>
        <p:nvSpPr>
          <p:cNvPr id="6150" name="1 Título"/>
          <p:cNvSpPr>
            <a:spLocks noGrp="1"/>
          </p:cNvSpPr>
          <p:nvPr>
            <p:ph type="title"/>
          </p:nvPr>
        </p:nvSpPr>
        <p:spPr>
          <a:xfrm>
            <a:off x="714348" y="428604"/>
            <a:ext cx="6429420" cy="989034"/>
          </a:xfrm>
        </p:spPr>
        <p:txBody>
          <a:bodyPr/>
          <a:lstStyle/>
          <a:p>
            <a:r>
              <a:rPr lang="es-ES" sz="2400" dirty="0" smtClean="0">
                <a:solidFill>
                  <a:schemeClr val="tx2"/>
                </a:solidFill>
              </a:rPr>
              <a:t/>
            </a:r>
            <a:br>
              <a:rPr lang="es-ES" sz="2400" dirty="0" smtClean="0">
                <a:solidFill>
                  <a:schemeClr val="tx2"/>
                </a:solidFill>
              </a:rPr>
            </a:br>
            <a:r>
              <a:rPr lang="es-ES" sz="2400" dirty="0" smtClean="0">
                <a:solidFill>
                  <a:schemeClr val="tx2"/>
                </a:solidFill>
              </a:rPr>
              <a:t>IMPLEMENTACIÓN DEL MODELO</a:t>
            </a:r>
            <a:r>
              <a:rPr lang="en-US" sz="2400" dirty="0" smtClean="0">
                <a:solidFill>
                  <a:schemeClr val="tx2"/>
                </a:solidFill>
              </a:rPr>
              <a:t/>
            </a:r>
            <a:br>
              <a:rPr lang="en-US" sz="2400" dirty="0" smtClean="0">
                <a:solidFill>
                  <a:schemeClr val="tx2"/>
                </a:solidFill>
              </a:rPr>
            </a:br>
            <a:endParaRPr lang="es-ES" sz="2400" b="1" dirty="0" smtClean="0"/>
          </a:p>
        </p:txBody>
      </p:sp>
      <p:sp>
        <p:nvSpPr>
          <p:cNvPr id="12" name="11 Marcador de número de diapositiva"/>
          <p:cNvSpPr>
            <a:spLocks noGrp="1"/>
          </p:cNvSpPr>
          <p:nvPr>
            <p:ph type="sldNum" sz="quarter" idx="12"/>
          </p:nvPr>
        </p:nvSpPr>
        <p:spPr/>
        <p:txBody>
          <a:bodyPr/>
          <a:lstStyle/>
          <a:p>
            <a:pPr>
              <a:defRPr/>
            </a:pPr>
            <a:fld id="{46673651-74E0-409A-8663-0CCD889C2E34}" type="slidenum">
              <a:rPr lang="es-ES"/>
              <a:pPr>
                <a:defRPr/>
              </a:pPr>
              <a:t>3</a:t>
            </a:fld>
            <a:endParaRPr lang="es-ES"/>
          </a:p>
        </p:txBody>
      </p:sp>
      <p:sp>
        <p:nvSpPr>
          <p:cNvPr id="11" name="1 Título"/>
          <p:cNvSpPr txBox="1">
            <a:spLocks/>
          </p:cNvSpPr>
          <p:nvPr/>
        </p:nvSpPr>
        <p:spPr>
          <a:xfrm>
            <a:off x="6875463" y="260350"/>
            <a:ext cx="2017712" cy="1143000"/>
          </a:xfrm>
          <a:prstGeom prst="rect">
            <a:avLst/>
          </a:prstGeom>
        </p:spPr>
        <p:txBody>
          <a:bodyPr anchor="ctr">
            <a:normAutofit/>
          </a:bodyPr>
          <a:lstStyle/>
          <a:p>
            <a:pPr algn="ctr" fontAlgn="auto">
              <a:spcAft>
                <a:spcPts val="0"/>
              </a:spcAft>
              <a:defRPr/>
            </a:pPr>
            <a:r>
              <a:rPr lang="es-ES" sz="1200" b="1" dirty="0" smtClean="0">
                <a:solidFill>
                  <a:schemeClr val="tx1">
                    <a:lumMod val="50000"/>
                    <a:lumOff val="50000"/>
                  </a:schemeClr>
                </a:solidFill>
                <a:latin typeface="+mj-lt"/>
                <a:ea typeface="+mj-ea"/>
                <a:cs typeface="+mj-cs"/>
              </a:rPr>
              <a:t>EXIGENCIAS A CUMPLIR EN LOS PLANES DE </a:t>
            </a:r>
            <a:r>
              <a:rPr lang="es-ES" sz="1200" b="1" i="1" dirty="0" err="1" smtClean="0">
                <a:solidFill>
                  <a:schemeClr val="tx1">
                    <a:lumMod val="50000"/>
                    <a:lumOff val="50000"/>
                  </a:schemeClr>
                </a:solidFill>
                <a:latin typeface="+mj-lt"/>
                <a:ea typeface="+mj-ea"/>
                <a:cs typeface="+mj-cs"/>
              </a:rPr>
              <a:t>COMPLIANCE</a:t>
            </a:r>
            <a:endParaRPr lang="es-ES" sz="1000" b="1" i="1" dirty="0">
              <a:solidFill>
                <a:schemeClr val="bg1">
                  <a:lumMod val="65000"/>
                </a:schemeClr>
              </a:solidFill>
              <a:latin typeface="+mj-lt"/>
              <a:ea typeface="+mj-ea"/>
              <a:cs typeface="+mj-cs"/>
            </a:endParaRPr>
          </a:p>
        </p:txBody>
      </p:sp>
      <p:grpSp>
        <p:nvGrpSpPr>
          <p:cNvPr id="30" name="13 Grupo"/>
          <p:cNvGrpSpPr>
            <a:grpSpLocks/>
          </p:cNvGrpSpPr>
          <p:nvPr/>
        </p:nvGrpSpPr>
        <p:grpSpPr bwMode="auto">
          <a:xfrm>
            <a:off x="500034" y="5429264"/>
            <a:ext cx="7856538" cy="1055688"/>
            <a:chOff x="276726" y="5510704"/>
            <a:chExt cx="7856830" cy="1055574"/>
          </a:xfrm>
        </p:grpSpPr>
        <p:sp>
          <p:nvSpPr>
            <p:cNvPr id="31" name="10 Recortar rectángulo de esquina diagonal"/>
            <p:cNvSpPr/>
            <p:nvPr>
              <p:custDataLst>
                <p:tags r:id="rId1"/>
              </p:custDataLst>
            </p:nvPr>
          </p:nvSpPr>
          <p:spPr bwMode="auto">
            <a:xfrm>
              <a:off x="276726" y="5904361"/>
              <a:ext cx="7856830" cy="661917"/>
            </a:xfrm>
            <a:prstGeom prst="snip2DiagRect">
              <a:avLst/>
            </a:prstGeom>
            <a:noFill/>
            <a:ln w="9525" algn="ctr">
              <a:solidFill>
                <a:srgbClr val="A0A0A0"/>
              </a:solidFill>
              <a:miter lim="800000"/>
              <a:headEnd/>
              <a:tailEnd/>
            </a:ln>
          </p:spPr>
          <p:txBody>
            <a:bodyPr lIns="73152" tIns="73152" rIns="73152" bIns="73152" anchor="ctr"/>
            <a:lstStyle/>
            <a:p>
              <a:pPr algn="ctr" eaLnBrk="0" hangingPunct="0">
                <a:lnSpc>
                  <a:spcPct val="90000"/>
                </a:lnSpc>
                <a:spcBef>
                  <a:spcPct val="30000"/>
                </a:spcBef>
                <a:buClr>
                  <a:schemeClr val="bg2"/>
                </a:buClr>
              </a:pPr>
              <a:r>
                <a:rPr lang="es-ES_tradnl" sz="1600" b="1" i="1" dirty="0" smtClean="0">
                  <a:solidFill>
                    <a:schemeClr val="tx1"/>
                  </a:solidFill>
                  <a:latin typeface="Calibri" pitchFamily="34" charset="0"/>
                </a:rPr>
                <a:t>El éxito de los programas de </a:t>
              </a:r>
              <a:r>
                <a:rPr lang="es-ES_tradnl" sz="1600" b="1" i="1" dirty="0" err="1" smtClean="0">
                  <a:solidFill>
                    <a:schemeClr val="tx1"/>
                  </a:solidFill>
                  <a:latin typeface="Calibri" pitchFamily="34" charset="0"/>
                </a:rPr>
                <a:t>compliance</a:t>
              </a:r>
              <a:r>
                <a:rPr lang="es-ES_tradnl" sz="1600" b="1" i="1" dirty="0" smtClean="0">
                  <a:solidFill>
                    <a:schemeClr val="tx1"/>
                  </a:solidFill>
                  <a:latin typeface="Calibri" pitchFamily="34" charset="0"/>
                </a:rPr>
                <a:t> depende de los condicionamientos del modelo procesal en que se implementen y del modelo de </a:t>
              </a:r>
              <a:r>
                <a:rPr lang="es-ES_tradnl" sz="1600" b="1" i="1" dirty="0" err="1" smtClean="0">
                  <a:solidFill>
                    <a:schemeClr val="tx1"/>
                  </a:solidFill>
                  <a:latin typeface="Calibri" pitchFamily="34" charset="0"/>
                </a:rPr>
                <a:t>RPPJ</a:t>
              </a:r>
              <a:r>
                <a:rPr lang="es-ES_tradnl" sz="1600" b="1" i="1" dirty="0" smtClean="0">
                  <a:solidFill>
                    <a:schemeClr val="tx1"/>
                  </a:solidFill>
                  <a:latin typeface="Calibri" pitchFamily="34" charset="0"/>
                </a:rPr>
                <a:t>.</a:t>
              </a:r>
              <a:endParaRPr lang="es-ES_tradnl" sz="1600" b="1" i="1" dirty="0">
                <a:solidFill>
                  <a:schemeClr val="tx1"/>
                </a:solidFill>
                <a:latin typeface="Calibri" pitchFamily="34" charset="0"/>
              </a:endParaRPr>
            </a:p>
          </p:txBody>
        </p:sp>
        <p:pic>
          <p:nvPicPr>
            <p:cNvPr id="32" name="Picture 19" descr="info_3"/>
            <p:cNvPicPr>
              <a:picLocks noChangeAspect="1" noChangeArrowheads="1"/>
            </p:cNvPicPr>
            <p:nvPr>
              <p:custDataLst>
                <p:tags r:id="rId2"/>
              </p:custDataLst>
            </p:nvPr>
          </p:nvPicPr>
          <p:blipFill>
            <a:blip r:embed="rId6" cstate="print"/>
            <a:srcRect/>
            <a:stretch>
              <a:fillRect/>
            </a:stretch>
          </p:blipFill>
          <p:spPr bwMode="auto">
            <a:xfrm>
              <a:off x="279493" y="5510704"/>
              <a:ext cx="576064" cy="576064"/>
            </a:xfrm>
            <a:prstGeom prst="rect">
              <a:avLst/>
            </a:prstGeom>
            <a:noFill/>
            <a:ln w="9525">
              <a:noFill/>
              <a:miter lim="800000"/>
              <a:headEnd/>
              <a:tailEnd/>
            </a:ln>
          </p:spPr>
        </p:pic>
      </p:grpSp>
      <p:sp>
        <p:nvSpPr>
          <p:cNvPr id="33" name="Curved Right Arrow 32"/>
          <p:cNvSpPr/>
          <p:nvPr/>
        </p:nvSpPr>
        <p:spPr>
          <a:xfrm>
            <a:off x="2428860" y="2143116"/>
            <a:ext cx="1643074" cy="3071834"/>
          </a:xfrm>
          <a:prstGeom prst="curved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schemeClr val="tx1"/>
              </a:solidFill>
            </a:endParaRPr>
          </a:p>
        </p:txBody>
      </p:sp>
      <p:sp>
        <p:nvSpPr>
          <p:cNvPr id="34" name="Curved Left Arrow 33"/>
          <p:cNvSpPr/>
          <p:nvPr/>
        </p:nvSpPr>
        <p:spPr>
          <a:xfrm>
            <a:off x="4786314" y="2143116"/>
            <a:ext cx="1643074" cy="3071834"/>
          </a:xfrm>
          <a:prstGeom prst="curvedLef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schemeClr val="tx1"/>
              </a:solidFill>
            </a:endParaRPr>
          </a:p>
        </p:txBody>
      </p:sp>
      <p:sp>
        <p:nvSpPr>
          <p:cNvPr id="35" name="TextBox 34"/>
          <p:cNvSpPr txBox="1"/>
          <p:nvPr/>
        </p:nvSpPr>
        <p:spPr>
          <a:xfrm>
            <a:off x="3000364" y="3214686"/>
            <a:ext cx="2643206" cy="646331"/>
          </a:xfrm>
          <a:prstGeom prst="rect">
            <a:avLst/>
          </a:prstGeom>
          <a:noFill/>
        </p:spPr>
        <p:txBody>
          <a:bodyPr wrap="square" rtlCol="0">
            <a:spAutoFit/>
          </a:bodyPr>
          <a:lstStyle/>
          <a:p>
            <a:pPr algn="ctr"/>
            <a:r>
              <a:rPr lang="es-ES" dirty="0" smtClean="0"/>
              <a:t>PROGRAMAS DE </a:t>
            </a:r>
            <a:r>
              <a:rPr lang="es-ES" i="1" dirty="0" err="1" smtClean="0"/>
              <a:t>COMPLIANCE</a:t>
            </a:r>
            <a:endParaRPr lang="en-US" i="1" dirty="0"/>
          </a:p>
        </p:txBody>
      </p:sp>
      <p:sp>
        <p:nvSpPr>
          <p:cNvPr id="36" name="TextBox 35"/>
          <p:cNvSpPr txBox="1"/>
          <p:nvPr/>
        </p:nvSpPr>
        <p:spPr>
          <a:xfrm>
            <a:off x="1142976" y="3059668"/>
            <a:ext cx="857256" cy="369332"/>
          </a:xfrm>
          <a:prstGeom prst="rect">
            <a:avLst/>
          </a:prstGeom>
          <a:noFill/>
        </p:spPr>
        <p:txBody>
          <a:bodyPr wrap="square" rtlCol="0">
            <a:spAutoFit/>
          </a:bodyPr>
          <a:lstStyle/>
          <a:p>
            <a:r>
              <a:rPr lang="es-ES" dirty="0" err="1" smtClean="0"/>
              <a:t>RPPJ</a:t>
            </a:r>
            <a:endParaRPr lang="en-US" dirty="0"/>
          </a:p>
        </p:txBody>
      </p:sp>
      <p:sp>
        <p:nvSpPr>
          <p:cNvPr id="37" name="TextBox 36"/>
          <p:cNvSpPr txBox="1"/>
          <p:nvPr/>
        </p:nvSpPr>
        <p:spPr>
          <a:xfrm>
            <a:off x="6572264" y="2714620"/>
            <a:ext cx="1714512" cy="923330"/>
          </a:xfrm>
          <a:prstGeom prst="rect">
            <a:avLst/>
          </a:prstGeom>
          <a:noFill/>
        </p:spPr>
        <p:txBody>
          <a:bodyPr wrap="square" rtlCol="0">
            <a:spAutoFit/>
          </a:bodyPr>
          <a:lstStyle/>
          <a:p>
            <a:pPr algn="ctr"/>
            <a:r>
              <a:rPr lang="es-ES" dirty="0" smtClean="0"/>
              <a:t>MODELO </a:t>
            </a:r>
          </a:p>
          <a:p>
            <a:pPr algn="ctr"/>
            <a:endParaRPr lang="es-ES" dirty="0"/>
          </a:p>
          <a:p>
            <a:pPr algn="ctr"/>
            <a:r>
              <a:rPr lang="es-ES" dirty="0" smtClean="0"/>
              <a:t>PROCESAL</a:t>
            </a:r>
            <a:endParaRPr lang="en-US" dirty="0"/>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50825" y="1341438"/>
            <a:ext cx="8642350" cy="0"/>
          </a:xfrm>
          <a:prstGeom prst="line">
            <a:avLst/>
          </a:prstGeom>
          <a:ln w="50800">
            <a:solidFill>
              <a:srgbClr val="ACBFD7"/>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a:off x="250825" y="333375"/>
            <a:ext cx="8642350" cy="0"/>
          </a:xfrm>
          <a:prstGeom prst="line">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149" name="Picture 2" descr="D:\fotos\logo\logoFGE_fge.png"/>
          <p:cNvPicPr>
            <a:picLocks noChangeAspect="1" noChangeArrowheads="1"/>
          </p:cNvPicPr>
          <p:nvPr/>
        </p:nvPicPr>
        <p:blipFill>
          <a:blip r:embed="rId5" cstate="print"/>
          <a:srcRect/>
          <a:stretch>
            <a:fillRect/>
          </a:stretch>
        </p:blipFill>
        <p:spPr bwMode="auto">
          <a:xfrm>
            <a:off x="107950" y="115888"/>
            <a:ext cx="733425" cy="390525"/>
          </a:xfrm>
          <a:prstGeom prst="rect">
            <a:avLst/>
          </a:prstGeom>
          <a:noFill/>
          <a:ln w="9525">
            <a:noFill/>
            <a:miter lim="800000"/>
            <a:headEnd/>
            <a:tailEnd/>
          </a:ln>
        </p:spPr>
      </p:pic>
      <p:sp>
        <p:nvSpPr>
          <p:cNvPr id="6150" name="1 Título"/>
          <p:cNvSpPr>
            <a:spLocks noGrp="1"/>
          </p:cNvSpPr>
          <p:nvPr>
            <p:ph type="title"/>
          </p:nvPr>
        </p:nvSpPr>
        <p:spPr>
          <a:xfrm>
            <a:off x="714348" y="428604"/>
            <a:ext cx="6429420" cy="989034"/>
          </a:xfrm>
        </p:spPr>
        <p:txBody>
          <a:bodyPr/>
          <a:lstStyle/>
          <a:p>
            <a:r>
              <a:rPr lang="es-ES" sz="2400" dirty="0" smtClean="0">
                <a:solidFill>
                  <a:schemeClr val="tx2"/>
                </a:solidFill>
              </a:rPr>
              <a:t/>
            </a:r>
            <a:br>
              <a:rPr lang="es-ES" sz="2400" dirty="0" smtClean="0">
                <a:solidFill>
                  <a:schemeClr val="tx2"/>
                </a:solidFill>
              </a:rPr>
            </a:br>
            <a:r>
              <a:rPr lang="es-ES" sz="2400" dirty="0" smtClean="0">
                <a:solidFill>
                  <a:schemeClr val="tx2"/>
                </a:solidFill>
              </a:rPr>
              <a:t>REDUCIDA APLICACIÓN DEL ART. 31 BIS </a:t>
            </a:r>
            <a:r>
              <a:rPr lang="es-ES" sz="2400" dirty="0" err="1" smtClean="0">
                <a:solidFill>
                  <a:schemeClr val="tx2"/>
                </a:solidFill>
              </a:rPr>
              <a:t>CP</a:t>
            </a:r>
            <a:r>
              <a:rPr lang="en-US" sz="2400" dirty="0" smtClean="0">
                <a:solidFill>
                  <a:schemeClr val="tx2"/>
                </a:solidFill>
              </a:rPr>
              <a:t/>
            </a:r>
            <a:br>
              <a:rPr lang="en-US" sz="2400" dirty="0" smtClean="0">
                <a:solidFill>
                  <a:schemeClr val="tx2"/>
                </a:solidFill>
              </a:rPr>
            </a:br>
            <a:endParaRPr lang="es-ES" sz="2400" dirty="0" smtClean="0">
              <a:solidFill>
                <a:schemeClr val="tx2"/>
              </a:solidFill>
            </a:endParaRPr>
          </a:p>
        </p:txBody>
      </p:sp>
      <p:sp>
        <p:nvSpPr>
          <p:cNvPr id="12" name="11 Marcador de número de diapositiva"/>
          <p:cNvSpPr>
            <a:spLocks noGrp="1"/>
          </p:cNvSpPr>
          <p:nvPr>
            <p:ph type="sldNum" sz="quarter" idx="12"/>
          </p:nvPr>
        </p:nvSpPr>
        <p:spPr/>
        <p:txBody>
          <a:bodyPr/>
          <a:lstStyle/>
          <a:p>
            <a:pPr>
              <a:defRPr/>
            </a:pPr>
            <a:fld id="{46673651-74E0-409A-8663-0CCD889C2E34}" type="slidenum">
              <a:rPr lang="es-ES"/>
              <a:pPr>
                <a:defRPr/>
              </a:pPr>
              <a:t>4</a:t>
            </a:fld>
            <a:endParaRPr lang="es-ES"/>
          </a:p>
        </p:txBody>
      </p:sp>
      <p:grpSp>
        <p:nvGrpSpPr>
          <p:cNvPr id="2" name="13 Grupo"/>
          <p:cNvGrpSpPr>
            <a:grpSpLocks/>
          </p:cNvGrpSpPr>
          <p:nvPr/>
        </p:nvGrpSpPr>
        <p:grpSpPr bwMode="auto">
          <a:xfrm>
            <a:off x="500034" y="5429264"/>
            <a:ext cx="7856538" cy="1055688"/>
            <a:chOff x="276726" y="5510704"/>
            <a:chExt cx="7856830" cy="1055574"/>
          </a:xfrm>
        </p:grpSpPr>
        <p:sp>
          <p:nvSpPr>
            <p:cNvPr id="31" name="10 Recortar rectángulo de esquina diagonal"/>
            <p:cNvSpPr/>
            <p:nvPr>
              <p:custDataLst>
                <p:tags r:id="rId1"/>
              </p:custDataLst>
            </p:nvPr>
          </p:nvSpPr>
          <p:spPr bwMode="auto">
            <a:xfrm>
              <a:off x="276726" y="5904361"/>
              <a:ext cx="7856830" cy="661917"/>
            </a:xfrm>
            <a:prstGeom prst="snip2DiagRect">
              <a:avLst/>
            </a:prstGeom>
            <a:noFill/>
            <a:ln w="9525" algn="ctr">
              <a:solidFill>
                <a:srgbClr val="A0A0A0"/>
              </a:solidFill>
              <a:miter lim="800000"/>
              <a:headEnd/>
              <a:tailEnd/>
            </a:ln>
          </p:spPr>
          <p:txBody>
            <a:bodyPr lIns="73152" tIns="73152" rIns="73152" bIns="73152" anchor="ctr"/>
            <a:lstStyle/>
            <a:p>
              <a:pPr algn="ctr" eaLnBrk="0" hangingPunct="0">
                <a:lnSpc>
                  <a:spcPct val="90000"/>
                </a:lnSpc>
                <a:spcBef>
                  <a:spcPct val="30000"/>
                </a:spcBef>
                <a:buClr>
                  <a:schemeClr val="bg2"/>
                </a:buClr>
              </a:pPr>
              <a:r>
                <a:rPr lang="es-ES_tradnl" sz="1600" b="1" i="1" dirty="0" smtClean="0">
                  <a:solidFill>
                    <a:schemeClr val="tx1"/>
                  </a:solidFill>
                  <a:latin typeface="Calibri" pitchFamily="34" charset="0"/>
                </a:rPr>
                <a:t>Existen oportunidades de mejora con la nueva regulación</a:t>
              </a:r>
              <a:endParaRPr lang="es-ES_tradnl" sz="1600" b="1" i="1" dirty="0">
                <a:solidFill>
                  <a:schemeClr val="tx1"/>
                </a:solidFill>
                <a:latin typeface="Calibri" pitchFamily="34" charset="0"/>
              </a:endParaRPr>
            </a:p>
          </p:txBody>
        </p:sp>
        <p:pic>
          <p:nvPicPr>
            <p:cNvPr id="32" name="Picture 19" descr="info_3"/>
            <p:cNvPicPr>
              <a:picLocks noChangeAspect="1" noChangeArrowheads="1"/>
            </p:cNvPicPr>
            <p:nvPr>
              <p:custDataLst>
                <p:tags r:id="rId2"/>
              </p:custDataLst>
            </p:nvPr>
          </p:nvPicPr>
          <p:blipFill>
            <a:blip r:embed="rId6" cstate="print"/>
            <a:srcRect/>
            <a:stretch>
              <a:fillRect/>
            </a:stretch>
          </p:blipFill>
          <p:spPr bwMode="auto">
            <a:xfrm>
              <a:off x="279493" y="5510704"/>
              <a:ext cx="576064" cy="576064"/>
            </a:xfrm>
            <a:prstGeom prst="rect">
              <a:avLst/>
            </a:prstGeom>
            <a:noFill/>
            <a:ln w="9525">
              <a:noFill/>
              <a:miter lim="800000"/>
              <a:headEnd/>
              <a:tailEnd/>
            </a:ln>
          </p:spPr>
        </p:pic>
      </p:grpSp>
      <p:sp>
        <p:nvSpPr>
          <p:cNvPr id="16" name="Content Placeholder 2"/>
          <p:cNvSpPr>
            <a:spLocks noGrp="1"/>
          </p:cNvSpPr>
          <p:nvPr>
            <p:ph idx="1"/>
          </p:nvPr>
        </p:nvSpPr>
        <p:spPr>
          <a:xfrm>
            <a:off x="850900" y="1528763"/>
            <a:ext cx="7445375" cy="4570412"/>
          </a:xfrm>
        </p:spPr>
        <p:txBody>
          <a:bodyPr/>
          <a:lstStyle/>
          <a:p>
            <a:pPr>
              <a:buNone/>
            </a:pPr>
            <a:r>
              <a:rPr lang="es-ES" sz="2800" dirty="0" smtClean="0"/>
              <a:t>Los motivos del fracaso de la reforma de 2010:</a:t>
            </a:r>
          </a:p>
          <a:p>
            <a:endParaRPr lang="es-ES" sz="2800" dirty="0" smtClean="0"/>
          </a:p>
          <a:p>
            <a:pPr>
              <a:buFont typeface="Wingdings" pitchFamily="2" charset="2"/>
              <a:buChar char="v"/>
            </a:pPr>
            <a:r>
              <a:rPr lang="es-ES" sz="2800" dirty="0" smtClean="0"/>
              <a:t>Falta de claridad regulatoria</a:t>
            </a:r>
          </a:p>
          <a:p>
            <a:pPr>
              <a:buFont typeface="Arial" pitchFamily="34" charset="0"/>
              <a:buChar char="•"/>
            </a:pPr>
            <a:endParaRPr lang="es-ES" sz="2800" dirty="0" smtClean="0"/>
          </a:p>
          <a:p>
            <a:pPr>
              <a:buFont typeface="Wingdings" pitchFamily="2" charset="2"/>
              <a:buChar char="v"/>
            </a:pPr>
            <a:r>
              <a:rPr lang="es-ES" sz="2800" dirty="0" smtClean="0"/>
              <a:t>Sustrato procesal inadecuado</a:t>
            </a:r>
          </a:p>
          <a:p>
            <a:pPr>
              <a:buFont typeface="Arial" pitchFamily="34" charset="0"/>
              <a:buChar char="•"/>
            </a:pPr>
            <a:endParaRPr lang="es-ES" sz="2800" dirty="0" smtClean="0"/>
          </a:p>
          <a:p>
            <a:pPr>
              <a:buFont typeface="Wingdings" pitchFamily="2" charset="2"/>
              <a:buChar char="v"/>
            </a:pPr>
            <a:r>
              <a:rPr lang="es-ES" sz="2800" dirty="0" smtClean="0"/>
              <a:t>Excesiva duración de las instrucciones</a:t>
            </a:r>
            <a:endParaRPr lang="en-US" sz="2800" dirty="0"/>
          </a:p>
        </p:txBody>
      </p:sp>
      <p:sp>
        <p:nvSpPr>
          <p:cNvPr id="13" name="1 Título"/>
          <p:cNvSpPr txBox="1">
            <a:spLocks/>
          </p:cNvSpPr>
          <p:nvPr/>
        </p:nvSpPr>
        <p:spPr>
          <a:xfrm>
            <a:off x="6875463" y="260350"/>
            <a:ext cx="2017712" cy="1143000"/>
          </a:xfrm>
          <a:prstGeom prst="rect">
            <a:avLst/>
          </a:prstGeom>
        </p:spPr>
        <p:txBody>
          <a:bodyPr anchor="ctr">
            <a:normAutofit/>
          </a:bodyPr>
          <a:lstStyle/>
          <a:p>
            <a:pPr algn="ctr" fontAlgn="auto">
              <a:spcAft>
                <a:spcPts val="0"/>
              </a:spcAft>
              <a:defRPr/>
            </a:pPr>
            <a:r>
              <a:rPr lang="es-ES" sz="1200" b="1" dirty="0" smtClean="0">
                <a:solidFill>
                  <a:schemeClr val="tx1">
                    <a:lumMod val="50000"/>
                    <a:lumOff val="50000"/>
                  </a:schemeClr>
                </a:solidFill>
                <a:latin typeface="+mj-lt"/>
                <a:ea typeface="+mj-ea"/>
                <a:cs typeface="+mj-cs"/>
              </a:rPr>
              <a:t>EXIGENCIAS A CUMPLIR EN LOS PLANES DE </a:t>
            </a:r>
            <a:r>
              <a:rPr lang="es-ES" sz="1200" b="1" i="1" dirty="0" err="1" smtClean="0">
                <a:solidFill>
                  <a:schemeClr val="tx1">
                    <a:lumMod val="50000"/>
                    <a:lumOff val="50000"/>
                  </a:schemeClr>
                </a:solidFill>
                <a:latin typeface="+mj-lt"/>
                <a:ea typeface="+mj-ea"/>
                <a:cs typeface="+mj-cs"/>
              </a:rPr>
              <a:t>COMPLIANCE</a:t>
            </a:r>
            <a:endParaRPr lang="es-ES" sz="1000" b="1" i="1" dirty="0">
              <a:solidFill>
                <a:schemeClr val="bg1">
                  <a:lumMod val="65000"/>
                </a:schemeClr>
              </a:solidFill>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50825" y="1341438"/>
            <a:ext cx="8642350" cy="0"/>
          </a:xfrm>
          <a:prstGeom prst="line">
            <a:avLst/>
          </a:prstGeom>
          <a:ln w="50800">
            <a:solidFill>
              <a:srgbClr val="ACBFD7"/>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a:off x="250825" y="333375"/>
            <a:ext cx="8642350" cy="0"/>
          </a:xfrm>
          <a:prstGeom prst="line">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149" name="Picture 2" descr="D:\fotos\logo\logoFGE_fge.png"/>
          <p:cNvPicPr>
            <a:picLocks noChangeAspect="1" noChangeArrowheads="1"/>
          </p:cNvPicPr>
          <p:nvPr/>
        </p:nvPicPr>
        <p:blipFill>
          <a:blip r:embed="rId3" cstate="print"/>
          <a:srcRect/>
          <a:stretch>
            <a:fillRect/>
          </a:stretch>
        </p:blipFill>
        <p:spPr bwMode="auto">
          <a:xfrm>
            <a:off x="107950" y="115888"/>
            <a:ext cx="733425" cy="390525"/>
          </a:xfrm>
          <a:prstGeom prst="rect">
            <a:avLst/>
          </a:prstGeom>
          <a:noFill/>
          <a:ln w="9525">
            <a:noFill/>
            <a:miter lim="800000"/>
            <a:headEnd/>
            <a:tailEnd/>
          </a:ln>
        </p:spPr>
      </p:pic>
      <p:sp>
        <p:nvSpPr>
          <p:cNvPr id="12" name="11 Marcador de número de diapositiva"/>
          <p:cNvSpPr>
            <a:spLocks noGrp="1"/>
          </p:cNvSpPr>
          <p:nvPr>
            <p:ph type="sldNum" sz="quarter" idx="12"/>
          </p:nvPr>
        </p:nvSpPr>
        <p:spPr/>
        <p:txBody>
          <a:bodyPr/>
          <a:lstStyle/>
          <a:p>
            <a:pPr>
              <a:defRPr/>
            </a:pPr>
            <a:fld id="{46673651-74E0-409A-8663-0CCD889C2E34}" type="slidenum">
              <a:rPr lang="es-ES"/>
              <a:pPr>
                <a:defRPr/>
              </a:pPr>
              <a:t>5</a:t>
            </a:fld>
            <a:endParaRPr lang="es-ES"/>
          </a:p>
        </p:txBody>
      </p:sp>
      <p:sp>
        <p:nvSpPr>
          <p:cNvPr id="16" name="Title 15"/>
          <p:cNvSpPr>
            <a:spLocks noGrp="1"/>
          </p:cNvSpPr>
          <p:nvPr>
            <p:ph type="title"/>
          </p:nvPr>
        </p:nvSpPr>
        <p:spPr/>
        <p:txBody>
          <a:bodyPr/>
          <a:lstStyle/>
          <a:p>
            <a:r>
              <a:rPr lang="es-ES" dirty="0" smtClean="0"/>
              <a:t>AGENDA</a:t>
            </a:r>
            <a:endParaRPr lang="en-US" dirty="0"/>
          </a:p>
        </p:txBody>
      </p:sp>
      <p:sp>
        <p:nvSpPr>
          <p:cNvPr id="17" name="TextBox 16"/>
          <p:cNvSpPr txBox="1"/>
          <p:nvPr/>
        </p:nvSpPr>
        <p:spPr>
          <a:xfrm>
            <a:off x="785786" y="3500438"/>
            <a:ext cx="7429552" cy="369332"/>
          </a:xfrm>
          <a:prstGeom prst="rect">
            <a:avLst/>
          </a:prstGeom>
        </p:spPr>
        <p:style>
          <a:lnRef idx="3">
            <a:schemeClr val="lt1"/>
          </a:lnRef>
          <a:fillRef idx="1">
            <a:schemeClr val="accent1"/>
          </a:fillRef>
          <a:effectRef idx="1">
            <a:schemeClr val="accent1"/>
          </a:effectRef>
          <a:fontRef idx="minor">
            <a:schemeClr val="lt1"/>
          </a:fontRef>
        </p:style>
        <p:txBody>
          <a:bodyPr>
            <a:spAutoFit/>
          </a:bodyPr>
          <a:lstStyle/>
          <a:p>
            <a:pPr marL="342900" indent="-342900" fontAlgn="auto">
              <a:spcBef>
                <a:spcPts val="0"/>
              </a:spcBef>
              <a:spcAft>
                <a:spcPts val="0"/>
              </a:spcAft>
              <a:defRPr/>
            </a:pPr>
            <a:r>
              <a:rPr lang="es-ES" dirty="0">
                <a:solidFill>
                  <a:schemeClr val="bg1"/>
                </a:solidFill>
              </a:rPr>
              <a:t>2.	</a:t>
            </a:r>
            <a:r>
              <a:rPr lang="es-ES" dirty="0" smtClean="0">
                <a:solidFill>
                  <a:schemeClr val="bg1"/>
                </a:solidFill>
              </a:rPr>
              <a:t>BENCHMARKING: </a:t>
            </a:r>
            <a:r>
              <a:rPr lang="es-ES" dirty="0" err="1" smtClean="0">
                <a:solidFill>
                  <a:schemeClr val="bg1"/>
                </a:solidFill>
              </a:rPr>
              <a:t>THE</a:t>
            </a:r>
            <a:r>
              <a:rPr lang="es-ES" dirty="0" smtClean="0">
                <a:solidFill>
                  <a:schemeClr val="bg1"/>
                </a:solidFill>
              </a:rPr>
              <a:t> AMERICAN </a:t>
            </a:r>
            <a:r>
              <a:rPr lang="es-ES" dirty="0" err="1" smtClean="0">
                <a:solidFill>
                  <a:schemeClr val="bg1"/>
                </a:solidFill>
              </a:rPr>
              <a:t>WAY</a:t>
            </a:r>
            <a:endParaRPr lang="en-US" dirty="0">
              <a:solidFill>
                <a:schemeClr val="bg1"/>
              </a:solidFill>
            </a:endParaRPr>
          </a:p>
        </p:txBody>
      </p:sp>
      <p:sp>
        <p:nvSpPr>
          <p:cNvPr id="18" name="TextBox 17"/>
          <p:cNvSpPr txBox="1"/>
          <p:nvPr/>
        </p:nvSpPr>
        <p:spPr>
          <a:xfrm>
            <a:off x="785786" y="3929066"/>
            <a:ext cx="7429552" cy="369332"/>
          </a:xfrm>
          <a:prstGeom prst="rect">
            <a:avLst/>
          </a:prstGeom>
          <a:effectLst>
            <a:outerShdw blurRad="50800" dist="38100" dir="18900000" algn="bl" rotWithShape="0">
              <a:prstClr val="black">
                <a:alpha val="40000"/>
              </a:prstClr>
            </a:outerShdw>
            <a:softEdge rad="12700"/>
          </a:effectLst>
        </p:spPr>
        <p:style>
          <a:lnRef idx="2">
            <a:schemeClr val="accent1"/>
          </a:lnRef>
          <a:fillRef idx="1">
            <a:schemeClr val="lt1"/>
          </a:fillRef>
          <a:effectRef idx="0">
            <a:schemeClr val="accent1"/>
          </a:effectRef>
          <a:fontRef idx="minor">
            <a:schemeClr val="dk1"/>
          </a:fontRef>
        </p:style>
        <p:txBody>
          <a:bodyPr>
            <a:spAutoFit/>
          </a:bodyPr>
          <a:lstStyle/>
          <a:p>
            <a:pPr marL="342900" indent="-342900" fontAlgn="auto">
              <a:spcBef>
                <a:spcPts val="0"/>
              </a:spcBef>
              <a:spcAft>
                <a:spcPts val="0"/>
              </a:spcAft>
              <a:defRPr/>
            </a:pPr>
            <a:r>
              <a:rPr lang="es-ES" dirty="0">
                <a:solidFill>
                  <a:schemeClr val="tx2"/>
                </a:solidFill>
              </a:rPr>
              <a:t>3.</a:t>
            </a:r>
            <a:r>
              <a:rPr lang="es-ES" dirty="0">
                <a:solidFill>
                  <a:schemeClr val="bg1"/>
                </a:solidFill>
              </a:rPr>
              <a:t>	</a:t>
            </a:r>
            <a:r>
              <a:rPr lang="es-ES" dirty="0" smtClean="0">
                <a:solidFill>
                  <a:schemeClr val="tx2"/>
                </a:solidFill>
              </a:rPr>
              <a:t>EL MODELO ESPAÑOL</a:t>
            </a:r>
            <a:endParaRPr lang="en-US" dirty="0">
              <a:solidFill>
                <a:schemeClr val="tx2"/>
              </a:solidFill>
            </a:endParaRPr>
          </a:p>
        </p:txBody>
      </p:sp>
      <p:sp>
        <p:nvSpPr>
          <p:cNvPr id="19" name="TextBox 18"/>
          <p:cNvSpPr txBox="1"/>
          <p:nvPr/>
        </p:nvSpPr>
        <p:spPr>
          <a:xfrm>
            <a:off x="785786" y="4357694"/>
            <a:ext cx="7429552" cy="369332"/>
          </a:xfrm>
          <a:prstGeom prst="rect">
            <a:avLst/>
          </a:prstGeom>
          <a:effectLst>
            <a:outerShdw blurRad="50800" dist="38100" dir="18900000" algn="bl" rotWithShape="0">
              <a:prstClr val="black">
                <a:alpha val="40000"/>
              </a:prstClr>
            </a:outerShdw>
            <a:softEdge rad="12700"/>
          </a:effectLst>
        </p:spPr>
        <p:style>
          <a:lnRef idx="2">
            <a:schemeClr val="accent1"/>
          </a:lnRef>
          <a:fillRef idx="1">
            <a:schemeClr val="lt1"/>
          </a:fillRef>
          <a:effectRef idx="0">
            <a:schemeClr val="accent1"/>
          </a:effectRef>
          <a:fontRef idx="minor">
            <a:schemeClr val="dk1"/>
          </a:fontRef>
        </p:style>
        <p:txBody>
          <a:bodyPr>
            <a:spAutoFit/>
          </a:bodyPr>
          <a:lstStyle/>
          <a:p>
            <a:pPr marL="342900" indent="-342900" fontAlgn="auto">
              <a:spcBef>
                <a:spcPts val="0"/>
              </a:spcBef>
              <a:spcAft>
                <a:spcPts val="0"/>
              </a:spcAft>
              <a:defRPr/>
            </a:pPr>
            <a:r>
              <a:rPr lang="es-ES" dirty="0">
                <a:solidFill>
                  <a:schemeClr val="tx2"/>
                </a:solidFill>
              </a:rPr>
              <a:t>4.</a:t>
            </a:r>
            <a:r>
              <a:rPr lang="es-ES" dirty="0">
                <a:solidFill>
                  <a:schemeClr val="bg1"/>
                </a:solidFill>
              </a:rPr>
              <a:t>	</a:t>
            </a:r>
            <a:r>
              <a:rPr lang="es-ES" dirty="0" smtClean="0">
                <a:solidFill>
                  <a:schemeClr val="tx2"/>
                </a:solidFill>
              </a:rPr>
              <a:t>CONCLUSIONES</a:t>
            </a:r>
            <a:endParaRPr lang="en-US" i="1" dirty="0">
              <a:solidFill>
                <a:schemeClr val="tx2"/>
              </a:solidFill>
            </a:endParaRPr>
          </a:p>
        </p:txBody>
      </p:sp>
      <p:sp>
        <p:nvSpPr>
          <p:cNvPr id="20" name="TextBox 19"/>
          <p:cNvSpPr txBox="1"/>
          <p:nvPr/>
        </p:nvSpPr>
        <p:spPr>
          <a:xfrm>
            <a:off x="785786" y="3059668"/>
            <a:ext cx="7429552" cy="369332"/>
          </a:xfrm>
          <a:prstGeom prst="rect">
            <a:avLst/>
          </a:prstGeom>
          <a:effectLst>
            <a:outerShdw blurRad="50800" dist="38100" dir="18900000" algn="bl" rotWithShape="0">
              <a:prstClr val="black">
                <a:alpha val="40000"/>
              </a:prstClr>
            </a:outerShdw>
            <a:softEdge rad="12700"/>
          </a:effectLst>
        </p:spPr>
        <p:style>
          <a:lnRef idx="2">
            <a:schemeClr val="accent1"/>
          </a:lnRef>
          <a:fillRef idx="1">
            <a:schemeClr val="lt1"/>
          </a:fillRef>
          <a:effectRef idx="0">
            <a:schemeClr val="accent1"/>
          </a:effectRef>
          <a:fontRef idx="minor">
            <a:schemeClr val="dk1"/>
          </a:fontRef>
        </p:style>
        <p:txBody>
          <a:bodyPr>
            <a:spAutoFit/>
          </a:bodyPr>
          <a:lstStyle/>
          <a:p>
            <a:pPr marL="342900" indent="-342900" fontAlgn="auto">
              <a:spcBef>
                <a:spcPts val="0"/>
              </a:spcBef>
              <a:spcAft>
                <a:spcPts val="0"/>
              </a:spcAft>
              <a:defRPr/>
            </a:pPr>
            <a:r>
              <a:rPr lang="es-ES" dirty="0">
                <a:solidFill>
                  <a:schemeClr val="tx2"/>
                </a:solidFill>
              </a:rPr>
              <a:t>1.	</a:t>
            </a:r>
            <a:r>
              <a:rPr lang="es-ES" dirty="0" smtClean="0">
                <a:solidFill>
                  <a:schemeClr val="tx2"/>
                </a:solidFill>
              </a:rPr>
              <a:t>DIAGNÓSTICO DE LA SITUACIÓN</a:t>
            </a:r>
            <a:endParaRPr lang="en-US" dirty="0">
              <a:solidFill>
                <a:schemeClr val="tx2"/>
              </a:solidFill>
            </a:endParaRPr>
          </a:p>
        </p:txBody>
      </p:sp>
      <p:sp>
        <p:nvSpPr>
          <p:cNvPr id="13" name="1 Título"/>
          <p:cNvSpPr txBox="1">
            <a:spLocks/>
          </p:cNvSpPr>
          <p:nvPr/>
        </p:nvSpPr>
        <p:spPr>
          <a:xfrm>
            <a:off x="6875463" y="260350"/>
            <a:ext cx="2017712" cy="1143000"/>
          </a:xfrm>
          <a:prstGeom prst="rect">
            <a:avLst/>
          </a:prstGeom>
        </p:spPr>
        <p:txBody>
          <a:bodyPr anchor="ctr">
            <a:normAutofit/>
          </a:bodyPr>
          <a:lstStyle/>
          <a:p>
            <a:pPr algn="ctr" fontAlgn="auto">
              <a:spcAft>
                <a:spcPts val="0"/>
              </a:spcAft>
              <a:defRPr/>
            </a:pPr>
            <a:r>
              <a:rPr lang="es-ES" sz="1200" b="1" dirty="0" smtClean="0">
                <a:solidFill>
                  <a:schemeClr val="tx1">
                    <a:lumMod val="50000"/>
                    <a:lumOff val="50000"/>
                  </a:schemeClr>
                </a:solidFill>
                <a:latin typeface="+mj-lt"/>
                <a:ea typeface="+mj-ea"/>
                <a:cs typeface="+mj-cs"/>
              </a:rPr>
              <a:t>EXIGENCIAS A CUMPLIR EN LOS PLANES DE </a:t>
            </a:r>
            <a:r>
              <a:rPr lang="es-ES" sz="1200" b="1" i="1" dirty="0" err="1" smtClean="0">
                <a:solidFill>
                  <a:schemeClr val="tx1">
                    <a:lumMod val="50000"/>
                    <a:lumOff val="50000"/>
                  </a:schemeClr>
                </a:solidFill>
                <a:latin typeface="+mj-lt"/>
                <a:ea typeface="+mj-ea"/>
                <a:cs typeface="+mj-cs"/>
              </a:rPr>
              <a:t>COMPLIANCE</a:t>
            </a:r>
            <a:endParaRPr lang="es-ES" sz="1000" b="1" i="1" dirty="0">
              <a:solidFill>
                <a:schemeClr val="bg1">
                  <a:lumMod val="65000"/>
                </a:schemeClr>
              </a:solidFill>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50825" y="1341438"/>
            <a:ext cx="8642350" cy="0"/>
          </a:xfrm>
          <a:prstGeom prst="line">
            <a:avLst/>
          </a:prstGeom>
          <a:ln w="50800">
            <a:solidFill>
              <a:srgbClr val="ACBFD7"/>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a:off x="250825" y="333375"/>
            <a:ext cx="8642350" cy="0"/>
          </a:xfrm>
          <a:prstGeom prst="line">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149" name="Picture 2" descr="D:\fotos\logo\logoFGE_fge.png"/>
          <p:cNvPicPr>
            <a:picLocks noChangeAspect="1" noChangeArrowheads="1"/>
          </p:cNvPicPr>
          <p:nvPr/>
        </p:nvPicPr>
        <p:blipFill>
          <a:blip r:embed="rId5" cstate="print"/>
          <a:srcRect/>
          <a:stretch>
            <a:fillRect/>
          </a:stretch>
        </p:blipFill>
        <p:spPr bwMode="auto">
          <a:xfrm>
            <a:off x="107950" y="115888"/>
            <a:ext cx="733425" cy="390525"/>
          </a:xfrm>
          <a:prstGeom prst="rect">
            <a:avLst/>
          </a:prstGeom>
          <a:noFill/>
          <a:ln w="9525">
            <a:noFill/>
            <a:miter lim="800000"/>
            <a:headEnd/>
            <a:tailEnd/>
          </a:ln>
        </p:spPr>
      </p:pic>
      <p:sp>
        <p:nvSpPr>
          <p:cNvPr id="6150" name="1 Título"/>
          <p:cNvSpPr>
            <a:spLocks noGrp="1"/>
          </p:cNvSpPr>
          <p:nvPr>
            <p:ph type="title"/>
          </p:nvPr>
        </p:nvSpPr>
        <p:spPr>
          <a:xfrm>
            <a:off x="714348" y="428604"/>
            <a:ext cx="6429420" cy="989034"/>
          </a:xfrm>
        </p:spPr>
        <p:txBody>
          <a:bodyPr/>
          <a:lstStyle/>
          <a:p>
            <a:r>
              <a:rPr lang="es-ES" sz="2400" dirty="0" smtClean="0">
                <a:solidFill>
                  <a:schemeClr val="tx2"/>
                </a:solidFill>
              </a:rPr>
              <a:t/>
            </a:r>
            <a:br>
              <a:rPr lang="es-ES" sz="2400" dirty="0" smtClean="0">
                <a:solidFill>
                  <a:schemeClr val="tx2"/>
                </a:solidFill>
              </a:rPr>
            </a:br>
            <a:r>
              <a:rPr lang="es-ES" sz="2400" dirty="0" smtClean="0"/>
              <a:t>EL MODELO AMERICANO (I)</a:t>
            </a:r>
            <a:r>
              <a:rPr lang="en-US" sz="2400" dirty="0" smtClean="0">
                <a:solidFill>
                  <a:schemeClr val="tx2"/>
                </a:solidFill>
              </a:rPr>
              <a:t/>
            </a:r>
            <a:br>
              <a:rPr lang="en-US" sz="2400" dirty="0" smtClean="0">
                <a:solidFill>
                  <a:schemeClr val="tx2"/>
                </a:solidFill>
              </a:rPr>
            </a:br>
            <a:endParaRPr lang="es-ES" sz="2400" dirty="0" smtClean="0">
              <a:solidFill>
                <a:schemeClr val="tx2"/>
              </a:solidFill>
            </a:endParaRPr>
          </a:p>
        </p:txBody>
      </p:sp>
      <p:sp>
        <p:nvSpPr>
          <p:cNvPr id="12" name="11 Marcador de número de diapositiva"/>
          <p:cNvSpPr>
            <a:spLocks noGrp="1"/>
          </p:cNvSpPr>
          <p:nvPr>
            <p:ph type="sldNum" sz="quarter" idx="12"/>
          </p:nvPr>
        </p:nvSpPr>
        <p:spPr/>
        <p:txBody>
          <a:bodyPr/>
          <a:lstStyle/>
          <a:p>
            <a:pPr>
              <a:defRPr/>
            </a:pPr>
            <a:fld id="{46673651-74E0-409A-8663-0CCD889C2E34}" type="slidenum">
              <a:rPr lang="es-ES"/>
              <a:pPr>
                <a:defRPr/>
              </a:pPr>
              <a:t>6</a:t>
            </a:fld>
            <a:endParaRPr lang="es-ES"/>
          </a:p>
        </p:txBody>
      </p:sp>
      <p:pic>
        <p:nvPicPr>
          <p:cNvPr id="14" name="Picture 4"/>
          <p:cNvPicPr>
            <a:picLocks noChangeAspect="1" noChangeArrowheads="1"/>
          </p:cNvPicPr>
          <p:nvPr/>
        </p:nvPicPr>
        <p:blipFill>
          <a:blip r:embed="rId6" cstate="print"/>
          <a:srcRect/>
          <a:stretch>
            <a:fillRect/>
          </a:stretch>
        </p:blipFill>
        <p:spPr bwMode="auto">
          <a:xfrm>
            <a:off x="71406" y="1643050"/>
            <a:ext cx="4488883" cy="2699652"/>
          </a:xfrm>
          <a:prstGeom prst="rect">
            <a:avLst/>
          </a:prstGeom>
          <a:noFill/>
          <a:ln w="9525">
            <a:noFill/>
            <a:miter lim="800000"/>
            <a:headEnd/>
            <a:tailEnd/>
          </a:ln>
          <a:effectLst/>
        </p:spPr>
      </p:pic>
      <p:pic>
        <p:nvPicPr>
          <p:cNvPr id="15" name="Picture 5"/>
          <p:cNvPicPr>
            <a:picLocks noChangeAspect="1" noChangeArrowheads="1"/>
          </p:cNvPicPr>
          <p:nvPr/>
        </p:nvPicPr>
        <p:blipFill>
          <a:blip r:embed="rId7" cstate="print"/>
          <a:srcRect/>
          <a:stretch>
            <a:fillRect/>
          </a:stretch>
        </p:blipFill>
        <p:spPr bwMode="auto">
          <a:xfrm>
            <a:off x="4572002" y="1643051"/>
            <a:ext cx="4505420" cy="2714643"/>
          </a:xfrm>
          <a:prstGeom prst="rect">
            <a:avLst/>
          </a:prstGeom>
          <a:noFill/>
          <a:ln w="9525">
            <a:noFill/>
            <a:miter lim="800000"/>
            <a:headEnd/>
            <a:tailEnd/>
          </a:ln>
          <a:effectLst/>
        </p:spPr>
      </p:pic>
      <p:sp>
        <p:nvSpPr>
          <p:cNvPr id="17" name="TextBox 16"/>
          <p:cNvSpPr txBox="1"/>
          <p:nvPr/>
        </p:nvSpPr>
        <p:spPr>
          <a:xfrm>
            <a:off x="500034" y="4429132"/>
            <a:ext cx="6572296" cy="261610"/>
          </a:xfrm>
          <a:prstGeom prst="rect">
            <a:avLst/>
          </a:prstGeom>
          <a:noFill/>
        </p:spPr>
        <p:txBody>
          <a:bodyPr wrap="square" rtlCol="0">
            <a:spAutoFit/>
          </a:bodyPr>
          <a:lstStyle/>
          <a:p>
            <a:r>
              <a:rPr lang="es-ES" sz="1100" dirty="0" smtClean="0"/>
              <a:t>Fuente: </a:t>
            </a:r>
            <a:r>
              <a:rPr lang="es-ES" sz="1100" dirty="0" err="1" smtClean="0"/>
              <a:t>Sentencing</a:t>
            </a:r>
            <a:r>
              <a:rPr lang="es-ES" sz="1100" dirty="0" smtClean="0"/>
              <a:t>  </a:t>
            </a:r>
            <a:r>
              <a:rPr lang="es-ES" sz="1100" dirty="0" err="1" smtClean="0"/>
              <a:t>Commission</a:t>
            </a:r>
            <a:endParaRPr lang="en-US" sz="1100" dirty="0"/>
          </a:p>
        </p:txBody>
      </p:sp>
      <p:grpSp>
        <p:nvGrpSpPr>
          <p:cNvPr id="18" name="13 Grupo"/>
          <p:cNvGrpSpPr>
            <a:grpSpLocks/>
          </p:cNvGrpSpPr>
          <p:nvPr/>
        </p:nvGrpSpPr>
        <p:grpSpPr bwMode="auto">
          <a:xfrm>
            <a:off x="428596" y="5143512"/>
            <a:ext cx="8039129" cy="1055688"/>
            <a:chOff x="94127" y="5510704"/>
            <a:chExt cx="8039429" cy="1055574"/>
          </a:xfrm>
        </p:grpSpPr>
        <p:sp>
          <p:nvSpPr>
            <p:cNvPr id="19" name="10 Recortar rectángulo de esquina diagonal"/>
            <p:cNvSpPr/>
            <p:nvPr>
              <p:custDataLst>
                <p:tags r:id="rId1"/>
              </p:custDataLst>
            </p:nvPr>
          </p:nvSpPr>
          <p:spPr bwMode="auto">
            <a:xfrm>
              <a:off x="276726" y="5904361"/>
              <a:ext cx="7856830" cy="661917"/>
            </a:xfrm>
            <a:prstGeom prst="snip2DiagRect">
              <a:avLst/>
            </a:prstGeom>
            <a:noFill/>
            <a:ln w="9525" algn="ctr">
              <a:solidFill>
                <a:srgbClr val="A0A0A0"/>
              </a:solidFill>
              <a:miter lim="800000"/>
              <a:headEnd/>
              <a:tailEnd/>
            </a:ln>
          </p:spPr>
          <p:txBody>
            <a:bodyPr lIns="73152" tIns="73152" rIns="73152" bIns="73152" anchor="ctr"/>
            <a:lstStyle/>
            <a:p>
              <a:pPr algn="ctr" eaLnBrk="0" hangingPunct="0">
                <a:lnSpc>
                  <a:spcPct val="90000"/>
                </a:lnSpc>
                <a:spcBef>
                  <a:spcPct val="30000"/>
                </a:spcBef>
                <a:buClr>
                  <a:schemeClr val="bg2"/>
                </a:buClr>
              </a:pPr>
              <a:r>
                <a:rPr lang="es-ES_tradnl" sz="1600" b="1" i="1" dirty="0" smtClean="0"/>
                <a:t>Las condenas a personas jurídicas pasaron de 30 en 1991 a 300 en el año 2000. En el año 2000 las personas físicas condenadas por delitos de empresa fueron 60.000.</a:t>
              </a:r>
              <a:r>
                <a:rPr lang="es-ES_tradnl" sz="1600" b="1" i="1" dirty="0" smtClean="0">
                  <a:solidFill>
                    <a:schemeClr val="tx1"/>
                  </a:solidFill>
                </a:rPr>
                <a:t> </a:t>
              </a:r>
              <a:endParaRPr lang="es-ES_tradnl" sz="1600" b="1" i="1" dirty="0">
                <a:solidFill>
                  <a:schemeClr val="tx1"/>
                </a:solidFill>
              </a:endParaRPr>
            </a:p>
          </p:txBody>
        </p:sp>
        <p:pic>
          <p:nvPicPr>
            <p:cNvPr id="20" name="Picture 19" descr="info_3"/>
            <p:cNvPicPr>
              <a:picLocks noChangeAspect="1" noChangeArrowheads="1"/>
            </p:cNvPicPr>
            <p:nvPr>
              <p:custDataLst>
                <p:tags r:id="rId2"/>
              </p:custDataLst>
            </p:nvPr>
          </p:nvPicPr>
          <p:blipFill>
            <a:blip r:embed="rId8" cstate="print"/>
            <a:srcRect/>
            <a:stretch>
              <a:fillRect/>
            </a:stretch>
          </p:blipFill>
          <p:spPr bwMode="auto">
            <a:xfrm>
              <a:off x="94127" y="5510704"/>
              <a:ext cx="576064" cy="576064"/>
            </a:xfrm>
            <a:prstGeom prst="rect">
              <a:avLst/>
            </a:prstGeom>
            <a:noFill/>
            <a:ln w="9525">
              <a:noFill/>
              <a:miter lim="800000"/>
              <a:headEnd/>
              <a:tailEnd/>
            </a:ln>
          </p:spPr>
        </p:pic>
      </p:grpSp>
      <p:sp>
        <p:nvSpPr>
          <p:cNvPr id="16" name="1 Título"/>
          <p:cNvSpPr txBox="1">
            <a:spLocks/>
          </p:cNvSpPr>
          <p:nvPr/>
        </p:nvSpPr>
        <p:spPr>
          <a:xfrm>
            <a:off x="6875463" y="260350"/>
            <a:ext cx="2017712" cy="1143000"/>
          </a:xfrm>
          <a:prstGeom prst="rect">
            <a:avLst/>
          </a:prstGeom>
        </p:spPr>
        <p:txBody>
          <a:bodyPr anchor="ctr">
            <a:normAutofit/>
          </a:bodyPr>
          <a:lstStyle/>
          <a:p>
            <a:pPr algn="ctr" fontAlgn="auto">
              <a:spcAft>
                <a:spcPts val="0"/>
              </a:spcAft>
              <a:defRPr/>
            </a:pPr>
            <a:r>
              <a:rPr lang="es-ES" sz="1200" b="1" dirty="0" smtClean="0">
                <a:solidFill>
                  <a:schemeClr val="tx1">
                    <a:lumMod val="50000"/>
                    <a:lumOff val="50000"/>
                  </a:schemeClr>
                </a:solidFill>
                <a:latin typeface="+mj-lt"/>
                <a:ea typeface="+mj-ea"/>
                <a:cs typeface="+mj-cs"/>
              </a:rPr>
              <a:t>EXIGENCIAS A CUMPLIR EN LOS PLANES DE </a:t>
            </a:r>
            <a:r>
              <a:rPr lang="es-ES" sz="1200" b="1" i="1" dirty="0" err="1" smtClean="0">
                <a:solidFill>
                  <a:schemeClr val="tx1">
                    <a:lumMod val="50000"/>
                    <a:lumOff val="50000"/>
                  </a:schemeClr>
                </a:solidFill>
                <a:latin typeface="+mj-lt"/>
                <a:ea typeface="+mj-ea"/>
                <a:cs typeface="+mj-cs"/>
              </a:rPr>
              <a:t>COMPLIANCE</a:t>
            </a:r>
            <a:endParaRPr lang="es-ES" sz="1000" b="1" i="1" dirty="0">
              <a:solidFill>
                <a:schemeClr val="bg1">
                  <a:lumMod val="65000"/>
                </a:schemeClr>
              </a:solidFill>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50825" y="1341438"/>
            <a:ext cx="8642350" cy="0"/>
          </a:xfrm>
          <a:prstGeom prst="line">
            <a:avLst/>
          </a:prstGeom>
          <a:ln w="50800">
            <a:solidFill>
              <a:srgbClr val="ACBFD7"/>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a:off x="250825" y="333375"/>
            <a:ext cx="8642350" cy="0"/>
          </a:xfrm>
          <a:prstGeom prst="line">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149" name="Picture 2" descr="D:\fotos\logo\logoFGE_fge.png"/>
          <p:cNvPicPr>
            <a:picLocks noChangeAspect="1" noChangeArrowheads="1"/>
          </p:cNvPicPr>
          <p:nvPr/>
        </p:nvPicPr>
        <p:blipFill>
          <a:blip r:embed="rId5" cstate="print"/>
          <a:srcRect/>
          <a:stretch>
            <a:fillRect/>
          </a:stretch>
        </p:blipFill>
        <p:spPr bwMode="auto">
          <a:xfrm>
            <a:off x="107950" y="115888"/>
            <a:ext cx="733425" cy="390525"/>
          </a:xfrm>
          <a:prstGeom prst="rect">
            <a:avLst/>
          </a:prstGeom>
          <a:noFill/>
          <a:ln w="9525">
            <a:noFill/>
            <a:miter lim="800000"/>
            <a:headEnd/>
            <a:tailEnd/>
          </a:ln>
        </p:spPr>
      </p:pic>
      <p:sp>
        <p:nvSpPr>
          <p:cNvPr id="6150" name="1 Título"/>
          <p:cNvSpPr>
            <a:spLocks noGrp="1"/>
          </p:cNvSpPr>
          <p:nvPr>
            <p:ph type="title"/>
          </p:nvPr>
        </p:nvSpPr>
        <p:spPr>
          <a:xfrm>
            <a:off x="714348" y="428604"/>
            <a:ext cx="6429420" cy="989034"/>
          </a:xfrm>
        </p:spPr>
        <p:txBody>
          <a:bodyPr/>
          <a:lstStyle/>
          <a:p>
            <a:r>
              <a:rPr lang="es-ES" sz="2400" dirty="0" smtClean="0">
                <a:solidFill>
                  <a:schemeClr val="tx2"/>
                </a:solidFill>
              </a:rPr>
              <a:t/>
            </a:r>
            <a:br>
              <a:rPr lang="es-ES" sz="2400" dirty="0" smtClean="0">
                <a:solidFill>
                  <a:schemeClr val="tx2"/>
                </a:solidFill>
              </a:rPr>
            </a:br>
            <a:r>
              <a:rPr lang="es-ES" sz="2400" dirty="0" smtClean="0"/>
              <a:t>EL MODELO AMERICANO (I)</a:t>
            </a:r>
            <a:r>
              <a:rPr lang="en-US" sz="2400" dirty="0" smtClean="0">
                <a:solidFill>
                  <a:schemeClr val="tx2"/>
                </a:solidFill>
              </a:rPr>
              <a:t/>
            </a:r>
            <a:br>
              <a:rPr lang="en-US" sz="2400" dirty="0" smtClean="0">
                <a:solidFill>
                  <a:schemeClr val="tx2"/>
                </a:solidFill>
              </a:rPr>
            </a:br>
            <a:endParaRPr lang="es-ES" sz="2400" dirty="0" smtClean="0">
              <a:solidFill>
                <a:schemeClr val="tx2"/>
              </a:solidFill>
            </a:endParaRPr>
          </a:p>
        </p:txBody>
      </p:sp>
      <p:sp>
        <p:nvSpPr>
          <p:cNvPr id="12" name="11 Marcador de número de diapositiva"/>
          <p:cNvSpPr>
            <a:spLocks noGrp="1"/>
          </p:cNvSpPr>
          <p:nvPr>
            <p:ph type="sldNum" sz="quarter" idx="12"/>
          </p:nvPr>
        </p:nvSpPr>
        <p:spPr/>
        <p:txBody>
          <a:bodyPr/>
          <a:lstStyle/>
          <a:p>
            <a:pPr>
              <a:defRPr/>
            </a:pPr>
            <a:fld id="{46673651-74E0-409A-8663-0CCD889C2E34}" type="slidenum">
              <a:rPr lang="es-ES"/>
              <a:pPr>
                <a:defRPr/>
              </a:pPr>
              <a:t>7</a:t>
            </a:fld>
            <a:endParaRPr lang="es-ES"/>
          </a:p>
        </p:txBody>
      </p:sp>
      <p:pic>
        <p:nvPicPr>
          <p:cNvPr id="16" name="Picture 2"/>
          <p:cNvPicPr>
            <a:picLocks noChangeAspect="1" noChangeArrowheads="1"/>
          </p:cNvPicPr>
          <p:nvPr/>
        </p:nvPicPr>
        <p:blipFill>
          <a:blip r:embed="rId6" cstate="print"/>
          <a:srcRect/>
          <a:stretch>
            <a:fillRect/>
          </a:stretch>
        </p:blipFill>
        <p:spPr bwMode="auto">
          <a:xfrm>
            <a:off x="1157288" y="1447815"/>
            <a:ext cx="6829425" cy="4124325"/>
          </a:xfrm>
          <a:prstGeom prst="rect">
            <a:avLst/>
          </a:prstGeom>
          <a:noFill/>
          <a:ln w="9525">
            <a:noFill/>
            <a:miter lim="800000"/>
            <a:headEnd/>
            <a:tailEnd/>
          </a:ln>
          <a:effectLst/>
        </p:spPr>
      </p:pic>
      <p:sp>
        <p:nvSpPr>
          <p:cNvPr id="18" name="TextBox 17"/>
          <p:cNvSpPr txBox="1"/>
          <p:nvPr/>
        </p:nvSpPr>
        <p:spPr>
          <a:xfrm>
            <a:off x="1214414" y="5524844"/>
            <a:ext cx="6572296" cy="261610"/>
          </a:xfrm>
          <a:prstGeom prst="rect">
            <a:avLst/>
          </a:prstGeom>
          <a:noFill/>
        </p:spPr>
        <p:txBody>
          <a:bodyPr wrap="square" rtlCol="0">
            <a:spAutoFit/>
          </a:bodyPr>
          <a:lstStyle/>
          <a:p>
            <a:r>
              <a:rPr lang="es-ES" sz="1100" dirty="0" smtClean="0"/>
              <a:t>Fuente: </a:t>
            </a:r>
            <a:r>
              <a:rPr lang="es-ES" sz="1100" dirty="0" err="1" smtClean="0"/>
              <a:t>Sentencing</a:t>
            </a:r>
            <a:r>
              <a:rPr lang="es-ES" sz="1100" dirty="0" smtClean="0"/>
              <a:t>  </a:t>
            </a:r>
            <a:r>
              <a:rPr lang="es-ES" sz="1100" dirty="0" err="1" smtClean="0"/>
              <a:t>Commission</a:t>
            </a:r>
            <a:endParaRPr lang="en-US" sz="1100" dirty="0"/>
          </a:p>
        </p:txBody>
      </p:sp>
      <p:grpSp>
        <p:nvGrpSpPr>
          <p:cNvPr id="21" name="13 Grupo"/>
          <p:cNvGrpSpPr>
            <a:grpSpLocks/>
          </p:cNvGrpSpPr>
          <p:nvPr/>
        </p:nvGrpSpPr>
        <p:grpSpPr bwMode="auto">
          <a:xfrm>
            <a:off x="428596" y="5516584"/>
            <a:ext cx="8039129" cy="1055688"/>
            <a:chOff x="94127" y="5510704"/>
            <a:chExt cx="8039429" cy="1055574"/>
          </a:xfrm>
        </p:grpSpPr>
        <p:sp>
          <p:nvSpPr>
            <p:cNvPr id="22" name="10 Recortar rectángulo de esquina diagonal"/>
            <p:cNvSpPr/>
            <p:nvPr>
              <p:custDataLst>
                <p:tags r:id="rId1"/>
              </p:custDataLst>
            </p:nvPr>
          </p:nvSpPr>
          <p:spPr bwMode="auto">
            <a:xfrm>
              <a:off x="276726" y="5904361"/>
              <a:ext cx="7856830" cy="661917"/>
            </a:xfrm>
            <a:prstGeom prst="snip2DiagRect">
              <a:avLst/>
            </a:prstGeom>
            <a:noFill/>
            <a:ln w="9525" algn="ctr">
              <a:solidFill>
                <a:srgbClr val="A0A0A0"/>
              </a:solidFill>
              <a:miter lim="800000"/>
              <a:headEnd/>
              <a:tailEnd/>
            </a:ln>
          </p:spPr>
          <p:txBody>
            <a:bodyPr lIns="73152" tIns="73152" rIns="73152" bIns="73152" anchor="ctr"/>
            <a:lstStyle/>
            <a:p>
              <a:pPr algn="ctr" eaLnBrk="0" hangingPunct="0">
                <a:lnSpc>
                  <a:spcPct val="90000"/>
                </a:lnSpc>
                <a:spcBef>
                  <a:spcPct val="30000"/>
                </a:spcBef>
                <a:buClr>
                  <a:schemeClr val="bg2"/>
                </a:buClr>
              </a:pPr>
              <a:r>
                <a:rPr lang="es-ES_tradnl" sz="1600" b="1" i="1" dirty="0" smtClean="0"/>
                <a:t>El número de </a:t>
              </a:r>
              <a:r>
                <a:rPr lang="es-ES_tradnl" sz="1600" b="1" i="1" dirty="0" err="1" smtClean="0"/>
                <a:t>NPAs</a:t>
              </a:r>
              <a:r>
                <a:rPr lang="es-ES_tradnl" sz="1600" b="1" i="1" dirty="0" smtClean="0"/>
                <a:t> y </a:t>
              </a:r>
              <a:r>
                <a:rPr lang="es-ES_tradnl" sz="1600" b="1" i="1" dirty="0" err="1" smtClean="0"/>
                <a:t>DPAs</a:t>
              </a:r>
              <a:r>
                <a:rPr lang="es-ES_tradnl" sz="1600" b="1" i="1" dirty="0" smtClean="0"/>
                <a:t> se multiplico por más de 12 entre 2000 y 2012.</a:t>
              </a:r>
              <a:endParaRPr lang="es-ES_tradnl" sz="1600" b="1" i="1" dirty="0">
                <a:solidFill>
                  <a:schemeClr val="tx1"/>
                </a:solidFill>
              </a:endParaRPr>
            </a:p>
          </p:txBody>
        </p:sp>
        <p:pic>
          <p:nvPicPr>
            <p:cNvPr id="23" name="Picture 19" descr="info_3"/>
            <p:cNvPicPr>
              <a:picLocks noChangeAspect="1" noChangeArrowheads="1"/>
            </p:cNvPicPr>
            <p:nvPr>
              <p:custDataLst>
                <p:tags r:id="rId2"/>
              </p:custDataLst>
            </p:nvPr>
          </p:nvPicPr>
          <p:blipFill>
            <a:blip r:embed="rId7" cstate="print"/>
            <a:srcRect/>
            <a:stretch>
              <a:fillRect/>
            </a:stretch>
          </p:blipFill>
          <p:spPr bwMode="auto">
            <a:xfrm>
              <a:off x="94127" y="5510704"/>
              <a:ext cx="576064" cy="576064"/>
            </a:xfrm>
            <a:prstGeom prst="rect">
              <a:avLst/>
            </a:prstGeom>
            <a:noFill/>
            <a:ln w="9525">
              <a:noFill/>
              <a:miter lim="800000"/>
              <a:headEnd/>
              <a:tailEnd/>
            </a:ln>
          </p:spPr>
        </p:pic>
      </p:grpSp>
      <p:sp>
        <p:nvSpPr>
          <p:cNvPr id="13" name="1 Título"/>
          <p:cNvSpPr txBox="1">
            <a:spLocks/>
          </p:cNvSpPr>
          <p:nvPr/>
        </p:nvSpPr>
        <p:spPr>
          <a:xfrm>
            <a:off x="6875463" y="260350"/>
            <a:ext cx="2017712" cy="1143000"/>
          </a:xfrm>
          <a:prstGeom prst="rect">
            <a:avLst/>
          </a:prstGeom>
        </p:spPr>
        <p:txBody>
          <a:bodyPr anchor="ctr">
            <a:normAutofit/>
          </a:bodyPr>
          <a:lstStyle/>
          <a:p>
            <a:pPr algn="ctr" fontAlgn="auto">
              <a:spcAft>
                <a:spcPts val="0"/>
              </a:spcAft>
              <a:defRPr/>
            </a:pPr>
            <a:r>
              <a:rPr lang="es-ES" sz="1200" b="1" dirty="0" smtClean="0">
                <a:solidFill>
                  <a:schemeClr val="tx1">
                    <a:lumMod val="50000"/>
                    <a:lumOff val="50000"/>
                  </a:schemeClr>
                </a:solidFill>
                <a:latin typeface="+mj-lt"/>
                <a:ea typeface="+mj-ea"/>
                <a:cs typeface="+mj-cs"/>
              </a:rPr>
              <a:t>EXIGENCIAS A CUMPLIR EN LOS PLANES DE </a:t>
            </a:r>
            <a:r>
              <a:rPr lang="es-ES" sz="1200" b="1" i="1" dirty="0" err="1" smtClean="0">
                <a:solidFill>
                  <a:schemeClr val="tx1">
                    <a:lumMod val="50000"/>
                    <a:lumOff val="50000"/>
                  </a:schemeClr>
                </a:solidFill>
                <a:latin typeface="+mj-lt"/>
                <a:ea typeface="+mj-ea"/>
                <a:cs typeface="+mj-cs"/>
              </a:rPr>
              <a:t>COMPLIANCE</a:t>
            </a:r>
            <a:endParaRPr lang="es-ES" sz="1000" b="1" i="1" dirty="0">
              <a:solidFill>
                <a:schemeClr val="bg1">
                  <a:lumMod val="65000"/>
                </a:schemeClr>
              </a:solidFill>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50825" y="1341438"/>
            <a:ext cx="8642350" cy="0"/>
          </a:xfrm>
          <a:prstGeom prst="line">
            <a:avLst/>
          </a:prstGeom>
          <a:ln w="50800">
            <a:solidFill>
              <a:srgbClr val="ACBFD7"/>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a:off x="250825" y="333375"/>
            <a:ext cx="8642350" cy="0"/>
          </a:xfrm>
          <a:prstGeom prst="line">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149" name="Picture 2" descr="D:\fotos\logo\logoFGE_fge.png"/>
          <p:cNvPicPr>
            <a:picLocks noChangeAspect="1" noChangeArrowheads="1"/>
          </p:cNvPicPr>
          <p:nvPr/>
        </p:nvPicPr>
        <p:blipFill>
          <a:blip r:embed="rId3" cstate="print"/>
          <a:srcRect/>
          <a:stretch>
            <a:fillRect/>
          </a:stretch>
        </p:blipFill>
        <p:spPr bwMode="auto">
          <a:xfrm>
            <a:off x="107950" y="115888"/>
            <a:ext cx="733425" cy="390525"/>
          </a:xfrm>
          <a:prstGeom prst="rect">
            <a:avLst/>
          </a:prstGeom>
          <a:noFill/>
          <a:ln w="9525">
            <a:noFill/>
            <a:miter lim="800000"/>
            <a:headEnd/>
            <a:tailEnd/>
          </a:ln>
        </p:spPr>
      </p:pic>
      <p:sp>
        <p:nvSpPr>
          <p:cNvPr id="6150" name="1 Título"/>
          <p:cNvSpPr>
            <a:spLocks noGrp="1"/>
          </p:cNvSpPr>
          <p:nvPr>
            <p:ph type="title"/>
          </p:nvPr>
        </p:nvSpPr>
        <p:spPr>
          <a:xfrm>
            <a:off x="714348" y="428604"/>
            <a:ext cx="6429420" cy="989034"/>
          </a:xfrm>
        </p:spPr>
        <p:txBody>
          <a:bodyPr/>
          <a:lstStyle/>
          <a:p>
            <a:r>
              <a:rPr lang="es-ES" sz="2400" dirty="0" smtClean="0"/>
              <a:t>MODELO AMERICANO (III): EFECTIVIDAD DE LOS PROGRAMAS DE </a:t>
            </a:r>
            <a:r>
              <a:rPr lang="es-ES" sz="2400" i="1" dirty="0" err="1" smtClean="0"/>
              <a:t>COMPLIANCE</a:t>
            </a:r>
            <a:endParaRPr lang="es-ES" sz="2400" dirty="0" smtClean="0">
              <a:solidFill>
                <a:schemeClr val="tx2"/>
              </a:solidFill>
            </a:endParaRPr>
          </a:p>
        </p:txBody>
      </p:sp>
      <p:sp>
        <p:nvSpPr>
          <p:cNvPr id="12" name="11 Marcador de número de diapositiva"/>
          <p:cNvSpPr>
            <a:spLocks noGrp="1"/>
          </p:cNvSpPr>
          <p:nvPr>
            <p:ph type="sldNum" sz="quarter" idx="12"/>
          </p:nvPr>
        </p:nvSpPr>
        <p:spPr/>
        <p:txBody>
          <a:bodyPr/>
          <a:lstStyle/>
          <a:p>
            <a:pPr>
              <a:defRPr/>
            </a:pPr>
            <a:fld id="{46673651-74E0-409A-8663-0CCD889C2E34}" type="slidenum">
              <a:rPr lang="es-ES"/>
              <a:pPr>
                <a:defRPr/>
              </a:pPr>
              <a:t>8</a:t>
            </a:fld>
            <a:endParaRPr lang="es-ES"/>
          </a:p>
        </p:txBody>
      </p:sp>
      <p:sp>
        <p:nvSpPr>
          <p:cNvPr id="14" name="Right Arrow 13"/>
          <p:cNvSpPr/>
          <p:nvPr/>
        </p:nvSpPr>
        <p:spPr>
          <a:xfrm>
            <a:off x="785786" y="2643182"/>
            <a:ext cx="2357454" cy="1143008"/>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ES" dirty="0" smtClean="0"/>
              <a:t>1996-2012</a:t>
            </a:r>
            <a:endParaRPr lang="en-US" dirty="0"/>
          </a:p>
        </p:txBody>
      </p:sp>
      <p:sp>
        <p:nvSpPr>
          <p:cNvPr id="15" name="Flowchart: Process 14"/>
          <p:cNvSpPr/>
          <p:nvPr/>
        </p:nvSpPr>
        <p:spPr>
          <a:xfrm>
            <a:off x="4429124" y="2714620"/>
            <a:ext cx="3643338" cy="928694"/>
          </a:xfrm>
          <a:prstGeom prst="flowChartProcess">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ES" dirty="0" smtClean="0"/>
              <a:t>3435 personas jurídicas condenadas</a:t>
            </a:r>
            <a:endParaRPr lang="en-US" dirty="0"/>
          </a:p>
        </p:txBody>
      </p:sp>
      <p:sp>
        <p:nvSpPr>
          <p:cNvPr id="17" name="Up Arrow Callout 16"/>
          <p:cNvSpPr/>
          <p:nvPr/>
        </p:nvSpPr>
        <p:spPr>
          <a:xfrm>
            <a:off x="4429124" y="4071942"/>
            <a:ext cx="1714512" cy="1428760"/>
          </a:xfrm>
          <a:prstGeom prst="upArrowCallou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ES" dirty="0" smtClean="0"/>
              <a:t>3 programas efectivos</a:t>
            </a:r>
            <a:endParaRPr lang="en-US" dirty="0"/>
          </a:p>
        </p:txBody>
      </p:sp>
      <p:sp>
        <p:nvSpPr>
          <p:cNvPr id="18" name="Up Arrow Callout 17"/>
          <p:cNvSpPr/>
          <p:nvPr/>
        </p:nvSpPr>
        <p:spPr>
          <a:xfrm>
            <a:off x="6286512" y="4071942"/>
            <a:ext cx="1714512" cy="1428760"/>
          </a:xfrm>
          <a:prstGeom prst="upArrowCallou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ES" dirty="0" smtClean="0"/>
              <a:t>1181 sin programa</a:t>
            </a:r>
            <a:endParaRPr lang="en-US" dirty="0"/>
          </a:p>
        </p:txBody>
      </p:sp>
      <p:sp>
        <p:nvSpPr>
          <p:cNvPr id="19" name="TextBox 18"/>
          <p:cNvSpPr txBox="1"/>
          <p:nvPr/>
        </p:nvSpPr>
        <p:spPr>
          <a:xfrm>
            <a:off x="1428728" y="5643578"/>
            <a:ext cx="6572296" cy="261610"/>
          </a:xfrm>
          <a:prstGeom prst="rect">
            <a:avLst/>
          </a:prstGeom>
          <a:noFill/>
        </p:spPr>
        <p:txBody>
          <a:bodyPr wrap="square" rtlCol="0">
            <a:spAutoFit/>
          </a:bodyPr>
          <a:lstStyle/>
          <a:p>
            <a:r>
              <a:rPr lang="es-ES" sz="1100" dirty="0" smtClean="0"/>
              <a:t>Fuente: </a:t>
            </a:r>
            <a:r>
              <a:rPr lang="es-ES" sz="1100" dirty="0" err="1" smtClean="0"/>
              <a:t>Sentencing</a:t>
            </a:r>
            <a:r>
              <a:rPr lang="es-ES" sz="1100" dirty="0" smtClean="0"/>
              <a:t>  </a:t>
            </a:r>
            <a:r>
              <a:rPr lang="es-ES" sz="1100" dirty="0" err="1" smtClean="0"/>
              <a:t>Commission</a:t>
            </a:r>
            <a:endParaRPr lang="en-US" sz="1100" dirty="0"/>
          </a:p>
        </p:txBody>
      </p:sp>
      <p:sp>
        <p:nvSpPr>
          <p:cNvPr id="13" name="1 Título"/>
          <p:cNvSpPr txBox="1">
            <a:spLocks/>
          </p:cNvSpPr>
          <p:nvPr/>
        </p:nvSpPr>
        <p:spPr>
          <a:xfrm>
            <a:off x="6875463" y="260350"/>
            <a:ext cx="2017712" cy="1143000"/>
          </a:xfrm>
          <a:prstGeom prst="rect">
            <a:avLst/>
          </a:prstGeom>
        </p:spPr>
        <p:txBody>
          <a:bodyPr anchor="ctr">
            <a:normAutofit/>
          </a:bodyPr>
          <a:lstStyle/>
          <a:p>
            <a:pPr algn="ctr" fontAlgn="auto">
              <a:spcAft>
                <a:spcPts val="0"/>
              </a:spcAft>
              <a:defRPr/>
            </a:pPr>
            <a:r>
              <a:rPr lang="es-ES" sz="1200" b="1" dirty="0" smtClean="0">
                <a:solidFill>
                  <a:schemeClr val="tx1">
                    <a:lumMod val="50000"/>
                    <a:lumOff val="50000"/>
                  </a:schemeClr>
                </a:solidFill>
                <a:latin typeface="+mj-lt"/>
                <a:ea typeface="+mj-ea"/>
                <a:cs typeface="+mj-cs"/>
              </a:rPr>
              <a:t>EXIGENCIAS A CUMPLIR EN LOS PLANES DE </a:t>
            </a:r>
            <a:r>
              <a:rPr lang="es-ES" sz="1200" b="1" i="1" dirty="0" err="1" smtClean="0">
                <a:solidFill>
                  <a:schemeClr val="tx1">
                    <a:lumMod val="50000"/>
                    <a:lumOff val="50000"/>
                  </a:schemeClr>
                </a:solidFill>
                <a:latin typeface="+mj-lt"/>
                <a:ea typeface="+mj-ea"/>
                <a:cs typeface="+mj-cs"/>
              </a:rPr>
              <a:t>COMPLIANCE</a:t>
            </a:r>
            <a:endParaRPr lang="es-ES" sz="1000" b="1" i="1" dirty="0">
              <a:solidFill>
                <a:schemeClr val="bg1">
                  <a:lumMod val="65000"/>
                </a:schemeClr>
              </a:solidFill>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50825" y="1341438"/>
            <a:ext cx="8642350" cy="0"/>
          </a:xfrm>
          <a:prstGeom prst="line">
            <a:avLst/>
          </a:prstGeom>
          <a:ln w="50800">
            <a:solidFill>
              <a:srgbClr val="ACBFD7"/>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a:off x="250825" y="333375"/>
            <a:ext cx="8642350" cy="0"/>
          </a:xfrm>
          <a:prstGeom prst="line">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149" name="Picture 2" descr="D:\fotos\logo\logoFGE_fge.png"/>
          <p:cNvPicPr>
            <a:picLocks noChangeAspect="1" noChangeArrowheads="1"/>
          </p:cNvPicPr>
          <p:nvPr/>
        </p:nvPicPr>
        <p:blipFill>
          <a:blip r:embed="rId3" cstate="print"/>
          <a:srcRect/>
          <a:stretch>
            <a:fillRect/>
          </a:stretch>
        </p:blipFill>
        <p:spPr bwMode="auto">
          <a:xfrm>
            <a:off x="107950" y="115888"/>
            <a:ext cx="733425" cy="390525"/>
          </a:xfrm>
          <a:prstGeom prst="rect">
            <a:avLst/>
          </a:prstGeom>
          <a:noFill/>
          <a:ln w="9525">
            <a:noFill/>
            <a:miter lim="800000"/>
            <a:headEnd/>
            <a:tailEnd/>
          </a:ln>
        </p:spPr>
      </p:pic>
      <p:sp>
        <p:nvSpPr>
          <p:cNvPr id="6150" name="1 Título"/>
          <p:cNvSpPr>
            <a:spLocks noGrp="1"/>
          </p:cNvSpPr>
          <p:nvPr>
            <p:ph type="title"/>
          </p:nvPr>
        </p:nvSpPr>
        <p:spPr>
          <a:xfrm>
            <a:off x="714348" y="428604"/>
            <a:ext cx="6429420" cy="989034"/>
          </a:xfrm>
        </p:spPr>
        <p:txBody>
          <a:bodyPr/>
          <a:lstStyle/>
          <a:p>
            <a:r>
              <a:rPr lang="es-ES" sz="2400" dirty="0" smtClean="0"/>
              <a:t>MODELO AMERICANO (IV): CONCLUSIONES</a:t>
            </a:r>
            <a:endParaRPr lang="es-ES" sz="2400" dirty="0" smtClean="0">
              <a:solidFill>
                <a:schemeClr val="tx2"/>
              </a:solidFill>
            </a:endParaRPr>
          </a:p>
        </p:txBody>
      </p:sp>
      <p:sp>
        <p:nvSpPr>
          <p:cNvPr id="12" name="11 Marcador de número de diapositiva"/>
          <p:cNvSpPr>
            <a:spLocks noGrp="1"/>
          </p:cNvSpPr>
          <p:nvPr>
            <p:ph type="sldNum" sz="quarter" idx="12"/>
          </p:nvPr>
        </p:nvSpPr>
        <p:spPr/>
        <p:txBody>
          <a:bodyPr/>
          <a:lstStyle/>
          <a:p>
            <a:pPr>
              <a:defRPr/>
            </a:pPr>
            <a:fld id="{46673651-74E0-409A-8663-0CCD889C2E34}" type="slidenum">
              <a:rPr lang="es-ES"/>
              <a:pPr>
                <a:defRPr/>
              </a:pPr>
              <a:t>9</a:t>
            </a:fld>
            <a:endParaRPr lang="es-ES"/>
          </a:p>
        </p:txBody>
      </p:sp>
      <p:sp>
        <p:nvSpPr>
          <p:cNvPr id="16" name="Content Placeholder 2"/>
          <p:cNvSpPr>
            <a:spLocks noGrp="1"/>
          </p:cNvSpPr>
          <p:nvPr>
            <p:ph idx="1"/>
          </p:nvPr>
        </p:nvSpPr>
        <p:spPr>
          <a:xfrm>
            <a:off x="850900" y="1787546"/>
            <a:ext cx="7445375" cy="4570412"/>
          </a:xfrm>
        </p:spPr>
        <p:txBody>
          <a:bodyPr/>
          <a:lstStyle/>
          <a:p>
            <a:endParaRPr lang="es-ES" sz="2400" dirty="0" smtClean="0"/>
          </a:p>
          <a:p>
            <a:pPr>
              <a:buFont typeface="Wingdings" pitchFamily="2" charset="2"/>
              <a:buChar char="v"/>
            </a:pPr>
            <a:r>
              <a:rPr lang="es-ES" sz="2400" dirty="0" smtClean="0"/>
              <a:t>La claridad regulatoria incentiva la aplicación de la norma.</a:t>
            </a:r>
          </a:p>
          <a:p>
            <a:pPr>
              <a:buFont typeface="Arial" pitchFamily="34" charset="0"/>
              <a:buChar char="•"/>
            </a:pPr>
            <a:endParaRPr lang="es-ES" sz="2400" dirty="0" smtClean="0"/>
          </a:p>
          <a:p>
            <a:pPr>
              <a:buFont typeface="Wingdings" pitchFamily="2" charset="2"/>
              <a:buChar char="v"/>
            </a:pPr>
            <a:r>
              <a:rPr lang="es-ES" sz="2400" dirty="0" smtClean="0"/>
              <a:t>Deficiencias de la Fiscalía y de los Tribunales al valorar la efectividad de los programas.</a:t>
            </a:r>
          </a:p>
          <a:p>
            <a:pPr>
              <a:buFont typeface="Arial" pitchFamily="34" charset="0"/>
              <a:buChar char="•"/>
            </a:pPr>
            <a:endParaRPr lang="es-ES" sz="2400" dirty="0" smtClean="0"/>
          </a:p>
          <a:p>
            <a:pPr>
              <a:buFont typeface="Wingdings" pitchFamily="2" charset="2"/>
              <a:buChar char="v"/>
            </a:pPr>
            <a:r>
              <a:rPr lang="es-ES" sz="2400" dirty="0" smtClean="0"/>
              <a:t>Predominio del enfoque </a:t>
            </a:r>
            <a:r>
              <a:rPr lang="es-ES" sz="2400" i="1" dirty="0" err="1" smtClean="0"/>
              <a:t>Check</a:t>
            </a:r>
            <a:r>
              <a:rPr lang="es-ES" sz="2400" i="1" dirty="0" smtClean="0"/>
              <a:t> </a:t>
            </a:r>
            <a:r>
              <a:rPr lang="es-ES" sz="2400" i="1" dirty="0" err="1" smtClean="0"/>
              <a:t>the</a:t>
            </a:r>
            <a:r>
              <a:rPr lang="es-ES" sz="2400" i="1" dirty="0" smtClean="0"/>
              <a:t> box </a:t>
            </a:r>
            <a:endParaRPr lang="en-US" sz="2400" i="1" dirty="0"/>
          </a:p>
        </p:txBody>
      </p:sp>
      <p:pic>
        <p:nvPicPr>
          <p:cNvPr id="20" name="Picture 19" descr="check.jpg"/>
          <p:cNvPicPr>
            <a:picLocks noChangeAspect="1"/>
          </p:cNvPicPr>
          <p:nvPr/>
        </p:nvPicPr>
        <p:blipFill>
          <a:blip r:embed="rId4" cstate="print"/>
          <a:stretch>
            <a:fillRect/>
          </a:stretch>
        </p:blipFill>
        <p:spPr>
          <a:xfrm>
            <a:off x="6286512" y="3929066"/>
            <a:ext cx="1619250" cy="1619250"/>
          </a:xfrm>
          <a:prstGeom prst="rect">
            <a:avLst/>
          </a:prstGeom>
        </p:spPr>
      </p:pic>
      <p:sp>
        <p:nvSpPr>
          <p:cNvPr id="10" name="1 Título"/>
          <p:cNvSpPr txBox="1">
            <a:spLocks/>
          </p:cNvSpPr>
          <p:nvPr/>
        </p:nvSpPr>
        <p:spPr>
          <a:xfrm>
            <a:off x="6875463" y="260350"/>
            <a:ext cx="2017712" cy="1143000"/>
          </a:xfrm>
          <a:prstGeom prst="rect">
            <a:avLst/>
          </a:prstGeom>
        </p:spPr>
        <p:txBody>
          <a:bodyPr anchor="ctr">
            <a:normAutofit/>
          </a:bodyPr>
          <a:lstStyle/>
          <a:p>
            <a:pPr algn="ctr" fontAlgn="auto">
              <a:spcAft>
                <a:spcPts val="0"/>
              </a:spcAft>
              <a:defRPr/>
            </a:pPr>
            <a:r>
              <a:rPr lang="es-ES" sz="1200" b="1" dirty="0" smtClean="0">
                <a:solidFill>
                  <a:schemeClr val="tx1">
                    <a:lumMod val="50000"/>
                    <a:lumOff val="50000"/>
                  </a:schemeClr>
                </a:solidFill>
                <a:latin typeface="+mj-lt"/>
                <a:ea typeface="+mj-ea"/>
                <a:cs typeface="+mj-cs"/>
              </a:rPr>
              <a:t>EXIGENCIAS A CUMPLIR EN LOS PLANES DE </a:t>
            </a:r>
            <a:r>
              <a:rPr lang="es-ES" sz="1200" b="1" i="1" dirty="0" err="1" smtClean="0">
                <a:solidFill>
                  <a:schemeClr val="tx1">
                    <a:lumMod val="50000"/>
                    <a:lumOff val="50000"/>
                  </a:schemeClr>
                </a:solidFill>
                <a:latin typeface="+mj-lt"/>
                <a:ea typeface="+mj-ea"/>
                <a:cs typeface="+mj-cs"/>
              </a:rPr>
              <a:t>COMPLIANCE</a:t>
            </a:r>
            <a:endParaRPr lang="es-ES" sz="1000" b="1" i="1" dirty="0">
              <a:solidFill>
                <a:schemeClr val="bg1">
                  <a:lumMod val="65000"/>
                </a:schemeClr>
              </a:solidFill>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50825" y="1341438"/>
            <a:ext cx="8642350" cy="0"/>
          </a:xfrm>
          <a:prstGeom prst="line">
            <a:avLst/>
          </a:prstGeom>
          <a:ln w="50800">
            <a:solidFill>
              <a:srgbClr val="ACBFD7"/>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a:off x="250825" y="333375"/>
            <a:ext cx="8642350" cy="0"/>
          </a:xfrm>
          <a:prstGeom prst="line">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149" name="Picture 2" descr="D:\fotos\logo\logoFGE_fge.png"/>
          <p:cNvPicPr>
            <a:picLocks noChangeAspect="1" noChangeArrowheads="1"/>
          </p:cNvPicPr>
          <p:nvPr/>
        </p:nvPicPr>
        <p:blipFill>
          <a:blip r:embed="rId3" cstate="print"/>
          <a:srcRect/>
          <a:stretch>
            <a:fillRect/>
          </a:stretch>
        </p:blipFill>
        <p:spPr bwMode="auto">
          <a:xfrm>
            <a:off x="107950" y="115888"/>
            <a:ext cx="733425" cy="390525"/>
          </a:xfrm>
          <a:prstGeom prst="rect">
            <a:avLst/>
          </a:prstGeom>
          <a:noFill/>
          <a:ln w="9525">
            <a:noFill/>
            <a:miter lim="800000"/>
            <a:headEnd/>
            <a:tailEnd/>
          </a:ln>
        </p:spPr>
      </p:pic>
      <p:sp>
        <p:nvSpPr>
          <p:cNvPr id="12" name="11 Marcador de número de diapositiva"/>
          <p:cNvSpPr>
            <a:spLocks noGrp="1"/>
          </p:cNvSpPr>
          <p:nvPr>
            <p:ph type="sldNum" sz="quarter" idx="12"/>
          </p:nvPr>
        </p:nvSpPr>
        <p:spPr/>
        <p:txBody>
          <a:bodyPr/>
          <a:lstStyle/>
          <a:p>
            <a:pPr>
              <a:defRPr/>
            </a:pPr>
            <a:fld id="{46673651-74E0-409A-8663-0CCD889C2E34}" type="slidenum">
              <a:rPr lang="es-ES"/>
              <a:pPr>
                <a:defRPr/>
              </a:pPr>
              <a:t>10</a:t>
            </a:fld>
            <a:endParaRPr lang="es-ES"/>
          </a:p>
        </p:txBody>
      </p:sp>
      <p:sp>
        <p:nvSpPr>
          <p:cNvPr id="16" name="Title 15"/>
          <p:cNvSpPr>
            <a:spLocks noGrp="1"/>
          </p:cNvSpPr>
          <p:nvPr>
            <p:ph type="title"/>
          </p:nvPr>
        </p:nvSpPr>
        <p:spPr>
          <a:xfrm>
            <a:off x="457200" y="285728"/>
            <a:ext cx="7615262" cy="1143008"/>
          </a:xfrm>
        </p:spPr>
        <p:txBody>
          <a:bodyPr/>
          <a:lstStyle/>
          <a:p>
            <a:r>
              <a:rPr lang="es-ES" dirty="0" smtClean="0"/>
              <a:t>AGENDA</a:t>
            </a:r>
            <a:endParaRPr lang="en-US" dirty="0"/>
          </a:p>
        </p:txBody>
      </p:sp>
      <p:sp>
        <p:nvSpPr>
          <p:cNvPr id="17" name="TextBox 16"/>
          <p:cNvSpPr txBox="1"/>
          <p:nvPr/>
        </p:nvSpPr>
        <p:spPr>
          <a:xfrm>
            <a:off x="785786" y="3500438"/>
            <a:ext cx="7429552" cy="369332"/>
          </a:xfrm>
          <a:prstGeom prst="rect">
            <a:avLst/>
          </a:prstGeom>
          <a:effectLst>
            <a:outerShdw blurRad="50800" dist="38100" dir="18900000" algn="bl" rotWithShape="0">
              <a:prstClr val="black">
                <a:alpha val="40000"/>
              </a:prstClr>
            </a:outerShdw>
            <a:softEdge rad="12700"/>
          </a:effectLst>
        </p:spPr>
        <p:style>
          <a:lnRef idx="2">
            <a:schemeClr val="accent1"/>
          </a:lnRef>
          <a:fillRef idx="1">
            <a:schemeClr val="lt1"/>
          </a:fillRef>
          <a:effectRef idx="0">
            <a:schemeClr val="accent1"/>
          </a:effectRef>
          <a:fontRef idx="minor">
            <a:schemeClr val="dk1"/>
          </a:fontRef>
        </p:style>
        <p:txBody>
          <a:bodyPr>
            <a:spAutoFit/>
          </a:bodyPr>
          <a:lstStyle/>
          <a:p>
            <a:pPr marL="342900" indent="-342900" fontAlgn="auto">
              <a:spcBef>
                <a:spcPts val="0"/>
              </a:spcBef>
              <a:spcAft>
                <a:spcPts val="0"/>
              </a:spcAft>
              <a:defRPr/>
            </a:pPr>
            <a:r>
              <a:rPr lang="es-ES" dirty="0">
                <a:solidFill>
                  <a:schemeClr val="tx2"/>
                </a:solidFill>
              </a:rPr>
              <a:t>2.</a:t>
            </a:r>
            <a:r>
              <a:rPr lang="es-ES" dirty="0">
                <a:solidFill>
                  <a:schemeClr val="bg1"/>
                </a:solidFill>
              </a:rPr>
              <a:t>	</a:t>
            </a:r>
            <a:r>
              <a:rPr lang="es-ES" i="1" dirty="0" smtClean="0">
                <a:solidFill>
                  <a:schemeClr val="tx2"/>
                </a:solidFill>
              </a:rPr>
              <a:t>BENCHMARKING: </a:t>
            </a:r>
            <a:r>
              <a:rPr lang="es-ES" i="1" dirty="0" err="1" smtClean="0">
                <a:solidFill>
                  <a:schemeClr val="tx2"/>
                </a:solidFill>
              </a:rPr>
              <a:t>THE</a:t>
            </a:r>
            <a:r>
              <a:rPr lang="es-ES" i="1" dirty="0" smtClean="0">
                <a:solidFill>
                  <a:schemeClr val="tx2"/>
                </a:solidFill>
              </a:rPr>
              <a:t> AMERICAN </a:t>
            </a:r>
            <a:r>
              <a:rPr lang="es-ES" i="1" dirty="0" err="1" smtClean="0">
                <a:solidFill>
                  <a:schemeClr val="tx2"/>
                </a:solidFill>
              </a:rPr>
              <a:t>WAY</a:t>
            </a:r>
            <a:endParaRPr lang="en-US" i="1" dirty="0">
              <a:solidFill>
                <a:schemeClr val="tx2"/>
              </a:solidFill>
            </a:endParaRPr>
          </a:p>
        </p:txBody>
      </p:sp>
      <p:sp>
        <p:nvSpPr>
          <p:cNvPr id="18" name="TextBox 17"/>
          <p:cNvSpPr txBox="1"/>
          <p:nvPr/>
        </p:nvSpPr>
        <p:spPr>
          <a:xfrm>
            <a:off x="785786" y="3929066"/>
            <a:ext cx="7429552" cy="369332"/>
          </a:xfrm>
          <a:prstGeom prst="rect">
            <a:avLst/>
          </a:prstGeom>
        </p:spPr>
        <p:style>
          <a:lnRef idx="3">
            <a:schemeClr val="lt1"/>
          </a:lnRef>
          <a:fillRef idx="1">
            <a:schemeClr val="accent1"/>
          </a:fillRef>
          <a:effectRef idx="1">
            <a:schemeClr val="accent1"/>
          </a:effectRef>
          <a:fontRef idx="minor">
            <a:schemeClr val="lt1"/>
          </a:fontRef>
        </p:style>
        <p:txBody>
          <a:bodyPr>
            <a:spAutoFit/>
          </a:bodyPr>
          <a:lstStyle/>
          <a:p>
            <a:pPr marL="342900" indent="-342900" fontAlgn="auto">
              <a:spcBef>
                <a:spcPts val="0"/>
              </a:spcBef>
              <a:spcAft>
                <a:spcPts val="0"/>
              </a:spcAft>
              <a:defRPr/>
            </a:pPr>
            <a:r>
              <a:rPr lang="es-ES" dirty="0">
                <a:solidFill>
                  <a:schemeClr val="bg1"/>
                </a:solidFill>
              </a:rPr>
              <a:t>3.	</a:t>
            </a:r>
            <a:r>
              <a:rPr lang="es-ES" dirty="0" smtClean="0">
                <a:solidFill>
                  <a:schemeClr val="bg1"/>
                </a:solidFill>
              </a:rPr>
              <a:t>EL MODELO ESPAÑOL</a:t>
            </a:r>
            <a:endParaRPr lang="en-US" dirty="0">
              <a:solidFill>
                <a:schemeClr val="bg1"/>
              </a:solidFill>
            </a:endParaRPr>
          </a:p>
        </p:txBody>
      </p:sp>
      <p:sp>
        <p:nvSpPr>
          <p:cNvPr id="19" name="TextBox 18"/>
          <p:cNvSpPr txBox="1"/>
          <p:nvPr/>
        </p:nvSpPr>
        <p:spPr>
          <a:xfrm>
            <a:off x="785786" y="4357694"/>
            <a:ext cx="7429552" cy="369332"/>
          </a:xfrm>
          <a:prstGeom prst="rect">
            <a:avLst/>
          </a:prstGeom>
          <a:effectLst>
            <a:outerShdw blurRad="50800" dist="38100" dir="18900000" algn="bl" rotWithShape="0">
              <a:prstClr val="black">
                <a:alpha val="40000"/>
              </a:prstClr>
            </a:outerShdw>
            <a:softEdge rad="12700"/>
          </a:effectLst>
        </p:spPr>
        <p:style>
          <a:lnRef idx="2">
            <a:schemeClr val="accent1"/>
          </a:lnRef>
          <a:fillRef idx="1">
            <a:schemeClr val="lt1"/>
          </a:fillRef>
          <a:effectRef idx="0">
            <a:schemeClr val="accent1"/>
          </a:effectRef>
          <a:fontRef idx="minor">
            <a:schemeClr val="dk1"/>
          </a:fontRef>
        </p:style>
        <p:txBody>
          <a:bodyPr>
            <a:spAutoFit/>
          </a:bodyPr>
          <a:lstStyle/>
          <a:p>
            <a:pPr marL="342900" indent="-342900" fontAlgn="auto">
              <a:spcBef>
                <a:spcPts val="0"/>
              </a:spcBef>
              <a:spcAft>
                <a:spcPts val="0"/>
              </a:spcAft>
              <a:defRPr/>
            </a:pPr>
            <a:r>
              <a:rPr lang="es-ES" dirty="0">
                <a:solidFill>
                  <a:schemeClr val="tx2"/>
                </a:solidFill>
              </a:rPr>
              <a:t>4.</a:t>
            </a:r>
            <a:r>
              <a:rPr lang="es-ES" dirty="0">
                <a:solidFill>
                  <a:schemeClr val="bg1"/>
                </a:solidFill>
              </a:rPr>
              <a:t>	</a:t>
            </a:r>
            <a:r>
              <a:rPr lang="es-ES" dirty="0" smtClean="0">
                <a:solidFill>
                  <a:schemeClr val="tx2"/>
                </a:solidFill>
              </a:rPr>
              <a:t>CONCLUSIONES</a:t>
            </a:r>
            <a:endParaRPr lang="en-US" i="1" dirty="0">
              <a:solidFill>
                <a:schemeClr val="tx2"/>
              </a:solidFill>
            </a:endParaRPr>
          </a:p>
        </p:txBody>
      </p:sp>
      <p:sp>
        <p:nvSpPr>
          <p:cNvPr id="20" name="TextBox 19"/>
          <p:cNvSpPr txBox="1"/>
          <p:nvPr/>
        </p:nvSpPr>
        <p:spPr>
          <a:xfrm>
            <a:off x="785786" y="3059668"/>
            <a:ext cx="7429552" cy="369332"/>
          </a:xfrm>
          <a:prstGeom prst="rect">
            <a:avLst/>
          </a:prstGeom>
          <a:effectLst>
            <a:outerShdw blurRad="50800" dist="38100" dir="18900000" algn="bl" rotWithShape="0">
              <a:prstClr val="black">
                <a:alpha val="40000"/>
              </a:prstClr>
            </a:outerShdw>
            <a:softEdge rad="12700"/>
          </a:effectLst>
        </p:spPr>
        <p:style>
          <a:lnRef idx="2">
            <a:schemeClr val="accent1"/>
          </a:lnRef>
          <a:fillRef idx="1">
            <a:schemeClr val="lt1"/>
          </a:fillRef>
          <a:effectRef idx="0">
            <a:schemeClr val="accent1"/>
          </a:effectRef>
          <a:fontRef idx="minor">
            <a:schemeClr val="dk1"/>
          </a:fontRef>
        </p:style>
        <p:txBody>
          <a:bodyPr>
            <a:spAutoFit/>
          </a:bodyPr>
          <a:lstStyle/>
          <a:p>
            <a:pPr marL="342900" indent="-342900" fontAlgn="auto">
              <a:spcBef>
                <a:spcPts val="0"/>
              </a:spcBef>
              <a:spcAft>
                <a:spcPts val="0"/>
              </a:spcAft>
              <a:defRPr/>
            </a:pPr>
            <a:r>
              <a:rPr lang="es-ES" dirty="0">
                <a:solidFill>
                  <a:schemeClr val="tx2"/>
                </a:solidFill>
              </a:rPr>
              <a:t>1.	</a:t>
            </a:r>
            <a:r>
              <a:rPr lang="es-ES" dirty="0" smtClean="0">
                <a:solidFill>
                  <a:schemeClr val="tx2"/>
                </a:solidFill>
              </a:rPr>
              <a:t>DIAGNÓSTICO DE LA SITUACIÓN</a:t>
            </a:r>
            <a:endParaRPr lang="en-US" dirty="0">
              <a:solidFill>
                <a:schemeClr val="tx2"/>
              </a:solidFill>
            </a:endParaRPr>
          </a:p>
        </p:txBody>
      </p:sp>
      <p:sp>
        <p:nvSpPr>
          <p:cNvPr id="13" name="1 Título"/>
          <p:cNvSpPr txBox="1">
            <a:spLocks/>
          </p:cNvSpPr>
          <p:nvPr/>
        </p:nvSpPr>
        <p:spPr>
          <a:xfrm>
            <a:off x="6875463" y="260350"/>
            <a:ext cx="2017712" cy="1143000"/>
          </a:xfrm>
          <a:prstGeom prst="rect">
            <a:avLst/>
          </a:prstGeom>
        </p:spPr>
        <p:txBody>
          <a:bodyPr anchor="ctr">
            <a:normAutofit/>
          </a:bodyPr>
          <a:lstStyle/>
          <a:p>
            <a:pPr algn="ctr" fontAlgn="auto">
              <a:spcAft>
                <a:spcPts val="0"/>
              </a:spcAft>
              <a:defRPr/>
            </a:pPr>
            <a:r>
              <a:rPr lang="es-ES" sz="1200" b="1" dirty="0" smtClean="0">
                <a:solidFill>
                  <a:schemeClr val="tx1">
                    <a:lumMod val="50000"/>
                    <a:lumOff val="50000"/>
                  </a:schemeClr>
                </a:solidFill>
                <a:latin typeface="+mj-lt"/>
                <a:ea typeface="+mj-ea"/>
                <a:cs typeface="+mj-cs"/>
              </a:rPr>
              <a:t>EXIGENCIAS A CUMPLIR EN LOS PLANES DE </a:t>
            </a:r>
            <a:r>
              <a:rPr lang="es-ES" sz="1200" b="1" i="1" dirty="0" err="1" smtClean="0">
                <a:solidFill>
                  <a:schemeClr val="tx1">
                    <a:lumMod val="50000"/>
                    <a:lumOff val="50000"/>
                  </a:schemeClr>
                </a:solidFill>
                <a:latin typeface="+mj-lt"/>
                <a:ea typeface="+mj-ea"/>
                <a:cs typeface="+mj-cs"/>
              </a:rPr>
              <a:t>COMPLIANCE</a:t>
            </a:r>
            <a:endParaRPr lang="es-ES" sz="1000" b="1" i="1" dirty="0">
              <a:solidFill>
                <a:schemeClr val="bg1">
                  <a:lumMod val="65000"/>
                </a:schemeClr>
              </a:solidFill>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50825" y="1341438"/>
            <a:ext cx="8642350" cy="0"/>
          </a:xfrm>
          <a:prstGeom prst="line">
            <a:avLst/>
          </a:prstGeom>
          <a:ln w="50800">
            <a:solidFill>
              <a:srgbClr val="ACBFD7"/>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a:off x="250825" y="333375"/>
            <a:ext cx="8642350" cy="0"/>
          </a:xfrm>
          <a:prstGeom prst="line">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149" name="Picture 2" descr="D:\fotos\logo\logoFGE_fge.png"/>
          <p:cNvPicPr>
            <a:picLocks noChangeAspect="1" noChangeArrowheads="1"/>
          </p:cNvPicPr>
          <p:nvPr/>
        </p:nvPicPr>
        <p:blipFill>
          <a:blip r:embed="rId3" cstate="print"/>
          <a:srcRect/>
          <a:stretch>
            <a:fillRect/>
          </a:stretch>
        </p:blipFill>
        <p:spPr bwMode="auto">
          <a:xfrm>
            <a:off x="107950" y="115888"/>
            <a:ext cx="733425" cy="390525"/>
          </a:xfrm>
          <a:prstGeom prst="rect">
            <a:avLst/>
          </a:prstGeom>
          <a:noFill/>
          <a:ln w="9525">
            <a:noFill/>
            <a:miter lim="800000"/>
            <a:headEnd/>
            <a:tailEnd/>
          </a:ln>
        </p:spPr>
      </p:pic>
      <p:sp>
        <p:nvSpPr>
          <p:cNvPr id="6150" name="1 Título"/>
          <p:cNvSpPr>
            <a:spLocks noGrp="1"/>
          </p:cNvSpPr>
          <p:nvPr>
            <p:ph type="title"/>
          </p:nvPr>
        </p:nvSpPr>
        <p:spPr>
          <a:xfrm>
            <a:off x="714348" y="428604"/>
            <a:ext cx="6429420" cy="989034"/>
          </a:xfrm>
        </p:spPr>
        <p:txBody>
          <a:bodyPr/>
          <a:lstStyle/>
          <a:p>
            <a:r>
              <a:rPr lang="es-ES" sz="2400" dirty="0" smtClean="0">
                <a:solidFill>
                  <a:schemeClr val="tx2"/>
                </a:solidFill>
              </a:rPr>
              <a:t>EL MODELO ESPAÑOL: UN MODELO VICARIAL</a:t>
            </a:r>
          </a:p>
        </p:txBody>
      </p:sp>
      <p:sp>
        <p:nvSpPr>
          <p:cNvPr id="12" name="11 Marcador de número de diapositiva"/>
          <p:cNvSpPr>
            <a:spLocks noGrp="1"/>
          </p:cNvSpPr>
          <p:nvPr>
            <p:ph type="sldNum" sz="quarter" idx="12"/>
          </p:nvPr>
        </p:nvSpPr>
        <p:spPr/>
        <p:txBody>
          <a:bodyPr/>
          <a:lstStyle/>
          <a:p>
            <a:pPr>
              <a:defRPr/>
            </a:pPr>
            <a:fld id="{46673651-74E0-409A-8663-0CCD889C2E34}" type="slidenum">
              <a:rPr lang="es-ES"/>
              <a:pPr>
                <a:defRPr/>
              </a:pPr>
              <a:t>11</a:t>
            </a:fld>
            <a:endParaRPr lang="es-ES"/>
          </a:p>
        </p:txBody>
      </p:sp>
      <p:sp>
        <p:nvSpPr>
          <p:cNvPr id="13" name="Content Placeholder 2"/>
          <p:cNvSpPr>
            <a:spLocks noGrp="1"/>
          </p:cNvSpPr>
          <p:nvPr>
            <p:ph idx="1"/>
          </p:nvPr>
        </p:nvSpPr>
        <p:spPr>
          <a:xfrm>
            <a:off x="357158" y="1643050"/>
            <a:ext cx="8215370" cy="2714644"/>
          </a:xfrm>
        </p:spPr>
        <p:txBody>
          <a:bodyPr/>
          <a:lstStyle/>
          <a:p>
            <a:pPr algn="ctr">
              <a:buNone/>
            </a:pPr>
            <a:endParaRPr lang="es-ES" sz="2400" dirty="0" smtClean="0"/>
          </a:p>
          <a:p>
            <a:pPr algn="just">
              <a:buAutoNum type="alphaLcParenR"/>
            </a:pPr>
            <a:r>
              <a:rPr lang="es-ES" sz="1800" b="1" dirty="0" smtClean="0"/>
              <a:t>Personas del vértice: </a:t>
            </a:r>
            <a:r>
              <a:rPr lang="es-ES" sz="1800" dirty="0" smtClean="0"/>
              <a:t>actuando en nombre o por cuenta de la persona jurídica y en su beneficio directo o indirecto.</a:t>
            </a:r>
            <a:endParaRPr lang="es-ES" sz="1800" b="1" dirty="0" smtClean="0"/>
          </a:p>
          <a:p>
            <a:pPr algn="just">
              <a:buAutoNum type="alphaLcParenR"/>
            </a:pPr>
            <a:endParaRPr lang="es-ES" sz="1800" b="1" dirty="0" smtClean="0"/>
          </a:p>
          <a:p>
            <a:pPr algn="just">
              <a:buAutoNum type="alphaLcParenR"/>
            </a:pPr>
            <a:r>
              <a:rPr lang="es-ES" sz="1800" b="1" dirty="0" smtClean="0"/>
              <a:t>Subordinados descontrolados: </a:t>
            </a:r>
            <a:r>
              <a:rPr lang="es-ES" sz="1800" dirty="0" smtClean="0"/>
              <a:t>incumplimiento grave por parte de los del a) de los deberes de supervisión, vigilancia y control de su actividad atendidas las concretas circunstancias del caso.  </a:t>
            </a:r>
            <a:endParaRPr lang="en-US" sz="1800" dirty="0" smtClean="0"/>
          </a:p>
          <a:p>
            <a:pPr algn="just">
              <a:buNone/>
            </a:pPr>
            <a:endParaRPr lang="es-ES" sz="2400" dirty="0" smtClean="0"/>
          </a:p>
        </p:txBody>
      </p:sp>
      <p:sp>
        <p:nvSpPr>
          <p:cNvPr id="10" name="1 Título"/>
          <p:cNvSpPr txBox="1">
            <a:spLocks/>
          </p:cNvSpPr>
          <p:nvPr/>
        </p:nvSpPr>
        <p:spPr>
          <a:xfrm>
            <a:off x="6875463" y="260350"/>
            <a:ext cx="2017712" cy="1143000"/>
          </a:xfrm>
          <a:prstGeom prst="rect">
            <a:avLst/>
          </a:prstGeom>
        </p:spPr>
        <p:txBody>
          <a:bodyPr anchor="ctr">
            <a:normAutofit/>
          </a:bodyPr>
          <a:lstStyle/>
          <a:p>
            <a:pPr algn="ctr" fontAlgn="auto">
              <a:spcAft>
                <a:spcPts val="0"/>
              </a:spcAft>
              <a:defRPr/>
            </a:pPr>
            <a:r>
              <a:rPr lang="es-ES" sz="1200" b="1" dirty="0" smtClean="0">
                <a:solidFill>
                  <a:schemeClr val="tx1">
                    <a:lumMod val="50000"/>
                    <a:lumOff val="50000"/>
                  </a:schemeClr>
                </a:solidFill>
                <a:latin typeface="+mj-lt"/>
                <a:ea typeface="+mj-ea"/>
                <a:cs typeface="+mj-cs"/>
              </a:rPr>
              <a:t>EXIGENCIAS A CUMPLIR EN LOS PLANES DE </a:t>
            </a:r>
            <a:r>
              <a:rPr lang="es-ES" sz="1200" b="1" i="1" dirty="0" err="1" smtClean="0">
                <a:solidFill>
                  <a:schemeClr val="tx1">
                    <a:lumMod val="50000"/>
                    <a:lumOff val="50000"/>
                  </a:schemeClr>
                </a:solidFill>
                <a:latin typeface="+mj-lt"/>
                <a:ea typeface="+mj-ea"/>
                <a:cs typeface="+mj-cs"/>
              </a:rPr>
              <a:t>COMPLIANCE</a:t>
            </a:r>
            <a:endParaRPr lang="es-ES" sz="1000" b="1" i="1" dirty="0">
              <a:solidFill>
                <a:schemeClr val="bg1">
                  <a:lumMod val="65000"/>
                </a:schemeClr>
              </a:solidFill>
              <a:latin typeface="+mj-lt"/>
              <a:ea typeface="+mj-ea"/>
              <a:cs typeface="+mj-cs"/>
            </a:endParaRPr>
          </a:p>
        </p:txBody>
      </p:sp>
      <p:sp>
        <p:nvSpPr>
          <p:cNvPr id="15" name="Down Arrow Callout 14"/>
          <p:cNvSpPr/>
          <p:nvPr/>
        </p:nvSpPr>
        <p:spPr>
          <a:xfrm>
            <a:off x="857224" y="4714884"/>
            <a:ext cx="7572428" cy="785818"/>
          </a:xfrm>
          <a:prstGeom prst="downArrowCallou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2800" dirty="0" smtClean="0"/>
              <a:t>Planes de </a:t>
            </a:r>
            <a:r>
              <a:rPr lang="es-ES" sz="2800" i="1" dirty="0" err="1" smtClean="0"/>
              <a:t>compliance</a:t>
            </a:r>
            <a:endParaRPr lang="en-US" sz="2800" i="1" dirty="0"/>
          </a:p>
        </p:txBody>
      </p:sp>
      <p:sp>
        <p:nvSpPr>
          <p:cNvPr id="16" name="TextBox 15"/>
          <p:cNvSpPr txBox="1"/>
          <p:nvPr/>
        </p:nvSpPr>
        <p:spPr>
          <a:xfrm>
            <a:off x="3857620" y="5814972"/>
            <a:ext cx="1500198" cy="400110"/>
          </a:xfrm>
          <a:prstGeom prst="rect">
            <a:avLst/>
          </a:prstGeom>
          <a:noFill/>
        </p:spPr>
        <p:txBody>
          <a:bodyPr wrap="square" rtlCol="0">
            <a:spAutoFit/>
          </a:bodyPr>
          <a:lstStyle/>
          <a:p>
            <a:r>
              <a:rPr lang="es-ES" sz="2000" dirty="0" smtClean="0"/>
              <a:t>  Eximente</a:t>
            </a:r>
            <a:endParaRPr lang="en-US" sz="2000" dirty="0"/>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50825" y="1341438"/>
            <a:ext cx="8642350" cy="0"/>
          </a:xfrm>
          <a:prstGeom prst="line">
            <a:avLst/>
          </a:prstGeom>
          <a:ln w="50800">
            <a:solidFill>
              <a:srgbClr val="ACBFD7"/>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a:off x="250825" y="333375"/>
            <a:ext cx="8642350" cy="0"/>
          </a:xfrm>
          <a:prstGeom prst="line">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149" name="Picture 2" descr="D:\fotos\logo\logoFGE_fge.png"/>
          <p:cNvPicPr>
            <a:picLocks noChangeAspect="1" noChangeArrowheads="1"/>
          </p:cNvPicPr>
          <p:nvPr/>
        </p:nvPicPr>
        <p:blipFill>
          <a:blip r:embed="rId3" cstate="print"/>
          <a:srcRect/>
          <a:stretch>
            <a:fillRect/>
          </a:stretch>
        </p:blipFill>
        <p:spPr bwMode="auto">
          <a:xfrm>
            <a:off x="107950" y="115888"/>
            <a:ext cx="733425" cy="390525"/>
          </a:xfrm>
          <a:prstGeom prst="rect">
            <a:avLst/>
          </a:prstGeom>
          <a:noFill/>
          <a:ln w="9525">
            <a:noFill/>
            <a:miter lim="800000"/>
            <a:headEnd/>
            <a:tailEnd/>
          </a:ln>
        </p:spPr>
      </p:pic>
      <p:sp>
        <p:nvSpPr>
          <p:cNvPr id="6150" name="1 Título"/>
          <p:cNvSpPr>
            <a:spLocks noGrp="1"/>
          </p:cNvSpPr>
          <p:nvPr>
            <p:ph type="title"/>
          </p:nvPr>
        </p:nvSpPr>
        <p:spPr>
          <a:xfrm>
            <a:off x="714348" y="428604"/>
            <a:ext cx="6429420" cy="989034"/>
          </a:xfrm>
        </p:spPr>
        <p:txBody>
          <a:bodyPr/>
          <a:lstStyle/>
          <a:p>
            <a:r>
              <a:rPr lang="es-ES" sz="2400" dirty="0" smtClean="0">
                <a:solidFill>
                  <a:schemeClr val="tx2"/>
                </a:solidFill>
              </a:rPr>
              <a:t>MODELO VICARIAL CON ELEMENTOS DE AUTORRESPONSABILIDAD</a:t>
            </a:r>
          </a:p>
        </p:txBody>
      </p:sp>
      <p:sp>
        <p:nvSpPr>
          <p:cNvPr id="12" name="11 Marcador de número de diapositiva"/>
          <p:cNvSpPr>
            <a:spLocks noGrp="1"/>
          </p:cNvSpPr>
          <p:nvPr>
            <p:ph type="sldNum" sz="quarter" idx="12"/>
          </p:nvPr>
        </p:nvSpPr>
        <p:spPr/>
        <p:txBody>
          <a:bodyPr/>
          <a:lstStyle/>
          <a:p>
            <a:pPr>
              <a:defRPr/>
            </a:pPr>
            <a:fld id="{46673651-74E0-409A-8663-0CCD889C2E34}" type="slidenum">
              <a:rPr lang="es-ES"/>
              <a:pPr>
                <a:defRPr/>
              </a:pPr>
              <a:t>12</a:t>
            </a:fld>
            <a:endParaRPr lang="es-ES"/>
          </a:p>
        </p:txBody>
      </p:sp>
      <p:sp>
        <p:nvSpPr>
          <p:cNvPr id="10" name="1 Título"/>
          <p:cNvSpPr txBox="1">
            <a:spLocks/>
          </p:cNvSpPr>
          <p:nvPr/>
        </p:nvSpPr>
        <p:spPr>
          <a:xfrm>
            <a:off x="6875463" y="260350"/>
            <a:ext cx="2017712" cy="1143000"/>
          </a:xfrm>
          <a:prstGeom prst="rect">
            <a:avLst/>
          </a:prstGeom>
        </p:spPr>
        <p:txBody>
          <a:bodyPr anchor="ctr">
            <a:normAutofit/>
          </a:bodyPr>
          <a:lstStyle/>
          <a:p>
            <a:pPr algn="ctr" fontAlgn="auto">
              <a:spcAft>
                <a:spcPts val="0"/>
              </a:spcAft>
              <a:defRPr/>
            </a:pPr>
            <a:r>
              <a:rPr lang="es-ES" sz="1200" b="1" dirty="0" smtClean="0">
                <a:solidFill>
                  <a:schemeClr val="tx1">
                    <a:lumMod val="50000"/>
                    <a:lumOff val="50000"/>
                  </a:schemeClr>
                </a:solidFill>
                <a:latin typeface="+mj-lt"/>
                <a:ea typeface="+mj-ea"/>
                <a:cs typeface="+mj-cs"/>
              </a:rPr>
              <a:t>EXIGENCIAS A CUMPLIR EN LOS PLANES DE </a:t>
            </a:r>
            <a:r>
              <a:rPr lang="es-ES" sz="1200" b="1" i="1" dirty="0" err="1" smtClean="0">
                <a:solidFill>
                  <a:schemeClr val="tx1">
                    <a:lumMod val="50000"/>
                    <a:lumOff val="50000"/>
                  </a:schemeClr>
                </a:solidFill>
                <a:latin typeface="+mj-lt"/>
                <a:ea typeface="+mj-ea"/>
                <a:cs typeface="+mj-cs"/>
              </a:rPr>
              <a:t>COMPLIANCE</a:t>
            </a:r>
            <a:endParaRPr lang="es-ES" sz="1000" b="1" i="1" dirty="0">
              <a:solidFill>
                <a:schemeClr val="bg1">
                  <a:lumMod val="65000"/>
                </a:schemeClr>
              </a:solidFill>
              <a:latin typeface="+mj-lt"/>
              <a:ea typeface="+mj-ea"/>
              <a:cs typeface="+mj-cs"/>
            </a:endParaRPr>
          </a:p>
        </p:txBody>
      </p:sp>
      <p:sp>
        <p:nvSpPr>
          <p:cNvPr id="17" name="Content Placeholder 2"/>
          <p:cNvSpPr>
            <a:spLocks noGrp="1"/>
          </p:cNvSpPr>
          <p:nvPr>
            <p:ph idx="1"/>
          </p:nvPr>
        </p:nvSpPr>
        <p:spPr>
          <a:xfrm>
            <a:off x="850900" y="1528763"/>
            <a:ext cx="7445375" cy="4570412"/>
          </a:xfrm>
        </p:spPr>
        <p:txBody>
          <a:bodyPr/>
          <a:lstStyle/>
          <a:p>
            <a:pPr algn="just">
              <a:buFont typeface="Wingdings" pitchFamily="2" charset="2"/>
              <a:buChar char="v"/>
            </a:pPr>
            <a:endParaRPr lang="es-ES" sz="2400" dirty="0" smtClean="0"/>
          </a:p>
          <a:p>
            <a:pPr algn="just">
              <a:buFont typeface="Wingdings" pitchFamily="2" charset="2"/>
              <a:buChar char="v"/>
            </a:pPr>
            <a:r>
              <a:rPr lang="en-US" sz="2400" dirty="0" smtClean="0">
                <a:solidFill>
                  <a:schemeClr val="tx1"/>
                </a:solidFill>
                <a:latin typeface="+mn-lt"/>
                <a:ea typeface="+mn-ea"/>
                <a:cs typeface="+mn-cs"/>
              </a:rPr>
              <a:t>La </a:t>
            </a:r>
            <a:r>
              <a:rPr lang="en-US" sz="2400" dirty="0" err="1" smtClean="0">
                <a:solidFill>
                  <a:schemeClr val="tx1"/>
                </a:solidFill>
                <a:latin typeface="+mn-lt"/>
                <a:ea typeface="+mn-ea"/>
                <a:cs typeface="+mn-cs"/>
              </a:rPr>
              <a:t>responsabilidad</a:t>
            </a:r>
            <a:r>
              <a:rPr lang="en-US" sz="2400" dirty="0" smtClean="0">
                <a:solidFill>
                  <a:schemeClr val="tx1"/>
                </a:solidFill>
                <a:latin typeface="+mn-lt"/>
                <a:ea typeface="+mn-ea"/>
                <a:cs typeface="+mn-cs"/>
              </a:rPr>
              <a:t> de la persona </a:t>
            </a:r>
            <a:r>
              <a:rPr lang="en-US" sz="2400" dirty="0" err="1" smtClean="0">
                <a:solidFill>
                  <a:schemeClr val="tx1"/>
                </a:solidFill>
                <a:latin typeface="+mn-lt"/>
                <a:ea typeface="+mn-ea"/>
                <a:cs typeface="+mn-cs"/>
              </a:rPr>
              <a:t>jurídica</a:t>
            </a:r>
            <a:r>
              <a:rPr lang="en-US" sz="2400" dirty="0" smtClean="0">
                <a:solidFill>
                  <a:schemeClr val="tx1"/>
                </a:solidFill>
                <a:latin typeface="+mn-lt"/>
                <a:ea typeface="+mn-ea"/>
                <a:cs typeface="+mn-cs"/>
              </a:rPr>
              <a:t> no </a:t>
            </a:r>
            <a:r>
              <a:rPr lang="en-US" sz="2400" dirty="0" err="1" smtClean="0">
                <a:solidFill>
                  <a:schemeClr val="tx1"/>
                </a:solidFill>
                <a:latin typeface="+mn-lt"/>
                <a:ea typeface="+mn-ea"/>
                <a:cs typeface="+mn-cs"/>
              </a:rPr>
              <a:t>exige</a:t>
            </a:r>
            <a:r>
              <a:rPr lang="en-US" sz="2400" dirty="0" smtClean="0">
                <a:solidFill>
                  <a:schemeClr val="tx1"/>
                </a:solidFill>
                <a:latin typeface="+mn-lt"/>
                <a:ea typeface="+mn-ea"/>
                <a:cs typeface="+mn-cs"/>
              </a:rPr>
              <a:t> la </a:t>
            </a:r>
            <a:r>
              <a:rPr lang="en-US" sz="2400" dirty="0" err="1" smtClean="0">
                <a:solidFill>
                  <a:schemeClr val="tx1"/>
                </a:solidFill>
                <a:latin typeface="+mn-lt"/>
                <a:ea typeface="+mn-ea"/>
                <a:cs typeface="+mn-cs"/>
              </a:rPr>
              <a:t>condena</a:t>
            </a:r>
            <a:r>
              <a:rPr lang="en-US" sz="2400" dirty="0" smtClean="0">
                <a:solidFill>
                  <a:schemeClr val="tx1"/>
                </a:solidFill>
                <a:latin typeface="+mn-lt"/>
                <a:ea typeface="+mn-ea"/>
                <a:cs typeface="+mn-cs"/>
              </a:rPr>
              <a:t> de la persona </a:t>
            </a:r>
            <a:r>
              <a:rPr lang="en-US" sz="2400" dirty="0" err="1" smtClean="0">
                <a:solidFill>
                  <a:schemeClr val="tx1"/>
                </a:solidFill>
                <a:latin typeface="+mn-lt"/>
                <a:ea typeface="+mn-ea"/>
                <a:cs typeface="+mn-cs"/>
              </a:rPr>
              <a:t>física</a:t>
            </a:r>
            <a:r>
              <a:rPr lang="en-US" sz="2400" dirty="0" smtClean="0">
                <a:solidFill>
                  <a:schemeClr val="tx1"/>
                </a:solidFill>
                <a:latin typeface="+mn-lt"/>
                <a:ea typeface="+mn-ea"/>
                <a:cs typeface="+mn-cs"/>
              </a:rPr>
              <a:t>.</a:t>
            </a:r>
          </a:p>
          <a:p>
            <a:pPr algn="just">
              <a:buFont typeface="Wingdings" pitchFamily="2" charset="2"/>
              <a:buChar char="v"/>
            </a:pPr>
            <a:r>
              <a:rPr lang="es-ES" sz="2400" dirty="0" smtClean="0"/>
              <a:t>Las circunstancias modificativas de la responsabilidad penal de la persona física no son trasladables a la persona jurídica.</a:t>
            </a:r>
          </a:p>
          <a:p>
            <a:pPr algn="just">
              <a:buFont typeface="Wingdings" pitchFamily="2" charset="2"/>
              <a:buChar char="v"/>
            </a:pPr>
            <a:r>
              <a:rPr lang="es-ES" sz="2400" dirty="0" smtClean="0"/>
              <a:t>La persona jurídica tiene sus propias atenuantes y agravantes y su sistema propio de penas.</a:t>
            </a:r>
          </a:p>
          <a:p>
            <a:pPr algn="just">
              <a:buFont typeface="Wingdings" pitchFamily="2" charset="2"/>
              <a:buChar char="v"/>
            </a:pPr>
            <a:r>
              <a:rPr lang="es-ES" sz="2400" dirty="0" smtClean="0"/>
              <a:t>Planes de </a:t>
            </a:r>
            <a:r>
              <a:rPr lang="es-ES" sz="2400" i="1" dirty="0" err="1" smtClean="0"/>
              <a:t>compliance</a:t>
            </a:r>
            <a:r>
              <a:rPr lang="es-ES" sz="2400" i="1" dirty="0" smtClean="0"/>
              <a:t>.</a:t>
            </a:r>
          </a:p>
          <a:p>
            <a:pPr>
              <a:buFont typeface="Arial" pitchFamily="34" charset="0"/>
              <a:buChar char="•"/>
            </a:pPr>
            <a:endParaRPr lang="en-US" sz="2400" dirty="0"/>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50825" y="1341438"/>
            <a:ext cx="8642350" cy="0"/>
          </a:xfrm>
          <a:prstGeom prst="line">
            <a:avLst/>
          </a:prstGeom>
          <a:ln w="50800">
            <a:solidFill>
              <a:srgbClr val="ACBFD7"/>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a:off x="250825" y="333375"/>
            <a:ext cx="8642350" cy="0"/>
          </a:xfrm>
          <a:prstGeom prst="line">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149" name="Picture 2" descr="D:\fotos\logo\logoFGE_fge.png"/>
          <p:cNvPicPr>
            <a:picLocks noChangeAspect="1" noChangeArrowheads="1"/>
          </p:cNvPicPr>
          <p:nvPr/>
        </p:nvPicPr>
        <p:blipFill>
          <a:blip r:embed="rId3" cstate="print"/>
          <a:srcRect/>
          <a:stretch>
            <a:fillRect/>
          </a:stretch>
        </p:blipFill>
        <p:spPr bwMode="auto">
          <a:xfrm>
            <a:off x="107950" y="115888"/>
            <a:ext cx="733425" cy="390525"/>
          </a:xfrm>
          <a:prstGeom prst="rect">
            <a:avLst/>
          </a:prstGeom>
          <a:noFill/>
          <a:ln w="9525">
            <a:noFill/>
            <a:miter lim="800000"/>
            <a:headEnd/>
            <a:tailEnd/>
          </a:ln>
        </p:spPr>
      </p:pic>
      <p:sp>
        <p:nvSpPr>
          <p:cNvPr id="6150" name="1 Título"/>
          <p:cNvSpPr>
            <a:spLocks noGrp="1"/>
          </p:cNvSpPr>
          <p:nvPr>
            <p:ph type="title"/>
          </p:nvPr>
        </p:nvSpPr>
        <p:spPr>
          <a:xfrm>
            <a:off x="714348" y="428604"/>
            <a:ext cx="6429420" cy="989034"/>
          </a:xfrm>
        </p:spPr>
        <p:txBody>
          <a:bodyPr/>
          <a:lstStyle/>
          <a:p>
            <a:r>
              <a:rPr lang="es-ES" sz="2400" dirty="0" smtClean="0">
                <a:solidFill>
                  <a:schemeClr val="tx2"/>
                </a:solidFill>
              </a:rPr>
              <a:t>RESPONSABILIDAD DEL </a:t>
            </a:r>
            <a:r>
              <a:rPr lang="es-ES" sz="2400" i="1" dirty="0" err="1" smtClean="0">
                <a:solidFill>
                  <a:schemeClr val="tx2"/>
                </a:solidFill>
              </a:rPr>
              <a:t>COMPLIANCE</a:t>
            </a:r>
            <a:r>
              <a:rPr lang="es-ES" sz="2400" i="1" dirty="0" smtClean="0">
                <a:solidFill>
                  <a:schemeClr val="tx2"/>
                </a:solidFill>
              </a:rPr>
              <a:t> </a:t>
            </a:r>
            <a:r>
              <a:rPr lang="es-ES" sz="2400" i="1" dirty="0" err="1" smtClean="0">
                <a:solidFill>
                  <a:schemeClr val="tx2"/>
                </a:solidFill>
              </a:rPr>
              <a:t>OFFICER</a:t>
            </a:r>
            <a:endParaRPr lang="es-ES" sz="2400" dirty="0" smtClean="0">
              <a:solidFill>
                <a:schemeClr val="tx2"/>
              </a:solidFill>
            </a:endParaRPr>
          </a:p>
        </p:txBody>
      </p:sp>
      <p:sp>
        <p:nvSpPr>
          <p:cNvPr id="12" name="11 Marcador de número de diapositiva"/>
          <p:cNvSpPr>
            <a:spLocks noGrp="1"/>
          </p:cNvSpPr>
          <p:nvPr>
            <p:ph type="sldNum" sz="quarter" idx="12"/>
          </p:nvPr>
        </p:nvSpPr>
        <p:spPr/>
        <p:txBody>
          <a:bodyPr/>
          <a:lstStyle/>
          <a:p>
            <a:pPr>
              <a:defRPr/>
            </a:pPr>
            <a:fld id="{46673651-74E0-409A-8663-0CCD889C2E34}" type="slidenum">
              <a:rPr lang="es-ES"/>
              <a:pPr>
                <a:defRPr/>
              </a:pPr>
              <a:t>13</a:t>
            </a:fld>
            <a:endParaRPr lang="es-ES"/>
          </a:p>
        </p:txBody>
      </p:sp>
      <p:sp>
        <p:nvSpPr>
          <p:cNvPr id="10" name="1 Título"/>
          <p:cNvSpPr txBox="1">
            <a:spLocks/>
          </p:cNvSpPr>
          <p:nvPr/>
        </p:nvSpPr>
        <p:spPr>
          <a:xfrm>
            <a:off x="6875463" y="260350"/>
            <a:ext cx="2017712" cy="1143000"/>
          </a:xfrm>
          <a:prstGeom prst="rect">
            <a:avLst/>
          </a:prstGeom>
        </p:spPr>
        <p:txBody>
          <a:bodyPr anchor="ctr">
            <a:normAutofit/>
          </a:bodyPr>
          <a:lstStyle/>
          <a:p>
            <a:pPr algn="ctr" fontAlgn="auto">
              <a:spcAft>
                <a:spcPts val="0"/>
              </a:spcAft>
              <a:defRPr/>
            </a:pPr>
            <a:r>
              <a:rPr lang="es-ES" sz="1200" b="1" dirty="0" smtClean="0">
                <a:solidFill>
                  <a:schemeClr val="tx1">
                    <a:lumMod val="50000"/>
                    <a:lumOff val="50000"/>
                  </a:schemeClr>
                </a:solidFill>
                <a:latin typeface="+mj-lt"/>
                <a:ea typeface="+mj-ea"/>
                <a:cs typeface="+mj-cs"/>
              </a:rPr>
              <a:t>EXIGENCIAS A CUMPLIR EN LOS PLANES DE </a:t>
            </a:r>
            <a:r>
              <a:rPr lang="es-ES" sz="1200" b="1" i="1" dirty="0" err="1" smtClean="0">
                <a:solidFill>
                  <a:schemeClr val="tx1">
                    <a:lumMod val="50000"/>
                    <a:lumOff val="50000"/>
                  </a:schemeClr>
                </a:solidFill>
                <a:latin typeface="+mj-lt"/>
                <a:ea typeface="+mj-ea"/>
                <a:cs typeface="+mj-cs"/>
              </a:rPr>
              <a:t>COMPLIANCE</a:t>
            </a:r>
            <a:endParaRPr lang="es-ES" sz="1000" b="1" i="1" dirty="0">
              <a:solidFill>
                <a:schemeClr val="bg1">
                  <a:lumMod val="65000"/>
                </a:schemeClr>
              </a:solidFill>
              <a:latin typeface="+mj-lt"/>
              <a:ea typeface="+mj-ea"/>
              <a:cs typeface="+mj-cs"/>
            </a:endParaRPr>
          </a:p>
        </p:txBody>
      </p:sp>
      <p:sp>
        <p:nvSpPr>
          <p:cNvPr id="17" name="Content Placeholder 2"/>
          <p:cNvSpPr>
            <a:spLocks noGrp="1"/>
          </p:cNvSpPr>
          <p:nvPr>
            <p:ph idx="1"/>
          </p:nvPr>
        </p:nvSpPr>
        <p:spPr>
          <a:xfrm>
            <a:off x="857224" y="1928802"/>
            <a:ext cx="7445375" cy="3543311"/>
          </a:xfrm>
        </p:spPr>
        <p:txBody>
          <a:bodyPr/>
          <a:lstStyle/>
          <a:p>
            <a:pPr algn="just">
              <a:buFont typeface="Wingdings" pitchFamily="2" charset="2"/>
              <a:buChar char="v"/>
            </a:pPr>
            <a:endParaRPr lang="es-ES" sz="2400" dirty="0" smtClean="0"/>
          </a:p>
          <a:p>
            <a:pPr algn="just">
              <a:buFont typeface="Wingdings" pitchFamily="2" charset="2"/>
              <a:buChar char="v"/>
            </a:pPr>
            <a:r>
              <a:rPr lang="es-ES" sz="2400" dirty="0" smtClean="0"/>
              <a:t>Incluido entre las personas del vértice de la letra a): ostenta facultades de organización y control.</a:t>
            </a:r>
          </a:p>
          <a:p>
            <a:pPr algn="just">
              <a:buFont typeface="Wingdings" pitchFamily="2" charset="2"/>
              <a:buChar char="v"/>
            </a:pPr>
            <a:r>
              <a:rPr lang="es-ES" sz="2400" dirty="0" smtClean="0"/>
              <a:t>Si omite sus obligaciones de control la persona jurídica no queda exenta de responsabilidad penal.</a:t>
            </a:r>
          </a:p>
          <a:p>
            <a:pPr algn="just">
              <a:buFont typeface="Wingdings" pitchFamily="2" charset="2"/>
              <a:buChar char="v"/>
            </a:pPr>
            <a:r>
              <a:rPr lang="es-ES" sz="2400" dirty="0" smtClean="0"/>
              <a:t>Exposición al riesgo penal: no tiene mayor exposición que el resto. Responsabilidad penal en comisión por omisión.</a:t>
            </a:r>
          </a:p>
          <a:p>
            <a:pPr>
              <a:buFont typeface="Arial" pitchFamily="34" charset="0"/>
              <a:buChar char="•"/>
            </a:pPr>
            <a:endParaRPr lang="en-US" sz="2400" dirty="0"/>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50825" y="1341438"/>
            <a:ext cx="8642350" cy="0"/>
          </a:xfrm>
          <a:prstGeom prst="line">
            <a:avLst/>
          </a:prstGeom>
          <a:ln w="50800">
            <a:solidFill>
              <a:srgbClr val="ACBFD7"/>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a:off x="250825" y="333375"/>
            <a:ext cx="8642350" cy="0"/>
          </a:xfrm>
          <a:prstGeom prst="line">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149" name="Picture 2" descr="D:\fotos\logo\logoFGE_fge.png"/>
          <p:cNvPicPr>
            <a:picLocks noChangeAspect="1" noChangeArrowheads="1"/>
          </p:cNvPicPr>
          <p:nvPr/>
        </p:nvPicPr>
        <p:blipFill>
          <a:blip r:embed="rId3" cstate="print"/>
          <a:srcRect/>
          <a:stretch>
            <a:fillRect/>
          </a:stretch>
        </p:blipFill>
        <p:spPr bwMode="auto">
          <a:xfrm>
            <a:off x="107950" y="115888"/>
            <a:ext cx="733425" cy="390525"/>
          </a:xfrm>
          <a:prstGeom prst="rect">
            <a:avLst/>
          </a:prstGeom>
          <a:noFill/>
          <a:ln w="9525">
            <a:noFill/>
            <a:miter lim="800000"/>
            <a:headEnd/>
            <a:tailEnd/>
          </a:ln>
        </p:spPr>
      </p:pic>
      <p:sp>
        <p:nvSpPr>
          <p:cNvPr id="6150" name="1 Título"/>
          <p:cNvSpPr>
            <a:spLocks noGrp="1"/>
          </p:cNvSpPr>
          <p:nvPr>
            <p:ph type="title"/>
          </p:nvPr>
        </p:nvSpPr>
        <p:spPr>
          <a:xfrm>
            <a:off x="714348" y="428604"/>
            <a:ext cx="6429420" cy="989034"/>
          </a:xfrm>
        </p:spPr>
        <p:txBody>
          <a:bodyPr/>
          <a:lstStyle/>
          <a:p>
            <a:r>
              <a:rPr lang="es-ES" sz="2400" dirty="0" smtClean="0">
                <a:solidFill>
                  <a:schemeClr val="tx2"/>
                </a:solidFill>
              </a:rPr>
              <a:t>REQUISITOS DE LA EXENCIÓN DE RESPONSABILIDAD DE LA PERSONA JURÍDICA</a:t>
            </a:r>
          </a:p>
        </p:txBody>
      </p:sp>
      <p:sp>
        <p:nvSpPr>
          <p:cNvPr id="12" name="11 Marcador de número de diapositiva"/>
          <p:cNvSpPr>
            <a:spLocks noGrp="1"/>
          </p:cNvSpPr>
          <p:nvPr>
            <p:ph type="sldNum" sz="quarter" idx="12"/>
          </p:nvPr>
        </p:nvSpPr>
        <p:spPr/>
        <p:txBody>
          <a:bodyPr/>
          <a:lstStyle/>
          <a:p>
            <a:pPr>
              <a:defRPr/>
            </a:pPr>
            <a:fld id="{46673651-74E0-409A-8663-0CCD889C2E34}" type="slidenum">
              <a:rPr lang="es-ES"/>
              <a:pPr>
                <a:defRPr/>
              </a:pPr>
              <a:t>14</a:t>
            </a:fld>
            <a:endParaRPr lang="es-ES"/>
          </a:p>
        </p:txBody>
      </p:sp>
      <p:sp>
        <p:nvSpPr>
          <p:cNvPr id="10" name="1 Título"/>
          <p:cNvSpPr txBox="1">
            <a:spLocks/>
          </p:cNvSpPr>
          <p:nvPr/>
        </p:nvSpPr>
        <p:spPr>
          <a:xfrm>
            <a:off x="6875463" y="260350"/>
            <a:ext cx="2017712" cy="1143000"/>
          </a:xfrm>
          <a:prstGeom prst="rect">
            <a:avLst/>
          </a:prstGeom>
        </p:spPr>
        <p:txBody>
          <a:bodyPr anchor="ctr">
            <a:normAutofit/>
          </a:bodyPr>
          <a:lstStyle/>
          <a:p>
            <a:pPr algn="ctr" fontAlgn="auto">
              <a:spcAft>
                <a:spcPts val="0"/>
              </a:spcAft>
              <a:defRPr/>
            </a:pPr>
            <a:r>
              <a:rPr lang="es-ES" sz="1200" b="1" dirty="0" smtClean="0">
                <a:solidFill>
                  <a:schemeClr val="tx1">
                    <a:lumMod val="50000"/>
                    <a:lumOff val="50000"/>
                  </a:schemeClr>
                </a:solidFill>
                <a:latin typeface="+mj-lt"/>
                <a:ea typeface="+mj-ea"/>
                <a:cs typeface="+mj-cs"/>
              </a:rPr>
              <a:t>EXIGENCIAS A CUMPLIR EN LOS PLANES DE </a:t>
            </a:r>
            <a:r>
              <a:rPr lang="es-ES" sz="1200" b="1" i="1" dirty="0" err="1" smtClean="0">
                <a:solidFill>
                  <a:schemeClr val="tx1">
                    <a:lumMod val="50000"/>
                    <a:lumOff val="50000"/>
                  </a:schemeClr>
                </a:solidFill>
                <a:latin typeface="+mj-lt"/>
                <a:ea typeface="+mj-ea"/>
                <a:cs typeface="+mj-cs"/>
              </a:rPr>
              <a:t>COMPLIANCE</a:t>
            </a:r>
            <a:endParaRPr lang="es-ES" sz="1000" b="1" i="1" dirty="0">
              <a:solidFill>
                <a:schemeClr val="bg1">
                  <a:lumMod val="65000"/>
                </a:schemeClr>
              </a:solidFill>
              <a:latin typeface="+mj-lt"/>
              <a:ea typeface="+mj-ea"/>
              <a:cs typeface="+mj-cs"/>
            </a:endParaRPr>
          </a:p>
        </p:txBody>
      </p:sp>
      <p:sp>
        <p:nvSpPr>
          <p:cNvPr id="17" name="Content Placeholder 2"/>
          <p:cNvSpPr>
            <a:spLocks noGrp="1"/>
          </p:cNvSpPr>
          <p:nvPr>
            <p:ph idx="1"/>
          </p:nvPr>
        </p:nvSpPr>
        <p:spPr>
          <a:xfrm>
            <a:off x="857224" y="1428736"/>
            <a:ext cx="7445375" cy="4857784"/>
          </a:xfrm>
        </p:spPr>
        <p:txBody>
          <a:bodyPr/>
          <a:lstStyle/>
          <a:p>
            <a:pPr algn="just">
              <a:buFont typeface="Wingdings" pitchFamily="2" charset="2"/>
              <a:buChar char="v"/>
            </a:pPr>
            <a:endParaRPr lang="es-ES" sz="2400" dirty="0" smtClean="0"/>
          </a:p>
          <a:p>
            <a:pPr marL="457200" indent="-457200" algn="just">
              <a:buAutoNum type="arabicParenR"/>
            </a:pPr>
            <a:r>
              <a:rPr lang="es-ES" sz="2400" dirty="0" smtClean="0"/>
              <a:t>Que exista un modelo de organización y gestión efectivo que incluya medidas para prevenir delitos de la misma naturaleza que el cometido.</a:t>
            </a:r>
          </a:p>
          <a:p>
            <a:pPr marL="457200" indent="-457200" algn="just">
              <a:buAutoNum type="arabicParenR"/>
            </a:pPr>
            <a:r>
              <a:rPr lang="es-ES" sz="2400" dirty="0" smtClean="0"/>
              <a:t>Existencia de la figura del CO. Art. 193.2 a) </a:t>
            </a:r>
            <a:r>
              <a:rPr lang="es-ES" sz="2400" dirty="0" err="1" smtClean="0"/>
              <a:t>LMV</a:t>
            </a:r>
            <a:r>
              <a:rPr lang="es-ES" sz="2400" dirty="0" smtClean="0"/>
              <a:t>.  Circular 1/2014 </a:t>
            </a:r>
            <a:r>
              <a:rPr lang="es-ES" sz="2400" dirty="0" err="1" smtClean="0"/>
              <a:t>CNMV</a:t>
            </a:r>
            <a:r>
              <a:rPr lang="es-ES" sz="2400" dirty="0" smtClean="0"/>
              <a:t>.</a:t>
            </a:r>
          </a:p>
          <a:p>
            <a:pPr marL="457200" indent="-457200" algn="just">
              <a:buAutoNum type="arabicParenR"/>
            </a:pPr>
            <a:r>
              <a:rPr lang="es-ES" sz="2400" dirty="0" smtClean="0"/>
              <a:t>Que los autores hayan cometido el delito eludiendo fraudulentamente el modelo.</a:t>
            </a:r>
          </a:p>
          <a:p>
            <a:pPr marL="457200" indent="-457200" algn="just">
              <a:buAutoNum type="arabicParenR"/>
            </a:pPr>
            <a:r>
              <a:rPr lang="es-ES" sz="2400" dirty="0" smtClean="0"/>
              <a:t>Que el CO no haya omitido o ejercido insuficientemente sus funciones de supervisión, vigilancia y control.</a:t>
            </a:r>
          </a:p>
          <a:p>
            <a:pPr marL="457200" indent="-457200" algn="just">
              <a:buAutoNum type="arabicParenR"/>
            </a:pPr>
            <a:endParaRPr lang="es-ES" sz="2400" dirty="0" smtClean="0"/>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50825" y="1341438"/>
            <a:ext cx="8642350" cy="0"/>
          </a:xfrm>
          <a:prstGeom prst="line">
            <a:avLst/>
          </a:prstGeom>
          <a:ln w="50800">
            <a:solidFill>
              <a:srgbClr val="ACBFD7"/>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a:off x="250825" y="333375"/>
            <a:ext cx="8642350" cy="0"/>
          </a:xfrm>
          <a:prstGeom prst="line">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149" name="Picture 2" descr="D:\fotos\logo\logoFGE_fge.png"/>
          <p:cNvPicPr>
            <a:picLocks noChangeAspect="1" noChangeArrowheads="1"/>
          </p:cNvPicPr>
          <p:nvPr/>
        </p:nvPicPr>
        <p:blipFill>
          <a:blip r:embed="rId3" cstate="print"/>
          <a:srcRect/>
          <a:stretch>
            <a:fillRect/>
          </a:stretch>
        </p:blipFill>
        <p:spPr bwMode="auto">
          <a:xfrm>
            <a:off x="107950" y="115888"/>
            <a:ext cx="733425" cy="390525"/>
          </a:xfrm>
          <a:prstGeom prst="rect">
            <a:avLst/>
          </a:prstGeom>
          <a:noFill/>
          <a:ln w="9525">
            <a:noFill/>
            <a:miter lim="800000"/>
            <a:headEnd/>
            <a:tailEnd/>
          </a:ln>
        </p:spPr>
      </p:pic>
      <p:sp>
        <p:nvSpPr>
          <p:cNvPr id="6150" name="1 Título"/>
          <p:cNvSpPr>
            <a:spLocks noGrp="1"/>
          </p:cNvSpPr>
          <p:nvPr>
            <p:ph type="title"/>
          </p:nvPr>
        </p:nvSpPr>
        <p:spPr>
          <a:xfrm>
            <a:off x="714348" y="428604"/>
            <a:ext cx="6429420" cy="989034"/>
          </a:xfrm>
        </p:spPr>
        <p:txBody>
          <a:bodyPr/>
          <a:lstStyle/>
          <a:p>
            <a:r>
              <a:rPr lang="es-ES" sz="2400" dirty="0" smtClean="0">
                <a:solidFill>
                  <a:schemeClr val="tx2"/>
                </a:solidFill>
              </a:rPr>
              <a:t>REQUISITOS LEGALES DE LOS PLANES DE </a:t>
            </a:r>
            <a:r>
              <a:rPr lang="es-ES" sz="2400" i="1" dirty="0" err="1" smtClean="0">
                <a:solidFill>
                  <a:schemeClr val="tx2"/>
                </a:solidFill>
              </a:rPr>
              <a:t>COMPLIANCE</a:t>
            </a:r>
            <a:endParaRPr lang="es-ES" sz="2400" i="1" dirty="0" smtClean="0">
              <a:solidFill>
                <a:schemeClr val="tx2"/>
              </a:solidFill>
            </a:endParaRPr>
          </a:p>
        </p:txBody>
      </p:sp>
      <p:sp>
        <p:nvSpPr>
          <p:cNvPr id="12" name="11 Marcador de número de diapositiva"/>
          <p:cNvSpPr>
            <a:spLocks noGrp="1"/>
          </p:cNvSpPr>
          <p:nvPr>
            <p:ph type="sldNum" sz="quarter" idx="12"/>
          </p:nvPr>
        </p:nvSpPr>
        <p:spPr/>
        <p:txBody>
          <a:bodyPr/>
          <a:lstStyle/>
          <a:p>
            <a:pPr>
              <a:defRPr/>
            </a:pPr>
            <a:fld id="{46673651-74E0-409A-8663-0CCD889C2E34}" type="slidenum">
              <a:rPr lang="es-ES"/>
              <a:pPr>
                <a:defRPr/>
              </a:pPr>
              <a:t>15</a:t>
            </a:fld>
            <a:endParaRPr lang="es-ES"/>
          </a:p>
        </p:txBody>
      </p:sp>
      <p:sp>
        <p:nvSpPr>
          <p:cNvPr id="10" name="1 Título"/>
          <p:cNvSpPr txBox="1">
            <a:spLocks/>
          </p:cNvSpPr>
          <p:nvPr/>
        </p:nvSpPr>
        <p:spPr>
          <a:xfrm>
            <a:off x="6875463" y="260350"/>
            <a:ext cx="2017712" cy="1143000"/>
          </a:xfrm>
          <a:prstGeom prst="rect">
            <a:avLst/>
          </a:prstGeom>
        </p:spPr>
        <p:txBody>
          <a:bodyPr anchor="ctr">
            <a:normAutofit/>
          </a:bodyPr>
          <a:lstStyle/>
          <a:p>
            <a:pPr algn="ctr" fontAlgn="auto">
              <a:spcAft>
                <a:spcPts val="0"/>
              </a:spcAft>
              <a:defRPr/>
            </a:pPr>
            <a:r>
              <a:rPr lang="es-ES" sz="1200" b="1" dirty="0" smtClean="0">
                <a:solidFill>
                  <a:schemeClr val="tx1">
                    <a:lumMod val="50000"/>
                    <a:lumOff val="50000"/>
                  </a:schemeClr>
                </a:solidFill>
                <a:latin typeface="+mj-lt"/>
                <a:ea typeface="+mj-ea"/>
                <a:cs typeface="+mj-cs"/>
              </a:rPr>
              <a:t>EXIGENCIAS A CUMPLIR EN LOS PLANES DE </a:t>
            </a:r>
            <a:r>
              <a:rPr lang="es-ES" sz="1200" b="1" i="1" dirty="0" err="1" smtClean="0">
                <a:solidFill>
                  <a:schemeClr val="tx1">
                    <a:lumMod val="50000"/>
                    <a:lumOff val="50000"/>
                  </a:schemeClr>
                </a:solidFill>
                <a:latin typeface="+mj-lt"/>
                <a:ea typeface="+mj-ea"/>
                <a:cs typeface="+mj-cs"/>
              </a:rPr>
              <a:t>COMPLIANCE</a:t>
            </a:r>
            <a:endParaRPr lang="es-ES" sz="1000" b="1" i="1" dirty="0">
              <a:solidFill>
                <a:schemeClr val="bg1">
                  <a:lumMod val="65000"/>
                </a:schemeClr>
              </a:solidFill>
              <a:latin typeface="+mj-lt"/>
              <a:ea typeface="+mj-ea"/>
              <a:cs typeface="+mj-cs"/>
            </a:endParaRPr>
          </a:p>
        </p:txBody>
      </p:sp>
      <p:sp>
        <p:nvSpPr>
          <p:cNvPr id="17" name="Content Placeholder 2"/>
          <p:cNvSpPr>
            <a:spLocks noGrp="1"/>
          </p:cNvSpPr>
          <p:nvPr>
            <p:ph idx="1"/>
          </p:nvPr>
        </p:nvSpPr>
        <p:spPr>
          <a:xfrm>
            <a:off x="857224" y="1428736"/>
            <a:ext cx="7445375" cy="5000660"/>
          </a:xfrm>
        </p:spPr>
        <p:txBody>
          <a:bodyPr/>
          <a:lstStyle/>
          <a:p>
            <a:pPr algn="just">
              <a:buFont typeface="Wingdings" pitchFamily="2" charset="2"/>
              <a:buChar char="v"/>
            </a:pPr>
            <a:endParaRPr lang="es-ES" sz="2400" dirty="0" smtClean="0"/>
          </a:p>
          <a:p>
            <a:pPr marL="457200" indent="-457200" algn="just">
              <a:buAutoNum type="arabicParenR"/>
            </a:pPr>
            <a:r>
              <a:rPr lang="es-ES" sz="2400" dirty="0" smtClean="0"/>
              <a:t>Mapa de riesgos penales.</a:t>
            </a:r>
          </a:p>
          <a:p>
            <a:pPr marL="457200" indent="-457200" algn="just">
              <a:buAutoNum type="arabicParenR"/>
            </a:pPr>
            <a:r>
              <a:rPr lang="es-ES" sz="2400" dirty="0" smtClean="0"/>
              <a:t>Protocolos del proceso de formación de la voluntad de la persona jurídica, adopción de decisiones y ejecución de las mismas.</a:t>
            </a:r>
          </a:p>
          <a:p>
            <a:pPr marL="457200" indent="-457200" algn="just">
              <a:buAutoNum type="arabicParenR"/>
            </a:pPr>
            <a:r>
              <a:rPr lang="es-ES" sz="2400" dirty="0" smtClean="0"/>
              <a:t>Modelos de gestión de recursos financieros para prevenir los riesgos penales.</a:t>
            </a:r>
          </a:p>
          <a:p>
            <a:pPr marL="457200" indent="-457200" algn="just">
              <a:buAutoNum type="arabicParenR"/>
            </a:pPr>
            <a:r>
              <a:rPr lang="es-ES" sz="2400" dirty="0" smtClean="0"/>
              <a:t>Obligación de informar de riesgos e incumplimientos al CO.</a:t>
            </a:r>
          </a:p>
          <a:p>
            <a:pPr marL="457200" indent="-457200" algn="just">
              <a:buAutoNum type="arabicParenR"/>
            </a:pPr>
            <a:r>
              <a:rPr lang="es-ES" sz="2400" dirty="0" smtClean="0"/>
              <a:t>Sistema disciplinario.</a:t>
            </a:r>
          </a:p>
          <a:p>
            <a:pPr marL="457200" indent="-457200" algn="just">
              <a:buAutoNum type="arabicParenR"/>
            </a:pPr>
            <a:r>
              <a:rPr lang="es-ES" sz="2400" dirty="0" smtClean="0"/>
              <a:t>Verificación periódica del modelo e introducción de correcciones.</a:t>
            </a:r>
          </a:p>
          <a:p>
            <a:pPr marL="457200" indent="-457200" algn="just">
              <a:buAutoNum type="arabicParenR"/>
            </a:pPr>
            <a:endParaRPr lang="es-ES" sz="2400" dirty="0" smtClean="0"/>
          </a:p>
          <a:p>
            <a:pPr marL="457200" indent="-457200" algn="just">
              <a:buAutoNum type="arabicParenR"/>
            </a:pPr>
            <a:endParaRPr lang="es-ES" sz="2400" dirty="0" smtClean="0"/>
          </a:p>
          <a:p>
            <a:pPr marL="457200" indent="-457200" algn="just">
              <a:buAutoNum type="arabicParenR"/>
            </a:pPr>
            <a:endParaRPr lang="es-ES" sz="2400" dirty="0" smtClean="0"/>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50825" y="1341438"/>
            <a:ext cx="8642350" cy="0"/>
          </a:xfrm>
          <a:prstGeom prst="line">
            <a:avLst/>
          </a:prstGeom>
          <a:ln w="50800">
            <a:solidFill>
              <a:srgbClr val="ACBFD7"/>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a:off x="250825" y="333375"/>
            <a:ext cx="8642350" cy="0"/>
          </a:xfrm>
          <a:prstGeom prst="line">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149" name="Picture 2" descr="D:\fotos\logo\logoFGE_fge.png"/>
          <p:cNvPicPr>
            <a:picLocks noChangeAspect="1" noChangeArrowheads="1"/>
          </p:cNvPicPr>
          <p:nvPr/>
        </p:nvPicPr>
        <p:blipFill>
          <a:blip r:embed="rId3" cstate="print"/>
          <a:srcRect/>
          <a:stretch>
            <a:fillRect/>
          </a:stretch>
        </p:blipFill>
        <p:spPr bwMode="auto">
          <a:xfrm>
            <a:off x="107950" y="115888"/>
            <a:ext cx="733425" cy="390525"/>
          </a:xfrm>
          <a:prstGeom prst="rect">
            <a:avLst/>
          </a:prstGeom>
          <a:noFill/>
          <a:ln w="9525">
            <a:noFill/>
            <a:miter lim="800000"/>
            <a:headEnd/>
            <a:tailEnd/>
          </a:ln>
        </p:spPr>
      </p:pic>
      <p:sp>
        <p:nvSpPr>
          <p:cNvPr id="6150" name="1 Título"/>
          <p:cNvSpPr>
            <a:spLocks noGrp="1"/>
          </p:cNvSpPr>
          <p:nvPr>
            <p:ph type="title"/>
          </p:nvPr>
        </p:nvSpPr>
        <p:spPr>
          <a:xfrm>
            <a:off x="714348" y="428604"/>
            <a:ext cx="6429420" cy="989034"/>
          </a:xfrm>
        </p:spPr>
        <p:txBody>
          <a:bodyPr/>
          <a:lstStyle/>
          <a:p>
            <a:r>
              <a:rPr lang="es-ES" sz="2400" dirty="0" smtClean="0">
                <a:solidFill>
                  <a:schemeClr val="tx2"/>
                </a:solidFill>
              </a:rPr>
              <a:t>CRITERIOS PARA VALORAR LA EFECTIVIDAD DE LOS PLANES</a:t>
            </a:r>
            <a:endParaRPr lang="es-ES" sz="2400" i="1" dirty="0" smtClean="0">
              <a:solidFill>
                <a:schemeClr val="tx2"/>
              </a:solidFill>
            </a:endParaRPr>
          </a:p>
        </p:txBody>
      </p:sp>
      <p:sp>
        <p:nvSpPr>
          <p:cNvPr id="12" name="11 Marcador de número de diapositiva"/>
          <p:cNvSpPr>
            <a:spLocks noGrp="1"/>
          </p:cNvSpPr>
          <p:nvPr>
            <p:ph type="sldNum" sz="quarter" idx="12"/>
          </p:nvPr>
        </p:nvSpPr>
        <p:spPr/>
        <p:txBody>
          <a:bodyPr/>
          <a:lstStyle/>
          <a:p>
            <a:pPr>
              <a:defRPr/>
            </a:pPr>
            <a:fld id="{46673651-74E0-409A-8663-0CCD889C2E34}" type="slidenum">
              <a:rPr lang="es-ES"/>
              <a:pPr>
                <a:defRPr/>
              </a:pPr>
              <a:t>16</a:t>
            </a:fld>
            <a:endParaRPr lang="es-ES"/>
          </a:p>
        </p:txBody>
      </p:sp>
      <p:sp>
        <p:nvSpPr>
          <p:cNvPr id="10" name="1 Título"/>
          <p:cNvSpPr txBox="1">
            <a:spLocks/>
          </p:cNvSpPr>
          <p:nvPr/>
        </p:nvSpPr>
        <p:spPr>
          <a:xfrm>
            <a:off x="6875463" y="260350"/>
            <a:ext cx="2017712" cy="1143000"/>
          </a:xfrm>
          <a:prstGeom prst="rect">
            <a:avLst/>
          </a:prstGeom>
        </p:spPr>
        <p:txBody>
          <a:bodyPr anchor="ctr">
            <a:normAutofit/>
          </a:bodyPr>
          <a:lstStyle/>
          <a:p>
            <a:pPr algn="ctr" fontAlgn="auto">
              <a:spcAft>
                <a:spcPts val="0"/>
              </a:spcAft>
              <a:defRPr/>
            </a:pPr>
            <a:r>
              <a:rPr lang="es-ES" sz="1200" b="1" dirty="0" smtClean="0">
                <a:solidFill>
                  <a:schemeClr val="tx1">
                    <a:lumMod val="50000"/>
                    <a:lumOff val="50000"/>
                  </a:schemeClr>
                </a:solidFill>
                <a:latin typeface="+mj-lt"/>
                <a:ea typeface="+mj-ea"/>
                <a:cs typeface="+mj-cs"/>
              </a:rPr>
              <a:t>EXIGENCIAS A CUMPLIR EN LOS PLANES DE </a:t>
            </a:r>
            <a:r>
              <a:rPr lang="es-ES" sz="1200" b="1" i="1" dirty="0" err="1" smtClean="0">
                <a:solidFill>
                  <a:schemeClr val="tx1">
                    <a:lumMod val="50000"/>
                    <a:lumOff val="50000"/>
                  </a:schemeClr>
                </a:solidFill>
                <a:latin typeface="+mj-lt"/>
                <a:ea typeface="+mj-ea"/>
                <a:cs typeface="+mj-cs"/>
              </a:rPr>
              <a:t>COMPLIANCE</a:t>
            </a:r>
            <a:endParaRPr lang="es-ES" sz="1000" b="1" i="1" dirty="0">
              <a:solidFill>
                <a:schemeClr val="bg1">
                  <a:lumMod val="65000"/>
                </a:schemeClr>
              </a:solidFill>
              <a:latin typeface="+mj-lt"/>
              <a:ea typeface="+mj-ea"/>
              <a:cs typeface="+mj-cs"/>
            </a:endParaRPr>
          </a:p>
        </p:txBody>
      </p:sp>
      <p:sp>
        <p:nvSpPr>
          <p:cNvPr id="17" name="Content Placeholder 2"/>
          <p:cNvSpPr>
            <a:spLocks noGrp="1"/>
          </p:cNvSpPr>
          <p:nvPr>
            <p:ph idx="1"/>
          </p:nvPr>
        </p:nvSpPr>
        <p:spPr>
          <a:xfrm>
            <a:off x="857224" y="1428736"/>
            <a:ext cx="7445375" cy="5000660"/>
          </a:xfrm>
        </p:spPr>
        <p:txBody>
          <a:bodyPr/>
          <a:lstStyle/>
          <a:p>
            <a:pPr algn="just">
              <a:buFont typeface="Wingdings" pitchFamily="2" charset="2"/>
              <a:buChar char="v"/>
            </a:pPr>
            <a:endParaRPr lang="es-ES" sz="2400" dirty="0" smtClean="0"/>
          </a:p>
          <a:p>
            <a:pPr marL="457200" indent="-457200" algn="just">
              <a:buAutoNum type="arabicParenR"/>
            </a:pPr>
            <a:r>
              <a:rPr lang="es-ES" sz="2400" dirty="0" smtClean="0"/>
              <a:t>El fin es establecer una cultura de cumplimiento donde el delito aparezca como un accidente.</a:t>
            </a:r>
          </a:p>
          <a:p>
            <a:pPr marL="457200" indent="-457200" algn="just">
              <a:buAutoNum type="arabicParenR"/>
            </a:pPr>
            <a:r>
              <a:rPr lang="es-ES" sz="2400" dirty="0" smtClean="0"/>
              <a:t>Certificaciones de calidad: un elemento adicional.</a:t>
            </a:r>
          </a:p>
          <a:p>
            <a:pPr marL="457200" indent="-457200" algn="just">
              <a:buAutoNum type="arabicParenR"/>
            </a:pPr>
            <a:r>
              <a:rPr lang="es-ES" sz="2400" dirty="0" smtClean="0"/>
              <a:t>Implicación de la alta dirección.</a:t>
            </a:r>
          </a:p>
          <a:p>
            <a:pPr marL="457200" indent="-457200" algn="just">
              <a:buAutoNum type="arabicParenR"/>
            </a:pPr>
            <a:r>
              <a:rPr lang="es-ES" sz="2400" dirty="0" smtClean="0"/>
              <a:t>Investigaciones internas.</a:t>
            </a:r>
          </a:p>
          <a:p>
            <a:pPr marL="457200" indent="-457200" algn="just">
              <a:buAutoNum type="arabicParenR"/>
            </a:pPr>
            <a:r>
              <a:rPr lang="es-ES" sz="2400" dirty="0" smtClean="0"/>
              <a:t>Supuestos de beneficio indirecto de la persona jurídica.</a:t>
            </a:r>
          </a:p>
          <a:p>
            <a:pPr marL="457200" indent="-457200" algn="just">
              <a:buAutoNum type="arabicParenR"/>
            </a:pPr>
            <a:r>
              <a:rPr lang="es-ES" sz="2400" dirty="0" smtClean="0"/>
              <a:t>Extensión del delito en la empresa.</a:t>
            </a:r>
          </a:p>
          <a:p>
            <a:pPr marL="457200" indent="-457200" algn="just">
              <a:buAutoNum type="arabicParenR"/>
            </a:pPr>
            <a:r>
              <a:rPr lang="es-ES" sz="2400" dirty="0" smtClean="0"/>
              <a:t>Adopción de medidas disciplinarias contra los autores.</a:t>
            </a:r>
          </a:p>
          <a:p>
            <a:pPr marL="457200" indent="-457200" algn="just">
              <a:buAutoNum type="arabicParenR"/>
            </a:pPr>
            <a:endParaRPr lang="es-ES" sz="2400" dirty="0" smtClean="0"/>
          </a:p>
          <a:p>
            <a:pPr marL="457200" indent="-457200" algn="just">
              <a:buAutoNum type="arabicParenR"/>
            </a:pPr>
            <a:endParaRPr lang="es-ES" sz="2400" dirty="0" smtClean="0"/>
          </a:p>
          <a:p>
            <a:pPr marL="457200" indent="-457200" algn="just">
              <a:buAutoNum type="arabicParenR"/>
            </a:pPr>
            <a:endParaRPr lang="es-ES" sz="2400" dirty="0" smtClean="0"/>
          </a:p>
        </p:txBody>
      </p:sp>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50825" y="1341438"/>
            <a:ext cx="8642350" cy="0"/>
          </a:xfrm>
          <a:prstGeom prst="line">
            <a:avLst/>
          </a:prstGeom>
          <a:ln w="50800">
            <a:solidFill>
              <a:srgbClr val="ACBFD7"/>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a:off x="250825" y="333375"/>
            <a:ext cx="8642350" cy="0"/>
          </a:xfrm>
          <a:prstGeom prst="line">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149" name="Picture 2" descr="D:\fotos\logo\logoFGE_fge.png"/>
          <p:cNvPicPr>
            <a:picLocks noChangeAspect="1" noChangeArrowheads="1"/>
          </p:cNvPicPr>
          <p:nvPr/>
        </p:nvPicPr>
        <p:blipFill>
          <a:blip r:embed="rId3" cstate="print"/>
          <a:srcRect/>
          <a:stretch>
            <a:fillRect/>
          </a:stretch>
        </p:blipFill>
        <p:spPr bwMode="auto">
          <a:xfrm>
            <a:off x="107950" y="115888"/>
            <a:ext cx="733425" cy="390525"/>
          </a:xfrm>
          <a:prstGeom prst="rect">
            <a:avLst/>
          </a:prstGeom>
          <a:noFill/>
          <a:ln w="9525">
            <a:noFill/>
            <a:miter lim="800000"/>
            <a:headEnd/>
            <a:tailEnd/>
          </a:ln>
        </p:spPr>
      </p:pic>
      <p:sp>
        <p:nvSpPr>
          <p:cNvPr id="12" name="11 Marcador de número de diapositiva"/>
          <p:cNvSpPr>
            <a:spLocks noGrp="1"/>
          </p:cNvSpPr>
          <p:nvPr>
            <p:ph type="sldNum" sz="quarter" idx="12"/>
          </p:nvPr>
        </p:nvSpPr>
        <p:spPr/>
        <p:txBody>
          <a:bodyPr/>
          <a:lstStyle/>
          <a:p>
            <a:pPr>
              <a:defRPr/>
            </a:pPr>
            <a:fld id="{46673651-74E0-409A-8663-0CCD889C2E34}" type="slidenum">
              <a:rPr lang="es-ES"/>
              <a:pPr>
                <a:defRPr/>
              </a:pPr>
              <a:t>17</a:t>
            </a:fld>
            <a:endParaRPr lang="es-ES"/>
          </a:p>
        </p:txBody>
      </p:sp>
      <p:sp>
        <p:nvSpPr>
          <p:cNvPr id="16" name="Title 15"/>
          <p:cNvSpPr>
            <a:spLocks noGrp="1"/>
          </p:cNvSpPr>
          <p:nvPr>
            <p:ph type="title"/>
          </p:nvPr>
        </p:nvSpPr>
        <p:spPr>
          <a:xfrm>
            <a:off x="457200" y="274638"/>
            <a:ext cx="7329510" cy="1143000"/>
          </a:xfrm>
        </p:spPr>
        <p:txBody>
          <a:bodyPr/>
          <a:lstStyle/>
          <a:p>
            <a:r>
              <a:rPr lang="es-ES" dirty="0" smtClean="0"/>
              <a:t>AGENDA</a:t>
            </a:r>
            <a:endParaRPr lang="en-US" dirty="0"/>
          </a:p>
        </p:txBody>
      </p:sp>
      <p:sp>
        <p:nvSpPr>
          <p:cNvPr id="17" name="TextBox 16"/>
          <p:cNvSpPr txBox="1"/>
          <p:nvPr/>
        </p:nvSpPr>
        <p:spPr>
          <a:xfrm>
            <a:off x="785786" y="3500438"/>
            <a:ext cx="7429552" cy="369332"/>
          </a:xfrm>
          <a:prstGeom prst="rect">
            <a:avLst/>
          </a:prstGeom>
          <a:effectLst>
            <a:outerShdw blurRad="50800" dist="38100" dir="18900000" algn="bl" rotWithShape="0">
              <a:prstClr val="black">
                <a:alpha val="40000"/>
              </a:prstClr>
            </a:outerShdw>
            <a:softEdge rad="12700"/>
          </a:effectLst>
        </p:spPr>
        <p:style>
          <a:lnRef idx="2">
            <a:schemeClr val="accent1"/>
          </a:lnRef>
          <a:fillRef idx="1">
            <a:schemeClr val="lt1"/>
          </a:fillRef>
          <a:effectRef idx="0">
            <a:schemeClr val="accent1"/>
          </a:effectRef>
          <a:fontRef idx="minor">
            <a:schemeClr val="dk1"/>
          </a:fontRef>
        </p:style>
        <p:txBody>
          <a:bodyPr>
            <a:spAutoFit/>
          </a:bodyPr>
          <a:lstStyle/>
          <a:p>
            <a:pPr marL="342900" indent="-342900" fontAlgn="auto">
              <a:spcBef>
                <a:spcPts val="0"/>
              </a:spcBef>
              <a:spcAft>
                <a:spcPts val="0"/>
              </a:spcAft>
              <a:defRPr/>
            </a:pPr>
            <a:r>
              <a:rPr lang="es-ES" dirty="0">
                <a:solidFill>
                  <a:schemeClr val="tx2"/>
                </a:solidFill>
              </a:rPr>
              <a:t>2.</a:t>
            </a:r>
            <a:r>
              <a:rPr lang="es-ES" dirty="0">
                <a:solidFill>
                  <a:schemeClr val="bg1"/>
                </a:solidFill>
              </a:rPr>
              <a:t>	</a:t>
            </a:r>
            <a:r>
              <a:rPr lang="es-ES" i="1" dirty="0" smtClean="0">
                <a:solidFill>
                  <a:schemeClr val="tx2"/>
                </a:solidFill>
              </a:rPr>
              <a:t>BENCHMARKING: </a:t>
            </a:r>
            <a:r>
              <a:rPr lang="es-ES" i="1" dirty="0" err="1" smtClean="0">
                <a:solidFill>
                  <a:schemeClr val="tx2"/>
                </a:solidFill>
              </a:rPr>
              <a:t>THE</a:t>
            </a:r>
            <a:r>
              <a:rPr lang="es-ES" i="1" dirty="0" smtClean="0">
                <a:solidFill>
                  <a:schemeClr val="tx2"/>
                </a:solidFill>
              </a:rPr>
              <a:t> AMERICAN </a:t>
            </a:r>
            <a:r>
              <a:rPr lang="es-ES" i="1" dirty="0" err="1" smtClean="0">
                <a:solidFill>
                  <a:schemeClr val="tx2"/>
                </a:solidFill>
              </a:rPr>
              <a:t>WAY</a:t>
            </a:r>
            <a:endParaRPr lang="en-US" i="1" dirty="0">
              <a:solidFill>
                <a:schemeClr val="tx2"/>
              </a:solidFill>
            </a:endParaRPr>
          </a:p>
        </p:txBody>
      </p:sp>
      <p:sp>
        <p:nvSpPr>
          <p:cNvPr id="18" name="TextBox 17"/>
          <p:cNvSpPr txBox="1"/>
          <p:nvPr/>
        </p:nvSpPr>
        <p:spPr>
          <a:xfrm>
            <a:off x="785786" y="3929066"/>
            <a:ext cx="7429552" cy="369332"/>
          </a:xfrm>
          <a:prstGeom prst="rect">
            <a:avLst/>
          </a:prstGeom>
          <a:effectLst>
            <a:outerShdw blurRad="50800" dist="38100" dir="18900000" algn="bl" rotWithShape="0">
              <a:prstClr val="black">
                <a:alpha val="40000"/>
              </a:prstClr>
            </a:outerShdw>
            <a:softEdge rad="12700"/>
          </a:effectLst>
        </p:spPr>
        <p:style>
          <a:lnRef idx="2">
            <a:schemeClr val="accent1"/>
          </a:lnRef>
          <a:fillRef idx="1">
            <a:schemeClr val="lt1"/>
          </a:fillRef>
          <a:effectRef idx="0">
            <a:schemeClr val="accent1"/>
          </a:effectRef>
          <a:fontRef idx="minor">
            <a:schemeClr val="dk1"/>
          </a:fontRef>
        </p:style>
        <p:txBody>
          <a:bodyPr>
            <a:spAutoFit/>
          </a:bodyPr>
          <a:lstStyle/>
          <a:p>
            <a:pPr marL="342900" indent="-342900" fontAlgn="auto">
              <a:spcBef>
                <a:spcPts val="0"/>
              </a:spcBef>
              <a:spcAft>
                <a:spcPts val="0"/>
              </a:spcAft>
              <a:defRPr/>
            </a:pPr>
            <a:r>
              <a:rPr lang="es-ES" dirty="0">
                <a:solidFill>
                  <a:schemeClr val="tx2"/>
                </a:solidFill>
              </a:rPr>
              <a:t>3.</a:t>
            </a:r>
            <a:r>
              <a:rPr lang="es-ES" dirty="0">
                <a:solidFill>
                  <a:schemeClr val="bg1"/>
                </a:solidFill>
              </a:rPr>
              <a:t>	</a:t>
            </a:r>
            <a:r>
              <a:rPr lang="es-ES" dirty="0" smtClean="0">
                <a:solidFill>
                  <a:schemeClr val="tx2"/>
                </a:solidFill>
              </a:rPr>
              <a:t>EL MODELO ESPAÑOL</a:t>
            </a:r>
            <a:endParaRPr lang="en-US" dirty="0">
              <a:solidFill>
                <a:schemeClr val="tx2"/>
              </a:solidFill>
            </a:endParaRPr>
          </a:p>
        </p:txBody>
      </p:sp>
      <p:sp>
        <p:nvSpPr>
          <p:cNvPr id="19" name="TextBox 18"/>
          <p:cNvSpPr txBox="1"/>
          <p:nvPr/>
        </p:nvSpPr>
        <p:spPr>
          <a:xfrm>
            <a:off x="785786" y="4357694"/>
            <a:ext cx="7429552" cy="369332"/>
          </a:xfrm>
          <a:prstGeom prst="rect">
            <a:avLst/>
          </a:prstGeom>
        </p:spPr>
        <p:style>
          <a:lnRef idx="3">
            <a:schemeClr val="lt1"/>
          </a:lnRef>
          <a:fillRef idx="1">
            <a:schemeClr val="accent1"/>
          </a:fillRef>
          <a:effectRef idx="1">
            <a:schemeClr val="accent1"/>
          </a:effectRef>
          <a:fontRef idx="minor">
            <a:schemeClr val="lt1"/>
          </a:fontRef>
        </p:style>
        <p:txBody>
          <a:bodyPr>
            <a:spAutoFit/>
          </a:bodyPr>
          <a:lstStyle/>
          <a:p>
            <a:pPr marL="342900" indent="-342900" fontAlgn="auto">
              <a:spcBef>
                <a:spcPts val="0"/>
              </a:spcBef>
              <a:spcAft>
                <a:spcPts val="0"/>
              </a:spcAft>
              <a:defRPr/>
            </a:pPr>
            <a:r>
              <a:rPr lang="es-ES" dirty="0">
                <a:solidFill>
                  <a:schemeClr val="bg1"/>
                </a:solidFill>
              </a:rPr>
              <a:t>4.	</a:t>
            </a:r>
            <a:r>
              <a:rPr lang="es-ES" dirty="0" smtClean="0">
                <a:solidFill>
                  <a:schemeClr val="bg1"/>
                </a:solidFill>
              </a:rPr>
              <a:t>CONCLUSIONES</a:t>
            </a:r>
            <a:endParaRPr lang="en-US" dirty="0">
              <a:solidFill>
                <a:schemeClr val="bg1"/>
              </a:solidFill>
            </a:endParaRPr>
          </a:p>
        </p:txBody>
      </p:sp>
      <p:sp>
        <p:nvSpPr>
          <p:cNvPr id="20" name="TextBox 19"/>
          <p:cNvSpPr txBox="1"/>
          <p:nvPr/>
        </p:nvSpPr>
        <p:spPr>
          <a:xfrm>
            <a:off x="785786" y="3059668"/>
            <a:ext cx="7429552" cy="369332"/>
          </a:xfrm>
          <a:prstGeom prst="rect">
            <a:avLst/>
          </a:prstGeom>
          <a:effectLst>
            <a:outerShdw blurRad="50800" dist="38100" dir="18900000" algn="bl" rotWithShape="0">
              <a:prstClr val="black">
                <a:alpha val="40000"/>
              </a:prstClr>
            </a:outerShdw>
            <a:softEdge rad="12700"/>
          </a:effectLst>
        </p:spPr>
        <p:style>
          <a:lnRef idx="2">
            <a:schemeClr val="accent1"/>
          </a:lnRef>
          <a:fillRef idx="1">
            <a:schemeClr val="lt1"/>
          </a:fillRef>
          <a:effectRef idx="0">
            <a:schemeClr val="accent1"/>
          </a:effectRef>
          <a:fontRef idx="minor">
            <a:schemeClr val="dk1"/>
          </a:fontRef>
        </p:style>
        <p:txBody>
          <a:bodyPr>
            <a:spAutoFit/>
          </a:bodyPr>
          <a:lstStyle/>
          <a:p>
            <a:pPr marL="342900" indent="-342900" fontAlgn="auto">
              <a:spcBef>
                <a:spcPts val="0"/>
              </a:spcBef>
              <a:spcAft>
                <a:spcPts val="0"/>
              </a:spcAft>
              <a:defRPr/>
            </a:pPr>
            <a:r>
              <a:rPr lang="es-ES" dirty="0">
                <a:solidFill>
                  <a:schemeClr val="tx2"/>
                </a:solidFill>
              </a:rPr>
              <a:t>1.	</a:t>
            </a:r>
            <a:r>
              <a:rPr lang="es-ES" dirty="0" smtClean="0">
                <a:solidFill>
                  <a:schemeClr val="tx2"/>
                </a:solidFill>
              </a:rPr>
              <a:t>DIAGNÓSTICO DE LA SITUACIÓN</a:t>
            </a:r>
            <a:endParaRPr lang="en-US" dirty="0">
              <a:solidFill>
                <a:schemeClr val="tx2"/>
              </a:solidFill>
            </a:endParaRPr>
          </a:p>
        </p:txBody>
      </p:sp>
      <p:sp>
        <p:nvSpPr>
          <p:cNvPr id="13" name="1 Título"/>
          <p:cNvSpPr txBox="1">
            <a:spLocks/>
          </p:cNvSpPr>
          <p:nvPr/>
        </p:nvSpPr>
        <p:spPr>
          <a:xfrm>
            <a:off x="6875463" y="260350"/>
            <a:ext cx="2017712" cy="1143000"/>
          </a:xfrm>
          <a:prstGeom prst="rect">
            <a:avLst/>
          </a:prstGeom>
        </p:spPr>
        <p:txBody>
          <a:bodyPr anchor="ctr">
            <a:normAutofit/>
          </a:bodyPr>
          <a:lstStyle/>
          <a:p>
            <a:pPr algn="ctr" fontAlgn="auto">
              <a:spcAft>
                <a:spcPts val="0"/>
              </a:spcAft>
              <a:defRPr/>
            </a:pPr>
            <a:r>
              <a:rPr lang="es-ES" sz="1200" b="1" dirty="0" smtClean="0">
                <a:solidFill>
                  <a:schemeClr val="tx1">
                    <a:lumMod val="50000"/>
                    <a:lumOff val="50000"/>
                  </a:schemeClr>
                </a:solidFill>
                <a:latin typeface="+mj-lt"/>
                <a:ea typeface="+mj-ea"/>
                <a:cs typeface="+mj-cs"/>
              </a:rPr>
              <a:t>EXIGENCIAS A CUMPLIR EN LOS PLANES DE </a:t>
            </a:r>
            <a:r>
              <a:rPr lang="es-ES" sz="1200" b="1" i="1" dirty="0" err="1" smtClean="0">
                <a:solidFill>
                  <a:schemeClr val="tx1">
                    <a:lumMod val="50000"/>
                    <a:lumOff val="50000"/>
                  </a:schemeClr>
                </a:solidFill>
                <a:latin typeface="+mj-lt"/>
                <a:ea typeface="+mj-ea"/>
                <a:cs typeface="+mj-cs"/>
              </a:rPr>
              <a:t>COMPLIANCE</a:t>
            </a:r>
            <a:endParaRPr lang="es-ES" sz="1000" b="1" i="1" dirty="0">
              <a:solidFill>
                <a:schemeClr val="bg1">
                  <a:lumMod val="65000"/>
                </a:schemeClr>
              </a:solidFill>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50825" y="1341438"/>
            <a:ext cx="8642350" cy="0"/>
          </a:xfrm>
          <a:prstGeom prst="line">
            <a:avLst/>
          </a:prstGeom>
          <a:ln w="50800">
            <a:solidFill>
              <a:srgbClr val="ACBFD7"/>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a:off x="250825" y="333375"/>
            <a:ext cx="8642350" cy="0"/>
          </a:xfrm>
          <a:prstGeom prst="line">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149" name="Picture 2" descr="D:\fotos\logo\logoFGE_fge.png"/>
          <p:cNvPicPr>
            <a:picLocks noChangeAspect="1" noChangeArrowheads="1"/>
          </p:cNvPicPr>
          <p:nvPr/>
        </p:nvPicPr>
        <p:blipFill>
          <a:blip r:embed="rId3" cstate="print"/>
          <a:srcRect/>
          <a:stretch>
            <a:fillRect/>
          </a:stretch>
        </p:blipFill>
        <p:spPr bwMode="auto">
          <a:xfrm>
            <a:off x="107950" y="115888"/>
            <a:ext cx="733425" cy="390525"/>
          </a:xfrm>
          <a:prstGeom prst="rect">
            <a:avLst/>
          </a:prstGeom>
          <a:noFill/>
          <a:ln w="9525">
            <a:noFill/>
            <a:miter lim="800000"/>
            <a:headEnd/>
            <a:tailEnd/>
          </a:ln>
        </p:spPr>
      </p:pic>
      <p:sp>
        <p:nvSpPr>
          <p:cNvPr id="6150" name="1 Título"/>
          <p:cNvSpPr>
            <a:spLocks noGrp="1"/>
          </p:cNvSpPr>
          <p:nvPr>
            <p:ph type="title"/>
          </p:nvPr>
        </p:nvSpPr>
        <p:spPr>
          <a:xfrm>
            <a:off x="714348" y="428604"/>
            <a:ext cx="6429420" cy="989034"/>
          </a:xfrm>
        </p:spPr>
        <p:txBody>
          <a:bodyPr/>
          <a:lstStyle/>
          <a:p>
            <a:r>
              <a:rPr lang="es-ES" sz="2400" dirty="0" smtClean="0">
                <a:solidFill>
                  <a:schemeClr val="tx2"/>
                </a:solidFill>
              </a:rPr>
              <a:t>CONCLUSIONES</a:t>
            </a:r>
          </a:p>
        </p:txBody>
      </p:sp>
      <p:sp>
        <p:nvSpPr>
          <p:cNvPr id="12" name="11 Marcador de número de diapositiva"/>
          <p:cNvSpPr>
            <a:spLocks noGrp="1"/>
          </p:cNvSpPr>
          <p:nvPr>
            <p:ph type="sldNum" sz="quarter" idx="12"/>
          </p:nvPr>
        </p:nvSpPr>
        <p:spPr/>
        <p:txBody>
          <a:bodyPr/>
          <a:lstStyle/>
          <a:p>
            <a:pPr>
              <a:defRPr/>
            </a:pPr>
            <a:fld id="{46673651-74E0-409A-8663-0CCD889C2E34}" type="slidenum">
              <a:rPr lang="es-ES"/>
              <a:pPr>
                <a:defRPr/>
              </a:pPr>
              <a:t>18</a:t>
            </a:fld>
            <a:endParaRPr lang="es-ES"/>
          </a:p>
        </p:txBody>
      </p:sp>
      <p:sp>
        <p:nvSpPr>
          <p:cNvPr id="14" name="Content Placeholder 2"/>
          <p:cNvSpPr>
            <a:spLocks noGrp="1"/>
          </p:cNvSpPr>
          <p:nvPr>
            <p:ph idx="1"/>
          </p:nvPr>
        </p:nvSpPr>
        <p:spPr>
          <a:xfrm>
            <a:off x="850900" y="1528763"/>
            <a:ext cx="7445375" cy="4570412"/>
          </a:xfrm>
        </p:spPr>
        <p:txBody>
          <a:bodyPr/>
          <a:lstStyle/>
          <a:p>
            <a:pPr algn="just">
              <a:buFont typeface="Wingdings" pitchFamily="2" charset="2"/>
              <a:buChar char="v"/>
            </a:pPr>
            <a:endParaRPr lang="es-ES" sz="1600" dirty="0" smtClean="0"/>
          </a:p>
          <a:p>
            <a:pPr algn="just">
              <a:buFont typeface="Wingdings" pitchFamily="2" charset="2"/>
              <a:buChar char="v"/>
            </a:pPr>
            <a:r>
              <a:rPr lang="es-ES" sz="1600" dirty="0" smtClean="0"/>
              <a:t>Los programas de </a:t>
            </a:r>
            <a:r>
              <a:rPr lang="es-ES" sz="1600" i="1" dirty="0" err="1" smtClean="0"/>
              <a:t>compliance</a:t>
            </a:r>
            <a:r>
              <a:rPr lang="es-ES" sz="1600" i="1" dirty="0" smtClean="0"/>
              <a:t>: </a:t>
            </a:r>
            <a:r>
              <a:rPr lang="es-ES" sz="1600" dirty="0" smtClean="0"/>
              <a:t>herramienta </a:t>
            </a:r>
            <a:r>
              <a:rPr lang="es-ES" sz="1600" dirty="0" err="1" smtClean="0"/>
              <a:t>autorregulatoria</a:t>
            </a:r>
            <a:r>
              <a:rPr lang="es-ES" sz="1600" dirty="0" smtClean="0"/>
              <a:t> imprescindible.</a:t>
            </a:r>
          </a:p>
          <a:p>
            <a:pPr algn="just">
              <a:buFont typeface="Wingdings" pitchFamily="2" charset="2"/>
              <a:buChar char="v"/>
            </a:pPr>
            <a:r>
              <a:rPr lang="es-ES" sz="1600" dirty="0" smtClean="0"/>
              <a:t>Nulo valor del </a:t>
            </a:r>
            <a:r>
              <a:rPr lang="es-ES" sz="1600" i="1" dirty="0" err="1" smtClean="0"/>
              <a:t>check</a:t>
            </a:r>
            <a:r>
              <a:rPr lang="es-ES" sz="1600" i="1" dirty="0" smtClean="0"/>
              <a:t> </a:t>
            </a:r>
            <a:r>
              <a:rPr lang="es-ES" sz="1600" i="1" dirty="0" err="1" smtClean="0"/>
              <a:t>the</a:t>
            </a:r>
            <a:r>
              <a:rPr lang="es-ES" sz="1600" i="1" dirty="0" smtClean="0"/>
              <a:t> box </a:t>
            </a:r>
            <a:r>
              <a:rPr lang="es-ES" sz="1600" dirty="0" smtClean="0"/>
              <a:t>y de los programas tipo.</a:t>
            </a:r>
          </a:p>
          <a:p>
            <a:pPr algn="just">
              <a:buFont typeface="Wingdings" pitchFamily="2" charset="2"/>
              <a:buChar char="v"/>
            </a:pPr>
            <a:r>
              <a:rPr lang="en-US" sz="1600" dirty="0" smtClean="0">
                <a:solidFill>
                  <a:schemeClr val="tx1"/>
                </a:solidFill>
                <a:latin typeface="+mn-lt"/>
                <a:ea typeface="+mn-ea"/>
                <a:cs typeface="+mn-cs"/>
              </a:rPr>
              <a:t>Un </a:t>
            </a:r>
            <a:r>
              <a:rPr lang="en-US" sz="1600" dirty="0" err="1" smtClean="0">
                <a:solidFill>
                  <a:schemeClr val="tx1"/>
                </a:solidFill>
                <a:latin typeface="+mn-lt"/>
                <a:ea typeface="+mn-ea"/>
                <a:cs typeface="+mn-cs"/>
              </a:rPr>
              <a:t>programa</a:t>
            </a:r>
            <a:r>
              <a:rPr lang="en-US" sz="1600" dirty="0" smtClean="0">
                <a:solidFill>
                  <a:schemeClr val="tx1"/>
                </a:solidFill>
                <a:latin typeface="+mn-lt"/>
                <a:ea typeface="+mn-ea"/>
                <a:cs typeface="+mn-cs"/>
              </a:rPr>
              <a:t> de </a:t>
            </a:r>
            <a:r>
              <a:rPr lang="en-US" sz="1600" i="1" dirty="0" smtClean="0">
                <a:solidFill>
                  <a:schemeClr val="tx1"/>
                </a:solidFill>
                <a:latin typeface="+mn-lt"/>
                <a:ea typeface="+mn-ea"/>
                <a:cs typeface="+mn-cs"/>
              </a:rPr>
              <a:t>compliance</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efectivo</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es</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aquel</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que</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consigue</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que</a:t>
            </a:r>
            <a:r>
              <a:rPr lang="en-US" sz="1600" dirty="0" smtClean="0">
                <a:solidFill>
                  <a:schemeClr val="tx1"/>
                </a:solidFill>
                <a:latin typeface="+mn-lt"/>
                <a:ea typeface="+mn-ea"/>
                <a:cs typeface="+mn-cs"/>
              </a:rPr>
              <a:t> el </a:t>
            </a:r>
            <a:r>
              <a:rPr lang="en-US" sz="1600" dirty="0" err="1" smtClean="0">
                <a:solidFill>
                  <a:schemeClr val="tx1"/>
                </a:solidFill>
                <a:latin typeface="+mn-lt"/>
                <a:ea typeface="+mn-ea"/>
                <a:cs typeface="+mn-cs"/>
              </a:rPr>
              <a:t>compromiso</a:t>
            </a:r>
            <a:r>
              <a:rPr lang="en-US" sz="1600" dirty="0" smtClean="0">
                <a:solidFill>
                  <a:schemeClr val="tx1"/>
                </a:solidFill>
                <a:latin typeface="+mn-lt"/>
                <a:ea typeface="+mn-ea"/>
                <a:cs typeface="+mn-cs"/>
              </a:rPr>
              <a:t>  con los </a:t>
            </a:r>
            <a:r>
              <a:rPr lang="en-US" sz="1600" dirty="0" err="1" smtClean="0">
                <a:solidFill>
                  <a:schemeClr val="tx1"/>
                </a:solidFill>
                <a:latin typeface="+mn-lt"/>
                <a:ea typeface="+mn-ea"/>
                <a:cs typeface="+mn-cs"/>
              </a:rPr>
              <a:t>valores</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éticos</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permee</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toda</a:t>
            </a:r>
            <a:r>
              <a:rPr lang="en-US" sz="1600" dirty="0" smtClean="0">
                <a:solidFill>
                  <a:schemeClr val="tx1"/>
                </a:solidFill>
                <a:latin typeface="+mn-lt"/>
                <a:ea typeface="+mn-ea"/>
                <a:cs typeface="+mn-cs"/>
              </a:rPr>
              <a:t> la </a:t>
            </a:r>
            <a:r>
              <a:rPr lang="en-US" sz="1600" dirty="0" err="1" smtClean="0">
                <a:solidFill>
                  <a:schemeClr val="tx1"/>
                </a:solidFill>
                <a:latin typeface="+mn-lt"/>
                <a:ea typeface="+mn-ea"/>
                <a:cs typeface="+mn-cs"/>
              </a:rPr>
              <a:t>organización</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desde</a:t>
            </a:r>
            <a:r>
              <a:rPr lang="en-US" sz="1600" dirty="0" smtClean="0">
                <a:solidFill>
                  <a:schemeClr val="tx1"/>
                </a:solidFill>
                <a:latin typeface="+mn-lt"/>
                <a:ea typeface="+mn-ea"/>
                <a:cs typeface="+mn-cs"/>
              </a:rPr>
              <a:t> la </a:t>
            </a:r>
            <a:r>
              <a:rPr lang="en-US" sz="1600" dirty="0" err="1" smtClean="0">
                <a:solidFill>
                  <a:schemeClr val="tx1"/>
                </a:solidFill>
                <a:latin typeface="+mn-lt"/>
                <a:ea typeface="+mn-ea"/>
                <a:cs typeface="+mn-cs"/>
              </a:rPr>
              <a:t>cúspide</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hasta</a:t>
            </a:r>
            <a:r>
              <a:rPr lang="en-US" sz="1600" dirty="0" smtClean="0">
                <a:solidFill>
                  <a:schemeClr val="tx1"/>
                </a:solidFill>
                <a:latin typeface="+mn-lt"/>
                <a:ea typeface="+mn-ea"/>
                <a:cs typeface="+mn-cs"/>
              </a:rPr>
              <a:t> el </a:t>
            </a:r>
            <a:r>
              <a:rPr lang="en-US" sz="1600" dirty="0" err="1" smtClean="0">
                <a:solidFill>
                  <a:schemeClr val="tx1"/>
                </a:solidFill>
                <a:latin typeface="+mn-lt"/>
                <a:ea typeface="+mn-ea"/>
                <a:cs typeface="+mn-cs"/>
              </a:rPr>
              <a:t>último</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empleado</a:t>
            </a:r>
            <a:r>
              <a:rPr lang="en-US" sz="1600" dirty="0" smtClean="0">
                <a:solidFill>
                  <a:schemeClr val="tx1"/>
                </a:solidFill>
                <a:latin typeface="+mn-lt"/>
                <a:ea typeface="+mn-ea"/>
                <a:cs typeface="+mn-cs"/>
              </a:rPr>
              <a:t>.</a:t>
            </a:r>
            <a:endParaRPr lang="es-ES" sz="1600" i="1" dirty="0" smtClean="0"/>
          </a:p>
          <a:p>
            <a:pPr algn="just">
              <a:buFont typeface="Wingdings" pitchFamily="2" charset="2"/>
              <a:buChar char="v"/>
            </a:pPr>
            <a:r>
              <a:rPr lang="en-US" sz="1600" dirty="0" smtClean="0">
                <a:solidFill>
                  <a:schemeClr val="tx1"/>
                </a:solidFill>
                <a:latin typeface="+mn-lt"/>
                <a:ea typeface="+mn-ea"/>
                <a:cs typeface="+mn-cs"/>
              </a:rPr>
              <a:t>A </a:t>
            </a:r>
            <a:r>
              <a:rPr lang="en-US" sz="1600" dirty="0" err="1" smtClean="0">
                <a:solidFill>
                  <a:schemeClr val="tx1"/>
                </a:solidFill>
                <a:latin typeface="+mn-lt"/>
                <a:ea typeface="+mn-ea"/>
                <a:cs typeface="+mn-cs"/>
              </a:rPr>
              <a:t>pesar</a:t>
            </a:r>
            <a:r>
              <a:rPr lang="en-US" sz="1600" dirty="0" smtClean="0">
                <a:solidFill>
                  <a:schemeClr val="tx1"/>
                </a:solidFill>
                <a:latin typeface="+mn-lt"/>
                <a:ea typeface="+mn-ea"/>
                <a:cs typeface="+mn-cs"/>
              </a:rPr>
              <a:t> de </a:t>
            </a:r>
            <a:r>
              <a:rPr lang="en-US" sz="1600" dirty="0" err="1" smtClean="0">
                <a:solidFill>
                  <a:schemeClr val="tx1"/>
                </a:solidFill>
                <a:latin typeface="+mn-lt"/>
                <a:ea typeface="+mn-ea"/>
                <a:cs typeface="+mn-cs"/>
              </a:rPr>
              <a:t>las</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críticas</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recibidas</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por</a:t>
            </a:r>
            <a:r>
              <a:rPr lang="en-US" sz="1600" dirty="0" smtClean="0">
                <a:solidFill>
                  <a:schemeClr val="tx1"/>
                </a:solidFill>
                <a:latin typeface="+mn-lt"/>
                <a:ea typeface="+mn-ea"/>
                <a:cs typeface="+mn-cs"/>
              </a:rPr>
              <a:t> el </a:t>
            </a:r>
            <a:r>
              <a:rPr lang="en-US" sz="1600" dirty="0" err="1" smtClean="0">
                <a:solidFill>
                  <a:schemeClr val="tx1"/>
                </a:solidFill>
                <a:latin typeface="+mn-lt"/>
                <a:ea typeface="+mn-ea"/>
                <a:cs typeface="+mn-cs"/>
              </a:rPr>
              <a:t>modelo</a:t>
            </a:r>
            <a:r>
              <a:rPr lang="en-US" sz="1600" dirty="0" smtClean="0">
                <a:solidFill>
                  <a:schemeClr val="tx1"/>
                </a:solidFill>
                <a:latin typeface="+mn-lt"/>
                <a:ea typeface="+mn-ea"/>
                <a:cs typeface="+mn-cs"/>
              </a:rPr>
              <a:t> en </a:t>
            </a:r>
            <a:r>
              <a:rPr lang="en-US" sz="1600" dirty="0" err="1" smtClean="0">
                <a:solidFill>
                  <a:schemeClr val="tx1"/>
                </a:solidFill>
                <a:latin typeface="+mn-lt"/>
                <a:ea typeface="+mn-ea"/>
                <a:cs typeface="+mn-cs"/>
              </a:rPr>
              <a:t>EEUU</a:t>
            </a:r>
            <a:r>
              <a:rPr lang="en-US" sz="1600" dirty="0" smtClean="0">
                <a:solidFill>
                  <a:schemeClr val="tx1"/>
                </a:solidFill>
                <a:latin typeface="+mn-lt"/>
                <a:ea typeface="+mn-ea"/>
                <a:cs typeface="+mn-cs"/>
              </a:rPr>
              <a:t> no </a:t>
            </a:r>
            <a:r>
              <a:rPr lang="en-US" sz="1600" dirty="0" err="1" smtClean="0">
                <a:solidFill>
                  <a:schemeClr val="tx1"/>
                </a:solidFill>
                <a:latin typeface="+mn-lt"/>
                <a:ea typeface="+mn-ea"/>
                <a:cs typeface="+mn-cs"/>
              </a:rPr>
              <a:t>puede</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negarse</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que</a:t>
            </a:r>
            <a:r>
              <a:rPr lang="en-US" sz="1600" dirty="0" smtClean="0">
                <a:solidFill>
                  <a:schemeClr val="tx1"/>
                </a:solidFill>
                <a:latin typeface="+mn-lt"/>
                <a:ea typeface="+mn-ea"/>
                <a:cs typeface="+mn-cs"/>
              </a:rPr>
              <a:t> la </a:t>
            </a:r>
            <a:r>
              <a:rPr lang="en-US" sz="1600" dirty="0" err="1" smtClean="0">
                <a:solidFill>
                  <a:schemeClr val="tx1"/>
                </a:solidFill>
                <a:latin typeface="+mn-lt"/>
                <a:ea typeface="+mn-ea"/>
                <a:cs typeface="+mn-cs"/>
              </a:rPr>
              <a:t>exigencia</a:t>
            </a:r>
            <a:r>
              <a:rPr lang="en-US" sz="1600" dirty="0" smtClean="0">
                <a:solidFill>
                  <a:schemeClr val="tx1"/>
                </a:solidFill>
                <a:latin typeface="+mn-lt"/>
                <a:ea typeface="+mn-ea"/>
                <a:cs typeface="+mn-cs"/>
              </a:rPr>
              <a:t> de </a:t>
            </a:r>
            <a:r>
              <a:rPr lang="en-US" sz="1600" dirty="0" err="1" smtClean="0">
                <a:solidFill>
                  <a:schemeClr val="tx1"/>
                </a:solidFill>
                <a:latin typeface="+mn-lt"/>
                <a:ea typeface="+mn-ea"/>
                <a:cs typeface="+mn-cs"/>
              </a:rPr>
              <a:t>responsabilidad</a:t>
            </a:r>
            <a:r>
              <a:rPr lang="en-US" sz="1600" dirty="0" smtClean="0">
                <a:solidFill>
                  <a:schemeClr val="tx1"/>
                </a:solidFill>
                <a:latin typeface="+mn-lt"/>
                <a:ea typeface="+mn-ea"/>
                <a:cs typeface="+mn-cs"/>
              </a:rPr>
              <a:t> penal a </a:t>
            </a:r>
            <a:r>
              <a:rPr lang="en-US" sz="1600" dirty="0" err="1" smtClean="0">
                <a:solidFill>
                  <a:schemeClr val="tx1"/>
                </a:solidFill>
                <a:latin typeface="+mn-lt"/>
                <a:ea typeface="+mn-ea"/>
                <a:cs typeface="+mn-cs"/>
              </a:rPr>
              <a:t>las</a:t>
            </a:r>
            <a:r>
              <a:rPr lang="en-US" sz="1600" dirty="0" smtClean="0">
                <a:solidFill>
                  <a:schemeClr val="tx1"/>
                </a:solidFill>
                <a:latin typeface="+mn-lt"/>
                <a:ea typeface="+mn-ea"/>
                <a:cs typeface="+mn-cs"/>
              </a:rPr>
              <a:t> personas </a:t>
            </a:r>
            <a:r>
              <a:rPr lang="en-US" sz="1600" dirty="0" err="1" smtClean="0">
                <a:solidFill>
                  <a:schemeClr val="tx1"/>
                </a:solidFill>
                <a:latin typeface="+mn-lt"/>
                <a:ea typeface="+mn-ea"/>
                <a:cs typeface="+mn-cs"/>
              </a:rPr>
              <a:t>jurídicas</a:t>
            </a:r>
            <a:r>
              <a:rPr lang="en-US" sz="1600" dirty="0" smtClean="0">
                <a:solidFill>
                  <a:schemeClr val="tx1"/>
                </a:solidFill>
                <a:latin typeface="+mn-lt"/>
                <a:ea typeface="+mn-ea"/>
                <a:cs typeface="+mn-cs"/>
              </a:rPr>
              <a:t> y los </a:t>
            </a:r>
            <a:r>
              <a:rPr lang="en-US" sz="1600" dirty="0" err="1" smtClean="0">
                <a:solidFill>
                  <a:schemeClr val="tx1"/>
                </a:solidFill>
                <a:latin typeface="+mn-lt"/>
                <a:ea typeface="+mn-ea"/>
                <a:cs typeface="+mn-cs"/>
              </a:rPr>
              <a:t>efectos</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que</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sobre</a:t>
            </a:r>
            <a:r>
              <a:rPr lang="en-US" sz="1600" dirty="0" smtClean="0">
                <a:solidFill>
                  <a:schemeClr val="tx1"/>
                </a:solidFill>
                <a:latin typeface="+mn-lt"/>
                <a:ea typeface="+mn-ea"/>
                <a:cs typeface="+mn-cs"/>
              </a:rPr>
              <a:t> la </a:t>
            </a:r>
            <a:r>
              <a:rPr lang="en-US" sz="1600" dirty="0" err="1" smtClean="0">
                <a:solidFill>
                  <a:schemeClr val="tx1"/>
                </a:solidFill>
                <a:latin typeface="+mn-lt"/>
                <a:ea typeface="+mn-ea"/>
                <a:cs typeface="+mn-cs"/>
              </a:rPr>
              <a:t>pena</a:t>
            </a:r>
            <a:r>
              <a:rPr lang="en-US" sz="1600" dirty="0" smtClean="0">
                <a:solidFill>
                  <a:schemeClr val="tx1"/>
                </a:solidFill>
                <a:latin typeface="+mn-lt"/>
                <a:ea typeface="+mn-ea"/>
                <a:cs typeface="+mn-cs"/>
              </a:rPr>
              <a:t> se </a:t>
            </a:r>
            <a:r>
              <a:rPr lang="en-US" sz="1600" dirty="0" err="1" smtClean="0">
                <a:solidFill>
                  <a:schemeClr val="tx1"/>
                </a:solidFill>
                <a:latin typeface="+mn-lt"/>
                <a:ea typeface="+mn-ea"/>
                <a:cs typeface="+mn-cs"/>
              </a:rPr>
              <a:t>han</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reconocido</a:t>
            </a:r>
            <a:r>
              <a:rPr lang="en-US" sz="1600" dirty="0" smtClean="0">
                <a:solidFill>
                  <a:schemeClr val="tx1"/>
                </a:solidFill>
                <a:latin typeface="+mn-lt"/>
                <a:ea typeface="+mn-ea"/>
                <a:cs typeface="+mn-cs"/>
              </a:rPr>
              <a:t> a los </a:t>
            </a:r>
            <a:r>
              <a:rPr lang="en-US" sz="1600" dirty="0" err="1" smtClean="0">
                <a:solidFill>
                  <a:schemeClr val="tx1"/>
                </a:solidFill>
                <a:latin typeface="+mn-lt"/>
                <a:ea typeface="+mn-ea"/>
                <a:cs typeface="+mn-cs"/>
              </a:rPr>
              <a:t>programas</a:t>
            </a:r>
            <a:r>
              <a:rPr lang="en-US" sz="1600" dirty="0" smtClean="0">
                <a:solidFill>
                  <a:schemeClr val="tx1"/>
                </a:solidFill>
                <a:latin typeface="+mn-lt"/>
                <a:ea typeface="+mn-ea"/>
                <a:cs typeface="+mn-cs"/>
              </a:rPr>
              <a:t> de compliance </a:t>
            </a:r>
            <a:r>
              <a:rPr lang="en-US" sz="1600" dirty="0" err="1" smtClean="0">
                <a:solidFill>
                  <a:schemeClr val="tx1"/>
                </a:solidFill>
                <a:latin typeface="+mn-lt"/>
                <a:ea typeface="+mn-ea"/>
                <a:cs typeface="+mn-cs"/>
              </a:rPr>
              <a:t>han</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contribuido</a:t>
            </a:r>
            <a:r>
              <a:rPr lang="en-US" sz="1600" dirty="0" smtClean="0">
                <a:solidFill>
                  <a:schemeClr val="tx1"/>
                </a:solidFill>
                <a:latin typeface="+mn-lt"/>
                <a:ea typeface="+mn-ea"/>
                <a:cs typeface="+mn-cs"/>
              </a:rPr>
              <a:t> al </a:t>
            </a:r>
            <a:r>
              <a:rPr lang="en-US" sz="1600" dirty="0" err="1" smtClean="0">
                <a:solidFill>
                  <a:schemeClr val="tx1"/>
                </a:solidFill>
                <a:latin typeface="+mn-lt"/>
                <a:ea typeface="+mn-ea"/>
                <a:cs typeface="+mn-cs"/>
              </a:rPr>
              <a:t>cambio</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positivo</a:t>
            </a:r>
            <a:r>
              <a:rPr lang="en-US" sz="1600" dirty="0" smtClean="0">
                <a:solidFill>
                  <a:schemeClr val="tx1"/>
                </a:solidFill>
                <a:latin typeface="+mn-lt"/>
                <a:ea typeface="+mn-ea"/>
                <a:cs typeface="+mn-cs"/>
              </a:rPr>
              <a:t> en la </a:t>
            </a:r>
            <a:r>
              <a:rPr lang="en-US" sz="1600" dirty="0" err="1" smtClean="0">
                <a:solidFill>
                  <a:schemeClr val="tx1"/>
                </a:solidFill>
                <a:latin typeface="+mn-lt"/>
                <a:ea typeface="+mn-ea"/>
                <a:cs typeface="+mn-cs"/>
              </a:rPr>
              <a:t>cultura</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corporativa</a:t>
            </a:r>
            <a:r>
              <a:rPr lang="en-US" sz="1600" dirty="0" smtClean="0">
                <a:solidFill>
                  <a:schemeClr val="tx1"/>
                </a:solidFill>
                <a:latin typeface="+mn-lt"/>
                <a:ea typeface="+mn-ea"/>
                <a:cs typeface="+mn-cs"/>
              </a:rPr>
              <a:t> de </a:t>
            </a:r>
            <a:r>
              <a:rPr lang="en-US" sz="1600" dirty="0" err="1" smtClean="0">
                <a:solidFill>
                  <a:schemeClr val="tx1"/>
                </a:solidFill>
                <a:latin typeface="+mn-lt"/>
                <a:ea typeface="+mn-ea"/>
                <a:cs typeface="+mn-cs"/>
              </a:rPr>
              <a:t>las</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empresas</a:t>
            </a:r>
            <a:r>
              <a:rPr lang="en-US" sz="1600" dirty="0" smtClean="0">
                <a:solidFill>
                  <a:schemeClr val="tx1"/>
                </a:solidFill>
                <a:latin typeface="+mn-lt"/>
                <a:ea typeface="+mn-ea"/>
                <a:cs typeface="+mn-cs"/>
              </a:rPr>
              <a:t>.</a:t>
            </a:r>
          </a:p>
          <a:p>
            <a:pPr algn="just">
              <a:buFont typeface="Wingdings" pitchFamily="2" charset="2"/>
              <a:buChar char="v"/>
            </a:pPr>
            <a:r>
              <a:rPr lang="en-US" sz="1600" dirty="0" smtClean="0">
                <a:solidFill>
                  <a:schemeClr val="tx1"/>
                </a:solidFill>
                <a:latin typeface="+mn-lt"/>
                <a:ea typeface="+mn-ea"/>
                <a:cs typeface="+mn-cs"/>
              </a:rPr>
              <a:t>La </a:t>
            </a:r>
            <a:r>
              <a:rPr lang="en-US" sz="1600" dirty="0" err="1" smtClean="0">
                <a:solidFill>
                  <a:schemeClr val="tx1"/>
                </a:solidFill>
                <a:latin typeface="+mn-lt"/>
                <a:ea typeface="+mn-ea"/>
                <a:cs typeface="+mn-cs"/>
              </a:rPr>
              <a:t>implementación</a:t>
            </a:r>
            <a:r>
              <a:rPr lang="en-US" sz="1600" dirty="0" smtClean="0">
                <a:solidFill>
                  <a:schemeClr val="tx1"/>
                </a:solidFill>
                <a:latin typeface="+mn-lt"/>
                <a:ea typeface="+mn-ea"/>
                <a:cs typeface="+mn-cs"/>
              </a:rPr>
              <a:t> de </a:t>
            </a:r>
            <a:r>
              <a:rPr lang="en-US" sz="1600" dirty="0" err="1" smtClean="0">
                <a:solidFill>
                  <a:schemeClr val="tx1"/>
                </a:solidFill>
                <a:latin typeface="+mn-lt"/>
                <a:ea typeface="+mn-ea"/>
                <a:cs typeface="+mn-cs"/>
              </a:rPr>
              <a:t>programas</a:t>
            </a:r>
            <a:r>
              <a:rPr lang="en-US" sz="1600" dirty="0" smtClean="0">
                <a:solidFill>
                  <a:schemeClr val="tx1"/>
                </a:solidFill>
                <a:latin typeface="+mn-lt"/>
                <a:ea typeface="+mn-ea"/>
                <a:cs typeface="+mn-cs"/>
              </a:rPr>
              <a:t> de </a:t>
            </a:r>
            <a:r>
              <a:rPr lang="en-US" sz="1600" dirty="0" err="1" smtClean="0">
                <a:solidFill>
                  <a:schemeClr val="tx1"/>
                </a:solidFill>
                <a:latin typeface="+mn-lt"/>
                <a:ea typeface="+mn-ea"/>
                <a:cs typeface="+mn-cs"/>
              </a:rPr>
              <a:t>cumplimiento</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efectivos</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presenta</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dificultades</a:t>
            </a:r>
            <a:r>
              <a:rPr lang="en-US" sz="1600" dirty="0" smtClean="0">
                <a:solidFill>
                  <a:schemeClr val="tx1"/>
                </a:solidFill>
                <a:latin typeface="+mn-lt"/>
                <a:ea typeface="+mn-ea"/>
                <a:cs typeface="+mn-cs"/>
              </a:rPr>
              <a:t> en </a:t>
            </a:r>
            <a:r>
              <a:rPr lang="en-US" sz="1600" dirty="0" err="1" smtClean="0">
                <a:solidFill>
                  <a:schemeClr val="tx1"/>
                </a:solidFill>
                <a:latin typeface="+mn-lt"/>
                <a:ea typeface="+mn-ea"/>
                <a:cs typeface="+mn-cs"/>
              </a:rPr>
              <a:t>empresas</a:t>
            </a:r>
            <a:r>
              <a:rPr lang="en-US" sz="1600" dirty="0" smtClean="0">
                <a:solidFill>
                  <a:schemeClr val="tx1"/>
                </a:solidFill>
                <a:latin typeface="+mn-lt"/>
                <a:ea typeface="+mn-ea"/>
                <a:cs typeface="+mn-cs"/>
              </a:rPr>
              <a:t> de </a:t>
            </a:r>
            <a:r>
              <a:rPr lang="en-US" sz="1600" dirty="0" err="1" smtClean="0">
                <a:solidFill>
                  <a:schemeClr val="tx1"/>
                </a:solidFill>
                <a:latin typeface="+mn-lt"/>
                <a:ea typeface="+mn-ea"/>
                <a:cs typeface="+mn-cs"/>
              </a:rPr>
              <a:t>pequeñas</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dimensiones</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donde</a:t>
            </a:r>
            <a:r>
              <a:rPr lang="en-US" sz="1600" dirty="0" smtClean="0">
                <a:solidFill>
                  <a:schemeClr val="tx1"/>
                </a:solidFill>
                <a:latin typeface="+mn-lt"/>
                <a:ea typeface="+mn-ea"/>
                <a:cs typeface="+mn-cs"/>
              </a:rPr>
              <a:t> los </a:t>
            </a:r>
            <a:r>
              <a:rPr lang="en-US" sz="1600" dirty="0" err="1" smtClean="0">
                <a:solidFill>
                  <a:schemeClr val="tx1"/>
                </a:solidFill>
                <a:latin typeface="+mn-lt"/>
                <a:ea typeface="+mn-ea"/>
                <a:cs typeface="+mn-cs"/>
              </a:rPr>
              <a:t>procesos</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internos</a:t>
            </a:r>
            <a:r>
              <a:rPr lang="en-US" sz="1600" dirty="0" smtClean="0">
                <a:solidFill>
                  <a:schemeClr val="tx1"/>
                </a:solidFill>
                <a:latin typeface="+mn-lt"/>
                <a:ea typeface="+mn-ea"/>
                <a:cs typeface="+mn-cs"/>
              </a:rPr>
              <a:t> de </a:t>
            </a:r>
            <a:r>
              <a:rPr lang="en-US" sz="1600" dirty="0" err="1" smtClean="0">
                <a:solidFill>
                  <a:schemeClr val="tx1"/>
                </a:solidFill>
                <a:latin typeface="+mn-lt"/>
                <a:ea typeface="+mn-ea"/>
                <a:cs typeface="+mn-cs"/>
              </a:rPr>
              <a:t>negocio</a:t>
            </a:r>
            <a:r>
              <a:rPr lang="en-US" sz="1600" dirty="0" smtClean="0">
                <a:solidFill>
                  <a:schemeClr val="tx1"/>
                </a:solidFill>
                <a:latin typeface="+mn-lt"/>
                <a:ea typeface="+mn-ea"/>
                <a:cs typeface="+mn-cs"/>
              </a:rPr>
              <a:t> no </a:t>
            </a:r>
            <a:r>
              <a:rPr lang="en-US" sz="1600" dirty="0" err="1" smtClean="0">
                <a:solidFill>
                  <a:schemeClr val="tx1"/>
                </a:solidFill>
                <a:latin typeface="+mn-lt"/>
                <a:ea typeface="+mn-ea"/>
                <a:cs typeface="+mn-cs"/>
              </a:rPr>
              <a:t>están</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procedimentados</a:t>
            </a:r>
            <a:r>
              <a:rPr lang="en-US" sz="1600" dirty="0" smtClean="0">
                <a:solidFill>
                  <a:schemeClr val="tx1"/>
                </a:solidFill>
                <a:latin typeface="+mn-lt"/>
                <a:ea typeface="+mn-ea"/>
                <a:cs typeface="+mn-cs"/>
              </a:rPr>
              <a:t> y, </a:t>
            </a:r>
            <a:r>
              <a:rPr lang="en-US" sz="1600" dirty="0" err="1" smtClean="0">
                <a:solidFill>
                  <a:schemeClr val="tx1"/>
                </a:solidFill>
                <a:latin typeface="+mn-lt"/>
                <a:ea typeface="+mn-ea"/>
                <a:cs typeface="+mn-cs"/>
              </a:rPr>
              <a:t>por</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tanto</a:t>
            </a:r>
            <a:r>
              <a:rPr lang="en-US" sz="1600" dirty="0" smtClean="0">
                <a:solidFill>
                  <a:schemeClr val="tx1"/>
                </a:solidFill>
                <a:latin typeface="+mn-lt"/>
                <a:ea typeface="+mn-ea"/>
                <a:cs typeface="+mn-cs"/>
              </a:rPr>
              <a:t>, el </a:t>
            </a:r>
            <a:r>
              <a:rPr lang="en-US" sz="1600" dirty="0" err="1" smtClean="0">
                <a:solidFill>
                  <a:schemeClr val="tx1"/>
                </a:solidFill>
                <a:latin typeface="+mn-lt"/>
                <a:ea typeface="+mn-ea"/>
                <a:cs typeface="+mn-cs"/>
              </a:rPr>
              <a:t>establecimiento</a:t>
            </a:r>
            <a:r>
              <a:rPr lang="en-US" sz="1600" dirty="0" smtClean="0">
                <a:solidFill>
                  <a:schemeClr val="tx1"/>
                </a:solidFill>
                <a:latin typeface="+mn-lt"/>
                <a:ea typeface="+mn-ea"/>
                <a:cs typeface="+mn-cs"/>
              </a:rPr>
              <a:t> de un </a:t>
            </a:r>
            <a:r>
              <a:rPr lang="en-US" sz="1600" dirty="0" err="1" smtClean="0">
                <a:solidFill>
                  <a:schemeClr val="tx1"/>
                </a:solidFill>
                <a:latin typeface="+mn-lt"/>
                <a:ea typeface="+mn-ea"/>
                <a:cs typeface="+mn-cs"/>
              </a:rPr>
              <a:t>modelo</a:t>
            </a:r>
            <a:r>
              <a:rPr lang="en-US" sz="1600" dirty="0" smtClean="0">
                <a:solidFill>
                  <a:schemeClr val="tx1"/>
                </a:solidFill>
                <a:latin typeface="+mn-lt"/>
                <a:ea typeface="+mn-ea"/>
                <a:cs typeface="+mn-cs"/>
              </a:rPr>
              <a:t> de </a:t>
            </a:r>
            <a:r>
              <a:rPr lang="en-US" sz="1600" dirty="0" err="1" smtClean="0">
                <a:solidFill>
                  <a:schemeClr val="tx1"/>
                </a:solidFill>
                <a:latin typeface="+mn-lt"/>
                <a:ea typeface="+mn-ea"/>
                <a:cs typeface="+mn-cs"/>
              </a:rPr>
              <a:t>prevención</a:t>
            </a:r>
            <a:r>
              <a:rPr lang="en-US" sz="1600" dirty="0" smtClean="0">
                <a:solidFill>
                  <a:schemeClr val="tx1"/>
                </a:solidFill>
                <a:latin typeface="+mn-lt"/>
                <a:ea typeface="+mn-ea"/>
                <a:cs typeface="+mn-cs"/>
              </a:rPr>
              <a:t> de </a:t>
            </a:r>
            <a:r>
              <a:rPr lang="en-US" sz="1600" dirty="0" err="1" smtClean="0">
                <a:solidFill>
                  <a:schemeClr val="tx1"/>
                </a:solidFill>
                <a:latin typeface="+mn-lt"/>
                <a:ea typeface="+mn-ea"/>
                <a:cs typeface="+mn-cs"/>
              </a:rPr>
              <a:t>delitos</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es</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caro</a:t>
            </a:r>
            <a:r>
              <a:rPr lang="en-US" sz="1600" dirty="0" smtClean="0">
                <a:solidFill>
                  <a:schemeClr val="tx1"/>
                </a:solidFill>
                <a:latin typeface="+mn-lt"/>
                <a:ea typeface="+mn-ea"/>
                <a:cs typeface="+mn-cs"/>
              </a:rPr>
              <a:t> y </a:t>
            </a:r>
            <a:r>
              <a:rPr lang="en-US" sz="1600" dirty="0" err="1" smtClean="0">
                <a:solidFill>
                  <a:schemeClr val="tx1"/>
                </a:solidFill>
                <a:latin typeface="+mn-lt"/>
                <a:ea typeface="+mn-ea"/>
                <a:cs typeface="+mn-cs"/>
              </a:rPr>
              <a:t>poco</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efectivo</a:t>
            </a:r>
            <a:r>
              <a:rPr lang="en-US" sz="1600" dirty="0" smtClean="0">
                <a:solidFill>
                  <a:schemeClr val="tx1"/>
                </a:solidFill>
                <a:latin typeface="+mn-lt"/>
                <a:ea typeface="+mn-ea"/>
                <a:cs typeface="+mn-cs"/>
              </a:rPr>
              <a:t>. Este </a:t>
            </a:r>
            <a:r>
              <a:rPr lang="en-US" sz="1600" dirty="0" err="1" smtClean="0">
                <a:solidFill>
                  <a:schemeClr val="tx1"/>
                </a:solidFill>
                <a:latin typeface="+mn-lt"/>
                <a:ea typeface="+mn-ea"/>
                <a:cs typeface="+mn-cs"/>
              </a:rPr>
              <a:t>problema</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es</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especialmente</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importante</a:t>
            </a:r>
            <a:r>
              <a:rPr lang="en-US" sz="1600" dirty="0" smtClean="0">
                <a:solidFill>
                  <a:schemeClr val="tx1"/>
                </a:solidFill>
                <a:latin typeface="+mn-lt"/>
                <a:ea typeface="+mn-ea"/>
                <a:cs typeface="+mn-cs"/>
              </a:rPr>
              <a:t> en </a:t>
            </a:r>
            <a:r>
              <a:rPr lang="en-US" sz="1600" dirty="0" err="1" smtClean="0">
                <a:solidFill>
                  <a:schemeClr val="tx1"/>
                </a:solidFill>
                <a:latin typeface="+mn-lt"/>
                <a:ea typeface="+mn-ea"/>
                <a:cs typeface="+mn-cs"/>
              </a:rPr>
              <a:t>países</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como</a:t>
            </a:r>
            <a:r>
              <a:rPr lang="en-US" sz="1600" dirty="0" smtClean="0">
                <a:solidFill>
                  <a:schemeClr val="tx1"/>
                </a:solidFill>
                <a:latin typeface="+mn-lt"/>
                <a:ea typeface="+mn-ea"/>
                <a:cs typeface="+mn-cs"/>
              </a:rPr>
              <a:t> el </a:t>
            </a:r>
            <a:r>
              <a:rPr lang="en-US" sz="1600" dirty="0" err="1" smtClean="0">
                <a:solidFill>
                  <a:schemeClr val="tx1"/>
                </a:solidFill>
                <a:latin typeface="+mn-lt"/>
                <a:ea typeface="+mn-ea"/>
                <a:cs typeface="+mn-cs"/>
              </a:rPr>
              <a:t>nuestro</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donde</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más</a:t>
            </a:r>
            <a:r>
              <a:rPr lang="en-US" sz="1600" dirty="0" smtClean="0">
                <a:solidFill>
                  <a:schemeClr val="tx1"/>
                </a:solidFill>
                <a:latin typeface="+mn-lt"/>
                <a:ea typeface="+mn-ea"/>
                <a:cs typeface="+mn-cs"/>
              </a:rPr>
              <a:t> de un 95% del </a:t>
            </a:r>
            <a:r>
              <a:rPr lang="en-US" sz="1600" dirty="0" err="1" smtClean="0">
                <a:solidFill>
                  <a:schemeClr val="tx1"/>
                </a:solidFill>
                <a:latin typeface="+mn-lt"/>
                <a:ea typeface="+mn-ea"/>
                <a:cs typeface="+mn-cs"/>
              </a:rPr>
              <a:t>tejido</a:t>
            </a:r>
            <a:r>
              <a:rPr lang="en-US" sz="1600" dirty="0" smtClean="0">
                <a:solidFill>
                  <a:schemeClr val="tx1"/>
                </a:solidFill>
                <a:latin typeface="+mn-lt"/>
                <a:ea typeface="+mn-ea"/>
                <a:cs typeface="+mn-cs"/>
              </a:rPr>
              <a:t> </a:t>
            </a:r>
            <a:r>
              <a:rPr lang="en-US" sz="1600" dirty="0" err="1" smtClean="0">
                <a:solidFill>
                  <a:schemeClr val="tx1"/>
                </a:solidFill>
                <a:latin typeface="+mn-lt"/>
                <a:ea typeface="+mn-ea"/>
                <a:cs typeface="+mn-cs"/>
              </a:rPr>
              <a:t>empresarial</a:t>
            </a:r>
            <a:r>
              <a:rPr lang="en-US" sz="1600" dirty="0" smtClean="0">
                <a:solidFill>
                  <a:schemeClr val="tx1"/>
                </a:solidFill>
                <a:latin typeface="+mn-lt"/>
                <a:ea typeface="+mn-ea"/>
                <a:cs typeface="+mn-cs"/>
              </a:rPr>
              <a:t> son </a:t>
            </a:r>
            <a:r>
              <a:rPr lang="en-US" sz="1600" dirty="0" err="1" smtClean="0">
                <a:solidFill>
                  <a:schemeClr val="tx1"/>
                </a:solidFill>
                <a:latin typeface="+mn-lt"/>
                <a:ea typeface="+mn-ea"/>
                <a:cs typeface="+mn-cs"/>
              </a:rPr>
              <a:t>PYMES</a:t>
            </a:r>
            <a:r>
              <a:rPr lang="en-US" sz="1600" dirty="0" smtClean="0">
                <a:solidFill>
                  <a:schemeClr val="tx1"/>
                </a:solidFill>
                <a:latin typeface="+mn-lt"/>
                <a:ea typeface="+mn-ea"/>
                <a:cs typeface="+mn-cs"/>
              </a:rPr>
              <a:t>.</a:t>
            </a:r>
            <a:endParaRPr lang="es-ES" sz="1600" dirty="0" smtClean="0"/>
          </a:p>
          <a:p>
            <a:pPr>
              <a:buFont typeface="Arial" pitchFamily="34" charset="0"/>
              <a:buChar char="•"/>
            </a:pPr>
            <a:endParaRPr lang="en-US" sz="1600" dirty="0"/>
          </a:p>
        </p:txBody>
      </p:sp>
      <p:sp>
        <p:nvSpPr>
          <p:cNvPr id="10" name="1 Título"/>
          <p:cNvSpPr txBox="1">
            <a:spLocks/>
          </p:cNvSpPr>
          <p:nvPr/>
        </p:nvSpPr>
        <p:spPr>
          <a:xfrm>
            <a:off x="6875463" y="260350"/>
            <a:ext cx="2017712" cy="1143000"/>
          </a:xfrm>
          <a:prstGeom prst="rect">
            <a:avLst/>
          </a:prstGeom>
        </p:spPr>
        <p:txBody>
          <a:bodyPr anchor="ctr">
            <a:normAutofit/>
          </a:bodyPr>
          <a:lstStyle/>
          <a:p>
            <a:pPr algn="ctr" fontAlgn="auto">
              <a:spcAft>
                <a:spcPts val="0"/>
              </a:spcAft>
              <a:defRPr/>
            </a:pPr>
            <a:r>
              <a:rPr lang="es-ES" sz="1200" b="1" dirty="0" smtClean="0">
                <a:solidFill>
                  <a:schemeClr val="tx1">
                    <a:lumMod val="50000"/>
                    <a:lumOff val="50000"/>
                  </a:schemeClr>
                </a:solidFill>
                <a:latin typeface="+mj-lt"/>
                <a:ea typeface="+mj-ea"/>
                <a:cs typeface="+mj-cs"/>
              </a:rPr>
              <a:t>EXIGENCIAS A CUMPLIR EN LOS PLANES DE </a:t>
            </a:r>
            <a:r>
              <a:rPr lang="es-ES" sz="1200" b="1" i="1" dirty="0" err="1" smtClean="0">
                <a:solidFill>
                  <a:schemeClr val="tx1">
                    <a:lumMod val="50000"/>
                    <a:lumOff val="50000"/>
                  </a:schemeClr>
                </a:solidFill>
                <a:latin typeface="+mj-lt"/>
                <a:ea typeface="+mj-ea"/>
                <a:cs typeface="+mj-cs"/>
              </a:rPr>
              <a:t>COMPLIANCE</a:t>
            </a:r>
            <a:endParaRPr lang="es-ES" sz="1000" b="1" i="1" dirty="0">
              <a:solidFill>
                <a:schemeClr val="bg1">
                  <a:lumMod val="65000"/>
                </a:schemeClr>
              </a:solidFill>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50825" y="1341438"/>
            <a:ext cx="8642350" cy="0"/>
          </a:xfrm>
          <a:prstGeom prst="line">
            <a:avLst/>
          </a:prstGeom>
          <a:ln w="50800">
            <a:solidFill>
              <a:srgbClr val="ACBFD7"/>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a:off x="250825" y="333375"/>
            <a:ext cx="8642350" cy="0"/>
          </a:xfrm>
          <a:prstGeom prst="line">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149" name="Picture 2" descr="D:\fotos\logo\logoFGE_fge.png"/>
          <p:cNvPicPr>
            <a:picLocks noChangeAspect="1" noChangeArrowheads="1"/>
          </p:cNvPicPr>
          <p:nvPr/>
        </p:nvPicPr>
        <p:blipFill>
          <a:blip r:embed="rId3" cstate="print"/>
          <a:srcRect/>
          <a:stretch>
            <a:fillRect/>
          </a:stretch>
        </p:blipFill>
        <p:spPr bwMode="auto">
          <a:xfrm>
            <a:off x="107950" y="115888"/>
            <a:ext cx="733425" cy="390525"/>
          </a:xfrm>
          <a:prstGeom prst="rect">
            <a:avLst/>
          </a:prstGeom>
          <a:noFill/>
          <a:ln w="9525">
            <a:noFill/>
            <a:miter lim="800000"/>
            <a:headEnd/>
            <a:tailEnd/>
          </a:ln>
        </p:spPr>
      </p:pic>
      <p:sp>
        <p:nvSpPr>
          <p:cNvPr id="6150" name="1 Título"/>
          <p:cNvSpPr>
            <a:spLocks noGrp="1"/>
          </p:cNvSpPr>
          <p:nvPr>
            <p:ph type="title"/>
          </p:nvPr>
        </p:nvSpPr>
        <p:spPr>
          <a:xfrm>
            <a:off x="714348" y="428604"/>
            <a:ext cx="6429420" cy="989034"/>
          </a:xfrm>
        </p:spPr>
        <p:txBody>
          <a:bodyPr/>
          <a:lstStyle/>
          <a:p>
            <a:r>
              <a:rPr lang="es-ES" sz="2400" dirty="0" smtClean="0">
                <a:solidFill>
                  <a:schemeClr val="tx2"/>
                </a:solidFill>
              </a:rPr>
              <a:t>CONCLUSIONES</a:t>
            </a:r>
          </a:p>
        </p:txBody>
      </p:sp>
      <p:sp>
        <p:nvSpPr>
          <p:cNvPr id="12" name="11 Marcador de número de diapositiva"/>
          <p:cNvSpPr>
            <a:spLocks noGrp="1"/>
          </p:cNvSpPr>
          <p:nvPr>
            <p:ph type="sldNum" sz="quarter" idx="12"/>
          </p:nvPr>
        </p:nvSpPr>
        <p:spPr/>
        <p:txBody>
          <a:bodyPr/>
          <a:lstStyle/>
          <a:p>
            <a:pPr>
              <a:defRPr/>
            </a:pPr>
            <a:fld id="{46673651-74E0-409A-8663-0CCD889C2E34}" type="slidenum">
              <a:rPr lang="es-ES"/>
              <a:pPr>
                <a:defRPr/>
              </a:pPr>
              <a:t>19</a:t>
            </a:fld>
            <a:endParaRPr lang="es-ES"/>
          </a:p>
        </p:txBody>
      </p:sp>
      <p:sp>
        <p:nvSpPr>
          <p:cNvPr id="13" name="Content Placeholder 2"/>
          <p:cNvSpPr>
            <a:spLocks noGrp="1"/>
          </p:cNvSpPr>
          <p:nvPr>
            <p:ph idx="1"/>
          </p:nvPr>
        </p:nvSpPr>
        <p:spPr>
          <a:xfrm>
            <a:off x="850900" y="1528763"/>
            <a:ext cx="7445375" cy="4570412"/>
          </a:xfrm>
        </p:spPr>
        <p:txBody>
          <a:bodyPr/>
          <a:lstStyle/>
          <a:p>
            <a:pPr lvl="0" algn="just">
              <a:buFont typeface="Wingdings" pitchFamily="2" charset="2"/>
              <a:buChar char="v"/>
            </a:pPr>
            <a:r>
              <a:rPr lang="es-ES" sz="1600" dirty="0" smtClean="0">
                <a:solidFill>
                  <a:schemeClr val="tx1"/>
                </a:solidFill>
                <a:latin typeface="+mn-lt"/>
                <a:ea typeface="+mn-ea"/>
                <a:cs typeface="+mn-cs"/>
              </a:rPr>
              <a:t>Para desplegar toda su eficacia en la prevención de delitos los programas de cumplimiento necesitan un entorno procesal propicio. El hecho de que el Fiscal en España no tenga atribuida la investigación de los procedimientos penales; la inadmisibilidad del principio de oportunidad en nuestro Derecho; el restringido espacio existente para la conformidad; y el hecho de que el Fiscal carezca del monopolio en el ejercicio de la acción penal condicionan el éxito del modelo y le restan eficacia y flexibilidad.</a:t>
            </a:r>
            <a:endParaRPr lang="en-US" sz="1600" dirty="0" smtClean="0">
              <a:solidFill>
                <a:schemeClr val="tx1"/>
              </a:solidFill>
              <a:latin typeface="+mn-lt"/>
              <a:ea typeface="+mn-ea"/>
              <a:cs typeface="+mn-cs"/>
            </a:endParaRPr>
          </a:p>
          <a:p>
            <a:pPr algn="just">
              <a:buFont typeface="Arial" pitchFamily="34" charset="0"/>
              <a:buChar char="•"/>
            </a:pPr>
            <a:endParaRPr lang="es-ES" sz="1600" dirty="0" smtClean="0"/>
          </a:p>
          <a:p>
            <a:pPr>
              <a:buFont typeface="Arial" pitchFamily="34" charset="0"/>
              <a:buChar char="•"/>
            </a:pPr>
            <a:endParaRPr lang="en-US" sz="1600" dirty="0"/>
          </a:p>
        </p:txBody>
      </p:sp>
      <p:sp>
        <p:nvSpPr>
          <p:cNvPr id="10" name="1 Título"/>
          <p:cNvSpPr txBox="1">
            <a:spLocks/>
          </p:cNvSpPr>
          <p:nvPr/>
        </p:nvSpPr>
        <p:spPr>
          <a:xfrm>
            <a:off x="6875463" y="260350"/>
            <a:ext cx="2017712" cy="1143000"/>
          </a:xfrm>
          <a:prstGeom prst="rect">
            <a:avLst/>
          </a:prstGeom>
        </p:spPr>
        <p:txBody>
          <a:bodyPr anchor="ctr">
            <a:normAutofit/>
          </a:bodyPr>
          <a:lstStyle/>
          <a:p>
            <a:pPr algn="ctr" fontAlgn="auto">
              <a:spcAft>
                <a:spcPts val="0"/>
              </a:spcAft>
              <a:defRPr/>
            </a:pPr>
            <a:r>
              <a:rPr lang="es-ES" sz="1200" b="1" dirty="0" smtClean="0">
                <a:solidFill>
                  <a:schemeClr val="tx1">
                    <a:lumMod val="50000"/>
                    <a:lumOff val="50000"/>
                  </a:schemeClr>
                </a:solidFill>
                <a:latin typeface="+mj-lt"/>
                <a:ea typeface="+mj-ea"/>
                <a:cs typeface="+mj-cs"/>
              </a:rPr>
              <a:t>EXIGENCIAS A CUMPLIR EN LOS PLANES DE </a:t>
            </a:r>
            <a:r>
              <a:rPr lang="es-ES" sz="1200" b="1" i="1" dirty="0" err="1" smtClean="0">
                <a:solidFill>
                  <a:schemeClr val="tx1">
                    <a:lumMod val="50000"/>
                    <a:lumOff val="50000"/>
                  </a:schemeClr>
                </a:solidFill>
                <a:latin typeface="+mj-lt"/>
                <a:ea typeface="+mj-ea"/>
                <a:cs typeface="+mj-cs"/>
              </a:rPr>
              <a:t>COMPLIANCE</a:t>
            </a:r>
            <a:endParaRPr lang="es-ES" sz="1000" b="1" i="1" dirty="0">
              <a:solidFill>
                <a:schemeClr val="bg1">
                  <a:lumMod val="65000"/>
                </a:schemeClr>
              </a:solidFill>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D:\fotos\logo\logoFGE.png"/>
          <p:cNvPicPr>
            <a:picLocks noChangeAspect="1" noChangeArrowheads="1"/>
          </p:cNvPicPr>
          <p:nvPr/>
        </p:nvPicPr>
        <p:blipFill>
          <a:blip r:embed="rId3" cstate="print"/>
          <a:srcRect/>
          <a:stretch>
            <a:fillRect/>
          </a:stretch>
        </p:blipFill>
        <p:spPr bwMode="auto">
          <a:xfrm>
            <a:off x="1619250" y="765175"/>
            <a:ext cx="5689600" cy="2741613"/>
          </a:xfrm>
          <a:prstGeom prst="rect">
            <a:avLst/>
          </a:prstGeom>
          <a:noFill/>
          <a:ln w="9525">
            <a:noFill/>
            <a:miter lim="800000"/>
            <a:headEnd/>
            <a:tailEnd/>
          </a:ln>
        </p:spPr>
      </p:pic>
      <p:sp>
        <p:nvSpPr>
          <p:cNvPr id="32771" name="1 Título"/>
          <p:cNvSpPr>
            <a:spLocks noGrp="1"/>
          </p:cNvSpPr>
          <p:nvPr>
            <p:ph type="title"/>
          </p:nvPr>
        </p:nvSpPr>
        <p:spPr>
          <a:xfrm>
            <a:off x="0" y="3716338"/>
            <a:ext cx="9144000" cy="1143000"/>
          </a:xfrm>
        </p:spPr>
        <p:txBody>
          <a:bodyPr/>
          <a:lstStyle/>
          <a:p>
            <a:r>
              <a:rPr lang="es-ES" b="1" smtClean="0"/>
              <a:t>MUCHAS GRACIAS</a:t>
            </a:r>
          </a:p>
        </p:txBody>
      </p:sp>
      <p:pic>
        <p:nvPicPr>
          <p:cNvPr id="32772" name="9 Imagen" descr="logoEscudo3.png"/>
          <p:cNvPicPr>
            <a:picLocks noChangeAspect="1"/>
          </p:cNvPicPr>
          <p:nvPr/>
        </p:nvPicPr>
        <p:blipFill>
          <a:blip r:embed="rId4" cstate="print"/>
          <a:srcRect/>
          <a:stretch>
            <a:fillRect/>
          </a:stretch>
        </p:blipFill>
        <p:spPr bwMode="auto">
          <a:xfrm>
            <a:off x="2771775" y="4941888"/>
            <a:ext cx="3409950" cy="1511300"/>
          </a:xfrm>
          <a:prstGeom prst="rect">
            <a:avLst/>
          </a:prstGeom>
          <a:noFill/>
          <a:ln w="9525">
            <a:noFill/>
            <a:miter lim="800000"/>
            <a:headEnd/>
            <a:tailEnd/>
          </a:ln>
        </p:spPr>
      </p:pic>
      <p:sp>
        <p:nvSpPr>
          <p:cNvPr id="11" name="10 Marcador de número de diapositiva"/>
          <p:cNvSpPr>
            <a:spLocks noGrp="1"/>
          </p:cNvSpPr>
          <p:nvPr>
            <p:ph type="sldNum" sz="quarter" idx="12"/>
          </p:nvPr>
        </p:nvSpPr>
        <p:spPr/>
        <p:txBody>
          <a:bodyPr/>
          <a:lstStyle/>
          <a:p>
            <a:pPr>
              <a:defRPr/>
            </a:pPr>
            <a:fld id="{A250EF5F-33A7-4525-96D9-A0D11C596765}" type="slidenum">
              <a:rPr lang="es-ES"/>
              <a:pPr>
                <a:defRPr/>
              </a:pPr>
              <a:t>20</a:t>
            </a:fld>
            <a:endParaRPr lang="es-ES"/>
          </a:p>
        </p:txBody>
      </p:sp>
    </p:spTree>
  </p:cSld>
  <p:clrMapOvr>
    <a:masterClrMapping/>
  </p:clrMapOvr>
  <p:transition>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9Zls2.bW3kC.3MaSxCyd4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_TFRjPpymkK5bqXWbO0FT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9Zls2.bW3kC.3MaSxCyd4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_TFRjPpymkK5bqXWbO0FT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9Zls2.bW3kC.3MaSxCyd4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_TFRjPpymkK5bqXWbO0FT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9Zls2.bW3kC.3MaSxCyd4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_TFRjPpymkK5bqXWbO0FTg"/>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4544</TotalTime>
  <Words>1049</Words>
  <Application>Microsoft Office PowerPoint</Application>
  <PresentationFormat>On-screen Show (4:3)</PresentationFormat>
  <Paragraphs>166</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Tema de Office</vt:lpstr>
      <vt:lpstr> LA RESPONSABILIDAD PENAL DE LA EMPRESA Y LOS PROGRAMAS DE COMPLIANCE  Los criterios interpretativos de los programas de compliance  Helena Prieto  Fiscal de la Secretaría Técnica Fiscalía General del Estado </vt:lpstr>
      <vt:lpstr>AGENDA</vt:lpstr>
      <vt:lpstr> IMPLEMENTACIÓN DEL MODELO </vt:lpstr>
      <vt:lpstr> REDUCIDA APLICACIÓN DEL ART. 31 BIS CP </vt:lpstr>
      <vt:lpstr>AGENDA</vt:lpstr>
      <vt:lpstr> EL MODELO AMERICANO (I) </vt:lpstr>
      <vt:lpstr> EL MODELO AMERICANO (I) </vt:lpstr>
      <vt:lpstr>MODELO AMERICANO (III): EFECTIVIDAD DE LOS PROGRAMAS DE COMPLIANCE</vt:lpstr>
      <vt:lpstr>MODELO AMERICANO (IV): CONCLUSIONES</vt:lpstr>
      <vt:lpstr>AGENDA</vt:lpstr>
      <vt:lpstr>EL MODELO ESPAÑOL: UN MODELO VICARIAL</vt:lpstr>
      <vt:lpstr>MODELO VICARIAL CON ELEMENTOS DE AUTORRESPONSABILIDAD</vt:lpstr>
      <vt:lpstr>RESPONSABILIDAD DEL COMPLIANCE OFFICER</vt:lpstr>
      <vt:lpstr>REQUISITOS DE LA EXENCIÓN DE RESPONSABILIDAD DE LA PERSONA JURÍDICA</vt:lpstr>
      <vt:lpstr>REQUISITOS LEGALES DE LOS PLANES DE COMPLIANCE</vt:lpstr>
      <vt:lpstr>CRITERIOS PARA VALORAR LA EFECTIVIDAD DE LOS PLANES</vt:lpstr>
      <vt:lpstr>AGENDA</vt:lpstr>
      <vt:lpstr>CONCLUSIONES</vt:lpstr>
      <vt:lpstr>CONCLUSIONES</vt:lpstr>
      <vt:lpstr>MUCHAS GRACIAS</vt:lpstr>
    </vt:vector>
  </TitlesOfParts>
  <Company>Ministerio de Justicia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Helena</dc:creator>
  <cp:lastModifiedBy>Cisco</cp:lastModifiedBy>
  <cp:revision>202</cp:revision>
  <cp:lastPrinted>2014-09-25T08:59:42Z</cp:lastPrinted>
  <dcterms:created xsi:type="dcterms:W3CDTF">2014-09-09T08:31:53Z</dcterms:created>
  <dcterms:modified xsi:type="dcterms:W3CDTF">2015-12-08T23:46:35Z</dcterms:modified>
</cp:coreProperties>
</file>