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50" r:id="rId1"/>
  </p:sldMasterIdLst>
  <p:notesMasterIdLst>
    <p:notesMasterId r:id="rId31"/>
  </p:notesMasterIdLst>
  <p:handoutMasterIdLst>
    <p:handoutMasterId r:id="rId32"/>
  </p:handoutMasterIdLst>
  <p:sldIdLst>
    <p:sldId id="337" r:id="rId2"/>
    <p:sldId id="413" r:id="rId3"/>
    <p:sldId id="410" r:id="rId4"/>
    <p:sldId id="415" r:id="rId5"/>
    <p:sldId id="381" r:id="rId6"/>
    <p:sldId id="419" r:id="rId7"/>
    <p:sldId id="416" r:id="rId8"/>
    <p:sldId id="417" r:id="rId9"/>
    <p:sldId id="420" r:id="rId10"/>
    <p:sldId id="438" r:id="rId11"/>
    <p:sldId id="403" r:id="rId12"/>
    <p:sldId id="427" r:id="rId13"/>
    <p:sldId id="426" r:id="rId14"/>
    <p:sldId id="430" r:id="rId15"/>
    <p:sldId id="429" r:id="rId16"/>
    <p:sldId id="409" r:id="rId17"/>
    <p:sldId id="437" r:id="rId18"/>
    <p:sldId id="397" r:id="rId19"/>
    <p:sldId id="433" r:id="rId20"/>
    <p:sldId id="431" r:id="rId21"/>
    <p:sldId id="432" r:id="rId22"/>
    <p:sldId id="411" r:id="rId23"/>
    <p:sldId id="435" r:id="rId24"/>
    <p:sldId id="412" r:id="rId25"/>
    <p:sldId id="440" r:id="rId26"/>
    <p:sldId id="401" r:id="rId27"/>
    <p:sldId id="400" r:id="rId28"/>
    <p:sldId id="398" r:id="rId29"/>
    <p:sldId id="395" r:id="rId30"/>
  </p:sldIdLst>
  <p:sldSz cx="9144000" cy="6858000" type="screen4x3"/>
  <p:notesSz cx="6784975" cy="9882188"/>
  <p:embeddedFontLst>
    <p:embeddedFont>
      <p:font typeface="Monotype Sorts" panose="020B0604020202020204"/>
      <p:regular r:id="rId33"/>
    </p:embeddedFont>
  </p:embeddedFontLst>
  <p:defaultTextStyle>
    <a:defPPr>
      <a:defRPr lang="en-US"/>
    </a:defPPr>
    <a:lvl1pPr algn="l" rtl="0" eaLnBrk="0" fontAlgn="base" hangingPunct="0">
      <a:lnSpc>
        <a:spcPct val="90000"/>
      </a:lnSpc>
      <a:spcBef>
        <a:spcPct val="25000"/>
      </a:spcBef>
      <a:spcAft>
        <a:spcPct val="0"/>
      </a:spcAft>
      <a:buClr>
        <a:srgbClr val="FF0000"/>
      </a:buClr>
      <a:buSzPct val="75000"/>
      <a:buFont typeface="Monotype Sorts" pitchFamily="2" charset="2"/>
      <a:buChar char="n"/>
      <a:defRPr sz="1600" b="1" kern="1200">
        <a:solidFill>
          <a:schemeClr val="tx1"/>
        </a:solidFill>
        <a:latin typeface="Arial" charset="0"/>
        <a:ea typeface="+mn-ea"/>
        <a:cs typeface="+mn-cs"/>
      </a:defRPr>
    </a:lvl1pPr>
    <a:lvl2pPr marL="457200" algn="l" rtl="0" eaLnBrk="0" fontAlgn="base" hangingPunct="0">
      <a:lnSpc>
        <a:spcPct val="90000"/>
      </a:lnSpc>
      <a:spcBef>
        <a:spcPct val="25000"/>
      </a:spcBef>
      <a:spcAft>
        <a:spcPct val="0"/>
      </a:spcAft>
      <a:buClr>
        <a:srgbClr val="FF0000"/>
      </a:buClr>
      <a:buSzPct val="75000"/>
      <a:buFont typeface="Monotype Sorts" pitchFamily="2" charset="2"/>
      <a:buChar char="n"/>
      <a:defRPr sz="1600" b="1" kern="1200">
        <a:solidFill>
          <a:schemeClr val="tx1"/>
        </a:solidFill>
        <a:latin typeface="Arial" charset="0"/>
        <a:ea typeface="+mn-ea"/>
        <a:cs typeface="+mn-cs"/>
      </a:defRPr>
    </a:lvl2pPr>
    <a:lvl3pPr marL="914400" algn="l" rtl="0" eaLnBrk="0" fontAlgn="base" hangingPunct="0">
      <a:lnSpc>
        <a:spcPct val="90000"/>
      </a:lnSpc>
      <a:spcBef>
        <a:spcPct val="25000"/>
      </a:spcBef>
      <a:spcAft>
        <a:spcPct val="0"/>
      </a:spcAft>
      <a:buClr>
        <a:srgbClr val="FF0000"/>
      </a:buClr>
      <a:buSzPct val="75000"/>
      <a:buFont typeface="Monotype Sorts" pitchFamily="2" charset="2"/>
      <a:buChar char="n"/>
      <a:defRPr sz="1600" b="1" kern="1200">
        <a:solidFill>
          <a:schemeClr val="tx1"/>
        </a:solidFill>
        <a:latin typeface="Arial" charset="0"/>
        <a:ea typeface="+mn-ea"/>
        <a:cs typeface="+mn-cs"/>
      </a:defRPr>
    </a:lvl3pPr>
    <a:lvl4pPr marL="1371600" algn="l" rtl="0" eaLnBrk="0" fontAlgn="base" hangingPunct="0">
      <a:lnSpc>
        <a:spcPct val="90000"/>
      </a:lnSpc>
      <a:spcBef>
        <a:spcPct val="25000"/>
      </a:spcBef>
      <a:spcAft>
        <a:spcPct val="0"/>
      </a:spcAft>
      <a:buClr>
        <a:srgbClr val="FF0000"/>
      </a:buClr>
      <a:buSzPct val="75000"/>
      <a:buFont typeface="Monotype Sorts" pitchFamily="2" charset="2"/>
      <a:buChar char="n"/>
      <a:defRPr sz="1600" b="1" kern="1200">
        <a:solidFill>
          <a:schemeClr val="tx1"/>
        </a:solidFill>
        <a:latin typeface="Arial" charset="0"/>
        <a:ea typeface="+mn-ea"/>
        <a:cs typeface="+mn-cs"/>
      </a:defRPr>
    </a:lvl4pPr>
    <a:lvl5pPr marL="1828800" algn="l" rtl="0" eaLnBrk="0" fontAlgn="base" hangingPunct="0">
      <a:lnSpc>
        <a:spcPct val="90000"/>
      </a:lnSpc>
      <a:spcBef>
        <a:spcPct val="25000"/>
      </a:spcBef>
      <a:spcAft>
        <a:spcPct val="0"/>
      </a:spcAft>
      <a:buClr>
        <a:srgbClr val="FF0000"/>
      </a:buClr>
      <a:buSzPct val="75000"/>
      <a:buFont typeface="Monotype Sorts" pitchFamily="2" charset="2"/>
      <a:buChar char="n"/>
      <a:defRPr sz="1600" b="1" kern="1200">
        <a:solidFill>
          <a:schemeClr val="tx1"/>
        </a:solidFill>
        <a:latin typeface="Arial" charset="0"/>
        <a:ea typeface="+mn-ea"/>
        <a:cs typeface="+mn-cs"/>
      </a:defRPr>
    </a:lvl5pPr>
    <a:lvl6pPr marL="2286000" algn="l" defTabSz="914400" rtl="0" eaLnBrk="1" latinLnBrk="0" hangingPunct="1">
      <a:defRPr sz="1600" b="1" kern="1200">
        <a:solidFill>
          <a:schemeClr val="tx1"/>
        </a:solidFill>
        <a:latin typeface="Arial" charset="0"/>
        <a:ea typeface="+mn-ea"/>
        <a:cs typeface="+mn-cs"/>
      </a:defRPr>
    </a:lvl6pPr>
    <a:lvl7pPr marL="2743200" algn="l" defTabSz="914400" rtl="0" eaLnBrk="1" latinLnBrk="0" hangingPunct="1">
      <a:defRPr sz="1600" b="1" kern="1200">
        <a:solidFill>
          <a:schemeClr val="tx1"/>
        </a:solidFill>
        <a:latin typeface="Arial" charset="0"/>
        <a:ea typeface="+mn-ea"/>
        <a:cs typeface="+mn-cs"/>
      </a:defRPr>
    </a:lvl7pPr>
    <a:lvl8pPr marL="3200400" algn="l" defTabSz="914400" rtl="0" eaLnBrk="1" latinLnBrk="0" hangingPunct="1">
      <a:defRPr sz="1600" b="1" kern="1200">
        <a:solidFill>
          <a:schemeClr val="tx1"/>
        </a:solidFill>
        <a:latin typeface="Arial" charset="0"/>
        <a:ea typeface="+mn-ea"/>
        <a:cs typeface="+mn-cs"/>
      </a:defRPr>
    </a:lvl8pPr>
    <a:lvl9pPr marL="3657600" algn="l" defTabSz="914400" rtl="0" eaLnBrk="1" latinLnBrk="0" hangingPunct="1">
      <a:defRPr sz="16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968">
          <p15:clr>
            <a:srgbClr val="A4A3A4"/>
          </p15:clr>
        </p15:guide>
        <p15:guide id="2" pos="2688">
          <p15:clr>
            <a:srgbClr val="A4A3A4"/>
          </p15:clr>
        </p15:guide>
      </p15:sldGuideLst>
    </p:ext>
    <p:ext uri="{2D200454-40CA-4A62-9FC3-DE9A4176ACB9}">
      <p15:notesGuideLst xmlns:p15="http://schemas.microsoft.com/office/powerpoint/2012/main">
        <p15:guide id="1" orient="horz" pos="3112">
          <p15:clr>
            <a:srgbClr val="A4A3A4"/>
          </p15:clr>
        </p15:guide>
        <p15:guide id="2" pos="21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0000"/>
    <a:srgbClr val="00FF00"/>
    <a:srgbClr val="FF9933"/>
    <a:srgbClr val="FDD903"/>
    <a:srgbClr val="FFFF00"/>
    <a:srgbClr val="0000FF"/>
    <a:srgbClr val="000099"/>
    <a:srgbClr val="000066"/>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16" autoAdjust="0"/>
    <p:restoredTop sz="91864" autoAdjust="0"/>
  </p:normalViewPr>
  <p:slideViewPr>
    <p:cSldViewPr snapToGrid="0">
      <p:cViewPr varScale="1">
        <p:scale>
          <a:sx n="93" d="100"/>
          <a:sy n="93" d="100"/>
        </p:scale>
        <p:origin x="403" y="56"/>
      </p:cViewPr>
      <p:guideLst>
        <p:guide orient="horz" pos="1968"/>
        <p:guide pos="26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130"/>
    </p:cViewPr>
  </p:sorterViewPr>
  <p:notesViewPr>
    <p:cSldViewPr snapToGrid="0">
      <p:cViewPr varScale="1">
        <p:scale>
          <a:sx n="56" d="100"/>
          <a:sy n="56" d="100"/>
        </p:scale>
        <p:origin x="-1747" y="-86"/>
      </p:cViewPr>
      <p:guideLst>
        <p:guide orient="horz" pos="3112"/>
        <p:guide pos="21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1" y="0"/>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t" anchorCtr="0" compatLnSpc="1">
            <a:prstTxWarp prst="textNoShape">
              <a:avLst/>
            </a:prstTxWarp>
          </a:bodyPr>
          <a:lstStyle>
            <a:lvl1pPr defTabSz="952462">
              <a:lnSpc>
                <a:spcPct val="100000"/>
              </a:lnSpc>
              <a:spcBef>
                <a:spcPct val="0"/>
              </a:spcBef>
              <a:buClrTx/>
              <a:buSzTx/>
              <a:buFontTx/>
              <a:buNone/>
              <a:defRPr sz="1200" b="0">
                <a:latin typeface="Times New Roman" pitchFamily="18" charset="0"/>
              </a:defRPr>
            </a:lvl1pPr>
          </a:lstStyle>
          <a:p>
            <a:pPr>
              <a:defRPr/>
            </a:pPr>
            <a:endParaRPr lang="de-DE"/>
          </a:p>
        </p:txBody>
      </p:sp>
      <p:sp>
        <p:nvSpPr>
          <p:cNvPr id="130051" name="Rectangle 3"/>
          <p:cNvSpPr>
            <a:spLocks noGrp="1" noChangeArrowheads="1"/>
          </p:cNvSpPr>
          <p:nvPr>
            <p:ph type="dt" sz="quarter" idx="1"/>
          </p:nvPr>
        </p:nvSpPr>
        <p:spPr bwMode="auto">
          <a:xfrm>
            <a:off x="3843101" y="0"/>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t" anchorCtr="0" compatLnSpc="1">
            <a:prstTxWarp prst="textNoShape">
              <a:avLst/>
            </a:prstTxWarp>
          </a:bodyPr>
          <a:lstStyle>
            <a:lvl1pPr algn="r" defTabSz="952462">
              <a:lnSpc>
                <a:spcPct val="100000"/>
              </a:lnSpc>
              <a:spcBef>
                <a:spcPct val="0"/>
              </a:spcBef>
              <a:buClrTx/>
              <a:buSzTx/>
              <a:buFontTx/>
              <a:buNone/>
              <a:defRPr sz="1200" b="0">
                <a:latin typeface="Times New Roman" pitchFamily="18" charset="0"/>
              </a:defRPr>
            </a:lvl1pPr>
          </a:lstStyle>
          <a:p>
            <a:pPr>
              <a:defRPr/>
            </a:pPr>
            <a:endParaRPr lang="de-DE"/>
          </a:p>
        </p:txBody>
      </p:sp>
      <p:sp>
        <p:nvSpPr>
          <p:cNvPr id="130052" name="Rectangle 4"/>
          <p:cNvSpPr>
            <a:spLocks noGrp="1" noChangeArrowheads="1"/>
          </p:cNvSpPr>
          <p:nvPr>
            <p:ph type="ftr" sz="quarter" idx="2"/>
          </p:nvPr>
        </p:nvSpPr>
        <p:spPr bwMode="auto">
          <a:xfrm>
            <a:off x="1" y="9387082"/>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b" anchorCtr="0" compatLnSpc="1">
            <a:prstTxWarp prst="textNoShape">
              <a:avLst/>
            </a:prstTxWarp>
          </a:bodyPr>
          <a:lstStyle>
            <a:lvl1pPr defTabSz="952462">
              <a:lnSpc>
                <a:spcPct val="100000"/>
              </a:lnSpc>
              <a:spcBef>
                <a:spcPct val="0"/>
              </a:spcBef>
              <a:buClrTx/>
              <a:buSzTx/>
              <a:buFontTx/>
              <a:buNone/>
              <a:defRPr sz="1200" b="0">
                <a:latin typeface="Times New Roman" pitchFamily="18" charset="0"/>
              </a:defRPr>
            </a:lvl1pPr>
          </a:lstStyle>
          <a:p>
            <a:pPr>
              <a:defRPr/>
            </a:pPr>
            <a:endParaRPr lang="de-DE"/>
          </a:p>
        </p:txBody>
      </p:sp>
      <p:sp>
        <p:nvSpPr>
          <p:cNvPr id="130053" name="Rectangle 5"/>
          <p:cNvSpPr>
            <a:spLocks noGrp="1" noChangeArrowheads="1"/>
          </p:cNvSpPr>
          <p:nvPr>
            <p:ph type="sldNum" sz="quarter" idx="3"/>
          </p:nvPr>
        </p:nvSpPr>
        <p:spPr bwMode="auto">
          <a:xfrm>
            <a:off x="3843101" y="9387082"/>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b" anchorCtr="0" compatLnSpc="1">
            <a:prstTxWarp prst="textNoShape">
              <a:avLst/>
            </a:prstTxWarp>
          </a:bodyPr>
          <a:lstStyle>
            <a:lvl1pPr algn="r" defTabSz="952462">
              <a:lnSpc>
                <a:spcPct val="100000"/>
              </a:lnSpc>
              <a:spcBef>
                <a:spcPct val="0"/>
              </a:spcBef>
              <a:buClrTx/>
              <a:buSzTx/>
              <a:buFontTx/>
              <a:buNone/>
              <a:defRPr sz="1200" b="0">
                <a:latin typeface="Times New Roman" pitchFamily="18" charset="0"/>
              </a:defRPr>
            </a:lvl1pPr>
          </a:lstStyle>
          <a:p>
            <a:pPr>
              <a:defRPr/>
            </a:pPr>
            <a:fld id="{59B756B0-5B49-4A02-A86D-C0F2A66B9DD8}" type="slidenum">
              <a:rPr lang="de-DE"/>
              <a:pPr>
                <a:defRPr/>
              </a:pPr>
              <a:t>‹Nr.›</a:t>
            </a:fld>
            <a:endParaRPr lang="de-DE"/>
          </a:p>
        </p:txBody>
      </p:sp>
    </p:spTree>
    <p:extLst>
      <p:ext uri="{BB962C8B-B14F-4D97-AF65-F5344CB8AC3E}">
        <p14:creationId xmlns:p14="http://schemas.microsoft.com/office/powerpoint/2010/main" val="35588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1" y="0"/>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t" anchorCtr="0" compatLnSpc="1">
            <a:prstTxWarp prst="textNoShape">
              <a:avLst/>
            </a:prstTxWarp>
          </a:bodyPr>
          <a:lstStyle>
            <a:lvl1pPr defTabSz="952462">
              <a:lnSpc>
                <a:spcPct val="100000"/>
              </a:lnSpc>
              <a:spcBef>
                <a:spcPct val="0"/>
              </a:spcBef>
              <a:buClrTx/>
              <a:buSzTx/>
              <a:buFontTx/>
              <a:buNone/>
              <a:defRPr sz="1200" b="0">
                <a:latin typeface="Times New Roman" pitchFamily="18" charset="0"/>
              </a:defRPr>
            </a:lvl1pPr>
          </a:lstStyle>
          <a:p>
            <a:pPr>
              <a:defRPr/>
            </a:pPr>
            <a:endParaRPr lang="de-DE"/>
          </a:p>
        </p:txBody>
      </p:sp>
      <p:sp>
        <p:nvSpPr>
          <p:cNvPr id="131075" name="Rectangle 3"/>
          <p:cNvSpPr>
            <a:spLocks noGrp="1" noChangeArrowheads="1"/>
          </p:cNvSpPr>
          <p:nvPr>
            <p:ph type="dt" idx="1"/>
          </p:nvPr>
        </p:nvSpPr>
        <p:spPr bwMode="auto">
          <a:xfrm>
            <a:off x="3843101" y="0"/>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t" anchorCtr="0" compatLnSpc="1">
            <a:prstTxWarp prst="textNoShape">
              <a:avLst/>
            </a:prstTxWarp>
          </a:bodyPr>
          <a:lstStyle>
            <a:lvl1pPr algn="r" defTabSz="952462">
              <a:lnSpc>
                <a:spcPct val="100000"/>
              </a:lnSpc>
              <a:spcBef>
                <a:spcPct val="0"/>
              </a:spcBef>
              <a:buClrTx/>
              <a:buSzTx/>
              <a:buFontTx/>
              <a:buNone/>
              <a:defRPr sz="1200" b="0">
                <a:latin typeface="Times New Roman" pitchFamily="18" charset="0"/>
              </a:defRPr>
            </a:lvl1pPr>
          </a:lstStyle>
          <a:p>
            <a:pPr>
              <a:defRPr/>
            </a:pPr>
            <a:endParaRPr lang="de-DE"/>
          </a:p>
        </p:txBody>
      </p:sp>
      <p:sp>
        <p:nvSpPr>
          <p:cNvPr id="31748" name="Rectangle 4"/>
          <p:cNvSpPr>
            <a:spLocks noGrp="1" noRot="1" noChangeAspect="1" noChangeArrowheads="1" noTextEdit="1"/>
          </p:cNvSpPr>
          <p:nvPr>
            <p:ph type="sldImg" idx="2"/>
          </p:nvPr>
        </p:nvSpPr>
        <p:spPr bwMode="auto">
          <a:xfrm>
            <a:off x="922338" y="741363"/>
            <a:ext cx="4940300" cy="37052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1077" name="Rectangle 5"/>
          <p:cNvSpPr>
            <a:spLocks noGrp="1" noChangeArrowheads="1"/>
          </p:cNvSpPr>
          <p:nvPr>
            <p:ph type="body" sz="quarter" idx="3"/>
          </p:nvPr>
        </p:nvSpPr>
        <p:spPr bwMode="auto">
          <a:xfrm>
            <a:off x="678195" y="4693541"/>
            <a:ext cx="5742649" cy="444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31078" name="Rectangle 6"/>
          <p:cNvSpPr>
            <a:spLocks noGrp="1" noChangeArrowheads="1"/>
          </p:cNvSpPr>
          <p:nvPr>
            <p:ph type="ftr" sz="quarter" idx="4"/>
          </p:nvPr>
        </p:nvSpPr>
        <p:spPr bwMode="auto">
          <a:xfrm>
            <a:off x="1" y="9387082"/>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b" anchorCtr="0" compatLnSpc="1">
            <a:prstTxWarp prst="textNoShape">
              <a:avLst/>
            </a:prstTxWarp>
          </a:bodyPr>
          <a:lstStyle>
            <a:lvl1pPr defTabSz="952462">
              <a:lnSpc>
                <a:spcPct val="100000"/>
              </a:lnSpc>
              <a:spcBef>
                <a:spcPct val="0"/>
              </a:spcBef>
              <a:buClrTx/>
              <a:buSzTx/>
              <a:buFontTx/>
              <a:buNone/>
              <a:defRPr sz="1200" b="0">
                <a:latin typeface="Times New Roman" pitchFamily="18" charset="0"/>
              </a:defRPr>
            </a:lvl1pPr>
          </a:lstStyle>
          <a:p>
            <a:pPr>
              <a:defRPr/>
            </a:pPr>
            <a:endParaRPr lang="de-DE"/>
          </a:p>
        </p:txBody>
      </p:sp>
      <p:sp>
        <p:nvSpPr>
          <p:cNvPr id="131079" name="Rectangle 7"/>
          <p:cNvSpPr>
            <a:spLocks noGrp="1" noChangeArrowheads="1"/>
          </p:cNvSpPr>
          <p:nvPr>
            <p:ph type="sldNum" sz="quarter" idx="5"/>
          </p:nvPr>
        </p:nvSpPr>
        <p:spPr bwMode="auto">
          <a:xfrm>
            <a:off x="3843101" y="9387082"/>
            <a:ext cx="2940358" cy="49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35" tIns="47617" rIns="95235" bIns="47617" numCol="1" anchor="b" anchorCtr="0" compatLnSpc="1">
            <a:prstTxWarp prst="textNoShape">
              <a:avLst/>
            </a:prstTxWarp>
          </a:bodyPr>
          <a:lstStyle>
            <a:lvl1pPr algn="r" defTabSz="952462">
              <a:lnSpc>
                <a:spcPct val="100000"/>
              </a:lnSpc>
              <a:spcBef>
                <a:spcPct val="0"/>
              </a:spcBef>
              <a:buClrTx/>
              <a:buSzTx/>
              <a:buFontTx/>
              <a:buNone/>
              <a:defRPr sz="1200" b="0">
                <a:latin typeface="Times New Roman" pitchFamily="18" charset="0"/>
              </a:defRPr>
            </a:lvl1pPr>
          </a:lstStyle>
          <a:p>
            <a:pPr>
              <a:defRPr/>
            </a:pPr>
            <a:fld id="{A87A476E-D371-43C8-BDCC-3966C28F35D2}" type="slidenum">
              <a:rPr lang="de-DE"/>
              <a:pPr>
                <a:defRPr/>
              </a:pPr>
              <a:t>‹Nr.›</a:t>
            </a:fld>
            <a:endParaRPr lang="de-DE"/>
          </a:p>
        </p:txBody>
      </p:sp>
    </p:spTree>
    <p:extLst>
      <p:ext uri="{BB962C8B-B14F-4D97-AF65-F5344CB8AC3E}">
        <p14:creationId xmlns:p14="http://schemas.microsoft.com/office/powerpoint/2010/main" val="1344956691"/>
      </p:ext>
    </p:extLst>
  </p:cSld>
  <p:clrMap bg1="lt1" tx1="dk1" bg2="lt2" tx2="dk2" accent1="accent1" accent2="accent2" accent3="accent3" accent4="accent4" accent5="accent5" accent6="accent6" hlink="hlink" folHlink="folHlink"/>
  <p:notesStyle>
    <a:lvl1pPr algn="l" rtl="0" eaLnBrk="0" fontAlgn="base" hangingPunct="0">
      <a:spcBef>
        <a:spcPct val="10000"/>
      </a:spcBef>
      <a:spcAft>
        <a:spcPct val="0"/>
      </a:spcAft>
      <a:defRPr sz="1400" kern="1200">
        <a:solidFill>
          <a:schemeClr val="tx1"/>
        </a:solidFill>
        <a:latin typeface="Arial" charset="0"/>
        <a:ea typeface="+mn-ea"/>
        <a:cs typeface="+mn-cs"/>
      </a:defRPr>
    </a:lvl1pPr>
    <a:lvl2pPr marL="457200" algn="l" rtl="0" eaLnBrk="0" fontAlgn="base" hangingPunct="0">
      <a:spcBef>
        <a:spcPct val="10000"/>
      </a:spcBef>
      <a:spcAft>
        <a:spcPct val="0"/>
      </a:spcAft>
      <a:defRPr sz="1400" kern="1200">
        <a:solidFill>
          <a:schemeClr val="tx1"/>
        </a:solidFill>
        <a:latin typeface="Arial" charset="0"/>
        <a:ea typeface="+mn-ea"/>
        <a:cs typeface="+mn-cs"/>
      </a:defRPr>
    </a:lvl2pPr>
    <a:lvl3pPr marL="914400" algn="l" rtl="0" eaLnBrk="0" fontAlgn="base" hangingPunct="0">
      <a:spcBef>
        <a:spcPct val="10000"/>
      </a:spcBef>
      <a:spcAft>
        <a:spcPct val="0"/>
      </a:spcAft>
      <a:defRPr sz="1400" kern="1200">
        <a:solidFill>
          <a:schemeClr val="tx1"/>
        </a:solidFill>
        <a:latin typeface="Arial" charset="0"/>
        <a:ea typeface="+mn-ea"/>
        <a:cs typeface="+mn-cs"/>
      </a:defRPr>
    </a:lvl3pPr>
    <a:lvl4pPr marL="1371600" algn="l" rtl="0" eaLnBrk="0" fontAlgn="base" hangingPunct="0">
      <a:spcBef>
        <a:spcPct val="10000"/>
      </a:spcBef>
      <a:spcAft>
        <a:spcPct val="0"/>
      </a:spcAft>
      <a:defRPr sz="1400" kern="1200">
        <a:solidFill>
          <a:schemeClr val="tx1"/>
        </a:solidFill>
        <a:latin typeface="Arial" charset="0"/>
        <a:ea typeface="+mn-ea"/>
        <a:cs typeface="+mn-cs"/>
      </a:defRPr>
    </a:lvl4pPr>
    <a:lvl5pPr marL="1828800" algn="l" rtl="0" eaLnBrk="0" fontAlgn="base" hangingPunct="0">
      <a:spcBef>
        <a:spcPct val="10000"/>
      </a:spcBef>
      <a:spcAft>
        <a:spcPct val="0"/>
      </a:spcAft>
      <a:defRPr sz="14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52462">
              <a:defRPr sz="1500" b="1">
                <a:solidFill>
                  <a:schemeClr val="tx1"/>
                </a:solidFill>
                <a:latin typeface="Arial" charset="0"/>
              </a:defRPr>
            </a:lvl1pPr>
            <a:lvl2pPr marL="714346" indent="-274749" defTabSz="952462">
              <a:defRPr sz="1500" b="1">
                <a:solidFill>
                  <a:schemeClr val="tx1"/>
                </a:solidFill>
                <a:latin typeface="Arial" charset="0"/>
              </a:defRPr>
            </a:lvl2pPr>
            <a:lvl3pPr marL="1098995" indent="-219799" defTabSz="952462">
              <a:defRPr sz="1500" b="1">
                <a:solidFill>
                  <a:schemeClr val="tx1"/>
                </a:solidFill>
                <a:latin typeface="Arial" charset="0"/>
              </a:defRPr>
            </a:lvl3pPr>
            <a:lvl4pPr marL="1538592" indent="-219799" defTabSz="952462">
              <a:defRPr sz="1500" b="1">
                <a:solidFill>
                  <a:schemeClr val="tx1"/>
                </a:solidFill>
                <a:latin typeface="Arial" charset="0"/>
              </a:defRPr>
            </a:lvl4pPr>
            <a:lvl5pPr marL="1978190" indent="-219799" defTabSz="952462">
              <a:defRPr sz="1500" b="1">
                <a:solidFill>
                  <a:schemeClr val="tx1"/>
                </a:solidFill>
                <a:latin typeface="Arial" charset="0"/>
              </a:defRPr>
            </a:lvl5pPr>
            <a:lvl6pPr marL="2417788"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6pPr>
            <a:lvl7pPr marL="2857386"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7pPr>
            <a:lvl8pPr marL="3296984"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8pPr>
            <a:lvl9pPr marL="3736581"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9pPr>
          </a:lstStyle>
          <a:p>
            <a:fld id="{C14E22E6-8683-4E34-A5ED-DCEDC5A0FDC4}" type="slidenum">
              <a:rPr lang="de-DE" sz="1200" b="0">
                <a:latin typeface="Times New Roman" pitchFamily="18" charset="0"/>
              </a:rPr>
              <a:pPr/>
              <a:t>1</a:t>
            </a:fld>
            <a:endParaRPr lang="de-DE" sz="1200" b="0">
              <a:latin typeface="Times New Roman" pitchFamily="18" charset="0"/>
            </a:endParaRPr>
          </a:p>
        </p:txBody>
      </p:sp>
      <p:sp>
        <p:nvSpPr>
          <p:cNvPr id="32771" name="Rectangle 2"/>
          <p:cNvSpPr>
            <a:spLocks noGrp="1" noRot="1" noChangeAspect="1" noChangeArrowheads="1" noTextEdit="1"/>
          </p:cNvSpPr>
          <p:nvPr>
            <p:ph type="sldImg"/>
          </p:nvPr>
        </p:nvSpPr>
        <p:spPr>
          <a:xfrm>
            <a:off x="922338" y="741363"/>
            <a:ext cx="4940300" cy="3705225"/>
          </a:xfrm>
          <a:ln/>
        </p:spPr>
      </p:sp>
      <p:sp>
        <p:nvSpPr>
          <p:cNvPr id="32772" name="Rectangle 3"/>
          <p:cNvSpPr>
            <a:spLocks noGrp="1" noChangeArrowheads="1"/>
          </p:cNvSpPr>
          <p:nvPr>
            <p:ph type="body" idx="1"/>
          </p:nvPr>
        </p:nvSpPr>
        <p:spPr>
          <a:noFill/>
        </p:spPr>
        <p:txBody>
          <a:bodyPr/>
          <a:lstStyle/>
          <a:p>
            <a:endParaRPr lang="de-DE" smtClean="0"/>
          </a:p>
        </p:txBody>
      </p:sp>
    </p:spTree>
    <p:extLst>
      <p:ext uri="{BB962C8B-B14F-4D97-AF65-F5344CB8AC3E}">
        <p14:creationId xmlns:p14="http://schemas.microsoft.com/office/powerpoint/2010/main" val="2679386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3</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4</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5</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6</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7</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8</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9</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10</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11</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12</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13</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14</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15</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16</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10"/>
          </p:nvPr>
        </p:nvSpPr>
        <p:spPr/>
        <p:txBody>
          <a:bodyPr/>
          <a:lstStyle/>
          <a:p>
            <a:pPr>
              <a:defRPr/>
            </a:pPr>
            <a:fld id="{A87A476E-D371-43C8-BDCC-3966C28F35D2}" type="slidenum">
              <a:rPr lang="de-DE" smtClean="0"/>
              <a:pPr>
                <a:defRPr/>
              </a:pPr>
              <a:t>17</a:t>
            </a:fld>
            <a:endParaRPr lang="de-DE"/>
          </a:p>
        </p:txBody>
      </p:sp>
    </p:spTree>
    <p:extLst>
      <p:ext uri="{BB962C8B-B14F-4D97-AF65-F5344CB8AC3E}">
        <p14:creationId xmlns:p14="http://schemas.microsoft.com/office/powerpoint/2010/main" val="449082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18</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19</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20</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21</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22</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23</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24</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25</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26</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27</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E3B44-0898-42A3-A50A-A527C54A34A9}" type="slidenum">
              <a:rPr lang="de-DE"/>
              <a:pPr/>
              <a:t>28</a:t>
            </a:fld>
            <a:endParaRPr lang="de-DE"/>
          </a:p>
        </p:txBody>
      </p:sp>
      <p:sp>
        <p:nvSpPr>
          <p:cNvPr id="338946" name="Rectangle 2"/>
          <p:cNvSpPr>
            <a:spLocks noGrp="1" noRot="1" noChangeAspect="1" noChangeArrowheads="1" noTextEdit="1"/>
          </p:cNvSpPr>
          <p:nvPr>
            <p:ph type="sldImg"/>
          </p:nvPr>
        </p:nvSpPr>
        <p:spPr>
          <a:xfrm>
            <a:off x="922338" y="741363"/>
            <a:ext cx="4940300" cy="3705225"/>
          </a:xfrm>
          <a:ln/>
        </p:spPr>
      </p:sp>
      <p:sp>
        <p:nvSpPr>
          <p:cNvPr id="338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867365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52462">
              <a:defRPr sz="1500" b="1">
                <a:solidFill>
                  <a:schemeClr val="tx1"/>
                </a:solidFill>
                <a:latin typeface="Arial" charset="0"/>
              </a:defRPr>
            </a:lvl1pPr>
            <a:lvl2pPr marL="714346" indent="-274749" defTabSz="952462">
              <a:defRPr sz="1500" b="1">
                <a:solidFill>
                  <a:schemeClr val="tx1"/>
                </a:solidFill>
                <a:latin typeface="Arial" charset="0"/>
              </a:defRPr>
            </a:lvl2pPr>
            <a:lvl3pPr marL="1098995" indent="-219799" defTabSz="952462">
              <a:defRPr sz="1500" b="1">
                <a:solidFill>
                  <a:schemeClr val="tx1"/>
                </a:solidFill>
                <a:latin typeface="Arial" charset="0"/>
              </a:defRPr>
            </a:lvl3pPr>
            <a:lvl4pPr marL="1538592" indent="-219799" defTabSz="952462">
              <a:defRPr sz="1500" b="1">
                <a:solidFill>
                  <a:schemeClr val="tx1"/>
                </a:solidFill>
                <a:latin typeface="Arial" charset="0"/>
              </a:defRPr>
            </a:lvl4pPr>
            <a:lvl5pPr marL="1978190" indent="-219799" defTabSz="952462">
              <a:defRPr sz="1500" b="1">
                <a:solidFill>
                  <a:schemeClr val="tx1"/>
                </a:solidFill>
                <a:latin typeface="Arial" charset="0"/>
              </a:defRPr>
            </a:lvl5pPr>
            <a:lvl6pPr marL="2417788"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6pPr>
            <a:lvl7pPr marL="2857386"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7pPr>
            <a:lvl8pPr marL="3296984"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8pPr>
            <a:lvl9pPr marL="3736581" indent="-219799" defTabSz="952462" eaLnBrk="0" fontAlgn="base" hangingPunct="0">
              <a:lnSpc>
                <a:spcPct val="90000"/>
              </a:lnSpc>
              <a:spcBef>
                <a:spcPct val="25000"/>
              </a:spcBef>
              <a:spcAft>
                <a:spcPct val="0"/>
              </a:spcAft>
              <a:buClr>
                <a:srgbClr val="FF0000"/>
              </a:buClr>
              <a:buSzPct val="75000"/>
              <a:buFont typeface="Monotype Sorts" pitchFamily="2" charset="2"/>
              <a:buChar char="n"/>
              <a:defRPr sz="1500" b="1">
                <a:solidFill>
                  <a:schemeClr val="tx1"/>
                </a:solidFill>
                <a:latin typeface="Arial" charset="0"/>
              </a:defRPr>
            </a:lvl9pPr>
          </a:lstStyle>
          <a:p>
            <a:fld id="{C14E22E6-8683-4E34-A5ED-DCEDC5A0FDC4}" type="slidenum">
              <a:rPr lang="de-DE" sz="1200" b="0">
                <a:latin typeface="Times New Roman" pitchFamily="18" charset="0"/>
              </a:rPr>
              <a:pPr/>
              <a:t>29</a:t>
            </a:fld>
            <a:endParaRPr lang="de-DE" sz="1200" b="0">
              <a:latin typeface="Times New Roman" pitchFamily="18" charset="0"/>
            </a:endParaRPr>
          </a:p>
        </p:txBody>
      </p:sp>
      <p:sp>
        <p:nvSpPr>
          <p:cNvPr id="32771" name="Rectangle 2"/>
          <p:cNvSpPr>
            <a:spLocks noGrp="1" noRot="1" noChangeAspect="1" noChangeArrowheads="1" noTextEdit="1"/>
          </p:cNvSpPr>
          <p:nvPr>
            <p:ph type="sldImg"/>
          </p:nvPr>
        </p:nvSpPr>
        <p:spPr>
          <a:xfrm>
            <a:off x="922338" y="741363"/>
            <a:ext cx="4940300" cy="3705225"/>
          </a:xfrm>
          <a:ln/>
        </p:spPr>
      </p:sp>
      <p:sp>
        <p:nvSpPr>
          <p:cNvPr id="32772" name="Rectangle 3"/>
          <p:cNvSpPr>
            <a:spLocks noGrp="1" noChangeArrowheads="1"/>
          </p:cNvSpPr>
          <p:nvPr>
            <p:ph type="body" idx="1"/>
          </p:nvPr>
        </p:nvSpPr>
        <p:spPr>
          <a:noFill/>
        </p:spPr>
        <p:txBody>
          <a:bodyPr/>
          <a:lstStyle/>
          <a:p>
            <a:endParaRPr lang="de-DE" smtClean="0"/>
          </a:p>
        </p:txBody>
      </p:sp>
    </p:spTree>
    <p:extLst>
      <p:ext uri="{BB962C8B-B14F-4D97-AF65-F5344CB8AC3E}">
        <p14:creationId xmlns:p14="http://schemas.microsoft.com/office/powerpoint/2010/main" val="2679386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4174349892"/>
      </p:ext>
    </p:extLst>
  </p:cSld>
  <p:clrMapOvr>
    <a:masterClrMapping/>
  </p:clrMapOvr>
  <p:transition>
    <p:cu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86905814"/>
      </p:ext>
    </p:extLst>
  </p:cSld>
  <p:clrMapOvr>
    <a:masterClrMapping/>
  </p:clrMapOvr>
  <p:transition>
    <p:cu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4061972431"/>
      </p:ext>
    </p:extLst>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676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76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63399561"/>
      </p:ext>
    </p:extLst>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84772157"/>
      </p:ext>
    </p:extLst>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799427062"/>
      </p:ext>
    </p:extLst>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3979110"/>
      </p:ext>
    </p:extLst>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121966319"/>
      </p:ext>
    </p:extLst>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1861268116"/>
      </p:ext>
    </p:extLst>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94373427"/>
      </p:ext>
    </p:extLst>
  </p:cSld>
  <p:clrMapOvr>
    <a:masterClrMapping/>
  </p:clrMapOvr>
  <p:transition>
    <p:cu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685800" y="228600"/>
            <a:ext cx="7313613" cy="1141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bodyPr>
          <a:lstStyle/>
          <a:p>
            <a:pPr lvl="0"/>
            <a:endParaRPr lang="de-DE" dirty="0" smtClean="0"/>
          </a:p>
        </p:txBody>
      </p:sp>
      <p:sp>
        <p:nvSpPr>
          <p:cNvPr id="1027" name="Rectangle 5"/>
          <p:cNvSpPr>
            <a:spLocks noGrp="1" noChangeArrowheads="1"/>
          </p:cNvSpPr>
          <p:nvPr>
            <p:ph type="body" idx="1"/>
          </p:nvPr>
        </p:nvSpPr>
        <p:spPr bwMode="auto">
          <a:xfrm>
            <a:off x="685800" y="1676400"/>
            <a:ext cx="7772400" cy="464820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dirty="0" err="1" smtClean="0"/>
              <a:t>Hauptteiltext</a:t>
            </a:r>
            <a:endParaRPr lang="en-US" dirty="0" smtClean="0"/>
          </a:p>
          <a:p>
            <a:pPr lvl="1"/>
            <a:r>
              <a:rPr lang="en-US" dirty="0" err="1" smtClean="0"/>
              <a:t>Zweite</a:t>
            </a:r>
            <a:r>
              <a:rPr lang="en-US" dirty="0" smtClean="0"/>
              <a:t> </a:t>
            </a:r>
            <a:r>
              <a:rPr lang="en-US" dirty="0" err="1" smtClean="0"/>
              <a:t>Ebene</a:t>
            </a:r>
            <a:endParaRPr lang="en-US" dirty="0" smtClean="0"/>
          </a:p>
          <a:p>
            <a:pPr lvl="2"/>
            <a:r>
              <a:rPr lang="en-US" dirty="0" err="1" smtClean="0"/>
              <a:t>Dritte</a:t>
            </a:r>
            <a:r>
              <a:rPr lang="en-US" dirty="0" smtClean="0"/>
              <a:t> </a:t>
            </a:r>
            <a:r>
              <a:rPr lang="en-US" dirty="0" err="1" smtClean="0"/>
              <a:t>Ebene</a:t>
            </a:r>
            <a:endParaRPr lang="en-US" dirty="0" smtClean="0"/>
          </a:p>
          <a:p>
            <a:pPr lvl="3"/>
            <a:endParaRPr lang="en-US" dirty="0" smtClean="0"/>
          </a:p>
        </p:txBody>
      </p:sp>
      <p:sp>
        <p:nvSpPr>
          <p:cNvPr id="1028" name="Rectangle 6"/>
          <p:cNvSpPr>
            <a:spLocks noChangeArrowheads="1"/>
          </p:cNvSpPr>
          <p:nvPr/>
        </p:nvSpPr>
        <p:spPr bwMode="auto">
          <a:xfrm>
            <a:off x="8434388" y="152400"/>
            <a:ext cx="609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r">
              <a:lnSpc>
                <a:spcPct val="100000"/>
              </a:lnSpc>
              <a:spcBef>
                <a:spcPct val="0"/>
              </a:spcBef>
              <a:buClrTx/>
              <a:buSzTx/>
              <a:buFontTx/>
              <a:buNone/>
            </a:pPr>
            <a:fld id="{13A47EB7-2FE7-43C2-AEFC-69D27881120F}" type="slidenum">
              <a:rPr lang="en-US" sz="1000" b="0"/>
              <a:pPr algn="r">
                <a:lnSpc>
                  <a:spcPct val="100000"/>
                </a:lnSpc>
                <a:spcBef>
                  <a:spcPct val="0"/>
                </a:spcBef>
                <a:buClrTx/>
                <a:buSzTx/>
                <a:buFontTx/>
                <a:buNone/>
              </a:pPr>
              <a:t>‹Nr.›</a:t>
            </a:fld>
            <a:endParaRPr lang="en-US" sz="1000" b="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transition>
    <p:cut/>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800" b="0">
          <a:solidFill>
            <a:schemeClr val="tx1"/>
          </a:solidFill>
          <a:latin typeface="Arial" pitchFamily="34" charset="0"/>
          <a:ea typeface="+mj-ea"/>
          <a:cs typeface="Arial" pitchFamily="34" charset="0"/>
        </a:defRPr>
      </a:lvl1pPr>
      <a:lvl2pPr algn="l" rtl="0" eaLnBrk="0" fontAlgn="base" hangingPunct="0">
        <a:lnSpc>
          <a:spcPct val="90000"/>
        </a:lnSpc>
        <a:spcBef>
          <a:spcPct val="0"/>
        </a:spcBef>
        <a:spcAft>
          <a:spcPct val="0"/>
        </a:spcAft>
        <a:defRPr sz="3200" b="1">
          <a:solidFill>
            <a:schemeClr val="tx1"/>
          </a:solidFill>
          <a:latin typeface="Times New Roman" pitchFamily="18" charset="0"/>
        </a:defRPr>
      </a:lvl2pPr>
      <a:lvl3pPr algn="l" rtl="0" eaLnBrk="0" fontAlgn="base" hangingPunct="0">
        <a:lnSpc>
          <a:spcPct val="90000"/>
        </a:lnSpc>
        <a:spcBef>
          <a:spcPct val="0"/>
        </a:spcBef>
        <a:spcAft>
          <a:spcPct val="0"/>
        </a:spcAft>
        <a:defRPr sz="3200" b="1">
          <a:solidFill>
            <a:schemeClr val="tx1"/>
          </a:solidFill>
          <a:latin typeface="Times New Roman" pitchFamily="18" charset="0"/>
        </a:defRPr>
      </a:lvl3pPr>
      <a:lvl4pPr algn="l" rtl="0" eaLnBrk="0" fontAlgn="base" hangingPunct="0">
        <a:lnSpc>
          <a:spcPct val="90000"/>
        </a:lnSpc>
        <a:spcBef>
          <a:spcPct val="0"/>
        </a:spcBef>
        <a:spcAft>
          <a:spcPct val="0"/>
        </a:spcAft>
        <a:defRPr sz="3200" b="1">
          <a:solidFill>
            <a:schemeClr val="tx1"/>
          </a:solidFill>
          <a:latin typeface="Times New Roman" pitchFamily="18" charset="0"/>
        </a:defRPr>
      </a:lvl4pPr>
      <a:lvl5pPr algn="l" rtl="0" eaLnBrk="0" fontAlgn="base" hangingPunct="0">
        <a:lnSpc>
          <a:spcPct val="90000"/>
        </a:lnSpc>
        <a:spcBef>
          <a:spcPct val="0"/>
        </a:spcBef>
        <a:spcAft>
          <a:spcPct val="0"/>
        </a:spcAft>
        <a:defRPr sz="3200" b="1">
          <a:solidFill>
            <a:schemeClr val="tx1"/>
          </a:solidFill>
          <a:latin typeface="Times New Roman" pitchFamily="18" charset="0"/>
        </a:defRPr>
      </a:lvl5pPr>
      <a:lvl6pPr marL="457200" algn="l" rtl="0" eaLnBrk="0" fontAlgn="base" hangingPunct="0">
        <a:lnSpc>
          <a:spcPct val="90000"/>
        </a:lnSpc>
        <a:spcBef>
          <a:spcPct val="0"/>
        </a:spcBef>
        <a:spcAft>
          <a:spcPct val="0"/>
        </a:spcAft>
        <a:defRPr sz="3200" b="1">
          <a:solidFill>
            <a:schemeClr val="tx1"/>
          </a:solidFill>
          <a:latin typeface="Times New Roman" pitchFamily="18" charset="0"/>
        </a:defRPr>
      </a:lvl6pPr>
      <a:lvl7pPr marL="914400" algn="l" rtl="0" eaLnBrk="0" fontAlgn="base" hangingPunct="0">
        <a:lnSpc>
          <a:spcPct val="90000"/>
        </a:lnSpc>
        <a:spcBef>
          <a:spcPct val="0"/>
        </a:spcBef>
        <a:spcAft>
          <a:spcPct val="0"/>
        </a:spcAft>
        <a:defRPr sz="3200" b="1">
          <a:solidFill>
            <a:schemeClr val="tx1"/>
          </a:solidFill>
          <a:latin typeface="Times New Roman" pitchFamily="18" charset="0"/>
        </a:defRPr>
      </a:lvl7pPr>
      <a:lvl8pPr marL="1371600" algn="l" rtl="0" eaLnBrk="0" fontAlgn="base" hangingPunct="0">
        <a:lnSpc>
          <a:spcPct val="90000"/>
        </a:lnSpc>
        <a:spcBef>
          <a:spcPct val="0"/>
        </a:spcBef>
        <a:spcAft>
          <a:spcPct val="0"/>
        </a:spcAft>
        <a:defRPr sz="3200" b="1">
          <a:solidFill>
            <a:schemeClr val="tx1"/>
          </a:solidFill>
          <a:latin typeface="Times New Roman" pitchFamily="18" charset="0"/>
        </a:defRPr>
      </a:lvl8pPr>
      <a:lvl9pPr marL="1828800" algn="l" rtl="0" eaLnBrk="0" fontAlgn="base" hangingPunct="0">
        <a:lnSpc>
          <a:spcPct val="90000"/>
        </a:lnSpc>
        <a:spcBef>
          <a:spcPct val="0"/>
        </a:spcBef>
        <a:spcAft>
          <a:spcPct val="0"/>
        </a:spcAft>
        <a:defRPr sz="3200" b="1">
          <a:solidFill>
            <a:schemeClr val="tx1"/>
          </a:solidFill>
          <a:latin typeface="Times New Roman" pitchFamily="18" charset="0"/>
        </a:defRPr>
      </a:lvl9pPr>
    </p:titleStyle>
    <p:bodyStyle>
      <a:lvl1pPr marL="385763" indent="-385763" algn="l" defTabSz="6953250" rtl="0" eaLnBrk="0" fontAlgn="base" hangingPunct="0">
        <a:lnSpc>
          <a:spcPct val="90000"/>
        </a:lnSpc>
        <a:spcBef>
          <a:spcPct val="25000"/>
        </a:spcBef>
        <a:spcAft>
          <a:spcPct val="0"/>
        </a:spcAft>
        <a:buClr>
          <a:schemeClr val="bg2"/>
        </a:buClr>
        <a:buSzPct val="75000"/>
        <a:buFont typeface="Wingdings" panose="05000000000000000000" pitchFamily="2" charset="2"/>
        <a:buChar char="n"/>
        <a:tabLst>
          <a:tab pos="6858000" algn="r"/>
        </a:tabLst>
        <a:defRPr sz="2400" b="1">
          <a:solidFill>
            <a:schemeClr val="tx1"/>
          </a:solidFill>
          <a:latin typeface="+mn-lt"/>
          <a:ea typeface="+mn-ea"/>
          <a:cs typeface="+mn-cs"/>
        </a:defRPr>
      </a:lvl1pPr>
      <a:lvl2pPr marL="860425" indent="-284163" algn="l" defTabSz="6953250" rtl="0" eaLnBrk="0" fontAlgn="base" hangingPunct="0">
        <a:lnSpc>
          <a:spcPct val="90000"/>
        </a:lnSpc>
        <a:spcBef>
          <a:spcPct val="25000"/>
        </a:spcBef>
        <a:spcAft>
          <a:spcPct val="0"/>
        </a:spcAft>
        <a:buClr>
          <a:srgbClr val="FDD903"/>
        </a:buClr>
        <a:buFont typeface="Wingdings" pitchFamily="2" charset="2"/>
        <a:buChar char="l"/>
        <a:tabLst>
          <a:tab pos="6858000" algn="r"/>
        </a:tabLst>
        <a:defRPr sz="2000" b="0">
          <a:solidFill>
            <a:schemeClr val="tx1"/>
          </a:solidFill>
          <a:latin typeface="+mn-lt"/>
        </a:defRPr>
      </a:lvl2pPr>
      <a:lvl3pPr marL="1330325" indent="-279400" algn="l" defTabSz="6953250" rtl="0" eaLnBrk="0" fontAlgn="base" hangingPunct="0">
        <a:lnSpc>
          <a:spcPct val="90000"/>
        </a:lnSpc>
        <a:spcBef>
          <a:spcPct val="25000"/>
        </a:spcBef>
        <a:spcAft>
          <a:spcPct val="0"/>
        </a:spcAft>
        <a:buClr>
          <a:schemeClr val="tx2"/>
        </a:buClr>
        <a:buSzPct val="70000"/>
        <a:buFont typeface="Wingdings" pitchFamily="2" charset="2"/>
        <a:buChar char="Ø"/>
        <a:tabLst>
          <a:tab pos="6858000" algn="r"/>
        </a:tabLst>
        <a:defRPr sz="2000">
          <a:solidFill>
            <a:schemeClr val="tx1"/>
          </a:solidFill>
          <a:latin typeface="+mn-lt"/>
        </a:defRPr>
      </a:lvl3pPr>
      <a:lvl4pPr marL="1676400" indent="-155575" algn="l" defTabSz="6953250" rtl="0" eaLnBrk="0" fontAlgn="base" hangingPunct="0">
        <a:lnSpc>
          <a:spcPct val="90000"/>
        </a:lnSpc>
        <a:spcBef>
          <a:spcPct val="25000"/>
        </a:spcBef>
        <a:spcAft>
          <a:spcPct val="0"/>
        </a:spcAft>
        <a:buChar char="–"/>
        <a:tabLst>
          <a:tab pos="6858000" algn="r"/>
        </a:tabLst>
        <a:defRPr>
          <a:solidFill>
            <a:schemeClr val="tx1"/>
          </a:solidFill>
          <a:latin typeface="+mn-lt"/>
        </a:defRPr>
      </a:lvl4pPr>
      <a:lvl5pPr marL="2095500" indent="-228600" algn="l" defTabSz="6953250" rtl="0" eaLnBrk="0" fontAlgn="base" hangingPunct="0">
        <a:spcBef>
          <a:spcPct val="20000"/>
        </a:spcBef>
        <a:spcAft>
          <a:spcPct val="0"/>
        </a:spcAft>
        <a:buChar char="•"/>
        <a:tabLst>
          <a:tab pos="6858000" algn="r"/>
        </a:tabLst>
        <a:defRPr sz="2000">
          <a:solidFill>
            <a:schemeClr val="tx1"/>
          </a:solidFill>
          <a:latin typeface="+mn-lt"/>
        </a:defRPr>
      </a:lvl5pPr>
      <a:lvl6pPr marL="2552700" indent="-228600" algn="l" defTabSz="6953250" rtl="0" eaLnBrk="0" fontAlgn="base" hangingPunct="0">
        <a:spcBef>
          <a:spcPct val="20000"/>
        </a:spcBef>
        <a:spcAft>
          <a:spcPct val="0"/>
        </a:spcAft>
        <a:buChar char="•"/>
        <a:tabLst>
          <a:tab pos="6858000" algn="r"/>
        </a:tabLst>
        <a:defRPr sz="2000">
          <a:solidFill>
            <a:schemeClr val="tx1"/>
          </a:solidFill>
          <a:latin typeface="+mn-lt"/>
        </a:defRPr>
      </a:lvl6pPr>
      <a:lvl7pPr marL="3009900" indent="-228600" algn="l" defTabSz="6953250" rtl="0" eaLnBrk="0" fontAlgn="base" hangingPunct="0">
        <a:spcBef>
          <a:spcPct val="20000"/>
        </a:spcBef>
        <a:spcAft>
          <a:spcPct val="0"/>
        </a:spcAft>
        <a:buChar char="•"/>
        <a:tabLst>
          <a:tab pos="6858000" algn="r"/>
        </a:tabLst>
        <a:defRPr sz="2000">
          <a:solidFill>
            <a:schemeClr val="tx1"/>
          </a:solidFill>
          <a:latin typeface="+mn-lt"/>
        </a:defRPr>
      </a:lvl7pPr>
      <a:lvl8pPr marL="3467100" indent="-228600" algn="l" defTabSz="6953250" rtl="0" eaLnBrk="0" fontAlgn="base" hangingPunct="0">
        <a:spcBef>
          <a:spcPct val="20000"/>
        </a:spcBef>
        <a:spcAft>
          <a:spcPct val="0"/>
        </a:spcAft>
        <a:buChar char="•"/>
        <a:tabLst>
          <a:tab pos="6858000" algn="r"/>
        </a:tabLst>
        <a:defRPr sz="2000">
          <a:solidFill>
            <a:schemeClr val="tx1"/>
          </a:solidFill>
          <a:latin typeface="+mn-lt"/>
        </a:defRPr>
      </a:lvl8pPr>
      <a:lvl9pPr marL="3924300" indent="-228600" algn="l" defTabSz="6953250" rtl="0" eaLnBrk="0" fontAlgn="base" hangingPunct="0">
        <a:spcBef>
          <a:spcPct val="20000"/>
        </a:spcBef>
        <a:spcAft>
          <a:spcPct val="0"/>
        </a:spcAft>
        <a:buChar char="•"/>
        <a:tabLst>
          <a:tab pos="6858000" algn="r"/>
        </a:tabLst>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385763" indent="-385763" algn="ctr" defTabSz="6953250">
              <a:tabLst>
                <a:tab pos="6858000" algn="r"/>
              </a:tabLst>
            </a:pPr>
            <a:endParaRPr lang="de-DE" dirty="0"/>
          </a:p>
        </p:txBody>
      </p:sp>
      <p:sp>
        <p:nvSpPr>
          <p:cNvPr id="2051" name="Rectangle 3"/>
          <p:cNvSpPr>
            <a:spLocks noGrp="1" noChangeArrowheads="1"/>
          </p:cNvSpPr>
          <p:nvPr>
            <p:ph type="subTitle" idx="1"/>
          </p:nvPr>
        </p:nvSpPr>
        <p:spPr>
          <a:xfrm>
            <a:off x="262467" y="4385733"/>
            <a:ext cx="8787024" cy="1996017"/>
          </a:xfrm>
        </p:spPr>
        <p:txBody>
          <a:bodyPr/>
          <a:lstStyle/>
          <a:p>
            <a:r>
              <a:rPr lang="en-US" i="1" dirty="0" smtClean="0"/>
              <a:t>Alfred Wagenhofer</a:t>
            </a:r>
            <a:r>
              <a:rPr lang="en-US" b="0" i="1" dirty="0" smtClean="0"/>
              <a:t> </a:t>
            </a:r>
          </a:p>
          <a:p>
            <a:r>
              <a:rPr lang="en-US" b="0" dirty="0" smtClean="0"/>
              <a:t>University of Graz</a:t>
            </a:r>
          </a:p>
          <a:p>
            <a:r>
              <a:rPr lang="en-US" sz="2800" i="1" dirty="0" smtClean="0"/>
              <a:t> </a:t>
            </a:r>
            <a:endParaRPr lang="en-US" b="0" dirty="0" smtClean="0"/>
          </a:p>
        </p:txBody>
      </p:sp>
      <p:sp>
        <p:nvSpPr>
          <p:cNvPr id="2053" name="Rectangle 5"/>
          <p:cNvSpPr>
            <a:spLocks noGrp="1" noChangeArrowheads="1"/>
          </p:cNvSpPr>
          <p:nvPr>
            <p:ph type="ctrTitle"/>
          </p:nvPr>
        </p:nvSpPr>
        <p:spPr>
          <a:xfrm>
            <a:off x="971550" y="2276872"/>
            <a:ext cx="7627938" cy="1439862"/>
          </a:xfrm>
        </p:spPr>
        <p:txBody>
          <a:bodyPr/>
          <a:lstStyle/>
          <a:p>
            <a:pPr algn="ctr"/>
            <a:r>
              <a:rPr lang="en-US" sz="3200" b="1" dirty="0" smtClean="0"/>
              <a:t>Do We Need Prudence in IFRS</a:t>
            </a:r>
            <a:r>
              <a:rPr lang="de-AT" sz="3200" b="1" dirty="0" smtClean="0"/>
              <a:t>?</a:t>
            </a:r>
            <a:r>
              <a:rPr lang="en-US" sz="3200" b="1" dirty="0" smtClean="0"/>
              <a:t/>
            </a:r>
            <a:br>
              <a:rPr lang="en-US" sz="3200" b="1" dirty="0" smtClean="0"/>
            </a:br>
            <a:endParaRPr lang="en-US" sz="3200" b="1" dirty="0" smtClean="0"/>
          </a:p>
        </p:txBody>
      </p:sp>
      <p:sp>
        <p:nvSpPr>
          <p:cNvPr id="2" name="Textfeld 1"/>
          <p:cNvSpPr txBox="1"/>
          <p:nvPr/>
        </p:nvSpPr>
        <p:spPr>
          <a:xfrm>
            <a:off x="1566333" y="135467"/>
            <a:ext cx="4741334" cy="313932"/>
          </a:xfrm>
          <a:prstGeom prst="rect">
            <a:avLst/>
          </a:prstGeom>
          <a:noFill/>
        </p:spPr>
        <p:txBody>
          <a:bodyPr wrap="square" rtlCol="0">
            <a:spAutoFit/>
          </a:bodyPr>
          <a:lstStyle/>
          <a:p>
            <a:endParaRPr lang="de-AT" dirty="0"/>
          </a:p>
        </p:txBody>
      </p:sp>
      <p:pic>
        <p:nvPicPr>
          <p:cNvPr id="7" name="Picture 2" descr="C:\Users\User01\Documents\Universitaet\Uni-allgemein\UNI GRAZ LOGO 4C MIT SCHRIFTZUG UND SIEG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8867" y="-1"/>
            <a:ext cx="5935134" cy="10386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Agenda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Background</a:t>
            </a:r>
          </a:p>
          <a:p>
            <a:pPr lvl="1"/>
            <a:r>
              <a:rPr lang="en-US" dirty="0" smtClean="0"/>
              <a:t>IFRS Framework development </a:t>
            </a:r>
          </a:p>
          <a:p>
            <a:pPr lvl="1"/>
            <a:r>
              <a:rPr lang="en-US" dirty="0" smtClean="0"/>
              <a:t>EU views </a:t>
            </a:r>
            <a:endParaRPr lang="en-US" dirty="0"/>
          </a:p>
          <a:p>
            <a:r>
              <a:rPr lang="en-US" dirty="0" smtClean="0"/>
              <a:t>Analysis</a:t>
            </a:r>
          </a:p>
          <a:p>
            <a:pPr lvl="1"/>
            <a:r>
              <a:rPr lang="en-US" dirty="0" smtClean="0"/>
              <a:t>Finance theory paradigm </a:t>
            </a:r>
          </a:p>
          <a:p>
            <a:pPr lvl="1"/>
            <a:r>
              <a:rPr lang="en-US" dirty="0" smtClean="0"/>
              <a:t>Accounting anomalies</a:t>
            </a:r>
          </a:p>
          <a:p>
            <a:pPr lvl="1"/>
            <a:r>
              <a:rPr lang="en-US" dirty="0" smtClean="0"/>
              <a:t>Market efficiency</a:t>
            </a:r>
            <a:endParaRPr lang="en-US" dirty="0"/>
          </a:p>
          <a:p>
            <a:r>
              <a:rPr lang="en-US" dirty="0" smtClean="0"/>
              <a:t>Academic research </a:t>
            </a:r>
          </a:p>
          <a:p>
            <a:pPr lvl="1"/>
            <a:r>
              <a:rPr lang="en-US" dirty="0" smtClean="0"/>
              <a:t>Theoretical research </a:t>
            </a:r>
          </a:p>
          <a:p>
            <a:pPr lvl="1"/>
            <a:r>
              <a:rPr lang="en-US" dirty="0" smtClean="0"/>
              <a:t>Empirical research </a:t>
            </a:r>
            <a:endParaRPr lang="en-US" dirty="0"/>
          </a:p>
          <a:p>
            <a:r>
              <a:rPr lang="en-US" dirty="0" smtClean="0"/>
              <a:t>Conclusions and way forward </a:t>
            </a: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973" y="2293112"/>
            <a:ext cx="3030559" cy="3233529"/>
          </a:xfrm>
          <a:prstGeom prst="rect">
            <a:avLst/>
          </a:prstGeom>
        </p:spPr>
      </p:pic>
    </p:spTree>
    <p:extLst>
      <p:ext uri="{BB962C8B-B14F-4D97-AF65-F5344CB8AC3E}">
        <p14:creationId xmlns:p14="http://schemas.microsoft.com/office/powerpoint/2010/main" val="2632763045"/>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Background: </a:t>
            </a:r>
            <a:br>
              <a:rPr lang="en-US" dirty="0" smtClean="0"/>
            </a:br>
            <a:r>
              <a:rPr lang="en-US" dirty="0" smtClean="0"/>
              <a:t>The old IAS Framework (1989)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Definition </a:t>
            </a:r>
            <a:r>
              <a:rPr lang="en-US" dirty="0"/>
              <a:t>of prudence </a:t>
            </a:r>
            <a:r>
              <a:rPr lang="en-US" dirty="0" smtClean="0"/>
              <a:t>(para</a:t>
            </a:r>
            <a:r>
              <a:rPr lang="en-US" dirty="0"/>
              <a:t>. </a:t>
            </a:r>
            <a:r>
              <a:rPr lang="en-US" dirty="0" smtClean="0"/>
              <a:t>37)</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p:txBody>
      </p:sp>
      <p:pic>
        <p:nvPicPr>
          <p:cNvPr id="66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2236823"/>
            <a:ext cx="6222999" cy="3073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bwMode="auto">
          <a:xfrm>
            <a:off x="1143001" y="3351443"/>
            <a:ext cx="6163732" cy="843952"/>
          </a:xfrm>
          <a:prstGeom prst="rect">
            <a:avLst/>
          </a:prstGeom>
          <a:noFill/>
          <a:ln w="285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00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rtlCol="0" anchor="t" anchorCtr="0" compatLnSpc="1">
            <a:prstTxWarp prst="textNoShape">
              <a:avLst/>
            </a:prstTxWarp>
          </a:bodyPr>
          <a:lstStyle/>
          <a:p>
            <a:pPr marL="385763" marR="0" indent="-385763" algn="l" defTabSz="6953250" rtl="0" eaLnBrk="0" fontAlgn="base" latinLnBrk="0" hangingPunct="0">
              <a:lnSpc>
                <a:spcPct val="90000"/>
              </a:lnSpc>
              <a:spcBef>
                <a:spcPct val="25000"/>
              </a:spcBef>
              <a:spcAft>
                <a:spcPct val="0"/>
              </a:spcAft>
              <a:buClr>
                <a:srgbClr val="FF0000"/>
              </a:buClr>
              <a:buSzPct val="75000"/>
              <a:buFont typeface="Monotype Sorts" pitchFamily="2" charset="2"/>
              <a:buChar char="n"/>
              <a:tabLst>
                <a:tab pos="6858000" algn="r"/>
              </a:tabLst>
            </a:pPr>
            <a:endParaRPr kumimoji="0" lang="de-AT" sz="16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76916082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Background: </a:t>
            </a:r>
            <a:br>
              <a:rPr lang="en-US" dirty="0" smtClean="0"/>
            </a:br>
            <a:r>
              <a:rPr lang="en-US" dirty="0" smtClean="0"/>
              <a:t>IFRS Conceptual Framework (2010)</a:t>
            </a:r>
            <a:endParaRPr lang="en-US" dirty="0"/>
          </a:p>
        </p:txBody>
      </p:sp>
      <p:sp>
        <p:nvSpPr>
          <p:cNvPr id="315395" name="Rectangle 3"/>
          <p:cNvSpPr>
            <a:spLocks noGrp="1" noChangeArrowheads="1"/>
          </p:cNvSpPr>
          <p:nvPr>
            <p:ph idx="1"/>
          </p:nvPr>
        </p:nvSpPr>
        <p:spPr/>
        <p:txBody>
          <a:bodyPr/>
          <a:lstStyle/>
          <a:p>
            <a:r>
              <a:rPr lang="en-US" dirty="0" smtClean="0"/>
              <a:t>Joint project with the FASB </a:t>
            </a:r>
          </a:p>
          <a:p>
            <a:r>
              <a:rPr lang="en-US" dirty="0" smtClean="0"/>
              <a:t>Eliminates prudence</a:t>
            </a:r>
          </a:p>
          <a:p>
            <a:pPr marL="576262" lvl="1" indent="0">
              <a:buNone/>
            </a:pPr>
            <a:r>
              <a:rPr lang="en-US" dirty="0" smtClean="0"/>
              <a:t>“… </a:t>
            </a:r>
            <a:r>
              <a:rPr lang="en-US" i="1" dirty="0" smtClean="0"/>
              <a:t>does not include prudence or conservatism as an aspect of faithful representation because including either would be inconsistent with neutrality</a:t>
            </a:r>
            <a:r>
              <a:rPr lang="en-US" dirty="0" smtClean="0"/>
              <a:t>” (BC3.27)</a:t>
            </a:r>
          </a:p>
          <a:p>
            <a:pPr marL="576262" lvl="1" indent="0">
              <a:buNone/>
            </a:pPr>
            <a:r>
              <a:rPr lang="en-US" dirty="0" smtClean="0"/>
              <a:t/>
            </a:r>
            <a:br>
              <a:rPr lang="en-US" dirty="0" smtClean="0"/>
            </a:br>
            <a:r>
              <a:rPr lang="en-US" dirty="0" smtClean="0"/>
              <a:t>Little discussion of merits or disadvantages </a:t>
            </a:r>
          </a:p>
          <a:p>
            <a:pPr marL="576262" lvl="1" indent="0">
              <a:buNone/>
            </a:pPr>
            <a:endParaRPr lang="en-US" dirty="0" smtClean="0"/>
          </a:p>
          <a:p>
            <a:r>
              <a:rPr lang="en-US" dirty="0" smtClean="0"/>
              <a:t>IFRS Conceptual Framework Discussion Paper (2013) </a:t>
            </a:r>
          </a:p>
          <a:p>
            <a:pPr lvl="1"/>
            <a:r>
              <a:rPr lang="en-US" dirty="0" smtClean="0"/>
              <a:t>No change proposed </a:t>
            </a:r>
          </a:p>
          <a:p>
            <a:pPr lvl="1"/>
            <a:r>
              <a:rPr lang="en-US" dirty="0" smtClean="0"/>
              <a:t>Does not want to reopen the debate about principles </a:t>
            </a:r>
          </a:p>
          <a:p>
            <a:pPr lvl="2"/>
            <a:endParaRPr lang="en-US" dirty="0" smtClean="0"/>
          </a:p>
          <a:p>
            <a:pPr lvl="1"/>
            <a:endParaRPr lang="en-US" dirty="0" smtClean="0"/>
          </a:p>
        </p:txBody>
      </p:sp>
    </p:spTree>
    <p:extLst>
      <p:ext uri="{BB962C8B-B14F-4D97-AF65-F5344CB8AC3E}">
        <p14:creationId xmlns:p14="http://schemas.microsoft.com/office/powerpoint/2010/main" val="106382220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53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Background: </a:t>
            </a:r>
            <a:br>
              <a:rPr lang="en-US" dirty="0" smtClean="0"/>
            </a:br>
            <a:r>
              <a:rPr lang="en-US" dirty="0" smtClean="0"/>
              <a:t>EU accounting practice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Prudence has long history as an accounting principle </a:t>
            </a:r>
          </a:p>
          <a:p>
            <a:r>
              <a:rPr lang="en-US" dirty="0" smtClean="0"/>
              <a:t>Accounting Directive reflects prudence in the </a:t>
            </a:r>
            <a:br>
              <a:rPr lang="en-US" dirty="0" smtClean="0"/>
            </a:br>
            <a:r>
              <a:rPr lang="en-US" dirty="0" smtClean="0"/>
              <a:t>General financial reporting principles (</a:t>
            </a:r>
            <a:r>
              <a:rPr lang="en-US" dirty="0"/>
              <a:t>Article </a:t>
            </a:r>
            <a:r>
              <a:rPr lang="en-US" dirty="0" smtClean="0"/>
              <a:t>6) </a:t>
            </a:r>
          </a:p>
          <a:p>
            <a:pPr lvl="1"/>
            <a:endParaRPr lang="en-US" dirty="0" smtClean="0"/>
          </a:p>
        </p:txBody>
      </p:sp>
      <p:grpSp>
        <p:nvGrpSpPr>
          <p:cNvPr id="2" name="Gruppieren 1"/>
          <p:cNvGrpSpPr/>
          <p:nvPr/>
        </p:nvGrpSpPr>
        <p:grpSpPr>
          <a:xfrm>
            <a:off x="1678517" y="3101973"/>
            <a:ext cx="5264150" cy="3010959"/>
            <a:chOff x="1610783" y="3034241"/>
            <a:chExt cx="5035550" cy="2784060"/>
          </a:xfrm>
        </p:grpSpPr>
        <p:pic>
          <p:nvPicPr>
            <p:cNvPr id="6553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2218" b="65351"/>
            <a:stretch/>
          </p:blipFill>
          <p:spPr bwMode="auto">
            <a:xfrm>
              <a:off x="1610783" y="3547533"/>
              <a:ext cx="5035550" cy="460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6146"/>
            <a:stretch/>
          </p:blipFill>
          <p:spPr bwMode="auto">
            <a:xfrm>
              <a:off x="1610783" y="3034241"/>
              <a:ext cx="5035550" cy="513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1895"/>
            <a:stretch/>
          </p:blipFill>
          <p:spPr bwMode="auto">
            <a:xfrm>
              <a:off x="1610783" y="5147525"/>
              <a:ext cx="5035550" cy="670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3333" b="28333"/>
            <a:stretch/>
          </p:blipFill>
          <p:spPr bwMode="auto">
            <a:xfrm>
              <a:off x="1610783" y="4030132"/>
              <a:ext cx="5035550" cy="1049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Rechteck 8"/>
          <p:cNvSpPr/>
          <p:nvPr/>
        </p:nvSpPr>
        <p:spPr bwMode="auto">
          <a:xfrm>
            <a:off x="2048932" y="3140968"/>
            <a:ext cx="4834467" cy="278919"/>
          </a:xfrm>
          <a:prstGeom prst="rect">
            <a:avLst/>
          </a:prstGeom>
          <a:noFill/>
          <a:ln w="285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00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rtlCol="0" anchor="t" anchorCtr="0" compatLnSpc="1">
            <a:prstTxWarp prst="textNoShape">
              <a:avLst/>
            </a:prstTxWarp>
          </a:bodyPr>
          <a:lstStyle/>
          <a:p>
            <a:pPr marL="385763" marR="0" indent="-385763" algn="l" defTabSz="6953250" rtl="0" eaLnBrk="0" fontAlgn="base" latinLnBrk="0" hangingPunct="0">
              <a:lnSpc>
                <a:spcPct val="90000"/>
              </a:lnSpc>
              <a:spcBef>
                <a:spcPct val="25000"/>
              </a:spcBef>
              <a:spcAft>
                <a:spcPct val="0"/>
              </a:spcAft>
              <a:buClr>
                <a:srgbClr val="FF0000"/>
              </a:buClr>
              <a:buSzPct val="75000"/>
              <a:buFont typeface="Monotype Sorts" pitchFamily="2" charset="2"/>
              <a:buChar char="n"/>
              <a:tabLst>
                <a:tab pos="6858000" algn="r"/>
              </a:tabLst>
            </a:pPr>
            <a:endParaRPr kumimoji="0" lang="de-AT" sz="16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566267010"/>
      </p:ext>
    </p:extLst>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Background: </a:t>
            </a:r>
            <a:br>
              <a:rPr lang="en-US" dirty="0" smtClean="0"/>
            </a:br>
            <a:r>
              <a:rPr lang="en-US" dirty="0"/>
              <a:t>It even became political </a:t>
            </a:r>
            <a:r>
              <a:rPr lang="en-US" dirty="0" smtClean="0"/>
              <a:t>… </a:t>
            </a:r>
            <a:endParaRPr lang="en-US" dirty="0"/>
          </a:p>
        </p:txBody>
      </p:sp>
      <p:pic>
        <p:nvPicPr>
          <p:cNvPr id="686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296" t="31440" r="31389" b="17531"/>
          <a:stretch/>
        </p:blipFill>
        <p:spPr bwMode="auto">
          <a:xfrm>
            <a:off x="994832" y="1541583"/>
            <a:ext cx="6125636" cy="47120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861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9987" t="16136" r="36865" b="47863"/>
          <a:stretch/>
        </p:blipFill>
        <p:spPr bwMode="auto">
          <a:xfrm>
            <a:off x="1490132" y="2402353"/>
            <a:ext cx="5325533" cy="2499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Inhaltsplatzhalter 2"/>
          <p:cNvSpPr>
            <a:spLocks noGrp="1"/>
          </p:cNvSpPr>
          <p:nvPr>
            <p:ph idx="1"/>
          </p:nvPr>
        </p:nvSpPr>
        <p:spPr>
          <a:xfrm>
            <a:off x="2599266" y="3327400"/>
            <a:ext cx="6265334" cy="2218267"/>
          </a:xfrm>
          <a:solidFill>
            <a:schemeClr val="bg1"/>
          </a:solidFill>
          <a:ln>
            <a:solidFill>
              <a:schemeClr val="tx1"/>
            </a:solidFill>
          </a:ln>
        </p:spPr>
        <p:txBody>
          <a:bodyPr/>
          <a:lstStyle/>
          <a:p>
            <a:r>
              <a:rPr lang="en-US" dirty="0" smtClean="0"/>
              <a:t>Main arguments </a:t>
            </a:r>
          </a:p>
          <a:p>
            <a:pPr lvl="1"/>
            <a:r>
              <a:rPr lang="en-US" sz="1800" dirty="0" smtClean="0"/>
              <a:t>Not abolish fundamental principle of financial reporting in the EU </a:t>
            </a:r>
          </a:p>
          <a:p>
            <a:pPr lvl="1"/>
            <a:r>
              <a:rPr lang="en-US" sz="1800" dirty="0" smtClean="0"/>
              <a:t>Many think fair value accounting contributed to the crisis </a:t>
            </a:r>
          </a:p>
          <a:p>
            <a:pPr lvl="1"/>
            <a:r>
              <a:rPr lang="en-US" sz="1800" dirty="0" smtClean="0"/>
              <a:t>IASB followed the U.S. with eliminating prudence,</a:t>
            </a:r>
            <a:br>
              <a:rPr lang="en-US" sz="1800" dirty="0" smtClean="0"/>
            </a:br>
            <a:r>
              <a:rPr lang="en-US" sz="1800" dirty="0" smtClean="0"/>
              <a:t>but with the end of convergence it should not any further </a:t>
            </a:r>
            <a:endParaRPr lang="en-US" sz="1800" dirty="0"/>
          </a:p>
        </p:txBody>
      </p:sp>
    </p:spTree>
    <p:extLst>
      <p:ext uri="{BB962C8B-B14F-4D97-AF65-F5344CB8AC3E}">
        <p14:creationId xmlns:p14="http://schemas.microsoft.com/office/powerpoint/2010/main" val="226262701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6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Current state: </a:t>
            </a:r>
            <a:br>
              <a:rPr lang="en-US" dirty="0" smtClean="0"/>
            </a:br>
            <a:r>
              <a:rPr lang="en-US" dirty="0" smtClean="0"/>
              <a:t>IFRS </a:t>
            </a:r>
            <a:r>
              <a:rPr lang="en-US" dirty="0"/>
              <a:t>Conceptual Framework ED (2015)</a:t>
            </a:r>
          </a:p>
        </p:txBody>
      </p:sp>
      <p:sp>
        <p:nvSpPr>
          <p:cNvPr id="315395" name="Rectangle 3"/>
          <p:cNvSpPr>
            <a:spLocks noGrp="1" noChangeArrowheads="1"/>
          </p:cNvSpPr>
          <p:nvPr>
            <p:ph idx="1"/>
          </p:nvPr>
        </p:nvSpPr>
        <p:spPr>
          <a:xfrm>
            <a:off x="677333" y="1676400"/>
            <a:ext cx="7018867" cy="4648200"/>
          </a:xfrm>
        </p:spPr>
        <p:txBody>
          <a:bodyPr/>
          <a:lstStyle/>
          <a:p>
            <a:r>
              <a:rPr lang="en-US" dirty="0" smtClean="0"/>
              <a:t>(Re-)Introduces prudence (Para. 2.18)</a:t>
            </a:r>
          </a:p>
          <a:p>
            <a:pPr marL="576262" lvl="1" indent="0">
              <a:buNone/>
            </a:pPr>
            <a:endParaRPr lang="en-US" sz="1800" dirty="0" smtClean="0"/>
          </a:p>
          <a:p>
            <a:pPr marL="576262" lvl="1" indent="0" algn="just">
              <a:buNone/>
            </a:pPr>
            <a:r>
              <a:rPr lang="en-US" sz="1700" dirty="0" smtClean="0"/>
              <a:t>Neutrality </a:t>
            </a:r>
            <a:r>
              <a:rPr lang="en-US" sz="1700" dirty="0"/>
              <a:t>is supported by the exercise of prudence. Prudence is the exercise </a:t>
            </a:r>
            <a:r>
              <a:rPr lang="en-US" sz="1700" dirty="0" smtClean="0"/>
              <a:t>of caution </a:t>
            </a:r>
            <a:r>
              <a:rPr lang="en-US" sz="1700" dirty="0"/>
              <a:t>when making judgements under conditions of uncertainty. </a:t>
            </a:r>
            <a:r>
              <a:rPr lang="en-US" sz="1700" dirty="0" smtClean="0"/>
              <a:t>The exercise </a:t>
            </a:r>
            <a:r>
              <a:rPr lang="en-US" sz="1700" dirty="0"/>
              <a:t>of prudence means that assets and income are not overstated </a:t>
            </a:r>
            <a:r>
              <a:rPr lang="en-US" sz="1700" dirty="0" smtClean="0"/>
              <a:t>and liabilities </a:t>
            </a:r>
            <a:r>
              <a:rPr lang="en-US" sz="1700" dirty="0"/>
              <a:t>and expenses are not understated. Equally, the exercise of </a:t>
            </a:r>
            <a:r>
              <a:rPr lang="en-US" sz="1700" dirty="0" smtClean="0"/>
              <a:t>prudence does </a:t>
            </a:r>
            <a:r>
              <a:rPr lang="en-US" sz="1700" dirty="0"/>
              <a:t>not allow for the understatement of assets and income or </a:t>
            </a:r>
            <a:r>
              <a:rPr lang="en-US" sz="1700" dirty="0" smtClean="0"/>
              <a:t>the overstatement </a:t>
            </a:r>
            <a:r>
              <a:rPr lang="en-US" sz="1700" dirty="0"/>
              <a:t>of liabilities and expenses, because such </a:t>
            </a:r>
            <a:r>
              <a:rPr lang="en-US" sz="1700" dirty="0" err="1"/>
              <a:t>mis</a:t>
            </a:r>
            <a:r>
              <a:rPr lang="en-US" sz="1700" dirty="0"/>
              <a:t>-statements can </a:t>
            </a:r>
            <a:r>
              <a:rPr lang="en-US" sz="1700" dirty="0" smtClean="0"/>
              <a:t>lead to </a:t>
            </a:r>
            <a:r>
              <a:rPr lang="en-US" sz="1700" dirty="0"/>
              <a:t>the overstatement of income or the understatement of expenses in </a:t>
            </a:r>
            <a:r>
              <a:rPr lang="en-US" sz="1700" dirty="0" smtClean="0"/>
              <a:t>future periods.</a:t>
            </a:r>
          </a:p>
          <a:p>
            <a:pPr marL="576262" lvl="1" indent="0" algn="just">
              <a:buNone/>
            </a:pPr>
            <a:endParaRPr lang="en-US" sz="1700" dirty="0"/>
          </a:p>
          <a:p>
            <a:r>
              <a:rPr lang="en-US" dirty="0"/>
              <a:t>Develops distinction between </a:t>
            </a:r>
          </a:p>
          <a:p>
            <a:pPr lvl="1"/>
            <a:r>
              <a:rPr lang="en-US" dirty="0"/>
              <a:t>“Cautious prudence” (“good” prudence) and </a:t>
            </a:r>
          </a:p>
          <a:p>
            <a:pPr lvl="1"/>
            <a:r>
              <a:rPr lang="en-US" dirty="0"/>
              <a:t>“Asymmetric prudence” (“bad” prudence) </a:t>
            </a:r>
          </a:p>
          <a:p>
            <a:pPr marL="576262" lvl="1" indent="0" algn="just">
              <a:buNone/>
            </a:pPr>
            <a:endParaRPr lang="en-US" sz="1700" dirty="0" smtClean="0"/>
          </a:p>
        </p:txBody>
      </p:sp>
      <p:sp>
        <p:nvSpPr>
          <p:cNvPr id="5" name="Rechteck 4"/>
          <p:cNvSpPr/>
          <p:nvPr/>
        </p:nvSpPr>
        <p:spPr bwMode="auto">
          <a:xfrm>
            <a:off x="1261534" y="2420110"/>
            <a:ext cx="6434665" cy="729490"/>
          </a:xfrm>
          <a:prstGeom prst="rect">
            <a:avLst/>
          </a:prstGeom>
          <a:noFill/>
          <a:ln w="285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00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rtlCol="0" anchor="t" anchorCtr="0" compatLnSpc="1">
            <a:prstTxWarp prst="textNoShape">
              <a:avLst/>
            </a:prstTxWarp>
          </a:bodyPr>
          <a:lstStyle/>
          <a:p>
            <a:pPr marL="385763" marR="0" indent="-385763" algn="l" defTabSz="6953250" rtl="0" eaLnBrk="0" fontAlgn="base" latinLnBrk="0" hangingPunct="0">
              <a:lnSpc>
                <a:spcPct val="90000"/>
              </a:lnSpc>
              <a:spcBef>
                <a:spcPct val="25000"/>
              </a:spcBef>
              <a:spcAft>
                <a:spcPct val="0"/>
              </a:spcAft>
              <a:buClr>
                <a:srgbClr val="FF0000"/>
              </a:buClr>
              <a:buSzPct val="75000"/>
              <a:buFont typeface="Monotype Sorts" pitchFamily="2" charset="2"/>
              <a:buChar char="n"/>
              <a:tabLst>
                <a:tab pos="6858000" algn="r"/>
              </a:tabLst>
            </a:pPr>
            <a:endParaRPr kumimoji="0" lang="de-AT" sz="16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7462558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539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Current state: </a:t>
            </a:r>
            <a:br>
              <a:rPr lang="en-US" dirty="0" smtClean="0"/>
            </a:br>
            <a:r>
              <a:rPr lang="en-US" dirty="0" smtClean="0"/>
              <a:t>IFRS </a:t>
            </a:r>
            <a:r>
              <a:rPr lang="en-US" dirty="0"/>
              <a:t>Conceptual Framework ED (2015)</a:t>
            </a:r>
          </a:p>
        </p:txBody>
      </p:sp>
      <p:sp>
        <p:nvSpPr>
          <p:cNvPr id="315395" name="Rectangle 3"/>
          <p:cNvSpPr>
            <a:spLocks noGrp="1" noChangeArrowheads="1"/>
          </p:cNvSpPr>
          <p:nvPr>
            <p:ph idx="1"/>
          </p:nvPr>
        </p:nvSpPr>
        <p:spPr>
          <a:xfrm>
            <a:off x="677333" y="1676400"/>
            <a:ext cx="8102600" cy="4648200"/>
          </a:xfrm>
        </p:spPr>
        <p:txBody>
          <a:bodyPr/>
          <a:lstStyle/>
          <a:p>
            <a:r>
              <a:rPr lang="en-US" dirty="0" smtClean="0"/>
              <a:t>Explains in the Basis for Conclusions that </a:t>
            </a:r>
            <a:br>
              <a:rPr lang="en-US" dirty="0" smtClean="0"/>
            </a:br>
            <a:r>
              <a:rPr lang="en-US" dirty="0" smtClean="0"/>
              <a:t>cautious prudence helps achieve neutrality</a:t>
            </a:r>
            <a:br>
              <a:rPr lang="en-US" dirty="0" smtClean="0"/>
            </a:br>
            <a:r>
              <a:rPr lang="en-US" dirty="0" smtClean="0"/>
              <a:t>  </a:t>
            </a:r>
          </a:p>
          <a:p>
            <a:pPr lvl="1"/>
            <a:r>
              <a:rPr lang="en-US" dirty="0" smtClean="0"/>
              <a:t>ED arguments for cautious prudence </a:t>
            </a:r>
          </a:p>
          <a:p>
            <a:pPr lvl="2"/>
            <a:r>
              <a:rPr lang="en-US" dirty="0" smtClean="0"/>
              <a:t>Counter a natural optimistic bias of management </a:t>
            </a:r>
          </a:p>
          <a:p>
            <a:pPr lvl="2"/>
            <a:r>
              <a:rPr lang="en-US" dirty="0" smtClean="0"/>
              <a:t>Help IASB to develop standards that counteract any management bias </a:t>
            </a:r>
            <a:br>
              <a:rPr lang="en-US" dirty="0" smtClean="0"/>
            </a:br>
            <a:endParaRPr lang="en-US" dirty="0" smtClean="0"/>
          </a:p>
          <a:p>
            <a:pPr lvl="1"/>
            <a:r>
              <a:rPr lang="en-US" dirty="0" smtClean="0"/>
              <a:t>ED notes that </a:t>
            </a:r>
            <a:r>
              <a:rPr lang="en-US" dirty="0" smtClean="0"/>
              <a:t>cautious prudence </a:t>
            </a:r>
            <a:r>
              <a:rPr lang="en-US" dirty="0"/>
              <a:t>does not … </a:t>
            </a:r>
            <a:endParaRPr lang="en-US" dirty="0" smtClean="0"/>
          </a:p>
          <a:p>
            <a:pPr lvl="2"/>
            <a:r>
              <a:rPr lang="en-US" dirty="0" smtClean="0"/>
              <a:t>require recognition of all assets and liabilities </a:t>
            </a:r>
          </a:p>
          <a:p>
            <a:pPr lvl="2"/>
            <a:r>
              <a:rPr lang="en-US" dirty="0" smtClean="0"/>
              <a:t>require value of entity on balance sheet</a:t>
            </a:r>
          </a:p>
          <a:p>
            <a:pPr lvl="2"/>
            <a:r>
              <a:rPr lang="en-US" dirty="0" smtClean="0"/>
              <a:t>require measurement of all items at current value </a:t>
            </a:r>
          </a:p>
          <a:p>
            <a:pPr lvl="2"/>
            <a:r>
              <a:rPr lang="en-US" dirty="0" smtClean="0"/>
              <a:t>prohibit impairment tests under historical cost measurement </a:t>
            </a:r>
          </a:p>
        </p:txBody>
      </p:sp>
    </p:spTree>
    <p:extLst>
      <p:ext uri="{BB962C8B-B14F-4D97-AF65-F5344CB8AC3E}">
        <p14:creationId xmlns:p14="http://schemas.microsoft.com/office/powerpoint/2010/main" val="138538667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Analysis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The view that cautious </a:t>
            </a:r>
            <a:r>
              <a:rPr lang="en-US" dirty="0"/>
              <a:t>prudence helps achieve </a:t>
            </a:r>
            <a:r>
              <a:rPr lang="en-US" dirty="0" smtClean="0"/>
              <a:t>neutrality is </a:t>
            </a:r>
            <a:r>
              <a:rPr lang="en-US" dirty="0"/>
              <a:t>an interesting </a:t>
            </a:r>
            <a:r>
              <a:rPr lang="en-US" dirty="0" smtClean="0"/>
              <a:t>proposition!</a:t>
            </a:r>
          </a:p>
          <a:p>
            <a:r>
              <a:rPr lang="en-US" dirty="0" smtClean="0"/>
              <a:t>Consider neutrality or bias of </a:t>
            </a:r>
          </a:p>
          <a:p>
            <a:pPr lvl="1"/>
            <a:r>
              <a:rPr lang="en-US" dirty="0" smtClean="0"/>
              <a:t>Historical cost measurement and impairment  </a:t>
            </a:r>
          </a:p>
          <a:p>
            <a:pPr lvl="1"/>
            <a:r>
              <a:rPr lang="en-US" dirty="0" smtClean="0"/>
              <a:t>Recognition of revenue at transfer of control, but onerous contracts </a:t>
            </a:r>
          </a:p>
          <a:p>
            <a:r>
              <a:rPr lang="en-US" dirty="0" smtClean="0"/>
              <a:t>Does neutrality imply symmetric recognition and measurement of assets and liabilities? </a:t>
            </a:r>
          </a:p>
          <a:p>
            <a:pPr lvl="1"/>
            <a:r>
              <a:rPr lang="en-US" dirty="0" smtClean="0"/>
              <a:t>Abolishment of probability threshold in definition of assets and liabilities and in recognition criteria (as suggested in ED)</a:t>
            </a:r>
          </a:p>
          <a:p>
            <a:pPr lvl="1"/>
            <a:r>
              <a:rPr lang="en-US" dirty="0" smtClean="0"/>
              <a:t>Contingent assets vs contingent liabilities </a:t>
            </a:r>
          </a:p>
          <a:p>
            <a:pPr lvl="1"/>
            <a:r>
              <a:rPr lang="en-US" dirty="0" smtClean="0"/>
              <a:t>Symmetry across firms (ED 4.25) – consider lawsuits …</a:t>
            </a:r>
          </a:p>
          <a:p>
            <a:pPr lvl="1"/>
            <a:endParaRPr lang="en-US" dirty="0" smtClean="0"/>
          </a:p>
        </p:txBody>
      </p:sp>
      <p:pic>
        <p:nvPicPr>
          <p:cNvPr id="696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022" y="5673186"/>
            <a:ext cx="5717645" cy="917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959942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53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96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Feedback from constituents to ED Conceptual Framework (March 2016)</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233 comment letters </a:t>
            </a:r>
          </a:p>
          <a:p>
            <a:r>
              <a:rPr lang="en-US" dirty="0" smtClean="0"/>
              <a:t>75% of respondents commented on prudence </a:t>
            </a:r>
          </a:p>
          <a:p>
            <a:r>
              <a:rPr lang="en-US" dirty="0" smtClean="0"/>
              <a:t>Views </a:t>
            </a:r>
          </a:p>
          <a:p>
            <a:pPr lvl="1"/>
            <a:r>
              <a:rPr lang="en-US" dirty="0" smtClean="0"/>
              <a:t>Much support for reintroduction of prudence </a:t>
            </a:r>
            <a:br>
              <a:rPr lang="en-US" dirty="0" smtClean="0"/>
            </a:br>
            <a:r>
              <a:rPr lang="en-US" dirty="0" smtClean="0"/>
              <a:t>(particularly from Europe) </a:t>
            </a:r>
          </a:p>
          <a:p>
            <a:pPr lvl="1"/>
            <a:r>
              <a:rPr lang="en-US" dirty="0" smtClean="0"/>
              <a:t>Some support for introducing asymmetric </a:t>
            </a:r>
            <a:br>
              <a:rPr lang="en-US" dirty="0" smtClean="0"/>
            </a:br>
            <a:r>
              <a:rPr lang="en-US" dirty="0" smtClean="0"/>
              <a:t>prudence rather than cautious prudence </a:t>
            </a:r>
          </a:p>
          <a:p>
            <a:pPr lvl="1"/>
            <a:r>
              <a:rPr lang="en-US" dirty="0" smtClean="0"/>
              <a:t>Many different detailed suggestions </a:t>
            </a:r>
          </a:p>
          <a:p>
            <a:pPr lvl="1"/>
            <a:r>
              <a:rPr lang="en-US" dirty="0" smtClean="0"/>
              <a:t>Against prudence: some respondents, </a:t>
            </a:r>
            <a:br>
              <a:rPr lang="en-US" dirty="0" smtClean="0"/>
            </a:br>
            <a:r>
              <a:rPr lang="en-US" dirty="0" smtClean="0"/>
              <a:t>mainly from Australia and New Zealand </a:t>
            </a:r>
          </a:p>
          <a:p>
            <a:r>
              <a:rPr lang="en-US" dirty="0" smtClean="0"/>
              <a:t>EFRAG comment letter </a:t>
            </a:r>
          </a:p>
          <a:p>
            <a:pPr lvl="1"/>
            <a:r>
              <a:rPr lang="en-US" dirty="0" smtClean="0"/>
              <a:t>Strongly opposes ED proposal </a:t>
            </a:r>
          </a:p>
          <a:p>
            <a:pPr lvl="1"/>
            <a:endParaRPr lang="en-US" dirty="0" smtClean="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0933" y="2905258"/>
            <a:ext cx="1882034" cy="266225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53353469"/>
      </p:ext>
    </p:extLst>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The trigger: </a:t>
            </a:r>
            <a:br>
              <a:rPr lang="en-US" dirty="0" smtClean="0"/>
            </a:br>
            <a:r>
              <a:rPr lang="en-US" dirty="0" smtClean="0"/>
              <a:t>Rise of financial instruments </a:t>
            </a:r>
            <a:endParaRPr lang="en-US" dirty="0"/>
          </a:p>
        </p:txBody>
      </p:sp>
      <p:sp>
        <p:nvSpPr>
          <p:cNvPr id="315395" name="Rectangle 3"/>
          <p:cNvSpPr>
            <a:spLocks noGrp="1" noChangeArrowheads="1"/>
          </p:cNvSpPr>
          <p:nvPr>
            <p:ph idx="1"/>
          </p:nvPr>
        </p:nvSpPr>
        <p:spPr>
          <a:xfrm>
            <a:off x="677333" y="1676400"/>
            <a:ext cx="8077200" cy="4648200"/>
          </a:xfrm>
        </p:spPr>
        <p:txBody>
          <a:bodyPr/>
          <a:lstStyle/>
          <a:p>
            <a:r>
              <a:rPr lang="en-US" dirty="0" smtClean="0"/>
              <a:t>Enormous development of financial markets </a:t>
            </a:r>
          </a:p>
          <a:p>
            <a:pPr lvl="1"/>
            <a:r>
              <a:rPr lang="en-US" dirty="0" smtClean="0"/>
              <a:t>Financial engineering creates novel financial instruments </a:t>
            </a:r>
          </a:p>
          <a:p>
            <a:pPr lvl="1"/>
            <a:r>
              <a:rPr lang="en-US" dirty="0" smtClean="0"/>
              <a:t>Improves risk allocation </a:t>
            </a:r>
          </a:p>
          <a:p>
            <a:pPr lvl="1"/>
            <a:r>
              <a:rPr lang="en-US" dirty="0" smtClean="0"/>
              <a:t>Transformation of operative cash flows into cash flows with different characteristics: Hedging and speculation </a:t>
            </a:r>
          </a:p>
          <a:p>
            <a:pPr lvl="1"/>
            <a:r>
              <a:rPr lang="en-US" dirty="0" smtClean="0"/>
              <a:t>Creates new concerns. Example: Asset-backed securities </a:t>
            </a:r>
            <a:r>
              <a:rPr lang="en-US" dirty="0" smtClean="0"/>
              <a:t>eliminate </a:t>
            </a:r>
            <a:r>
              <a:rPr lang="en-US" dirty="0" smtClean="0"/>
              <a:t>the monitoring function of creditor who knows originator  </a:t>
            </a:r>
          </a:p>
          <a:p>
            <a:r>
              <a:rPr lang="en-US" dirty="0" smtClean="0"/>
              <a:t>We already have special accounting principles for financial instruments </a:t>
            </a:r>
          </a:p>
          <a:p>
            <a:pPr lvl="1"/>
            <a:r>
              <a:rPr lang="en-US" dirty="0" smtClean="0"/>
              <a:t>Recognition: No probability threshold </a:t>
            </a:r>
          </a:p>
          <a:p>
            <a:pPr lvl="1"/>
            <a:r>
              <a:rPr lang="en-US" dirty="0" smtClean="0"/>
              <a:t>Measurement: Basically fair value </a:t>
            </a:r>
          </a:p>
          <a:p>
            <a:pPr lvl="2"/>
            <a:r>
              <a:rPr lang="en-US" dirty="0" smtClean="0"/>
              <a:t>Avoids earnings management: To recognize holding gain, </a:t>
            </a:r>
            <a:br>
              <a:rPr lang="en-US" dirty="0" smtClean="0"/>
            </a:br>
            <a:r>
              <a:rPr lang="en-US" dirty="0" smtClean="0"/>
              <a:t>no need to sell asset </a:t>
            </a:r>
          </a:p>
          <a:p>
            <a:pPr lvl="1"/>
            <a:r>
              <a:rPr lang="en-US" dirty="0" smtClean="0"/>
              <a:t>Symmetric measurement avoids accounting mismatch </a:t>
            </a:r>
          </a:p>
        </p:txBody>
      </p:sp>
    </p:spTree>
    <p:extLst>
      <p:ext uri="{BB962C8B-B14F-4D97-AF65-F5344CB8AC3E}">
        <p14:creationId xmlns:p14="http://schemas.microsoft.com/office/powerpoint/2010/main" val="2863479998"/>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53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Paradigm shift: </a:t>
            </a:r>
            <a:br>
              <a:rPr lang="en-US" dirty="0" smtClean="0"/>
            </a:br>
            <a:r>
              <a:rPr lang="en-US" dirty="0" smtClean="0"/>
              <a:t>Prevalence of finance theory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Finance theory as basis for consistent framework </a:t>
            </a:r>
            <a:br>
              <a:rPr lang="en-US" dirty="0" smtClean="0"/>
            </a:br>
            <a:r>
              <a:rPr lang="en-US" dirty="0" smtClean="0"/>
              <a:t>for development of accounting methods </a:t>
            </a:r>
          </a:p>
          <a:p>
            <a:pPr lvl="1"/>
            <a:r>
              <a:rPr lang="en-US" dirty="0" smtClean="0"/>
              <a:t>Efficient markets and availability of market prices </a:t>
            </a:r>
          </a:p>
          <a:p>
            <a:pPr lvl="1"/>
            <a:r>
              <a:rPr lang="en-US" dirty="0" smtClean="0"/>
              <a:t>Basis for fair values (no-arbitrage condition, DCF)</a:t>
            </a:r>
          </a:p>
          <a:p>
            <a:pPr lvl="1"/>
            <a:r>
              <a:rPr lang="en-US" dirty="0" smtClean="0"/>
              <a:t>Simple, elegant theories (CAPM, irrelevance of capital structure)</a:t>
            </a:r>
          </a:p>
          <a:p>
            <a:pPr lvl="2"/>
            <a:r>
              <a:rPr lang="en-US" dirty="0" smtClean="0"/>
              <a:t>Interesting aside: Risk </a:t>
            </a:r>
            <a:r>
              <a:rPr lang="en-US" dirty="0"/>
              <a:t>premium </a:t>
            </a:r>
            <a:r>
              <a:rPr lang="en-US" dirty="0" smtClean="0"/>
              <a:t>induces asymmetry </a:t>
            </a:r>
            <a:r>
              <a:rPr lang="en-US" dirty="0"/>
              <a:t>in measurement </a:t>
            </a:r>
            <a:r>
              <a:rPr lang="en-US" dirty="0" smtClean="0"/>
              <a:t>of assets and liabilities </a:t>
            </a:r>
          </a:p>
          <a:p>
            <a:r>
              <a:rPr lang="en-US" dirty="0" smtClean="0"/>
              <a:t>Requires valuation expert knowledge </a:t>
            </a:r>
          </a:p>
          <a:p>
            <a:pPr lvl="1"/>
            <a:r>
              <a:rPr lang="en-US" dirty="0" smtClean="0"/>
              <a:t>Many preparers unable to apply measurement rules without assistance from outside experts </a:t>
            </a:r>
          </a:p>
          <a:p>
            <a:pPr lvl="1"/>
            <a:r>
              <a:rPr lang="en-US" dirty="0" smtClean="0"/>
              <a:t>Determining interest rates, risk premiums, correlations </a:t>
            </a:r>
          </a:p>
          <a:p>
            <a:pPr lvl="1"/>
            <a:r>
              <a:rPr lang="en-US" dirty="0" smtClean="0"/>
              <a:t>But still room for discretion </a:t>
            </a:r>
            <a:br>
              <a:rPr lang="en-US" dirty="0" smtClean="0"/>
            </a:br>
            <a:r>
              <a:rPr lang="en-US" dirty="0" smtClean="0"/>
              <a:t>Think of choice of outliers, periods, markets, peers, … </a:t>
            </a:r>
          </a:p>
          <a:p>
            <a:endParaRPr lang="en-US" dirty="0"/>
          </a:p>
        </p:txBody>
      </p:sp>
    </p:spTree>
    <p:extLst>
      <p:ext uri="{BB962C8B-B14F-4D97-AF65-F5344CB8AC3E}">
        <p14:creationId xmlns:p14="http://schemas.microsoft.com/office/powerpoint/2010/main" val="181199334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Finance theory and accounting anomalies: </a:t>
            </a:r>
            <a:br>
              <a:rPr lang="en-US" dirty="0" smtClean="0"/>
            </a:br>
            <a:r>
              <a:rPr lang="en-US" dirty="0" smtClean="0"/>
              <a:t>Own credit risk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Determining fair value of derivatives (IFRS 13)</a:t>
            </a:r>
          </a:p>
          <a:p>
            <a:pPr lvl="1"/>
            <a:r>
              <a:rPr lang="en-US" dirty="0" smtClean="0"/>
              <a:t>CVA Credit Value Adjustment </a:t>
            </a:r>
          </a:p>
          <a:p>
            <a:pPr lvl="1"/>
            <a:r>
              <a:rPr lang="en-US" dirty="0" smtClean="0"/>
              <a:t>DVA Debit Value Adjustment (= for own credit risk)</a:t>
            </a:r>
          </a:p>
          <a:p>
            <a:r>
              <a:rPr lang="en-US" dirty="0" smtClean="0"/>
              <a:t>Why an increase in own credit risk leads to a gain? </a:t>
            </a:r>
          </a:p>
          <a:p>
            <a:pPr lvl="1"/>
            <a:r>
              <a:rPr lang="en-US" dirty="0" smtClean="0"/>
              <a:t>Finance theory explanation for “anomaly”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a:p>
            <a:pPr lvl="1"/>
            <a:r>
              <a:rPr lang="en-US" dirty="0" smtClean="0"/>
              <a:t>Even under fair value measurement, a gain still arises because </a:t>
            </a:r>
            <a:br>
              <a:rPr lang="en-US" dirty="0" smtClean="0"/>
            </a:br>
            <a:r>
              <a:rPr lang="en-US" dirty="0" smtClean="0"/>
              <a:t>not all assets are recognized </a:t>
            </a:r>
            <a:endParaRPr lang="en-US" dirty="0"/>
          </a:p>
        </p:txBody>
      </p:sp>
      <p:grpSp>
        <p:nvGrpSpPr>
          <p:cNvPr id="3" name="Gruppieren 2"/>
          <p:cNvGrpSpPr/>
          <p:nvPr/>
        </p:nvGrpSpPr>
        <p:grpSpPr>
          <a:xfrm>
            <a:off x="1675159" y="3633171"/>
            <a:ext cx="2024204" cy="2033587"/>
            <a:chOff x="2267826" y="3610495"/>
            <a:chExt cx="2024204" cy="2033587"/>
          </a:xfrm>
        </p:grpSpPr>
        <p:sp>
          <p:nvSpPr>
            <p:cNvPr id="4" name="Rectangle 9"/>
            <p:cNvSpPr>
              <a:spLocks noChangeArrowheads="1"/>
            </p:cNvSpPr>
            <p:nvPr/>
          </p:nvSpPr>
          <p:spPr bwMode="auto">
            <a:xfrm>
              <a:off x="2267826" y="3610495"/>
              <a:ext cx="1012143" cy="2033587"/>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8100" tIns="38100" rIns="38100" bIns="38100" anchor="ctr" anchorCtr="1"/>
            <a:lstStyle/>
            <a:p>
              <a:pPr algn="ctr">
                <a:lnSpc>
                  <a:spcPct val="100000"/>
                </a:lnSpc>
                <a:spcBef>
                  <a:spcPct val="50000"/>
                </a:spcBef>
                <a:buClrTx/>
                <a:buFontTx/>
                <a:buNone/>
              </a:pPr>
              <a:r>
                <a:rPr lang="de-DE" sz="1600" b="0" dirty="0" smtClean="0"/>
                <a:t>Assets </a:t>
              </a:r>
              <a:endParaRPr lang="de-DE" sz="1600" b="0" dirty="0"/>
            </a:p>
          </p:txBody>
        </p:sp>
        <p:sp>
          <p:nvSpPr>
            <p:cNvPr id="5" name="Rectangle 10"/>
            <p:cNvSpPr>
              <a:spLocks noChangeArrowheads="1"/>
            </p:cNvSpPr>
            <p:nvPr/>
          </p:nvSpPr>
          <p:spPr bwMode="auto">
            <a:xfrm>
              <a:off x="3279887" y="4390743"/>
              <a:ext cx="1012143" cy="1253339"/>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8100" tIns="38100" rIns="38100" bIns="38100" anchor="ctr" anchorCtr="1"/>
            <a:lstStyle/>
            <a:p>
              <a:pPr algn="ctr">
                <a:lnSpc>
                  <a:spcPct val="100000"/>
                </a:lnSpc>
                <a:spcBef>
                  <a:spcPct val="50000"/>
                </a:spcBef>
                <a:buClrTx/>
                <a:buFontTx/>
                <a:buNone/>
              </a:pPr>
              <a:r>
                <a:rPr lang="de-DE" sz="1600" b="0" dirty="0" err="1" smtClean="0"/>
                <a:t>Liabilities</a:t>
              </a:r>
              <a:endParaRPr lang="de-DE" sz="1600" b="0" dirty="0"/>
            </a:p>
          </p:txBody>
        </p:sp>
        <p:sp>
          <p:nvSpPr>
            <p:cNvPr id="6" name="Rectangle 11"/>
            <p:cNvSpPr>
              <a:spLocks noChangeArrowheads="1"/>
            </p:cNvSpPr>
            <p:nvPr/>
          </p:nvSpPr>
          <p:spPr bwMode="auto">
            <a:xfrm>
              <a:off x="3279887" y="3610495"/>
              <a:ext cx="1012143" cy="797901"/>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8100" tIns="38100" rIns="38100" bIns="38100" anchor="ctr" anchorCtr="1"/>
            <a:lstStyle/>
            <a:p>
              <a:pPr algn="ctr">
                <a:lnSpc>
                  <a:spcPct val="100000"/>
                </a:lnSpc>
                <a:spcBef>
                  <a:spcPct val="50000"/>
                </a:spcBef>
                <a:buClrTx/>
                <a:buFontTx/>
                <a:buNone/>
              </a:pPr>
              <a:r>
                <a:rPr lang="de-DE" sz="1600" dirty="0" smtClean="0"/>
                <a:t>Equity</a:t>
              </a:r>
              <a:endParaRPr lang="de-DE" sz="1600" dirty="0"/>
            </a:p>
          </p:txBody>
        </p:sp>
      </p:grpSp>
      <p:grpSp>
        <p:nvGrpSpPr>
          <p:cNvPr id="18" name="Gruppieren 17"/>
          <p:cNvGrpSpPr/>
          <p:nvPr/>
        </p:nvGrpSpPr>
        <p:grpSpPr>
          <a:xfrm>
            <a:off x="4106332" y="3633172"/>
            <a:ext cx="2024293" cy="2033587"/>
            <a:chOff x="4698999" y="3610496"/>
            <a:chExt cx="2024293" cy="2033587"/>
          </a:xfrm>
        </p:grpSpPr>
        <p:sp>
          <p:nvSpPr>
            <p:cNvPr id="7" name="Rectangle 9"/>
            <p:cNvSpPr>
              <a:spLocks noChangeArrowheads="1"/>
            </p:cNvSpPr>
            <p:nvPr/>
          </p:nvSpPr>
          <p:spPr bwMode="auto">
            <a:xfrm>
              <a:off x="4698999" y="3610496"/>
              <a:ext cx="1012141" cy="2033587"/>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8100" tIns="38100" rIns="38100" bIns="38100" anchor="ctr" anchorCtr="1"/>
            <a:lstStyle/>
            <a:p>
              <a:pPr algn="ctr">
                <a:lnSpc>
                  <a:spcPct val="100000"/>
                </a:lnSpc>
                <a:spcBef>
                  <a:spcPct val="50000"/>
                </a:spcBef>
                <a:buClrTx/>
                <a:buFontTx/>
                <a:buNone/>
              </a:pPr>
              <a:r>
                <a:rPr lang="de-DE" b="0" dirty="0" smtClean="0"/>
                <a:t>Assets</a:t>
              </a:r>
              <a:endParaRPr lang="de-DE" sz="1600" b="0" dirty="0" smtClean="0"/>
            </a:p>
            <a:p>
              <a:pPr algn="ctr">
                <a:lnSpc>
                  <a:spcPct val="100000"/>
                </a:lnSpc>
                <a:spcBef>
                  <a:spcPct val="50000"/>
                </a:spcBef>
                <a:buClrTx/>
                <a:buFontTx/>
                <a:buNone/>
              </a:pPr>
              <a:endParaRPr lang="de-DE" sz="1600" b="0" dirty="0"/>
            </a:p>
          </p:txBody>
        </p:sp>
        <p:sp>
          <p:nvSpPr>
            <p:cNvPr id="8" name="Rectangle 10"/>
            <p:cNvSpPr>
              <a:spLocks noChangeArrowheads="1"/>
            </p:cNvSpPr>
            <p:nvPr/>
          </p:nvSpPr>
          <p:spPr bwMode="auto">
            <a:xfrm>
              <a:off x="5711060" y="4390744"/>
              <a:ext cx="1012226" cy="1253339"/>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8100" tIns="38100" rIns="38100" bIns="38100" anchor="ctr" anchorCtr="1"/>
            <a:lstStyle/>
            <a:p>
              <a:pPr algn="ctr">
                <a:lnSpc>
                  <a:spcPct val="100000"/>
                </a:lnSpc>
                <a:spcBef>
                  <a:spcPct val="50000"/>
                </a:spcBef>
                <a:buClrTx/>
                <a:buFontTx/>
                <a:buNone/>
              </a:pPr>
              <a:r>
                <a:rPr lang="de-DE" sz="1600" b="0" dirty="0" err="1" smtClean="0"/>
                <a:t>Liabilities</a:t>
              </a:r>
              <a:endParaRPr lang="de-DE" sz="1600" b="0" dirty="0"/>
            </a:p>
          </p:txBody>
        </p:sp>
        <p:sp>
          <p:nvSpPr>
            <p:cNvPr id="9" name="Rectangle 11"/>
            <p:cNvSpPr>
              <a:spLocks noChangeArrowheads="1"/>
            </p:cNvSpPr>
            <p:nvPr/>
          </p:nvSpPr>
          <p:spPr bwMode="auto">
            <a:xfrm>
              <a:off x="5711060" y="3610496"/>
              <a:ext cx="1012226" cy="797901"/>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8100" tIns="38100" rIns="38100" bIns="38100" anchor="ctr" anchorCtr="1"/>
            <a:lstStyle/>
            <a:p>
              <a:pPr algn="ctr">
                <a:lnSpc>
                  <a:spcPct val="100000"/>
                </a:lnSpc>
                <a:spcBef>
                  <a:spcPct val="50000"/>
                </a:spcBef>
                <a:buClrTx/>
                <a:buFontTx/>
                <a:buNone/>
              </a:pPr>
              <a:r>
                <a:rPr lang="de-DE" sz="1600" dirty="0" smtClean="0"/>
                <a:t>Equity</a:t>
              </a:r>
            </a:p>
            <a:p>
              <a:pPr algn="ctr">
                <a:lnSpc>
                  <a:spcPct val="100000"/>
                </a:lnSpc>
                <a:spcBef>
                  <a:spcPct val="50000"/>
                </a:spcBef>
                <a:buClrTx/>
                <a:buFontTx/>
                <a:buNone/>
              </a:pPr>
              <a:endParaRPr lang="de-DE" sz="1600" dirty="0"/>
            </a:p>
          </p:txBody>
        </p:sp>
        <p:sp>
          <p:nvSpPr>
            <p:cNvPr id="10" name="Rectangle 11"/>
            <p:cNvSpPr>
              <a:spLocks noChangeArrowheads="1"/>
            </p:cNvSpPr>
            <p:nvPr/>
          </p:nvSpPr>
          <p:spPr bwMode="auto">
            <a:xfrm>
              <a:off x="4698999" y="5122664"/>
              <a:ext cx="1012143" cy="521419"/>
            </a:xfrm>
            <a:prstGeom prst="rect">
              <a:avLst/>
            </a:prstGeom>
            <a:solidFill>
              <a:schemeClr val="bg1"/>
            </a:solidFill>
            <a:ln w="12700">
              <a:solidFill>
                <a:schemeClr val="tx1"/>
              </a:solidFill>
              <a:miter lim="800000"/>
              <a:headEnd/>
              <a:tailEnd/>
            </a:ln>
            <a:effectLst/>
            <a:extLst/>
          </p:spPr>
          <p:txBody>
            <a:bodyPr lIns="38100" tIns="38100" rIns="38100" bIns="38100" anchor="ctr" anchorCtr="1"/>
            <a:lstStyle/>
            <a:p>
              <a:pPr algn="ctr">
                <a:lnSpc>
                  <a:spcPct val="100000"/>
                </a:lnSpc>
                <a:spcBef>
                  <a:spcPct val="50000"/>
                </a:spcBef>
                <a:buClrTx/>
                <a:buFontTx/>
                <a:buNone/>
              </a:pPr>
              <a:r>
                <a:rPr lang="de-DE" sz="1600" dirty="0" smtClean="0">
                  <a:solidFill>
                    <a:srgbClr val="FF0000"/>
                  </a:solidFill>
                </a:rPr>
                <a:t>Loss in </a:t>
              </a:r>
              <a:r>
                <a:rPr lang="de-DE" sz="1600" dirty="0" err="1" smtClean="0">
                  <a:solidFill>
                    <a:srgbClr val="FF0000"/>
                  </a:solidFill>
                </a:rPr>
                <a:t>value</a:t>
              </a:r>
              <a:endParaRPr lang="de-DE" sz="1600" dirty="0">
                <a:solidFill>
                  <a:srgbClr val="FF0000"/>
                </a:solidFill>
              </a:endParaRPr>
            </a:p>
          </p:txBody>
        </p:sp>
        <p:grpSp>
          <p:nvGrpSpPr>
            <p:cNvPr id="11" name="Gruppieren 10"/>
            <p:cNvGrpSpPr/>
            <p:nvPr/>
          </p:nvGrpSpPr>
          <p:grpSpPr>
            <a:xfrm>
              <a:off x="5711143" y="4017780"/>
              <a:ext cx="1012149" cy="521419"/>
              <a:chOff x="6263539" y="2900180"/>
              <a:chExt cx="1355165" cy="521419"/>
            </a:xfrm>
          </p:grpSpPr>
          <p:sp>
            <p:nvSpPr>
              <p:cNvPr id="12" name="Rectangle 11"/>
              <p:cNvSpPr>
                <a:spLocks noChangeArrowheads="1"/>
              </p:cNvSpPr>
              <p:nvPr/>
            </p:nvSpPr>
            <p:spPr bwMode="auto">
              <a:xfrm>
                <a:off x="6263539" y="2900180"/>
                <a:ext cx="1355165" cy="521419"/>
              </a:xfrm>
              <a:prstGeom prst="rect">
                <a:avLst/>
              </a:prstGeom>
              <a:solidFill>
                <a:schemeClr val="bg1"/>
              </a:solidFill>
              <a:ln w="12700">
                <a:solidFill>
                  <a:schemeClr val="tx1"/>
                </a:solidFill>
                <a:miter lim="800000"/>
                <a:headEnd/>
                <a:tailEnd/>
              </a:ln>
              <a:effectLst/>
              <a:extLst/>
            </p:spPr>
            <p:txBody>
              <a:bodyPr lIns="38100" tIns="38100" rIns="38100" bIns="38100" anchor="ctr" anchorCtr="1"/>
              <a:lstStyle/>
              <a:p>
                <a:pPr algn="ctr">
                  <a:lnSpc>
                    <a:spcPct val="100000"/>
                  </a:lnSpc>
                  <a:spcBef>
                    <a:spcPct val="50000"/>
                  </a:spcBef>
                  <a:buClrTx/>
                  <a:buFontTx/>
                  <a:buNone/>
                </a:pPr>
                <a:endParaRPr lang="de-DE" sz="1600" dirty="0"/>
              </a:p>
            </p:txBody>
          </p:sp>
          <p:cxnSp>
            <p:nvCxnSpPr>
              <p:cNvPr id="13" name="Gerade Verbindung 12"/>
              <p:cNvCxnSpPr/>
              <p:nvPr/>
            </p:nvCxnSpPr>
            <p:spPr bwMode="auto">
              <a:xfrm>
                <a:off x="6263539" y="3290797"/>
                <a:ext cx="1355165"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2" name="Gruppieren 1"/>
          <p:cNvGrpSpPr/>
          <p:nvPr/>
        </p:nvGrpSpPr>
        <p:grpSpPr>
          <a:xfrm>
            <a:off x="6211582" y="3720109"/>
            <a:ext cx="1865617" cy="978729"/>
            <a:chOff x="6804249" y="3697433"/>
            <a:chExt cx="1865617" cy="978729"/>
          </a:xfrm>
        </p:grpSpPr>
        <p:sp>
          <p:nvSpPr>
            <p:cNvPr id="14" name="Textfeld 13"/>
            <p:cNvSpPr txBox="1"/>
            <p:nvPr/>
          </p:nvSpPr>
          <p:spPr>
            <a:xfrm>
              <a:off x="7164287" y="3697433"/>
              <a:ext cx="1505579" cy="978729"/>
            </a:xfrm>
            <a:prstGeom prst="rect">
              <a:avLst/>
            </a:prstGeom>
            <a:noFill/>
          </p:spPr>
          <p:txBody>
            <a:bodyPr wrap="square" rtlCol="0">
              <a:spAutoFit/>
            </a:bodyPr>
            <a:lstStyle/>
            <a:p>
              <a:pPr>
                <a:buNone/>
              </a:pPr>
              <a:r>
                <a:rPr lang="en-US" sz="1600" b="0" dirty="0" smtClean="0"/>
                <a:t>Consequential </a:t>
              </a:r>
              <a:r>
                <a:rPr lang="en-US" b="0" dirty="0" smtClean="0"/>
                <a:t>reduction of equity and liabilities </a:t>
              </a:r>
              <a:endParaRPr lang="en-US" sz="1600" b="0" dirty="0"/>
            </a:p>
          </p:txBody>
        </p:sp>
        <p:cxnSp>
          <p:nvCxnSpPr>
            <p:cNvPr id="15" name="Gerade Verbindung mit Pfeil 14"/>
            <p:cNvCxnSpPr>
              <a:stCxn id="14" idx="1"/>
            </p:cNvCxnSpPr>
            <p:nvPr/>
          </p:nvCxnSpPr>
          <p:spPr bwMode="auto">
            <a:xfrm flipH="1" flipV="1">
              <a:off x="6804249" y="4186572"/>
              <a:ext cx="360038" cy="226"/>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Gerade Verbindung mit Pfeil 15"/>
            <p:cNvCxnSpPr>
              <a:stCxn id="14" idx="1"/>
            </p:cNvCxnSpPr>
            <p:nvPr/>
          </p:nvCxnSpPr>
          <p:spPr bwMode="auto">
            <a:xfrm flipH="1">
              <a:off x="6804249" y="4186798"/>
              <a:ext cx="360038" cy="281403"/>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145856519"/>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53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Finance theory and accounting anomalies: Step acquisitions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Acquisition of additional shares in a subsidiary</a:t>
            </a:r>
          </a:p>
          <a:p>
            <a:pPr lvl="1"/>
            <a:r>
              <a:rPr lang="en-US" dirty="0" smtClean="0"/>
              <a:t>Is an exchange of non-controlling interest and parent interest</a:t>
            </a:r>
          </a:p>
          <a:p>
            <a:pPr marL="355600" indent="0">
              <a:buNone/>
            </a:pPr>
            <a:r>
              <a:rPr lang="en-US" dirty="0" smtClean="0"/>
              <a:t>Example: Berkshire 2012: </a:t>
            </a:r>
            <a:br>
              <a:rPr lang="en-US" dirty="0" smtClean="0"/>
            </a:br>
            <a:r>
              <a:rPr lang="en-US" dirty="0" smtClean="0"/>
              <a:t>Warren Buffett’s shareholder letter</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a:p>
            <a:pPr marL="358775" indent="-342900"/>
            <a:r>
              <a:rPr lang="en-US" dirty="0" smtClean="0"/>
              <a:t>However, only measuring all equity at fair value would avoid such an anomaly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p:txBody>
      </p:sp>
      <p:pic>
        <p:nvPicPr>
          <p:cNvPr id="2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237681" y="3305283"/>
            <a:ext cx="8499304"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023178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539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Belief in market efficiency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Fair values work well in efficient markets </a:t>
            </a:r>
          </a:p>
          <a:p>
            <a:r>
              <a:rPr lang="en-US" dirty="0" smtClean="0"/>
              <a:t>But: In fully efficient markets no need for accounting </a:t>
            </a:r>
          </a:p>
          <a:p>
            <a:r>
              <a:rPr lang="en-US" dirty="0" smtClean="0"/>
              <a:t>Existence of market anomalies suggests frictions </a:t>
            </a:r>
          </a:p>
          <a:p>
            <a:r>
              <a:rPr lang="en-US" dirty="0" smtClean="0"/>
              <a:t>Issue arises in several research studies </a:t>
            </a:r>
          </a:p>
          <a:p>
            <a:pPr lvl="1"/>
            <a:r>
              <a:rPr lang="en-US" dirty="0" smtClean="0"/>
              <a:t>Value relevance research assumes that prices are efficient, and evaluates accounting based on how well it fits market prices </a:t>
            </a:r>
          </a:p>
          <a:p>
            <a:pPr lvl="1"/>
            <a:r>
              <a:rPr lang="en-US" dirty="0" err="1" smtClean="0"/>
              <a:t>Basu</a:t>
            </a:r>
            <a:r>
              <a:rPr lang="en-US" dirty="0" smtClean="0"/>
              <a:t> measure </a:t>
            </a:r>
            <a:r>
              <a:rPr lang="en-US" dirty="0"/>
              <a:t>of </a:t>
            </a:r>
            <a:r>
              <a:rPr lang="en-US" dirty="0" smtClean="0"/>
              <a:t>conservatism uses </a:t>
            </a:r>
            <a:br>
              <a:rPr lang="en-US" dirty="0" smtClean="0"/>
            </a:br>
            <a:r>
              <a:rPr lang="en-US" dirty="0" smtClean="0"/>
              <a:t>market price as benchmark to show </a:t>
            </a:r>
            <a:br>
              <a:rPr lang="en-US" dirty="0" smtClean="0"/>
            </a:br>
            <a:r>
              <a:rPr lang="en-US" dirty="0" smtClean="0"/>
              <a:t>that accounting earnings behave </a:t>
            </a:r>
            <a:br>
              <a:rPr lang="en-US" dirty="0" smtClean="0"/>
            </a:br>
            <a:r>
              <a:rPr lang="en-US" dirty="0" smtClean="0"/>
              <a:t>asymmetrically </a:t>
            </a:r>
          </a:p>
          <a:p>
            <a:pPr lvl="1"/>
            <a:r>
              <a:rPr lang="en-US" dirty="0" smtClean="0"/>
              <a:t>This reverses </a:t>
            </a:r>
            <a:r>
              <a:rPr lang="en-US" dirty="0"/>
              <a:t>the idea that </a:t>
            </a:r>
            <a:r>
              <a:rPr lang="en-US" dirty="0" smtClean="0"/>
              <a:t/>
            </a:r>
            <a:br>
              <a:rPr lang="en-US" dirty="0" smtClean="0"/>
            </a:br>
            <a:r>
              <a:rPr lang="en-US" dirty="0" smtClean="0"/>
              <a:t>accounting </a:t>
            </a:r>
            <a:r>
              <a:rPr lang="en-US" dirty="0"/>
              <a:t>should inform </a:t>
            </a:r>
            <a:r>
              <a:rPr lang="en-US" dirty="0" smtClean="0"/>
              <a:t/>
            </a:r>
            <a:br>
              <a:rPr lang="en-US" dirty="0" smtClean="0"/>
            </a:br>
            <a:r>
              <a:rPr lang="en-US" dirty="0" smtClean="0"/>
              <a:t>market participants and pricing </a:t>
            </a:r>
          </a:p>
          <a:p>
            <a:pPr lvl="1"/>
            <a:r>
              <a:rPr lang="en-US" dirty="0" smtClean="0"/>
              <a:t>But is in line with confirmatory role  </a:t>
            </a:r>
          </a:p>
          <a:p>
            <a:endParaRPr lang="en-US" dirty="0" smtClean="0"/>
          </a:p>
        </p:txBody>
      </p:sp>
      <p:grpSp>
        <p:nvGrpSpPr>
          <p:cNvPr id="5" name="Gruppieren 4"/>
          <p:cNvGrpSpPr/>
          <p:nvPr/>
        </p:nvGrpSpPr>
        <p:grpSpPr>
          <a:xfrm>
            <a:off x="5696480" y="4096239"/>
            <a:ext cx="3130549" cy="2089150"/>
            <a:chOff x="5696480" y="4096239"/>
            <a:chExt cx="3130549" cy="2089150"/>
          </a:xfrm>
        </p:grpSpPr>
        <p:grpSp>
          <p:nvGrpSpPr>
            <p:cNvPr id="3" name="Gruppieren 2"/>
            <p:cNvGrpSpPr/>
            <p:nvPr/>
          </p:nvGrpSpPr>
          <p:grpSpPr>
            <a:xfrm>
              <a:off x="5696480" y="4096239"/>
              <a:ext cx="3130549" cy="2089150"/>
              <a:chOff x="5757862" y="4227513"/>
              <a:chExt cx="3130549" cy="2089150"/>
            </a:xfrm>
          </p:grpSpPr>
          <p:sp>
            <p:nvSpPr>
              <p:cNvPr id="6" name="Line 17"/>
              <p:cNvSpPr>
                <a:spLocks noChangeShapeType="1"/>
              </p:cNvSpPr>
              <p:nvPr/>
            </p:nvSpPr>
            <p:spPr bwMode="auto">
              <a:xfrm>
                <a:off x="5757862" y="5380038"/>
                <a:ext cx="3130549"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a:p>
            </p:txBody>
          </p:sp>
          <p:sp>
            <p:nvSpPr>
              <p:cNvPr id="7" name="Line 18"/>
              <p:cNvSpPr>
                <a:spLocks noChangeShapeType="1"/>
              </p:cNvSpPr>
              <p:nvPr/>
            </p:nvSpPr>
            <p:spPr bwMode="auto">
              <a:xfrm rot="16200000">
                <a:off x="5899150" y="5272088"/>
                <a:ext cx="20891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a:p>
            </p:txBody>
          </p:sp>
          <p:sp>
            <p:nvSpPr>
              <p:cNvPr id="12" name="Line 23"/>
              <p:cNvSpPr>
                <a:spLocks noChangeShapeType="1"/>
              </p:cNvSpPr>
              <p:nvPr/>
            </p:nvSpPr>
            <p:spPr bwMode="auto">
              <a:xfrm flipV="1">
                <a:off x="6007100" y="4433338"/>
                <a:ext cx="1898650" cy="1883324"/>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a:p>
            </p:txBody>
          </p:sp>
          <p:sp>
            <p:nvSpPr>
              <p:cNvPr id="16" name="Line 27"/>
              <p:cNvSpPr>
                <a:spLocks noChangeShapeType="1"/>
              </p:cNvSpPr>
              <p:nvPr/>
            </p:nvSpPr>
            <p:spPr bwMode="auto">
              <a:xfrm flipV="1">
                <a:off x="6943725" y="4516438"/>
                <a:ext cx="1727200" cy="8651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a:p>
            </p:txBody>
          </p:sp>
          <p:sp>
            <p:nvSpPr>
              <p:cNvPr id="17" name="Line 28"/>
              <p:cNvSpPr>
                <a:spLocks noChangeShapeType="1"/>
              </p:cNvSpPr>
              <p:nvPr/>
            </p:nvSpPr>
            <p:spPr bwMode="auto">
              <a:xfrm flipV="1">
                <a:off x="6007100" y="5380038"/>
                <a:ext cx="936625"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a:p>
            </p:txBody>
          </p:sp>
          <p:sp>
            <p:nvSpPr>
              <p:cNvPr id="18" name="Rectangle 31"/>
              <p:cNvSpPr>
                <a:spLocks noChangeArrowheads="1"/>
              </p:cNvSpPr>
              <p:nvPr/>
            </p:nvSpPr>
            <p:spPr bwMode="auto">
              <a:xfrm>
                <a:off x="7231062" y="5408613"/>
                <a:ext cx="158591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6953250">
                  <a:buFont typeface="Monotype Sorts" pitchFamily="2" charset="2"/>
                  <a:buNone/>
                  <a:tabLst>
                    <a:tab pos="6858000" algn="r"/>
                  </a:tabLst>
                </a:pPr>
                <a:r>
                  <a:rPr lang="de-DE" sz="1200" b="0" dirty="0">
                    <a:solidFill>
                      <a:srgbClr val="000000"/>
                    </a:solidFill>
                  </a:rPr>
                  <a:t>  </a:t>
                </a:r>
                <a:r>
                  <a:rPr lang="de-DE" sz="1400" b="0" dirty="0" smtClean="0">
                    <a:solidFill>
                      <a:srgbClr val="000000"/>
                    </a:solidFill>
                    <a:latin typeface="+mj-lt"/>
                  </a:rPr>
                  <a:t>Market </a:t>
                </a:r>
                <a:r>
                  <a:rPr lang="de-DE" sz="1400" b="0" dirty="0" err="1" smtClean="0">
                    <a:solidFill>
                      <a:srgbClr val="000000"/>
                    </a:solidFill>
                    <a:latin typeface="+mj-lt"/>
                  </a:rPr>
                  <a:t>price</a:t>
                </a:r>
                <a:r>
                  <a:rPr lang="de-DE" sz="1400" b="0" dirty="0" smtClean="0">
                    <a:solidFill>
                      <a:srgbClr val="000000"/>
                    </a:solidFill>
                    <a:latin typeface="+mj-lt"/>
                  </a:rPr>
                  <a:t> </a:t>
                </a:r>
                <a:r>
                  <a:rPr lang="de-DE" sz="1400" b="0" dirty="0" err="1" smtClean="0">
                    <a:solidFill>
                      <a:srgbClr val="000000"/>
                    </a:solidFill>
                    <a:latin typeface="+mj-lt"/>
                  </a:rPr>
                  <a:t>change</a:t>
                </a:r>
                <a:r>
                  <a:rPr lang="de-DE" sz="1400" b="0" dirty="0" smtClean="0">
                    <a:solidFill>
                      <a:srgbClr val="000000"/>
                    </a:solidFill>
                    <a:latin typeface="+mj-lt"/>
                  </a:rPr>
                  <a:t> </a:t>
                </a:r>
                <a:r>
                  <a:rPr lang="de-DE" sz="1400" i="1" baseline="-25000" dirty="0" smtClean="0">
                    <a:latin typeface="+mj-lt"/>
                  </a:rPr>
                  <a:t> </a:t>
                </a:r>
                <a:r>
                  <a:rPr lang="de-DE" sz="1400" b="0" dirty="0" smtClean="0">
                    <a:solidFill>
                      <a:srgbClr val="000000"/>
                    </a:solidFill>
                    <a:latin typeface="+mj-lt"/>
                  </a:rPr>
                  <a:t>  </a:t>
                </a:r>
                <a:endParaRPr lang="de-DE" sz="1200" b="0" dirty="0">
                  <a:solidFill>
                    <a:srgbClr val="000000"/>
                  </a:solidFill>
                  <a:latin typeface="+mj-lt"/>
                </a:endParaRPr>
              </a:p>
            </p:txBody>
          </p:sp>
          <p:sp>
            <p:nvSpPr>
              <p:cNvPr id="19" name="Rectangle 32"/>
              <p:cNvSpPr>
                <a:spLocks noChangeArrowheads="1"/>
              </p:cNvSpPr>
              <p:nvPr/>
            </p:nvSpPr>
            <p:spPr bwMode="auto">
              <a:xfrm>
                <a:off x="6078537" y="4350239"/>
                <a:ext cx="79216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6953250">
                  <a:buFont typeface="Monotype Sorts" pitchFamily="2" charset="2"/>
                  <a:buNone/>
                  <a:tabLst>
                    <a:tab pos="6858000" algn="r"/>
                  </a:tabLst>
                </a:pPr>
                <a:r>
                  <a:rPr lang="de-DE" sz="1200" b="0" dirty="0">
                    <a:solidFill>
                      <a:srgbClr val="000000"/>
                    </a:solidFill>
                  </a:rPr>
                  <a:t>  </a:t>
                </a:r>
                <a:r>
                  <a:rPr lang="de-DE" sz="1400" b="0" dirty="0" err="1" smtClean="0">
                    <a:solidFill>
                      <a:srgbClr val="000000"/>
                    </a:solidFill>
                    <a:latin typeface="+mj-lt"/>
                  </a:rPr>
                  <a:t>Earnings</a:t>
                </a:r>
                <a:endParaRPr lang="de-DE" sz="1200" b="0" dirty="0">
                  <a:solidFill>
                    <a:srgbClr val="000000"/>
                  </a:solidFill>
                  <a:latin typeface="+mj-lt"/>
                </a:endParaRPr>
              </a:p>
            </p:txBody>
          </p:sp>
        </p:grpSp>
        <p:cxnSp>
          <p:nvCxnSpPr>
            <p:cNvPr id="4" name="Gerade Verbindung 3"/>
            <p:cNvCxnSpPr/>
            <p:nvPr/>
          </p:nvCxnSpPr>
          <p:spPr bwMode="auto">
            <a:xfrm>
              <a:off x="7745943" y="4385164"/>
              <a:ext cx="0" cy="432594"/>
            </a:xfrm>
            <a:prstGeom prst="line">
              <a:avLst/>
            </a:prstGeom>
            <a:noFill/>
            <a:ln w="12700" cap="flat" cmpd="sng" algn="ctr">
              <a:solidFill>
                <a:srgbClr val="FF0000"/>
              </a:solidFill>
              <a:prstDash val="solid"/>
              <a:round/>
              <a:headEnd type="triangle" w="med" len="med"/>
              <a:tailEnd type="triangle" w="med" len="med"/>
            </a:ln>
            <a:effectLst/>
            <a:extLst>
              <a:ext uri="{909E8E84-426E-40DD-AFC4-6F175D3DCCD1}">
                <a14:hiddenFill xmlns:a14="http://schemas.microsoft.com/office/drawing/2010/main">
                  <a:solidFill>
                    <a:srgbClr val="00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32"/>
            <p:cNvSpPr>
              <a:spLocks noChangeArrowheads="1"/>
            </p:cNvSpPr>
            <p:nvPr/>
          </p:nvSpPr>
          <p:spPr bwMode="auto">
            <a:xfrm>
              <a:off x="7020192" y="4123746"/>
              <a:ext cx="107262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6953250">
                <a:buFont typeface="Monotype Sorts" pitchFamily="2" charset="2"/>
                <a:buNone/>
                <a:tabLst>
                  <a:tab pos="6858000" algn="r"/>
                </a:tabLst>
              </a:pPr>
              <a:r>
                <a:rPr lang="de-DE" sz="1200" b="0" dirty="0">
                  <a:solidFill>
                    <a:srgbClr val="FF0000"/>
                  </a:solidFill>
                </a:rPr>
                <a:t>  </a:t>
              </a:r>
              <a:r>
                <a:rPr lang="de-DE" sz="1400" b="0" dirty="0" err="1" smtClean="0">
                  <a:solidFill>
                    <a:srgbClr val="FF0000"/>
                  </a:solidFill>
                  <a:latin typeface="+mj-lt"/>
                </a:rPr>
                <a:t>Conservatism</a:t>
              </a:r>
              <a:endParaRPr lang="de-DE" sz="1200" b="0" dirty="0">
                <a:solidFill>
                  <a:srgbClr val="FF0000"/>
                </a:solidFill>
                <a:latin typeface="+mj-lt"/>
              </a:endParaRPr>
            </a:p>
          </p:txBody>
        </p:sp>
      </p:grpSp>
    </p:spTree>
    <p:extLst>
      <p:ext uri="{BB962C8B-B14F-4D97-AF65-F5344CB8AC3E}">
        <p14:creationId xmlns:p14="http://schemas.microsoft.com/office/powerpoint/2010/main" val="1678907038"/>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53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539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53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Not covered by finance theory paradigm </a:t>
            </a:r>
            <a:endParaRPr lang="en-US" dirty="0"/>
          </a:p>
        </p:txBody>
      </p:sp>
      <p:sp>
        <p:nvSpPr>
          <p:cNvPr id="315395" name="Rectangle 3"/>
          <p:cNvSpPr>
            <a:spLocks noGrp="1" noChangeArrowheads="1"/>
          </p:cNvSpPr>
          <p:nvPr>
            <p:ph idx="1"/>
          </p:nvPr>
        </p:nvSpPr>
        <p:spPr>
          <a:xfrm>
            <a:off x="677333" y="1676400"/>
            <a:ext cx="8221134" cy="4648200"/>
          </a:xfrm>
        </p:spPr>
        <p:txBody>
          <a:bodyPr/>
          <a:lstStyle/>
          <a:p>
            <a:r>
              <a:rPr lang="en-US" dirty="0" smtClean="0"/>
              <a:t>Operating activities (the “real” economy) </a:t>
            </a:r>
          </a:p>
          <a:p>
            <a:pPr lvl="1"/>
            <a:r>
              <a:rPr lang="en-US" dirty="0" smtClean="0"/>
              <a:t>Firms engage in acquiring inputs and, using their individual competencies, produce products and services </a:t>
            </a:r>
          </a:p>
          <a:p>
            <a:pPr lvl="1"/>
            <a:r>
              <a:rPr lang="en-US" dirty="0" smtClean="0"/>
              <a:t>Firms create value using proprietary knowledge and skills </a:t>
            </a:r>
          </a:p>
          <a:p>
            <a:pPr lvl="1"/>
            <a:r>
              <a:rPr lang="en-US" dirty="0" smtClean="0"/>
              <a:t>Combinations of financial instruments do not increase cash flows, they just affect their joint risk (diversification)</a:t>
            </a:r>
          </a:p>
          <a:p>
            <a:r>
              <a:rPr lang="en-US" dirty="0" smtClean="0"/>
              <a:t>Stewardship </a:t>
            </a:r>
            <a:r>
              <a:rPr lang="en-US" dirty="0"/>
              <a:t>objective </a:t>
            </a:r>
          </a:p>
          <a:p>
            <a:pPr lvl="1"/>
            <a:r>
              <a:rPr lang="en-US" dirty="0" smtClean="0"/>
              <a:t>Capital market information view ignores contracting </a:t>
            </a:r>
          </a:p>
          <a:p>
            <a:pPr lvl="2"/>
            <a:r>
              <a:rPr lang="en-US" dirty="0" smtClean="0"/>
              <a:t>Although shares are very specific, standardized contracts </a:t>
            </a:r>
          </a:p>
          <a:p>
            <a:pPr lvl="1"/>
            <a:r>
              <a:rPr lang="en-US" dirty="0" smtClean="0"/>
              <a:t>No consideration of real effects of accounting information </a:t>
            </a:r>
          </a:p>
          <a:p>
            <a:pPr lvl="1"/>
            <a:r>
              <a:rPr lang="en-US" dirty="0" smtClean="0"/>
              <a:t>IASB </a:t>
            </a:r>
            <a:r>
              <a:rPr lang="en-US" dirty="0"/>
              <a:t>suggests </a:t>
            </a:r>
            <a:r>
              <a:rPr lang="en-US" dirty="0" smtClean="0"/>
              <a:t>stewardship should </a:t>
            </a:r>
            <a:r>
              <a:rPr lang="en-US" dirty="0"/>
              <a:t>be dealt </a:t>
            </a:r>
            <a:r>
              <a:rPr lang="en-US" dirty="0" smtClean="0"/>
              <a:t>in individual </a:t>
            </a:r>
            <a:r>
              <a:rPr lang="en-US" dirty="0"/>
              <a:t>contracts </a:t>
            </a:r>
            <a:r>
              <a:rPr lang="en-US" dirty="0" smtClean="0"/>
              <a:t>and parties are free to define the optimal accounting for the specific situation they face </a:t>
            </a:r>
          </a:p>
        </p:txBody>
      </p:sp>
    </p:spTree>
    <p:extLst>
      <p:ext uri="{BB962C8B-B14F-4D97-AF65-F5344CB8AC3E}">
        <p14:creationId xmlns:p14="http://schemas.microsoft.com/office/powerpoint/2010/main" val="108799093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228600"/>
            <a:ext cx="7620000" cy="1141413"/>
          </a:xfrm>
        </p:spPr>
        <p:txBody>
          <a:bodyPr/>
          <a:lstStyle/>
          <a:p>
            <a:r>
              <a:rPr lang="en-GB" dirty="0"/>
              <a:t>Illustration:  </a:t>
            </a:r>
            <a:br>
              <a:rPr lang="en-GB" dirty="0"/>
            </a:br>
            <a:r>
              <a:rPr lang="en-GB" dirty="0" smtClean="0"/>
              <a:t>Development of revenue </a:t>
            </a:r>
            <a:r>
              <a:rPr lang="en-GB" dirty="0"/>
              <a:t>recognition </a:t>
            </a:r>
            <a:r>
              <a:rPr lang="en-GB" dirty="0" smtClean="0"/>
              <a:t> standard</a:t>
            </a:r>
            <a:endParaRPr lang="en-GB" dirty="0"/>
          </a:p>
        </p:txBody>
      </p:sp>
      <p:sp>
        <p:nvSpPr>
          <p:cNvPr id="3" name="Inhaltsplatzhalter 2"/>
          <p:cNvSpPr>
            <a:spLocks noGrp="1"/>
          </p:cNvSpPr>
          <p:nvPr>
            <p:ph idx="1"/>
          </p:nvPr>
        </p:nvSpPr>
        <p:spPr/>
        <p:txBody>
          <a:bodyPr/>
          <a:lstStyle/>
          <a:p>
            <a:r>
              <a:rPr lang="en-GB" dirty="0" smtClean="0"/>
              <a:t>Early idea of IASB and FASB: Forcing finance theory paradigm on revenue recognition</a:t>
            </a:r>
          </a:p>
          <a:p>
            <a:pPr lvl="1"/>
            <a:r>
              <a:rPr lang="en-GB" dirty="0" smtClean="0"/>
              <a:t>Asset-liability approach (performance obligation and claim on consideration) and fair value measurement </a:t>
            </a:r>
          </a:p>
          <a:p>
            <a:pPr lvl="1"/>
            <a:r>
              <a:rPr lang="en-GB" dirty="0" smtClean="0"/>
              <a:t>Consequences </a:t>
            </a:r>
          </a:p>
          <a:p>
            <a:pPr lvl="2"/>
            <a:r>
              <a:rPr lang="en-GB" dirty="0" smtClean="0"/>
              <a:t>If contract is calculated with profit margin, </a:t>
            </a:r>
            <a:r>
              <a:rPr lang="en-GB" i="1" dirty="0" smtClean="0"/>
              <a:t>expected </a:t>
            </a:r>
            <a:r>
              <a:rPr lang="en-GB" dirty="0" smtClean="0"/>
              <a:t>profit is recognised at contract inception (day-1 profit)</a:t>
            </a:r>
          </a:p>
          <a:p>
            <a:pPr lvl="2"/>
            <a:r>
              <a:rPr lang="en-GB" dirty="0" smtClean="0"/>
              <a:t>Subsequent execution yields zero expected profit </a:t>
            </a:r>
          </a:p>
          <a:p>
            <a:pPr lvl="2"/>
            <a:r>
              <a:rPr lang="en-GB" dirty="0" smtClean="0"/>
              <a:t>Fair value includes expected, but not delivered performance</a:t>
            </a:r>
            <a:br>
              <a:rPr lang="en-GB" dirty="0" smtClean="0"/>
            </a:br>
            <a:r>
              <a:rPr lang="en-GB" dirty="0" smtClean="0"/>
              <a:t> </a:t>
            </a:r>
          </a:p>
          <a:p>
            <a:r>
              <a:rPr lang="en-GB" dirty="0" smtClean="0"/>
              <a:t>Eventually, IASB and FASB dismissed approach </a:t>
            </a:r>
          </a:p>
          <a:p>
            <a:pPr marL="628650" lvl="2" indent="0">
              <a:buNone/>
            </a:pPr>
            <a:r>
              <a:rPr lang="en-GB" sz="1800" dirty="0" smtClean="0"/>
              <a:t>Reasoning:  “[we] </a:t>
            </a:r>
            <a:r>
              <a:rPr lang="en-GB" sz="1800" i="1" dirty="0" smtClean="0"/>
              <a:t>are uncomfortable with an approach that allows an entity to recognise revenue before the entity transfers to the customer any of the goods and services that are promised in the contract</a:t>
            </a:r>
            <a:r>
              <a:rPr lang="en-GB" sz="1800" dirty="0" smtClean="0"/>
              <a:t>” (DP 2008)</a:t>
            </a:r>
            <a:r>
              <a:rPr lang="en-GB" dirty="0" smtClean="0"/>
              <a:t> </a:t>
            </a:r>
          </a:p>
          <a:p>
            <a:pPr lvl="1"/>
            <a:endParaRPr lang="en-GB" dirty="0" smtClean="0"/>
          </a:p>
        </p:txBody>
      </p:sp>
    </p:spTree>
    <p:extLst>
      <p:ext uri="{BB962C8B-B14F-4D97-AF65-F5344CB8AC3E}">
        <p14:creationId xmlns:p14="http://schemas.microsoft.com/office/powerpoint/2010/main" val="1365278357"/>
      </p:ext>
    </p:extLst>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685800" y="228600"/>
            <a:ext cx="7738533" cy="1141413"/>
          </a:xfrm>
        </p:spPr>
        <p:txBody>
          <a:bodyPr/>
          <a:lstStyle/>
          <a:p>
            <a:r>
              <a:rPr lang="en-US" dirty="0" smtClean="0"/>
              <a:t>Academic research: </a:t>
            </a:r>
            <a:br>
              <a:rPr lang="en-US" dirty="0" smtClean="0"/>
            </a:br>
            <a:r>
              <a:rPr lang="en-US" dirty="0" smtClean="0"/>
              <a:t>Conceptualizing prudence/conservatism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Tendency to understate earnings </a:t>
            </a:r>
          </a:p>
          <a:p>
            <a:pPr lvl="1"/>
            <a:r>
              <a:rPr lang="en-US" dirty="0" smtClean="0"/>
              <a:t>In binary setting: increase</a:t>
            </a:r>
            <a:br>
              <a:rPr lang="en-US" dirty="0" smtClean="0"/>
            </a:br>
            <a:r>
              <a:rPr lang="en-US" i="1" dirty="0" smtClean="0">
                <a:latin typeface="Symbol" panose="05050102010706020507" pitchFamily="18" charset="2"/>
              </a:rPr>
              <a:t>a</a:t>
            </a:r>
            <a:r>
              <a:rPr lang="en-US" dirty="0" smtClean="0"/>
              <a:t>-error (relative to </a:t>
            </a:r>
            <a:r>
              <a:rPr lang="en-US" i="1" dirty="0" smtClean="0">
                <a:latin typeface="Symbol" panose="05050102010706020507" pitchFamily="18" charset="2"/>
              </a:rPr>
              <a:t>b</a:t>
            </a:r>
            <a:r>
              <a:rPr lang="en-US" dirty="0" smtClean="0"/>
              <a:t>-error)</a:t>
            </a:r>
          </a:p>
          <a:p>
            <a:pPr lvl="1"/>
            <a:r>
              <a:rPr lang="en-US" dirty="0" smtClean="0"/>
              <a:t>Effects </a:t>
            </a:r>
          </a:p>
          <a:p>
            <a:pPr lvl="2"/>
            <a:r>
              <a:rPr lang="en-US" dirty="0" smtClean="0"/>
              <a:t>Increases </a:t>
            </a:r>
            <a:r>
              <a:rPr lang="en-US" dirty="0" err="1" smtClean="0"/>
              <a:t>prob</a:t>
            </a:r>
            <a:r>
              <a:rPr lang="en-US" dirty="0" smtClean="0"/>
              <a:t>(</a:t>
            </a:r>
            <a:r>
              <a:rPr lang="en-US" i="1" dirty="0" err="1" smtClean="0"/>
              <a:t>y</a:t>
            </a:r>
            <a:r>
              <a:rPr lang="en-US" i="1" baseline="-25000" dirty="0" err="1" smtClean="0"/>
              <a:t>L</a:t>
            </a:r>
            <a:r>
              <a:rPr lang="en-US" dirty="0" smtClean="0"/>
              <a:t>) </a:t>
            </a:r>
          </a:p>
          <a:p>
            <a:pPr lvl="2"/>
            <a:r>
              <a:rPr lang="en-US" dirty="0" smtClean="0"/>
              <a:t>Makes </a:t>
            </a:r>
            <a:r>
              <a:rPr lang="en-US" dirty="0" smtClean="0"/>
              <a:t>high earnings </a:t>
            </a:r>
            <a:br>
              <a:rPr lang="en-US" dirty="0" smtClean="0"/>
            </a:br>
            <a:r>
              <a:rPr lang="en-US" dirty="0" smtClean="0"/>
              <a:t>more </a:t>
            </a:r>
            <a:r>
              <a:rPr lang="en-US" dirty="0" smtClean="0"/>
              <a:t>precise</a:t>
            </a:r>
            <a:br>
              <a:rPr lang="en-US" dirty="0" smtClean="0"/>
            </a:br>
            <a:endParaRPr lang="en-US" dirty="0" smtClean="0"/>
          </a:p>
          <a:p>
            <a:r>
              <a:rPr lang="en-US" dirty="0" smtClean="0"/>
              <a:t>Early disclosure of bad news </a:t>
            </a:r>
          </a:p>
          <a:p>
            <a:pPr lvl="1"/>
            <a:r>
              <a:rPr lang="en-US" dirty="0" smtClean="0"/>
              <a:t>Disclose low earnings, but not high </a:t>
            </a:r>
            <a:br>
              <a:rPr lang="en-US" dirty="0" smtClean="0"/>
            </a:br>
            <a:r>
              <a:rPr lang="en-US" dirty="0" smtClean="0"/>
              <a:t>earnings (pools earnings above </a:t>
            </a:r>
            <a:br>
              <a:rPr lang="en-US" dirty="0" smtClean="0"/>
            </a:br>
            <a:r>
              <a:rPr lang="en-US" dirty="0" smtClean="0"/>
              <a:t>threshold)</a:t>
            </a:r>
          </a:p>
          <a:p>
            <a:pPr lvl="1"/>
            <a:r>
              <a:rPr lang="en-US" dirty="0" smtClean="0"/>
              <a:t>Effect: Makes low earnings more </a:t>
            </a:r>
            <a:br>
              <a:rPr lang="en-US" dirty="0" smtClean="0"/>
            </a:br>
            <a:r>
              <a:rPr lang="en-US" dirty="0" smtClean="0"/>
              <a:t>precise  </a:t>
            </a:r>
            <a:endParaRPr lang="en-US" dirty="0"/>
          </a:p>
        </p:txBody>
      </p:sp>
      <p:grpSp>
        <p:nvGrpSpPr>
          <p:cNvPr id="2" name="Gruppieren 1"/>
          <p:cNvGrpSpPr/>
          <p:nvPr/>
        </p:nvGrpSpPr>
        <p:grpSpPr>
          <a:xfrm>
            <a:off x="5074898" y="2181287"/>
            <a:ext cx="3408014" cy="1625923"/>
            <a:chOff x="2077698" y="2181928"/>
            <a:chExt cx="3408014" cy="1625923"/>
          </a:xfrm>
        </p:grpSpPr>
        <p:sp>
          <p:nvSpPr>
            <p:cNvPr id="4" name="Rectangle 4"/>
            <p:cNvSpPr>
              <a:spLocks noChangeArrowheads="1"/>
            </p:cNvSpPr>
            <p:nvPr/>
          </p:nvSpPr>
          <p:spPr bwMode="auto">
            <a:xfrm>
              <a:off x="4636120" y="2323346"/>
              <a:ext cx="830356"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Font typeface="Monotype Sorts" pitchFamily="2" charset="2"/>
                <a:buNone/>
                <a:tabLst>
                  <a:tab pos="6858000" algn="r"/>
                </a:tabLst>
              </a:pPr>
              <a:r>
                <a:rPr lang="de-DE" sz="1400" b="0" dirty="0" err="1" smtClean="0">
                  <a:solidFill>
                    <a:srgbClr val="000000"/>
                  </a:solidFill>
                  <a:latin typeface="+mj-lt"/>
                </a:rPr>
                <a:t>Earnings</a:t>
              </a:r>
              <a:r>
                <a:rPr lang="de-DE" sz="1400" b="0" dirty="0" smtClean="0">
                  <a:solidFill>
                    <a:srgbClr val="000000"/>
                  </a:solidFill>
                  <a:latin typeface="+mj-lt"/>
                </a:rPr>
                <a:t> </a:t>
              </a:r>
              <a:r>
                <a:rPr lang="de-DE" sz="1400" b="0" i="1" dirty="0" err="1" smtClean="0">
                  <a:solidFill>
                    <a:srgbClr val="000000"/>
                  </a:solidFill>
                  <a:latin typeface="+mj-lt"/>
                </a:rPr>
                <a:t>y</a:t>
              </a:r>
              <a:r>
                <a:rPr lang="de-DE" sz="1400" b="0" i="1" baseline="-25000" dirty="0" err="1" smtClean="0">
                  <a:solidFill>
                    <a:srgbClr val="000000"/>
                  </a:solidFill>
                  <a:latin typeface="+mj-lt"/>
                </a:rPr>
                <a:t>L</a:t>
              </a:r>
              <a:endParaRPr lang="de-DE" sz="2000" i="1" baseline="-25000" dirty="0">
                <a:latin typeface="+mj-lt"/>
              </a:endParaRPr>
            </a:p>
          </p:txBody>
        </p:sp>
        <p:sp>
          <p:nvSpPr>
            <p:cNvPr id="5" name="Rectangle 10"/>
            <p:cNvSpPr>
              <a:spLocks noChangeArrowheads="1"/>
            </p:cNvSpPr>
            <p:nvPr/>
          </p:nvSpPr>
          <p:spPr bwMode="auto">
            <a:xfrm>
              <a:off x="4636120" y="3469381"/>
              <a:ext cx="84959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None/>
                <a:tabLst>
                  <a:tab pos="6858000" algn="r"/>
                </a:tabLst>
              </a:pPr>
              <a:r>
                <a:rPr lang="de-DE" sz="1400" b="0" dirty="0" err="1" smtClean="0">
                  <a:solidFill>
                    <a:srgbClr val="000000"/>
                  </a:solidFill>
                  <a:latin typeface="+mj-lt"/>
                </a:rPr>
                <a:t>Earnings</a:t>
              </a:r>
              <a:r>
                <a:rPr lang="de-DE" sz="1400" b="0" dirty="0" smtClean="0">
                  <a:solidFill>
                    <a:srgbClr val="000000"/>
                  </a:solidFill>
                  <a:latin typeface="+mj-lt"/>
                </a:rPr>
                <a:t> </a:t>
              </a:r>
              <a:r>
                <a:rPr lang="de-DE" sz="1400" b="0" i="1" dirty="0" err="1" smtClean="0">
                  <a:solidFill>
                    <a:srgbClr val="000000"/>
                  </a:solidFill>
                  <a:latin typeface="+mj-lt"/>
                </a:rPr>
                <a:t>y</a:t>
              </a:r>
              <a:r>
                <a:rPr lang="de-DE" sz="1400" b="0" i="1" baseline="-25000" dirty="0" err="1" smtClean="0">
                  <a:solidFill>
                    <a:srgbClr val="000000"/>
                  </a:solidFill>
                  <a:latin typeface="+mj-lt"/>
                </a:rPr>
                <a:t>H</a:t>
              </a:r>
              <a:endParaRPr lang="de-DE" sz="2000" i="1" baseline="-25000" dirty="0">
                <a:latin typeface="+mj-lt"/>
              </a:endParaRPr>
            </a:p>
          </p:txBody>
        </p:sp>
        <p:sp>
          <p:nvSpPr>
            <p:cNvPr id="6" name="Rectangle 3"/>
            <p:cNvSpPr>
              <a:spLocks noChangeArrowheads="1"/>
            </p:cNvSpPr>
            <p:nvPr/>
          </p:nvSpPr>
          <p:spPr bwMode="auto">
            <a:xfrm>
              <a:off x="2087317" y="2323305"/>
              <a:ext cx="85119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None/>
                <a:tabLst>
                  <a:tab pos="6858000" algn="r"/>
                </a:tabLst>
              </a:pPr>
              <a:r>
                <a:rPr lang="de-DE" sz="1400" b="0" dirty="0" smtClean="0">
                  <a:solidFill>
                    <a:srgbClr val="000000"/>
                  </a:solidFill>
                  <a:latin typeface="Times New Roman"/>
                </a:rPr>
                <a:t>Outcome </a:t>
              </a:r>
              <a:r>
                <a:rPr lang="de-DE" sz="1400" b="0" i="1" dirty="0" err="1" smtClean="0">
                  <a:solidFill>
                    <a:srgbClr val="000000"/>
                  </a:solidFill>
                  <a:latin typeface="+mj-lt"/>
                </a:rPr>
                <a:t>x</a:t>
              </a:r>
              <a:r>
                <a:rPr lang="de-DE" sz="1400" b="0" i="1" baseline="-25000" dirty="0" err="1" smtClean="0">
                  <a:solidFill>
                    <a:srgbClr val="000000"/>
                  </a:solidFill>
                  <a:latin typeface="+mj-lt"/>
                </a:rPr>
                <a:t>L</a:t>
              </a:r>
              <a:endParaRPr lang="de-DE" sz="2000" baseline="-25000" dirty="0">
                <a:latin typeface="+mj-lt"/>
              </a:endParaRPr>
            </a:p>
          </p:txBody>
        </p:sp>
        <p:sp>
          <p:nvSpPr>
            <p:cNvPr id="7" name="Rectangle 9"/>
            <p:cNvSpPr>
              <a:spLocks noChangeArrowheads="1"/>
            </p:cNvSpPr>
            <p:nvPr/>
          </p:nvSpPr>
          <p:spPr bwMode="auto">
            <a:xfrm>
              <a:off x="2077698" y="3423597"/>
              <a:ext cx="870431"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None/>
                <a:tabLst>
                  <a:tab pos="6858000" algn="r"/>
                </a:tabLst>
              </a:pPr>
              <a:r>
                <a:rPr lang="de-DE" sz="1400" b="0" dirty="0">
                  <a:solidFill>
                    <a:srgbClr val="000000"/>
                  </a:solidFill>
                  <a:latin typeface="Times New Roman"/>
                </a:rPr>
                <a:t>Outcome </a:t>
              </a:r>
              <a:r>
                <a:rPr lang="de-DE" sz="1400" b="0" i="1" dirty="0" err="1" smtClean="0">
                  <a:solidFill>
                    <a:srgbClr val="000000"/>
                  </a:solidFill>
                  <a:latin typeface="+mj-lt"/>
                </a:rPr>
                <a:t>x</a:t>
              </a:r>
              <a:r>
                <a:rPr lang="de-DE" sz="1400" b="0" i="1" baseline="-25000" dirty="0" err="1" smtClean="0">
                  <a:solidFill>
                    <a:srgbClr val="000000"/>
                  </a:solidFill>
                  <a:latin typeface="+mj-lt"/>
                </a:rPr>
                <a:t>H</a:t>
              </a:r>
              <a:endParaRPr lang="de-DE" sz="2000" baseline="-25000" dirty="0">
                <a:latin typeface="+mj-lt"/>
              </a:endParaRPr>
            </a:p>
          </p:txBody>
        </p:sp>
        <p:sp>
          <p:nvSpPr>
            <p:cNvPr id="8" name="Rectangle 12"/>
            <p:cNvSpPr>
              <a:spLocks noChangeArrowheads="1"/>
            </p:cNvSpPr>
            <p:nvPr/>
          </p:nvSpPr>
          <p:spPr bwMode="auto">
            <a:xfrm>
              <a:off x="3280930" y="3102668"/>
              <a:ext cx="15869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None/>
                <a:tabLst>
                  <a:tab pos="6858000" algn="r"/>
                </a:tabLst>
              </a:pPr>
              <a:r>
                <a:rPr lang="de-DE" sz="1400" b="0" i="1" dirty="0" smtClean="0">
                  <a:solidFill>
                    <a:srgbClr val="000000"/>
                  </a:solidFill>
                  <a:latin typeface="Symbol" panose="05050102010706020507" pitchFamily="18" charset="2"/>
                </a:rPr>
                <a:t>a</a:t>
              </a:r>
              <a:r>
                <a:rPr lang="de-DE" sz="1400" b="0" dirty="0" smtClean="0">
                  <a:solidFill>
                    <a:srgbClr val="000000"/>
                  </a:solidFill>
                </a:rPr>
                <a:t> </a:t>
              </a:r>
              <a:endParaRPr lang="de-DE" sz="2000" baseline="-25000" dirty="0">
                <a:latin typeface="Symbol" pitchFamily="18" charset="2"/>
              </a:endParaRPr>
            </a:p>
          </p:txBody>
        </p:sp>
        <p:sp>
          <p:nvSpPr>
            <p:cNvPr id="9" name="Line 15"/>
            <p:cNvSpPr>
              <a:spLocks noChangeShapeType="1"/>
            </p:cNvSpPr>
            <p:nvPr/>
          </p:nvSpPr>
          <p:spPr bwMode="auto">
            <a:xfrm>
              <a:off x="3063161" y="2420438"/>
              <a:ext cx="142548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sz="2000"/>
            </a:p>
          </p:txBody>
        </p:sp>
        <p:sp>
          <p:nvSpPr>
            <p:cNvPr id="10" name="Line 16"/>
            <p:cNvSpPr>
              <a:spLocks noChangeShapeType="1"/>
            </p:cNvSpPr>
            <p:nvPr/>
          </p:nvSpPr>
          <p:spPr bwMode="auto">
            <a:xfrm>
              <a:off x="3063162" y="3568060"/>
              <a:ext cx="142768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sz="2000"/>
            </a:p>
          </p:txBody>
        </p:sp>
        <p:sp>
          <p:nvSpPr>
            <p:cNvPr id="11" name="Line 18"/>
            <p:cNvSpPr>
              <a:spLocks noChangeShapeType="1"/>
            </p:cNvSpPr>
            <p:nvPr/>
          </p:nvSpPr>
          <p:spPr bwMode="auto">
            <a:xfrm>
              <a:off x="3063161" y="2420438"/>
              <a:ext cx="1425483" cy="11476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sz="2000"/>
            </a:p>
          </p:txBody>
        </p:sp>
        <p:sp>
          <p:nvSpPr>
            <p:cNvPr id="12" name="Rectangle 8"/>
            <p:cNvSpPr>
              <a:spLocks noChangeArrowheads="1"/>
            </p:cNvSpPr>
            <p:nvPr/>
          </p:nvSpPr>
          <p:spPr bwMode="auto">
            <a:xfrm>
              <a:off x="3598428" y="2181928"/>
              <a:ext cx="416781"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None/>
                <a:tabLst>
                  <a:tab pos="6858000" algn="r"/>
                </a:tabLst>
              </a:pPr>
              <a:r>
                <a:rPr lang="de-DE" sz="1400" b="0" dirty="0">
                  <a:solidFill>
                    <a:srgbClr val="000000"/>
                  </a:solidFill>
                  <a:latin typeface="+mj-lt"/>
                </a:rPr>
                <a:t>1 – </a:t>
              </a:r>
              <a:r>
                <a:rPr lang="de-DE" sz="1400" b="0" i="1" dirty="0" smtClean="0">
                  <a:solidFill>
                    <a:srgbClr val="000000"/>
                  </a:solidFill>
                  <a:latin typeface="Symbol" panose="05050102010706020507" pitchFamily="18" charset="2"/>
                </a:rPr>
                <a:t>b</a:t>
              </a:r>
              <a:r>
                <a:rPr lang="de-DE" sz="1400" b="0" dirty="0" smtClean="0">
                  <a:solidFill>
                    <a:srgbClr val="000000"/>
                  </a:solidFill>
                </a:rPr>
                <a:t> </a:t>
              </a:r>
              <a:endParaRPr lang="de-DE" sz="2000" dirty="0"/>
            </a:p>
          </p:txBody>
        </p:sp>
        <p:sp>
          <p:nvSpPr>
            <p:cNvPr id="13" name="Line 17"/>
            <p:cNvSpPr>
              <a:spLocks noChangeShapeType="1"/>
            </p:cNvSpPr>
            <p:nvPr/>
          </p:nvSpPr>
          <p:spPr bwMode="auto">
            <a:xfrm flipV="1">
              <a:off x="3063162" y="2420438"/>
              <a:ext cx="1427686" cy="11476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de-AT" sz="2000"/>
            </a:p>
          </p:txBody>
        </p:sp>
        <p:sp>
          <p:nvSpPr>
            <p:cNvPr id="14" name="Rectangle 11"/>
            <p:cNvSpPr>
              <a:spLocks noChangeArrowheads="1"/>
            </p:cNvSpPr>
            <p:nvPr/>
          </p:nvSpPr>
          <p:spPr bwMode="auto">
            <a:xfrm>
              <a:off x="3561901" y="3613952"/>
              <a:ext cx="432811"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None/>
                <a:tabLst>
                  <a:tab pos="6858000" algn="r"/>
                </a:tabLst>
              </a:pPr>
              <a:r>
                <a:rPr lang="de-DE" sz="1400" b="0" dirty="0">
                  <a:solidFill>
                    <a:srgbClr val="000000"/>
                  </a:solidFill>
                  <a:latin typeface="+mj-lt"/>
                </a:rPr>
                <a:t>1 – </a:t>
              </a:r>
              <a:r>
                <a:rPr lang="de-DE" sz="1400" b="0" i="1" dirty="0" smtClean="0">
                  <a:solidFill>
                    <a:srgbClr val="000000"/>
                  </a:solidFill>
                  <a:latin typeface="Symbol" panose="05050102010706020507" pitchFamily="18" charset="2"/>
                </a:rPr>
                <a:t>a</a:t>
              </a:r>
              <a:r>
                <a:rPr lang="de-DE" sz="1400" b="0" dirty="0" smtClean="0">
                  <a:solidFill>
                    <a:srgbClr val="000000"/>
                  </a:solidFill>
                </a:rPr>
                <a:t> </a:t>
              </a:r>
              <a:endParaRPr lang="de-DE" sz="2000" dirty="0"/>
            </a:p>
          </p:txBody>
        </p:sp>
        <p:sp>
          <p:nvSpPr>
            <p:cNvPr id="15" name="Rectangle 12"/>
            <p:cNvSpPr>
              <a:spLocks noChangeArrowheads="1"/>
            </p:cNvSpPr>
            <p:nvPr/>
          </p:nvSpPr>
          <p:spPr bwMode="auto">
            <a:xfrm>
              <a:off x="3280930" y="2708569"/>
              <a:ext cx="14266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385763" indent="-385763" defTabSz="6953250">
                <a:buNone/>
                <a:tabLst>
                  <a:tab pos="6858000" algn="r"/>
                </a:tabLst>
              </a:pPr>
              <a:r>
                <a:rPr lang="de-DE" sz="1400" b="0" i="1" dirty="0" smtClean="0">
                  <a:solidFill>
                    <a:srgbClr val="000000"/>
                  </a:solidFill>
                  <a:latin typeface="Symbol" panose="05050102010706020507" pitchFamily="18" charset="2"/>
                </a:rPr>
                <a:t>b</a:t>
              </a:r>
              <a:r>
                <a:rPr lang="de-DE" sz="1400" b="0" dirty="0" smtClean="0">
                  <a:solidFill>
                    <a:srgbClr val="000000"/>
                  </a:solidFill>
                </a:rPr>
                <a:t> </a:t>
              </a:r>
              <a:endParaRPr lang="de-DE" sz="2000" baseline="-25000" dirty="0">
                <a:latin typeface="Symbol" pitchFamily="18" charset="2"/>
              </a:endParaRPr>
            </a:p>
          </p:txBody>
        </p:sp>
      </p:gr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0114" y="4123266"/>
            <a:ext cx="2881093" cy="2392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57047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a:t>Academic research: </a:t>
            </a:r>
            <a:r>
              <a:rPr lang="en-US" dirty="0" smtClean="0"/>
              <a:t/>
            </a:r>
            <a:br>
              <a:rPr lang="en-US" dirty="0" smtClean="0"/>
            </a:br>
            <a:r>
              <a:rPr lang="en-US" dirty="0" smtClean="0"/>
              <a:t>Decision-usefulness models</a:t>
            </a:r>
            <a:endParaRPr lang="en-US" dirty="0"/>
          </a:p>
        </p:txBody>
      </p:sp>
      <p:sp>
        <p:nvSpPr>
          <p:cNvPr id="315395" name="Rectangle 3"/>
          <p:cNvSpPr>
            <a:spLocks noGrp="1" noChangeArrowheads="1"/>
          </p:cNvSpPr>
          <p:nvPr>
            <p:ph idx="1"/>
          </p:nvPr>
        </p:nvSpPr>
        <p:spPr>
          <a:xfrm>
            <a:off x="677333" y="1676400"/>
            <a:ext cx="7916334" cy="4648200"/>
          </a:xfrm>
        </p:spPr>
        <p:txBody>
          <a:bodyPr/>
          <a:lstStyle/>
          <a:p>
            <a:r>
              <a:rPr lang="en-US" dirty="0" smtClean="0"/>
              <a:t>What information benefits risk averse investors more? (Armstrong et al. 2016) </a:t>
            </a:r>
          </a:p>
          <a:p>
            <a:pPr lvl="1"/>
            <a:r>
              <a:rPr lang="en-US" dirty="0" smtClean="0"/>
              <a:t>CAPM context</a:t>
            </a:r>
          </a:p>
          <a:p>
            <a:pPr lvl="1"/>
            <a:r>
              <a:rPr lang="en-US" dirty="0" smtClean="0"/>
              <a:t>Firm chooses costly precision of earnings report </a:t>
            </a:r>
          </a:p>
          <a:p>
            <a:pPr lvl="1"/>
            <a:r>
              <a:rPr lang="en-US" dirty="0" smtClean="0"/>
              <a:t>Result: Firms with lower profitability (earnings mean) invest </a:t>
            </a:r>
            <a:br>
              <a:rPr lang="en-US" dirty="0" smtClean="0"/>
            </a:br>
            <a:r>
              <a:rPr lang="en-US" dirty="0" smtClean="0"/>
              <a:t>more in precision (is consistent with conservatism)</a:t>
            </a:r>
          </a:p>
          <a:p>
            <a:pPr lvl="1"/>
            <a:r>
              <a:rPr lang="en-US" dirty="0" smtClean="0"/>
              <a:t>Reason: Information is more valuable at the lower end </a:t>
            </a:r>
            <a:br>
              <a:rPr lang="en-US" dirty="0" smtClean="0"/>
            </a:br>
            <a:r>
              <a:rPr lang="en-US" dirty="0" smtClean="0"/>
              <a:t>(owner is relative “more risk averse” for low earnings) </a:t>
            </a:r>
          </a:p>
          <a:p>
            <a:r>
              <a:rPr lang="en-US" dirty="0" smtClean="0"/>
              <a:t>Experimental evidence on asset and liability definition (Cade/Ikuta-Mendoza/Koonce 2016) </a:t>
            </a:r>
          </a:p>
          <a:p>
            <a:pPr lvl="1"/>
            <a:r>
              <a:rPr lang="en-US" dirty="0" smtClean="0"/>
              <a:t>Show that </a:t>
            </a:r>
            <a:r>
              <a:rPr lang="en-US" dirty="0"/>
              <a:t>individuals think about </a:t>
            </a:r>
            <a:r>
              <a:rPr lang="en-US" dirty="0" smtClean="0"/>
              <a:t>existence </a:t>
            </a:r>
            <a:r>
              <a:rPr lang="en-US" dirty="0"/>
              <a:t>of assets in a fundamentally different way than </a:t>
            </a:r>
            <a:r>
              <a:rPr lang="en-US" dirty="0" smtClean="0"/>
              <a:t>of </a:t>
            </a:r>
            <a:r>
              <a:rPr lang="en-US" dirty="0"/>
              <a:t>liabilities </a:t>
            </a:r>
            <a:endParaRPr lang="en-US" dirty="0" smtClean="0"/>
          </a:p>
          <a:p>
            <a:pPr lvl="1"/>
            <a:r>
              <a:rPr lang="en-US" dirty="0" smtClean="0"/>
              <a:t>Individuals appear </a:t>
            </a:r>
            <a:r>
              <a:rPr lang="en-US" dirty="0"/>
              <a:t>to employ </a:t>
            </a:r>
            <a:r>
              <a:rPr lang="en-US" dirty="0" smtClean="0"/>
              <a:t>higher probability </a:t>
            </a:r>
            <a:r>
              <a:rPr lang="en-US" dirty="0"/>
              <a:t>threshold for assets </a:t>
            </a:r>
          </a:p>
          <a:p>
            <a:pPr lvl="1"/>
            <a:endParaRPr lang="en-US" dirty="0"/>
          </a:p>
          <a:p>
            <a:endParaRPr lang="en-US" dirty="0" smtClean="0"/>
          </a:p>
        </p:txBody>
      </p:sp>
    </p:spTree>
    <p:extLst>
      <p:ext uri="{BB962C8B-B14F-4D97-AF65-F5344CB8AC3E}">
        <p14:creationId xmlns:p14="http://schemas.microsoft.com/office/powerpoint/2010/main" val="362782912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Academic research: </a:t>
            </a:r>
            <a:br>
              <a:rPr lang="en-US" dirty="0" smtClean="0"/>
            </a:br>
            <a:r>
              <a:rPr lang="en-US" dirty="0" smtClean="0"/>
              <a:t>Financial contracting models</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Impairment in debt financing (Göx/Wagenhofer 2009)</a:t>
            </a:r>
          </a:p>
          <a:p>
            <a:pPr lvl="1"/>
            <a:r>
              <a:rPr lang="en-US" dirty="0" smtClean="0"/>
              <a:t>Value of assets as collateral determines whether lender provides </a:t>
            </a:r>
            <a:br>
              <a:rPr lang="en-US" dirty="0" smtClean="0"/>
            </a:br>
            <a:r>
              <a:rPr lang="en-US" dirty="0" smtClean="0"/>
              <a:t>loan to invest in positive-NPV project </a:t>
            </a:r>
          </a:p>
          <a:p>
            <a:pPr lvl="1"/>
            <a:r>
              <a:rPr lang="en-US" dirty="0" smtClean="0"/>
              <a:t>Measurement at cost with impairment is optimal because it maximizes likelihood of obtaining loan </a:t>
            </a:r>
            <a:endParaRPr lang="en-US" dirty="0"/>
          </a:p>
          <a:p>
            <a:r>
              <a:rPr lang="en-US" dirty="0" smtClean="0"/>
              <a:t>Aggressive reporting in debt covenant (Gigler et al. 2009)</a:t>
            </a:r>
            <a:endParaRPr lang="en-US" dirty="0"/>
          </a:p>
          <a:p>
            <a:pPr lvl="1"/>
            <a:r>
              <a:rPr lang="en-US" dirty="0" smtClean="0"/>
              <a:t>Covenant allocates decision rights to abandon investment </a:t>
            </a:r>
          </a:p>
          <a:p>
            <a:pPr lvl="1"/>
            <a:r>
              <a:rPr lang="en-US" dirty="0" smtClean="0"/>
              <a:t>After investment, firm always wants to continue project; </a:t>
            </a:r>
            <a:br>
              <a:rPr lang="en-US" dirty="0" smtClean="0"/>
            </a:br>
            <a:r>
              <a:rPr lang="en-US" dirty="0" smtClean="0"/>
              <a:t>lender tends to abandonment to receive proceeds from selling </a:t>
            </a:r>
          </a:p>
          <a:p>
            <a:pPr lvl="1"/>
            <a:r>
              <a:rPr lang="en-US" i="1" dirty="0" smtClean="0">
                <a:latin typeface="Symbol" panose="05050102010706020507" pitchFamily="18" charset="2"/>
              </a:rPr>
              <a:t>a</a:t>
            </a:r>
            <a:r>
              <a:rPr lang="en-US" dirty="0" smtClean="0"/>
              <a:t>-error: Abandon project although continuation maximizes welfare </a:t>
            </a:r>
          </a:p>
          <a:p>
            <a:pPr lvl="1"/>
            <a:r>
              <a:rPr lang="en-US" i="1" dirty="0" smtClean="0">
                <a:latin typeface="Symbol" panose="05050102010706020507" pitchFamily="18" charset="2"/>
              </a:rPr>
              <a:t>b</a:t>
            </a:r>
            <a:r>
              <a:rPr lang="en-US" dirty="0" smtClean="0"/>
              <a:t>-error: Continue project although abandonment maximizes welfare</a:t>
            </a:r>
          </a:p>
          <a:p>
            <a:pPr lvl="1"/>
            <a:r>
              <a:rPr lang="en-US" dirty="0" smtClean="0"/>
              <a:t>Aggressive accounting is optimal because it minimizes </a:t>
            </a:r>
            <a:r>
              <a:rPr lang="en-US" i="1" dirty="0" smtClean="0">
                <a:latin typeface="Symbol" panose="05050102010706020507" pitchFamily="18" charset="2"/>
              </a:rPr>
              <a:t>a</a:t>
            </a:r>
            <a:r>
              <a:rPr lang="en-US" dirty="0" smtClean="0"/>
              <a:t>-error, which is more costly because project has ex ante positive NPV </a:t>
            </a:r>
            <a:endParaRPr lang="en-US" dirty="0"/>
          </a:p>
          <a:p>
            <a:endParaRPr lang="en-US" dirty="0" smtClean="0"/>
          </a:p>
        </p:txBody>
      </p:sp>
    </p:spTree>
    <p:extLst>
      <p:ext uri="{BB962C8B-B14F-4D97-AF65-F5344CB8AC3E}">
        <p14:creationId xmlns:p14="http://schemas.microsoft.com/office/powerpoint/2010/main" val="807955008"/>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a:t>Academic research: </a:t>
            </a:r>
            <a:r>
              <a:rPr lang="en-US" dirty="0" smtClean="0"/>
              <a:t/>
            </a:r>
            <a:br>
              <a:rPr lang="en-US" dirty="0" smtClean="0"/>
            </a:br>
            <a:r>
              <a:rPr lang="en-US" dirty="0" smtClean="0"/>
              <a:t>Management incentives models</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Share price of firm as performance measure (Shin 2007)</a:t>
            </a:r>
          </a:p>
          <a:p>
            <a:pPr lvl="1"/>
            <a:r>
              <a:rPr lang="en-US" dirty="0" smtClean="0"/>
              <a:t>Management compensation based on market price </a:t>
            </a:r>
          </a:p>
          <a:p>
            <a:pPr lvl="1"/>
            <a:r>
              <a:rPr lang="en-US" dirty="0" smtClean="0"/>
              <a:t>Market anticipates future efforts and prices firm correctly </a:t>
            </a:r>
          </a:p>
          <a:p>
            <a:pPr lvl="1"/>
            <a:r>
              <a:rPr lang="en-US" dirty="0" smtClean="0"/>
              <a:t>To manager, market price becomes independent of actual effort because it is based on anticipated </a:t>
            </a:r>
            <a:r>
              <a:rPr lang="en-US" dirty="0"/>
              <a:t>effort </a:t>
            </a:r>
            <a:r>
              <a:rPr lang="en-US" dirty="0" smtClean="0"/>
              <a:t>(which is “fixed”) </a:t>
            </a:r>
          </a:p>
          <a:p>
            <a:pPr lvl="2"/>
            <a:r>
              <a:rPr lang="en-US" dirty="0" smtClean="0">
                <a:sym typeface="Wingdings" panose="05000000000000000000" pitchFamily="2" charset="2"/>
              </a:rPr>
              <a:t>In the extreme: No </a:t>
            </a:r>
            <a:r>
              <a:rPr lang="en-US" dirty="0" smtClean="0">
                <a:sym typeface="Wingdings" panose="05000000000000000000" pitchFamily="2" charset="2"/>
              </a:rPr>
              <a:t>incentives to work hard! </a:t>
            </a:r>
          </a:p>
          <a:p>
            <a:pPr lvl="1"/>
            <a:r>
              <a:rPr lang="en-US" dirty="0" smtClean="0">
                <a:sym typeface="Wingdings" panose="05000000000000000000" pitchFamily="2" charset="2"/>
              </a:rPr>
              <a:t>Market equilibrium (rational expectations): Market anticipates no effort, and manager delivers no effort </a:t>
            </a:r>
          </a:p>
          <a:p>
            <a:r>
              <a:rPr lang="en-US" dirty="0" smtClean="0">
                <a:sym typeface="Wingdings" panose="05000000000000000000" pitchFamily="2" charset="2"/>
              </a:rPr>
              <a:t>Conservatism and earnings management </a:t>
            </a:r>
          </a:p>
          <a:p>
            <a:pPr lvl="1"/>
            <a:r>
              <a:rPr lang="en-US" dirty="0" smtClean="0">
                <a:sym typeface="Wingdings" panose="05000000000000000000" pitchFamily="2" charset="2"/>
              </a:rPr>
              <a:t>More conservatism can </a:t>
            </a:r>
            <a:r>
              <a:rPr lang="en-US" i="1" dirty="0" smtClean="0">
                <a:sym typeface="Wingdings" panose="05000000000000000000" pitchFamily="2" charset="2"/>
              </a:rPr>
              <a:t>reduce</a:t>
            </a:r>
            <a:r>
              <a:rPr lang="en-US" dirty="0" smtClean="0">
                <a:sym typeface="Wingdings" panose="05000000000000000000" pitchFamily="2" charset="2"/>
              </a:rPr>
              <a:t> earnings management because it makes overstated earnings less likely </a:t>
            </a:r>
          </a:p>
          <a:p>
            <a:pPr lvl="1"/>
            <a:r>
              <a:rPr lang="en-US" dirty="0" smtClean="0">
                <a:sym typeface="Wingdings" panose="05000000000000000000" pitchFamily="2" charset="2"/>
              </a:rPr>
              <a:t>More conservatism can </a:t>
            </a:r>
            <a:r>
              <a:rPr lang="en-US" i="1" dirty="0" smtClean="0">
                <a:sym typeface="Wingdings" panose="05000000000000000000" pitchFamily="2" charset="2"/>
              </a:rPr>
              <a:t>increase</a:t>
            </a:r>
            <a:r>
              <a:rPr lang="en-US" dirty="0" smtClean="0">
                <a:sym typeface="Wingdings" panose="05000000000000000000" pitchFamily="2" charset="2"/>
              </a:rPr>
              <a:t> earnings management because aggressive reporting gives no more room for overstating earnings  </a:t>
            </a:r>
          </a:p>
        </p:txBody>
      </p:sp>
    </p:spTree>
    <p:extLst>
      <p:ext uri="{BB962C8B-B14F-4D97-AF65-F5344CB8AC3E}">
        <p14:creationId xmlns:p14="http://schemas.microsoft.com/office/powerpoint/2010/main" val="426186203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a:t>Academic research: </a:t>
            </a:r>
            <a:r>
              <a:rPr lang="en-US" dirty="0" smtClean="0"/>
              <a:t/>
            </a:r>
            <a:br>
              <a:rPr lang="en-US" dirty="0" smtClean="0"/>
            </a:br>
            <a:r>
              <a:rPr lang="en-US" dirty="0" smtClean="0"/>
              <a:t>Empirical findings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Distinguishes </a:t>
            </a:r>
          </a:p>
          <a:p>
            <a:pPr lvl="1"/>
            <a:r>
              <a:rPr lang="en-US" dirty="0" smtClean="0"/>
              <a:t>Unconditional conservatism (“bad” conservatism)</a:t>
            </a:r>
          </a:p>
          <a:p>
            <a:pPr lvl="1"/>
            <a:r>
              <a:rPr lang="en-US" dirty="0"/>
              <a:t>C</a:t>
            </a:r>
            <a:r>
              <a:rPr lang="en-US" dirty="0" smtClean="0"/>
              <a:t>onditional conservatism (“good” conservatism) </a:t>
            </a:r>
          </a:p>
          <a:p>
            <a:pPr lvl="1"/>
            <a:r>
              <a:rPr lang="en-US" dirty="0" smtClean="0"/>
              <a:t>“Good” qualification is interesting because</a:t>
            </a:r>
          </a:p>
          <a:p>
            <a:pPr lvl="2"/>
            <a:r>
              <a:rPr lang="en-US" dirty="0" smtClean="0"/>
              <a:t>unclear why favorable information should not be reported timely </a:t>
            </a:r>
          </a:p>
          <a:p>
            <a:pPr lvl="2"/>
            <a:r>
              <a:rPr lang="en-US" dirty="0" smtClean="0"/>
              <a:t>it is harder to overcome unconditional conservatism through earnings management </a:t>
            </a:r>
          </a:p>
          <a:p>
            <a:r>
              <a:rPr lang="en-US" dirty="0" smtClean="0"/>
              <a:t>Common proxies </a:t>
            </a:r>
          </a:p>
          <a:p>
            <a:pPr lvl="1"/>
            <a:r>
              <a:rPr lang="en-US" dirty="0" smtClean="0"/>
              <a:t>Market-to-book ratio </a:t>
            </a:r>
          </a:p>
          <a:p>
            <a:pPr lvl="1"/>
            <a:r>
              <a:rPr lang="en-US" dirty="0" err="1" smtClean="0"/>
              <a:t>Basu</a:t>
            </a:r>
            <a:r>
              <a:rPr lang="en-US" dirty="0" smtClean="0"/>
              <a:t> measure of differential timeliness </a:t>
            </a:r>
          </a:p>
          <a:p>
            <a:r>
              <a:rPr lang="en-US" dirty="0" smtClean="0"/>
              <a:t>Studies show that conservative accounting is prevalent </a:t>
            </a:r>
          </a:p>
          <a:p>
            <a:pPr lvl="1"/>
            <a:r>
              <a:rPr lang="en-US" dirty="0" smtClean="0"/>
              <a:t>Most studies show associations </a:t>
            </a:r>
          </a:p>
          <a:p>
            <a:pPr lvl="1"/>
            <a:r>
              <a:rPr lang="en-US" dirty="0" smtClean="0"/>
              <a:t>Few also consider causality </a:t>
            </a:r>
          </a:p>
        </p:txBody>
      </p:sp>
    </p:spTree>
    <p:extLst>
      <p:ext uri="{BB962C8B-B14F-4D97-AF65-F5344CB8AC3E}">
        <p14:creationId xmlns:p14="http://schemas.microsoft.com/office/powerpoint/2010/main" val="263276304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5395">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5395">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539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a:t>Academic research: Empirical </a:t>
            </a:r>
            <a:r>
              <a:rPr lang="en-US" dirty="0" smtClean="0"/>
              <a:t>findings </a:t>
            </a:r>
            <a:br>
              <a:rPr lang="en-US" dirty="0" smtClean="0"/>
            </a:br>
            <a:r>
              <a:rPr lang="en-US" dirty="0" smtClean="0"/>
              <a:t>(summarized in Mora/Walker 2015)</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Conservatism varies across countries </a:t>
            </a:r>
          </a:p>
          <a:p>
            <a:pPr lvl="1"/>
            <a:r>
              <a:rPr lang="en-US" dirty="0" smtClean="0"/>
              <a:t>Highlights institutional context, </a:t>
            </a:r>
            <a:r>
              <a:rPr lang="en-US" dirty="0" err="1" smtClean="0"/>
              <a:t>eg</a:t>
            </a:r>
            <a:r>
              <a:rPr lang="en-US" dirty="0" smtClean="0"/>
              <a:t> capital market development, investor protection, legal system, enforcement, litigation, tax  </a:t>
            </a:r>
            <a:endParaRPr lang="en-US" dirty="0"/>
          </a:p>
          <a:p>
            <a:r>
              <a:rPr lang="en-US" dirty="0" smtClean="0"/>
              <a:t>Conservatism varies across individual firms </a:t>
            </a:r>
          </a:p>
          <a:p>
            <a:pPr lvl="1"/>
            <a:r>
              <a:rPr lang="en-US" dirty="0" smtClean="0"/>
              <a:t>Highlights corporate governance, ownership concentration </a:t>
            </a:r>
          </a:p>
          <a:p>
            <a:r>
              <a:rPr lang="en-US" dirty="0" smtClean="0"/>
              <a:t>Conservatism and debt contracts </a:t>
            </a:r>
          </a:p>
          <a:p>
            <a:pPr lvl="1"/>
            <a:r>
              <a:rPr lang="en-US" dirty="0" smtClean="0"/>
              <a:t>Substitutes for lender monitoring and decreases cost of debt </a:t>
            </a:r>
            <a:endParaRPr lang="en-US" dirty="0"/>
          </a:p>
          <a:p>
            <a:r>
              <a:rPr lang="en-US" dirty="0" smtClean="0"/>
              <a:t>Conservatism and earnings management </a:t>
            </a:r>
          </a:p>
          <a:p>
            <a:pPr lvl="1"/>
            <a:r>
              <a:rPr lang="en-US" dirty="0" smtClean="0"/>
              <a:t>Conservatism can increase or reduce accrual earnings management </a:t>
            </a:r>
          </a:p>
          <a:p>
            <a:r>
              <a:rPr lang="en-US" dirty="0" smtClean="0"/>
              <a:t>Conservatism and information in markets </a:t>
            </a:r>
          </a:p>
          <a:p>
            <a:pPr lvl="1"/>
            <a:r>
              <a:rPr lang="en-US" dirty="0" smtClean="0"/>
              <a:t>Conservatism can increase or decrease predictive value of financial reports and can reduce information asymmetry  </a:t>
            </a:r>
          </a:p>
        </p:txBody>
      </p:sp>
    </p:spTree>
    <p:extLst>
      <p:ext uri="{BB962C8B-B14F-4D97-AF65-F5344CB8AC3E}">
        <p14:creationId xmlns:p14="http://schemas.microsoft.com/office/powerpoint/2010/main" val="4196380428"/>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53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53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539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539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5395">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53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Take-</a:t>
            </a:r>
            <a:r>
              <a:rPr lang="en-US" dirty="0" err="1" smtClean="0"/>
              <a:t>aways</a:t>
            </a:r>
            <a:r>
              <a:rPr lang="en-US" dirty="0" smtClean="0"/>
              <a:t> from academic literature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dirty="0" smtClean="0"/>
              <a:t>Both theoretical and empirical research provide inconclusive findings </a:t>
            </a:r>
            <a:r>
              <a:rPr lang="en-US" dirty="0"/>
              <a:t>on prudence (</a:t>
            </a:r>
            <a:r>
              <a:rPr lang="en-US" dirty="0" smtClean="0"/>
              <a:t>conservatism)</a:t>
            </a:r>
          </a:p>
          <a:p>
            <a:pPr lvl="1"/>
            <a:r>
              <a:rPr lang="en-US" dirty="0" smtClean="0"/>
              <a:t>Desirability of prudence varies with decision-usefulness or stewardship use of financial reporting </a:t>
            </a:r>
          </a:p>
          <a:p>
            <a:pPr lvl="1"/>
            <a:r>
              <a:rPr lang="en-US" dirty="0" smtClean="0"/>
              <a:t>Desirability of prudence is context-specific </a:t>
            </a:r>
          </a:p>
          <a:p>
            <a:r>
              <a:rPr lang="en-US" dirty="0" smtClean="0"/>
              <a:t>Even if we find prevalence of prudence, we know little about the exact mechanisms that lead to that </a:t>
            </a:r>
          </a:p>
          <a:p>
            <a:pPr lvl="1"/>
            <a:r>
              <a:rPr lang="en-US" dirty="0" smtClean="0"/>
              <a:t>Proponents: Prudence is a market outcome </a:t>
            </a:r>
          </a:p>
          <a:p>
            <a:pPr lvl="1"/>
            <a:r>
              <a:rPr lang="en-US" dirty="0" smtClean="0"/>
              <a:t>Opponents: Accounting standards </a:t>
            </a:r>
            <a:r>
              <a:rPr lang="en-US" dirty="0" smtClean="0"/>
              <a:t>are bad and should </a:t>
            </a:r>
            <a:r>
              <a:rPr lang="en-US" dirty="0" smtClean="0"/>
              <a:t>be reformed </a:t>
            </a:r>
          </a:p>
          <a:p>
            <a:r>
              <a:rPr lang="en-US" dirty="0" smtClean="0"/>
              <a:t>General insight: neutral accounting is almost never optimal and is as arbitrary as a particular level of conservatism </a:t>
            </a:r>
          </a:p>
        </p:txBody>
      </p:sp>
    </p:spTree>
    <p:extLst>
      <p:ext uri="{BB962C8B-B14F-4D97-AF65-F5344CB8AC3E}">
        <p14:creationId xmlns:p14="http://schemas.microsoft.com/office/powerpoint/2010/main" val="263276304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5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Take-</a:t>
            </a:r>
            <a:r>
              <a:rPr lang="en-US" dirty="0" err="1" smtClean="0"/>
              <a:t>aways</a:t>
            </a:r>
            <a:r>
              <a:rPr lang="en-US" dirty="0" smtClean="0"/>
              <a:t> from academic literature </a:t>
            </a:r>
            <a:endParaRPr lang="en-US" dirty="0"/>
          </a:p>
        </p:txBody>
      </p:sp>
      <p:sp>
        <p:nvSpPr>
          <p:cNvPr id="315395" name="Rectangle 3"/>
          <p:cNvSpPr>
            <a:spLocks noGrp="1" noChangeArrowheads="1"/>
          </p:cNvSpPr>
          <p:nvPr>
            <p:ph idx="1"/>
          </p:nvPr>
        </p:nvSpPr>
        <p:spPr>
          <a:xfrm>
            <a:off x="677333" y="1676400"/>
            <a:ext cx="8051800" cy="4648200"/>
          </a:xfrm>
        </p:spPr>
        <p:txBody>
          <a:bodyPr/>
          <a:lstStyle/>
          <a:p>
            <a:r>
              <a:rPr lang="en-US" dirty="0" smtClean="0"/>
              <a:t>Difficult situation for standard setter </a:t>
            </a:r>
          </a:p>
          <a:p>
            <a:pPr lvl="1"/>
            <a:r>
              <a:rPr lang="en-US" dirty="0" smtClean="0"/>
              <a:t>Apparently favors neutral accounting </a:t>
            </a:r>
            <a:r>
              <a:rPr lang="en-US" i="1" dirty="0" smtClean="0"/>
              <a:t>because</a:t>
            </a:r>
            <a:r>
              <a:rPr lang="en-US" dirty="0" smtClean="0"/>
              <a:t> of inconclusive </a:t>
            </a:r>
            <a:r>
              <a:rPr lang="en-US" dirty="0" smtClean="0"/>
              <a:t>research </a:t>
            </a:r>
            <a:r>
              <a:rPr lang="en-US" dirty="0" err="1" smtClean="0"/>
              <a:t>resuls</a:t>
            </a:r>
            <a:r>
              <a:rPr lang="en-US" dirty="0" smtClean="0"/>
              <a:t>  </a:t>
            </a:r>
            <a:endParaRPr lang="en-US" dirty="0" smtClean="0"/>
          </a:p>
          <a:p>
            <a:pPr lvl="1"/>
            <a:r>
              <a:rPr lang="en-US" dirty="0" smtClean="0"/>
              <a:t>Neutral accounting in line with a priori thinking: Who wants biased information if it is possible to receive unbiased information? </a:t>
            </a:r>
            <a:br>
              <a:rPr lang="en-US" dirty="0" smtClean="0"/>
            </a:br>
            <a:endParaRPr lang="en-US" dirty="0" smtClean="0"/>
          </a:p>
          <a:p>
            <a:r>
              <a:rPr lang="en-US" dirty="0" smtClean="0"/>
              <a:t>View is reminiscent of desire </a:t>
            </a:r>
            <a:r>
              <a:rPr lang="en-US" dirty="0"/>
              <a:t>to </a:t>
            </a:r>
            <a:r>
              <a:rPr lang="en-US" dirty="0" smtClean="0"/>
              <a:t>discover “true</a:t>
            </a:r>
            <a:r>
              <a:rPr lang="en-US" dirty="0"/>
              <a:t>” accounting </a:t>
            </a:r>
            <a:r>
              <a:rPr lang="en-US" dirty="0" smtClean="0"/>
              <a:t>100 years ago </a:t>
            </a:r>
            <a:br>
              <a:rPr lang="en-US" dirty="0" smtClean="0"/>
            </a:br>
            <a:r>
              <a:rPr lang="en-US" dirty="0" smtClean="0"/>
              <a:t>(although now applying finance theory) </a:t>
            </a:r>
            <a:endParaRPr lang="en-US" dirty="0"/>
          </a:p>
          <a:p>
            <a:pPr lvl="1"/>
            <a:r>
              <a:rPr lang="en-US" dirty="0"/>
              <a:t>Ignores </a:t>
            </a:r>
            <a:r>
              <a:rPr lang="en-US" dirty="0" smtClean="0"/>
              <a:t>that value </a:t>
            </a:r>
            <a:r>
              <a:rPr lang="en-US" dirty="0"/>
              <a:t>of information depends on the purpose </a:t>
            </a:r>
          </a:p>
          <a:p>
            <a:pPr lvl="1"/>
            <a:r>
              <a:rPr lang="en-US" dirty="0"/>
              <a:t>Ignores </a:t>
            </a:r>
            <a:r>
              <a:rPr lang="en-US" dirty="0" smtClean="0"/>
              <a:t>real effects of accounting (and value creation by firms) </a:t>
            </a:r>
          </a:p>
          <a:p>
            <a:pPr lvl="1"/>
            <a:r>
              <a:rPr lang="en-US" dirty="0" smtClean="0"/>
              <a:t>Ignores context: incentives, legal system, … </a:t>
            </a:r>
            <a:endParaRPr lang="en-US" dirty="0"/>
          </a:p>
        </p:txBody>
      </p:sp>
    </p:spTree>
    <p:extLst>
      <p:ext uri="{BB962C8B-B14F-4D97-AF65-F5344CB8AC3E}">
        <p14:creationId xmlns:p14="http://schemas.microsoft.com/office/powerpoint/2010/main" val="1062720632"/>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5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Fundamental issue: </a:t>
            </a:r>
            <a:br>
              <a:rPr lang="en-US" dirty="0" smtClean="0"/>
            </a:br>
            <a:r>
              <a:rPr lang="en-US" dirty="0" smtClean="0"/>
              <a:t>How to deal with uncertainty </a:t>
            </a:r>
            <a:endParaRPr lang="en-US" dirty="0"/>
          </a:p>
        </p:txBody>
      </p:sp>
      <p:sp>
        <p:nvSpPr>
          <p:cNvPr id="315395" name="Rectangle 3"/>
          <p:cNvSpPr>
            <a:spLocks noGrp="1" noChangeArrowheads="1"/>
          </p:cNvSpPr>
          <p:nvPr>
            <p:ph idx="1"/>
          </p:nvPr>
        </p:nvSpPr>
        <p:spPr>
          <a:xfrm>
            <a:off x="677333" y="1676400"/>
            <a:ext cx="8001000" cy="4648200"/>
          </a:xfrm>
        </p:spPr>
        <p:txBody>
          <a:bodyPr/>
          <a:lstStyle/>
          <a:p>
            <a:r>
              <a:rPr lang="en-US" dirty="0" smtClean="0"/>
              <a:t>Usefulness of information implies underlying uncertainty </a:t>
            </a:r>
            <a:endParaRPr lang="en-US" dirty="0"/>
          </a:p>
          <a:p>
            <a:r>
              <a:rPr lang="en-US" dirty="0" smtClean="0"/>
              <a:t>Some issues addressed in IFRS </a:t>
            </a:r>
            <a:endParaRPr lang="en-US" dirty="0"/>
          </a:p>
          <a:p>
            <a:pPr lvl="1"/>
            <a:r>
              <a:rPr lang="en-US" dirty="0" smtClean="0"/>
              <a:t>Best estimate: Arithmetic mean vs. most likely outcome </a:t>
            </a:r>
          </a:p>
          <a:p>
            <a:pPr lvl="1"/>
            <a:r>
              <a:rPr lang="en-US" dirty="0" smtClean="0"/>
              <a:t>Financial statement aggregate items with differing precision</a:t>
            </a:r>
          </a:p>
          <a:p>
            <a:pPr lvl="1"/>
            <a:r>
              <a:rPr lang="en-US" dirty="0" smtClean="0"/>
              <a:t>Some information in notes required on uncertainty </a:t>
            </a:r>
            <a:br>
              <a:rPr lang="en-US" dirty="0" smtClean="0"/>
            </a:br>
            <a:r>
              <a:rPr lang="en-US" dirty="0" smtClean="0"/>
              <a:t>(nature, risk of adjustment of amounts, assumptions, ranges of outcomes, sensitivity analysis)</a:t>
            </a:r>
          </a:p>
          <a:p>
            <a:r>
              <a:rPr lang="en-US" dirty="0" smtClean="0"/>
              <a:t>Some issues not addressed in IFRS </a:t>
            </a:r>
          </a:p>
          <a:p>
            <a:pPr lvl="1"/>
            <a:r>
              <a:rPr lang="en-US" dirty="0" smtClean="0"/>
              <a:t>Incentives, such as “Take the money and run”: Capping compensation, protecting (non-contracting) claimants </a:t>
            </a:r>
          </a:p>
          <a:p>
            <a:pPr lvl="1"/>
            <a:r>
              <a:rPr lang="en-US" dirty="0" smtClean="0"/>
              <a:t>Boards and oversight bodies focus on (avoiding) downside risk </a:t>
            </a:r>
          </a:p>
          <a:p>
            <a:pPr lvl="1"/>
            <a:r>
              <a:rPr lang="en-US" dirty="0" smtClean="0"/>
              <a:t>Confirmatory role of accounting (relative to other information)</a:t>
            </a:r>
          </a:p>
          <a:p>
            <a:pPr lvl="1"/>
            <a:r>
              <a:rPr lang="en-US" dirty="0" smtClean="0"/>
              <a:t>Idea of non-</a:t>
            </a:r>
            <a:r>
              <a:rPr lang="en-US" dirty="0" err="1" smtClean="0"/>
              <a:t>reversability</a:t>
            </a:r>
            <a:r>
              <a:rPr lang="en-US" dirty="0" smtClean="0"/>
              <a:t> of profits (ASBJ proposal) </a:t>
            </a:r>
          </a:p>
        </p:txBody>
      </p:sp>
    </p:spTree>
    <p:extLst>
      <p:ext uri="{BB962C8B-B14F-4D97-AF65-F5344CB8AC3E}">
        <p14:creationId xmlns:p14="http://schemas.microsoft.com/office/powerpoint/2010/main" val="37247950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53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53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539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539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53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dirty="0" smtClean="0"/>
              <a:t>Conclusion: </a:t>
            </a:r>
            <a:br>
              <a:rPr lang="en-US" dirty="0" smtClean="0"/>
            </a:br>
            <a:r>
              <a:rPr lang="en-US" dirty="0" smtClean="0"/>
              <a:t>So, do we need prudence? </a:t>
            </a:r>
            <a:endParaRPr lang="en-US" dirty="0"/>
          </a:p>
        </p:txBody>
      </p:sp>
      <p:sp>
        <p:nvSpPr>
          <p:cNvPr id="315395" name="Rectangle 3"/>
          <p:cNvSpPr>
            <a:spLocks noGrp="1" noChangeArrowheads="1"/>
          </p:cNvSpPr>
          <p:nvPr>
            <p:ph idx="1"/>
          </p:nvPr>
        </p:nvSpPr>
        <p:spPr>
          <a:xfrm>
            <a:off x="677333" y="1676400"/>
            <a:ext cx="8102600" cy="4648200"/>
          </a:xfrm>
        </p:spPr>
        <p:txBody>
          <a:bodyPr/>
          <a:lstStyle/>
          <a:p>
            <a:r>
              <a:rPr lang="en-US" b="0" dirty="0" smtClean="0"/>
              <a:t>(Not surprisingly) </a:t>
            </a:r>
            <a:r>
              <a:rPr lang="en-US" dirty="0" smtClean="0"/>
              <a:t>Yes. </a:t>
            </a:r>
          </a:p>
          <a:p>
            <a:r>
              <a:rPr lang="en-US" dirty="0" smtClean="0"/>
              <a:t>What does that mean for the</a:t>
            </a:r>
            <a:r>
              <a:rPr lang="en-US" dirty="0"/>
              <a:t> </a:t>
            </a:r>
            <a:r>
              <a:rPr lang="en-US" dirty="0" smtClean="0"/>
              <a:t>development of the </a:t>
            </a:r>
            <a:br>
              <a:rPr lang="en-US" dirty="0" smtClean="0"/>
            </a:br>
            <a:r>
              <a:rPr lang="en-US" dirty="0" smtClean="0"/>
              <a:t>IFRS Conceptual Framework? </a:t>
            </a:r>
          </a:p>
          <a:p>
            <a:pPr lvl="1"/>
            <a:r>
              <a:rPr lang="en-US" dirty="0" smtClean="0"/>
              <a:t>Acknowledge that accounting is inherently conservative: it does not (attempt to) portray company value (</a:t>
            </a:r>
            <a:r>
              <a:rPr lang="en-US" dirty="0" err="1" smtClean="0"/>
              <a:t>eg</a:t>
            </a:r>
            <a:r>
              <a:rPr lang="en-US" dirty="0" smtClean="0"/>
              <a:t> growth options) </a:t>
            </a:r>
          </a:p>
          <a:p>
            <a:pPr lvl="1"/>
            <a:r>
              <a:rPr lang="en-US" dirty="0" smtClean="0"/>
              <a:t>Both neutrality </a:t>
            </a:r>
            <a:r>
              <a:rPr lang="en-US" dirty="0" smtClean="0"/>
              <a:t>and prudence are </a:t>
            </a:r>
            <a:r>
              <a:rPr lang="en-US" dirty="0" smtClean="0"/>
              <a:t>elements </a:t>
            </a:r>
            <a:r>
              <a:rPr lang="en-US" dirty="0" smtClean="0"/>
              <a:t>of faithful representation and require trade-off in setting standards </a:t>
            </a:r>
          </a:p>
          <a:p>
            <a:pPr lvl="1"/>
            <a:r>
              <a:rPr lang="en-US" dirty="0" smtClean="0"/>
              <a:t>Clarify that prudence addresses standard setter but not users </a:t>
            </a:r>
            <a:br>
              <a:rPr lang="en-US" dirty="0" smtClean="0"/>
            </a:br>
            <a:r>
              <a:rPr lang="en-US" dirty="0" smtClean="0"/>
              <a:t>(no “excuse” for users to manage earnings) </a:t>
            </a:r>
          </a:p>
          <a:p>
            <a:pPr lvl="1"/>
            <a:r>
              <a:rPr lang="en-US" dirty="0" smtClean="0"/>
              <a:t>Separate accounting principles for financial and operative (real) activities (business model) </a:t>
            </a:r>
          </a:p>
          <a:p>
            <a:pPr lvl="1"/>
            <a:r>
              <a:rPr lang="en-US" dirty="0" smtClean="0"/>
              <a:t>Give more weight to stewardship and confirmatory role </a:t>
            </a:r>
          </a:p>
          <a:p>
            <a:pPr lvl="1"/>
            <a:r>
              <a:rPr lang="en-US" dirty="0" smtClean="0"/>
              <a:t>Consider real effects and economic efficiency consequences  </a:t>
            </a:r>
          </a:p>
        </p:txBody>
      </p:sp>
    </p:spTree>
    <p:extLst>
      <p:ext uri="{BB962C8B-B14F-4D97-AF65-F5344CB8AC3E}">
        <p14:creationId xmlns:p14="http://schemas.microsoft.com/office/powerpoint/2010/main" val="361857047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53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53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3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539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53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3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53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5" name="Rectangle 3"/>
          <p:cNvSpPr>
            <a:spLocks noGrp="1" noChangeArrowheads="1"/>
          </p:cNvSpPr>
          <p:nvPr>
            <p:ph idx="1"/>
          </p:nvPr>
        </p:nvSpPr>
        <p:spPr>
          <a:xfrm>
            <a:off x="1777999" y="4919133"/>
            <a:ext cx="6036734" cy="1405466"/>
          </a:xfrm>
        </p:spPr>
        <p:txBody>
          <a:bodyPr/>
          <a:lstStyle/>
          <a:p>
            <a:pPr marL="0" indent="0">
              <a:buNone/>
            </a:pPr>
            <a:r>
              <a:rPr lang="en-US" sz="1800" b="0" dirty="0" smtClean="0"/>
              <a:t>Hans </a:t>
            </a:r>
            <a:r>
              <a:rPr lang="en-US" sz="1800" b="0" dirty="0" err="1" smtClean="0"/>
              <a:t>Hoogervoorst</a:t>
            </a:r>
            <a:r>
              <a:rPr lang="en-US" sz="1800" b="0" dirty="0" smtClean="0"/>
              <a:t>: The </a:t>
            </a:r>
            <a:r>
              <a:rPr lang="en-US" sz="1800" b="0" dirty="0"/>
              <a:t>Concept of Prudence: Dead or Alive?, </a:t>
            </a:r>
            <a:r>
              <a:rPr lang="en-US" sz="1800" b="0" dirty="0" smtClean="0"/>
              <a:t>Speech at the FEE </a:t>
            </a:r>
            <a:r>
              <a:rPr lang="en-US" sz="1800" b="0" dirty="0"/>
              <a:t>Conference on Corporate Reporting of the Future, </a:t>
            </a:r>
            <a:r>
              <a:rPr lang="en-US" sz="1800" b="0" dirty="0" smtClean="0"/>
              <a:t>Brussels, 18 </a:t>
            </a:r>
            <a:r>
              <a:rPr lang="en-US" sz="1800" b="0" dirty="0"/>
              <a:t>September 2012</a:t>
            </a:r>
            <a:endParaRPr lang="en-US" sz="1800" b="0" dirty="0" smtClean="0"/>
          </a:p>
        </p:txBody>
      </p:sp>
      <p:sp>
        <p:nvSpPr>
          <p:cNvPr id="3" name="Abgerundete rechteckige Legende 2"/>
          <p:cNvSpPr/>
          <p:nvPr/>
        </p:nvSpPr>
        <p:spPr bwMode="auto">
          <a:xfrm>
            <a:off x="2159000" y="2243666"/>
            <a:ext cx="4521200" cy="1913465"/>
          </a:xfrm>
          <a:prstGeom prst="wedgeRoundRectCallout">
            <a:avLst>
              <a:gd name="adj1" fmla="val -41098"/>
              <a:gd name="adj2" fmla="val 72500"/>
              <a:gd name="adj3" fmla="val 16667"/>
            </a:avLst>
          </a:prstGeom>
          <a:solidFill>
            <a:srgbClr val="FFFFCC"/>
          </a:solidFill>
          <a:ln w="9525" cap="flat" cmpd="sng" algn="ctr">
            <a:solidFill>
              <a:schemeClr val="tx1"/>
            </a:solidFill>
            <a:prstDash val="solid"/>
            <a:round/>
            <a:headEnd type="none" w="med" len="med"/>
            <a:tailEnd type="none" w="med" len="med"/>
          </a:ln>
          <a:effectLst/>
          <a:extLst/>
        </p:spPr>
        <p:txBody>
          <a:bodyPr vert="horz" wrap="square" lIns="92075" tIns="46038" rIns="92075" bIns="46038" numCol="1" rtlCol="0" anchor="t" anchorCtr="0" compatLnSpc="1">
            <a:prstTxWarp prst="textNoShape">
              <a:avLst/>
            </a:prstTxWarp>
          </a:bodyPr>
          <a:lstStyle/>
          <a:p>
            <a:pPr algn="ctr" defTabSz="6953250">
              <a:buNone/>
              <a:tabLst>
                <a:tab pos="6858000" algn="r"/>
              </a:tabLst>
            </a:pPr>
            <a:r>
              <a:rPr lang="en-US" sz="2400" b="0" dirty="0" smtClean="0">
                <a:latin typeface="+mj-lt"/>
              </a:rPr>
              <a:t>“</a:t>
            </a:r>
            <a:r>
              <a:rPr lang="en-US" sz="2400" b="0" i="1" dirty="0" smtClean="0">
                <a:latin typeface="+mj-lt"/>
              </a:rPr>
              <a:t>You </a:t>
            </a:r>
            <a:r>
              <a:rPr lang="en-US" sz="2400" b="0" i="1" dirty="0">
                <a:latin typeface="+mj-lt"/>
              </a:rPr>
              <a:t>might very well ask what the heck was wrong with this</a:t>
            </a:r>
            <a:r>
              <a:rPr lang="en-US" sz="2400" b="0" dirty="0">
                <a:latin typeface="+mj-lt"/>
              </a:rPr>
              <a:t> [the previous Framework’s] </a:t>
            </a:r>
            <a:r>
              <a:rPr lang="en-US" sz="2400" b="0" i="1" dirty="0">
                <a:latin typeface="+mj-lt"/>
              </a:rPr>
              <a:t>definition of Prudence? My answer would be: absolutely nothing</a:t>
            </a:r>
            <a:r>
              <a:rPr lang="en-US" sz="2400" b="0" dirty="0" smtClean="0">
                <a:latin typeface="+mj-lt"/>
              </a:rPr>
              <a:t>.”</a:t>
            </a:r>
            <a:endParaRPr kumimoji="0" lang="de-AT" sz="2400" b="1" i="0" u="none" strike="noStrike" cap="none" normalizeH="0" baseline="0" dirty="0" smtClean="0">
              <a:ln>
                <a:noFill/>
              </a:ln>
              <a:solidFill>
                <a:schemeClr val="tx1"/>
              </a:solidFill>
              <a:effectLst/>
              <a:latin typeface="+mj-lt"/>
            </a:endParaRPr>
          </a:p>
        </p:txBody>
      </p:sp>
    </p:spTree>
    <p:extLst>
      <p:ext uri="{BB962C8B-B14F-4D97-AF65-F5344CB8AC3E}">
        <p14:creationId xmlns:p14="http://schemas.microsoft.com/office/powerpoint/2010/main" val="361857047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550333" y="2276872"/>
            <a:ext cx="8049155" cy="1397661"/>
          </a:xfrm>
        </p:spPr>
        <p:txBody>
          <a:bodyPr/>
          <a:lstStyle/>
          <a:p>
            <a:pPr algn="ctr"/>
            <a:r>
              <a:rPr lang="en-US" sz="3200" dirty="0" smtClean="0"/>
              <a:t/>
            </a:r>
            <a:br>
              <a:rPr lang="en-US" sz="3200" dirty="0" smtClean="0"/>
            </a:br>
            <a:r>
              <a:rPr lang="en-US" sz="3200" dirty="0" smtClean="0"/>
              <a:t/>
            </a:r>
            <a:br>
              <a:rPr lang="en-US" sz="3200" dirty="0" smtClean="0"/>
            </a:br>
            <a:r>
              <a:rPr lang="en-US" sz="3200" dirty="0" smtClean="0"/>
              <a:t>Thank you! </a:t>
            </a:r>
          </a:p>
        </p:txBody>
      </p:sp>
      <p:sp>
        <p:nvSpPr>
          <p:cNvPr id="2" name="Textfeld 1"/>
          <p:cNvSpPr txBox="1"/>
          <p:nvPr/>
        </p:nvSpPr>
        <p:spPr>
          <a:xfrm>
            <a:off x="1566333" y="135467"/>
            <a:ext cx="4741334" cy="313932"/>
          </a:xfrm>
          <a:prstGeom prst="rect">
            <a:avLst/>
          </a:prstGeom>
          <a:noFill/>
        </p:spPr>
        <p:txBody>
          <a:bodyPr wrap="square" rtlCol="0">
            <a:spAutoFit/>
          </a:bodyPr>
          <a:lstStyle/>
          <a:p>
            <a:endParaRPr lang="de-AT" dirty="0"/>
          </a:p>
        </p:txBody>
      </p:sp>
      <p:pic>
        <p:nvPicPr>
          <p:cNvPr id="7" name="Picture 2" descr="C:\Users\User01\Documents\Universitaet\Uni-allgemein\UNI GRAZ LOGO 4C MIT SCHRIFTZUG UND SIEG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8867" y="-1"/>
            <a:ext cx="5935134" cy="1038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69587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IU5-Kapitel11">
  <a:themeElements>
    <a:clrScheme name="">
      <a:dk1>
        <a:srgbClr val="000000"/>
      </a:dk1>
      <a:lt1>
        <a:srgbClr val="FFFFFF"/>
      </a:lt1>
      <a:dk2>
        <a:srgbClr val="000000"/>
      </a:dk2>
      <a:lt2>
        <a:srgbClr val="333333"/>
      </a:lt2>
      <a:accent1>
        <a:srgbClr val="474747"/>
      </a:accent1>
      <a:accent2>
        <a:srgbClr val="DADADA"/>
      </a:accent2>
      <a:accent3>
        <a:srgbClr val="FFFFFF"/>
      </a:accent3>
      <a:accent4>
        <a:srgbClr val="000000"/>
      </a:accent4>
      <a:accent5>
        <a:srgbClr val="B1B1B1"/>
      </a:accent5>
      <a:accent6>
        <a:srgbClr val="C5C5C5"/>
      </a:accent6>
      <a:hlink>
        <a:srgbClr val="000000"/>
      </a:hlink>
      <a:folHlink>
        <a:srgbClr val="919191"/>
      </a:folHlink>
    </a:clrScheme>
    <a:fontScheme name="IU5-Kapitel11">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385763" marR="0" indent="-385763" algn="l" defTabSz="6953250" rtl="0" eaLnBrk="0" fontAlgn="base" latinLnBrk="0" hangingPunct="0">
          <a:lnSpc>
            <a:spcPct val="90000"/>
          </a:lnSpc>
          <a:spcBef>
            <a:spcPct val="25000"/>
          </a:spcBef>
          <a:spcAft>
            <a:spcPct val="0"/>
          </a:spcAft>
          <a:buClr>
            <a:srgbClr val="FF0000"/>
          </a:buClr>
          <a:buSzPct val="75000"/>
          <a:buFont typeface="Monotype Sorts" pitchFamily="2" charset="2"/>
          <a:buChar char="n"/>
          <a:tabLst>
            <a:tab pos="6858000" algn="r"/>
          </a:tabLst>
          <a:defRPr kumimoji="0" lang="en-US"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385763" marR="0" indent="-385763" algn="l" defTabSz="6953250" rtl="0" eaLnBrk="0" fontAlgn="base" latinLnBrk="0" hangingPunct="0">
          <a:lnSpc>
            <a:spcPct val="90000"/>
          </a:lnSpc>
          <a:spcBef>
            <a:spcPct val="25000"/>
          </a:spcBef>
          <a:spcAft>
            <a:spcPct val="0"/>
          </a:spcAft>
          <a:buClr>
            <a:srgbClr val="FF0000"/>
          </a:buClr>
          <a:buSzPct val="75000"/>
          <a:buFont typeface="Monotype Sorts" pitchFamily="2" charset="2"/>
          <a:buChar char="n"/>
          <a:tabLst>
            <a:tab pos="6858000" algn="r"/>
          </a:tabLst>
          <a:defRPr kumimoji="0" lang="en-US" sz="1600" b="1" i="0" u="none" strike="noStrike" cap="none" normalizeH="0" baseline="0" smtClean="0">
            <a:ln>
              <a:noFill/>
            </a:ln>
            <a:solidFill>
              <a:schemeClr val="tx1"/>
            </a:solidFill>
            <a:effectLst/>
            <a:latin typeface="Arial" charset="0"/>
          </a:defRPr>
        </a:defPPr>
      </a:lstStyle>
    </a:lnDef>
  </a:objectDefaults>
  <a:extraClrSchemeLst>
    <a:extraClrScheme>
      <a:clrScheme name="IU5-Kapitel11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U5-Kapitel1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IU5-Kapitel11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U5-Kapitel11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U5-Kapitel11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U5-Kapitel11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IU5-Kapitel11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1409</Words>
  <Application>Microsoft Office PowerPoint</Application>
  <PresentationFormat>Bildschirmpräsentation (4:3)</PresentationFormat>
  <Paragraphs>282</Paragraphs>
  <Slides>29</Slides>
  <Notes>29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29</vt:i4>
      </vt:variant>
    </vt:vector>
  </HeadingPairs>
  <TitlesOfParts>
    <vt:vector size="35" baseType="lpstr">
      <vt:lpstr>Monotype Sorts</vt:lpstr>
      <vt:lpstr>Wingdings</vt:lpstr>
      <vt:lpstr>Times New Roman</vt:lpstr>
      <vt:lpstr>Symbol</vt:lpstr>
      <vt:lpstr>Arial</vt:lpstr>
      <vt:lpstr>IU5-Kapitel11</vt:lpstr>
      <vt:lpstr>Do We Need Prudence in IFRS? </vt:lpstr>
      <vt:lpstr>Agenda </vt:lpstr>
      <vt:lpstr>Background:  The old IAS Framework (1989) </vt:lpstr>
      <vt:lpstr>Background:  IFRS Conceptual Framework (2010)</vt:lpstr>
      <vt:lpstr>Background:  EU accounting practice </vt:lpstr>
      <vt:lpstr>Background:  It even became political … </vt:lpstr>
      <vt:lpstr>Current state:  IFRS Conceptual Framework ED (2015)</vt:lpstr>
      <vt:lpstr>Current state:  IFRS Conceptual Framework ED (2015)</vt:lpstr>
      <vt:lpstr>Analysis </vt:lpstr>
      <vt:lpstr>Feedback from constituents to ED Conceptual Framework (March 2016)</vt:lpstr>
      <vt:lpstr>The trigger:  Rise of financial instruments </vt:lpstr>
      <vt:lpstr>Paradigm shift:  Prevalence of finance theory </vt:lpstr>
      <vt:lpstr>Finance theory and accounting anomalies:  Own credit risk  </vt:lpstr>
      <vt:lpstr>Finance theory and accounting anomalies: Step acquisitions  </vt:lpstr>
      <vt:lpstr>Belief in market efficiency  </vt:lpstr>
      <vt:lpstr>Not covered by finance theory paradigm </vt:lpstr>
      <vt:lpstr>Illustration:   Development of revenue recognition  standard</vt:lpstr>
      <vt:lpstr>Academic research:  Conceptualizing prudence/conservatism </vt:lpstr>
      <vt:lpstr>Academic research:  Decision-usefulness models</vt:lpstr>
      <vt:lpstr>Academic research:  Financial contracting models</vt:lpstr>
      <vt:lpstr>Academic research:  Management incentives models</vt:lpstr>
      <vt:lpstr>Academic research:  Empirical findings </vt:lpstr>
      <vt:lpstr>Academic research: Empirical findings  (summarized in Mora/Walker 2015)</vt:lpstr>
      <vt:lpstr>Take-aways from academic literature </vt:lpstr>
      <vt:lpstr>Take-aways from academic literature </vt:lpstr>
      <vt:lpstr>Fundamental issue:  How to deal with uncertainty </vt:lpstr>
      <vt:lpstr>Conclusion:  So, do we need prudence? </vt:lpstr>
      <vt:lpstr>PowerPoint-Präsentation</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EQ-Vortrag Singapur</dc:title>
  <dc:creator>Ewert/Wagenhofer</dc:creator>
  <cp:lastModifiedBy>Alfred Wagenhofer</cp:lastModifiedBy>
  <cp:revision>1157</cp:revision>
  <cp:lastPrinted>2011-06-15T07:15:00Z</cp:lastPrinted>
  <dcterms:created xsi:type="dcterms:W3CDTF">2002-07-27T07:27:22Z</dcterms:created>
  <dcterms:modified xsi:type="dcterms:W3CDTF">2016-03-31T15:48:19Z</dcterms:modified>
</cp:coreProperties>
</file>