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drawings/drawing2.xml" ContentType="application/vnd.openxmlformats-officedocument.drawingml.chartshapes+xml"/>
  <Override PartName="/ppt/charts/chart11.xml" ContentType="application/vnd.openxmlformats-officedocument.drawingml.chart+xml"/>
  <Override PartName="/ppt/charts/chart12.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5"/>
  </p:notesMasterIdLst>
  <p:sldIdLst>
    <p:sldId id="271" r:id="rId3"/>
    <p:sldId id="330" r:id="rId4"/>
    <p:sldId id="302" r:id="rId5"/>
    <p:sldId id="322" r:id="rId6"/>
    <p:sldId id="332" r:id="rId7"/>
    <p:sldId id="321" r:id="rId8"/>
    <p:sldId id="318" r:id="rId9"/>
    <p:sldId id="303" r:id="rId10"/>
    <p:sldId id="305" r:id="rId11"/>
    <p:sldId id="319" r:id="rId12"/>
    <p:sldId id="329" r:id="rId13"/>
    <p:sldId id="306" r:id="rId14"/>
    <p:sldId id="323" r:id="rId15"/>
    <p:sldId id="315" r:id="rId16"/>
    <p:sldId id="324" r:id="rId17"/>
    <p:sldId id="316" r:id="rId18"/>
    <p:sldId id="291" r:id="rId19"/>
    <p:sldId id="283" r:id="rId20"/>
    <p:sldId id="267" r:id="rId21"/>
    <p:sldId id="269" r:id="rId22"/>
    <p:sldId id="268" r:id="rId23"/>
    <p:sldId id="325" r:id="rId24"/>
    <p:sldId id="327" r:id="rId25"/>
    <p:sldId id="328" r:id="rId26"/>
    <p:sldId id="285" r:id="rId27"/>
    <p:sldId id="270" r:id="rId28"/>
    <p:sldId id="274" r:id="rId29"/>
    <p:sldId id="278" r:id="rId30"/>
    <p:sldId id="309" r:id="rId31"/>
    <p:sldId id="279" r:id="rId32"/>
    <p:sldId id="277" r:id="rId33"/>
    <p:sldId id="280" r:id="rId34"/>
    <p:sldId id="281" r:id="rId35"/>
    <p:sldId id="282" r:id="rId36"/>
    <p:sldId id="301" r:id="rId37"/>
    <p:sldId id="275" r:id="rId38"/>
    <p:sldId id="286" r:id="rId39"/>
    <p:sldId id="333" r:id="rId40"/>
    <p:sldId id="297" r:id="rId41"/>
    <p:sldId id="311" r:id="rId42"/>
    <p:sldId id="334" r:id="rId43"/>
    <p:sldId id="331" r:id="rId44"/>
    <p:sldId id="298" r:id="rId45"/>
    <p:sldId id="312" r:id="rId46"/>
    <p:sldId id="313" r:id="rId47"/>
    <p:sldId id="290" r:id="rId48"/>
    <p:sldId id="272" r:id="rId49"/>
    <p:sldId id="310" r:id="rId50"/>
    <p:sldId id="276" r:id="rId51"/>
    <p:sldId id="307" r:id="rId52"/>
    <p:sldId id="300" r:id="rId53"/>
    <p:sldId id="308" r:id="rId5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a-Victoria"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0" d="100"/>
          <a:sy n="120" d="100"/>
        </p:scale>
        <p:origin x="-786" y="-102"/>
      </p:cViewPr>
      <p:guideLst>
        <p:guide orient="horz" pos="2160"/>
        <p:guide pos="2789"/>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3.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216986034640407E-2"/>
          <c:y val="2.9799984024159194E-2"/>
          <c:w val="0.92070820094856576"/>
          <c:h val="0.91097772921260045"/>
        </c:manualLayout>
      </c:layout>
      <c:lineChart>
        <c:grouping val="standard"/>
        <c:varyColors val="0"/>
        <c:ser>
          <c:idx val="0"/>
          <c:order val="0"/>
          <c:tx>
            <c:v>Non-frêle: 57%</c:v>
          </c:tx>
          <c:spPr>
            <a:ln w="50800"/>
          </c:spPr>
          <c:marker>
            <c:symbol val="none"/>
          </c:marker>
          <c:cat>
            <c:strRef>
              <c:f>'[Graphique dans Microsoft PowerPoint]Feuil1'!$D$48:$D$61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'[Graphique dans Microsoft PowerPoint]Feuil1'!$E$48:$E$62</c:f>
              <c:numCache>
                <c:formatCode>###0.0%</c:formatCode>
                <c:ptCount val="15"/>
                <c:pt idx="0">
                  <c:v>0.70297029702970293</c:v>
                </c:pt>
                <c:pt idx="1">
                  <c:v>0.53543307086614167</c:v>
                </c:pt>
                <c:pt idx="2">
                  <c:v>0.625</c:v>
                </c:pt>
                <c:pt idx="3">
                  <c:v>0.52293577981651373</c:v>
                </c:pt>
                <c:pt idx="4">
                  <c:v>0.56842105263157894</c:v>
                </c:pt>
                <c:pt idx="5">
                  <c:v>0.41935483870967744</c:v>
                </c:pt>
                <c:pt idx="6">
                  <c:v>0.44444444444444442</c:v>
                </c:pt>
                <c:pt idx="7">
                  <c:v>0.390625</c:v>
                </c:pt>
                <c:pt idx="8">
                  <c:v>0.37234042553191488</c:v>
                </c:pt>
                <c:pt idx="9">
                  <c:v>0.3</c:v>
                </c:pt>
                <c:pt idx="10">
                  <c:v>0.24539877300613497</c:v>
                </c:pt>
                <c:pt idx="11">
                  <c:v>0.23157894736842105</c:v>
                </c:pt>
                <c:pt idx="12">
                  <c:v>0.15454545454545454</c:v>
                </c:pt>
                <c:pt idx="13">
                  <c:v>9.8591549295774641E-2</c:v>
                </c:pt>
                <c:pt idx="14">
                  <c:v>7.8431372549019607E-2</c:v>
                </c:pt>
              </c:numCache>
            </c:numRef>
          </c:val>
          <c:smooth val="0"/>
        </c:ser>
        <c:ser>
          <c:idx val="1"/>
          <c:order val="1"/>
          <c:tx>
            <c:v>Pré-frêle: 35%</c:v>
          </c:tx>
          <c:spPr>
            <a:ln w="50800"/>
          </c:spPr>
          <c:marker>
            <c:symbol val="none"/>
          </c:marker>
          <c:cat>
            <c:strRef>
              <c:f>'[Graphique dans Microsoft PowerPoint]Feuil1'!$D$48:$D$61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'[Graphique dans Microsoft PowerPoint]Feuil1'!$F$48:$F$62</c:f>
              <c:numCache>
                <c:formatCode>###0.0%</c:formatCode>
                <c:ptCount val="15"/>
                <c:pt idx="0">
                  <c:v>0.18811881188118812</c:v>
                </c:pt>
                <c:pt idx="1">
                  <c:v>0.33858267716535428</c:v>
                </c:pt>
                <c:pt idx="2">
                  <c:v>0.25961538461538458</c:v>
                </c:pt>
                <c:pt idx="3">
                  <c:v>0.38532110091743121</c:v>
                </c:pt>
                <c:pt idx="4">
                  <c:v>0.31578947368421051</c:v>
                </c:pt>
                <c:pt idx="5">
                  <c:v>0.43870967741935479</c:v>
                </c:pt>
                <c:pt idx="6">
                  <c:v>0.49206349206349209</c:v>
                </c:pt>
                <c:pt idx="7">
                  <c:v>0.4453125</c:v>
                </c:pt>
                <c:pt idx="8">
                  <c:v>0.51063829787234039</c:v>
                </c:pt>
                <c:pt idx="9">
                  <c:v>0.52500000000000002</c:v>
                </c:pt>
                <c:pt idx="10">
                  <c:v>0.54601226993865037</c:v>
                </c:pt>
                <c:pt idx="11">
                  <c:v>0.53157894736842104</c:v>
                </c:pt>
                <c:pt idx="12">
                  <c:v>0.62727272727272732</c:v>
                </c:pt>
                <c:pt idx="13">
                  <c:v>0.6901408450704225</c:v>
                </c:pt>
                <c:pt idx="14">
                  <c:v>0.66666666666666674</c:v>
                </c:pt>
              </c:numCache>
            </c:numRef>
          </c:val>
          <c:smooth val="0"/>
        </c:ser>
        <c:ser>
          <c:idx val="2"/>
          <c:order val="2"/>
          <c:tx>
            <c:v>Frêle: 8%</c:v>
          </c:tx>
          <c:spPr>
            <a:ln w="50800"/>
          </c:spPr>
          <c:marker>
            <c:symbol val="none"/>
          </c:marker>
          <c:cat>
            <c:strRef>
              <c:f>'[Graphique dans Microsoft PowerPoint]Feuil1'!$D$48:$D$61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'[Graphique dans Microsoft PowerPoint]Feuil1'!$G$48:$G$62</c:f>
              <c:numCache>
                <c:formatCode>###0.0%</c:formatCode>
                <c:ptCount val="15"/>
                <c:pt idx="0">
                  <c:v>0.10891089108910892</c:v>
                </c:pt>
                <c:pt idx="1">
                  <c:v>0.12598425196850394</c:v>
                </c:pt>
                <c:pt idx="2">
                  <c:v>0.11538461538461538</c:v>
                </c:pt>
                <c:pt idx="3">
                  <c:v>9.1743119266055051E-2</c:v>
                </c:pt>
                <c:pt idx="4">
                  <c:v>0.11578947368421053</c:v>
                </c:pt>
                <c:pt idx="5">
                  <c:v>0.14193548387096774</c:v>
                </c:pt>
                <c:pt idx="6">
                  <c:v>6.3492063492063489E-2</c:v>
                </c:pt>
                <c:pt idx="7">
                  <c:v>0.1640625</c:v>
                </c:pt>
                <c:pt idx="8">
                  <c:v>0.11702127659574468</c:v>
                </c:pt>
                <c:pt idx="9">
                  <c:v>0.17499999999999999</c:v>
                </c:pt>
                <c:pt idx="10">
                  <c:v>0.20858895705521474</c:v>
                </c:pt>
                <c:pt idx="11">
                  <c:v>0.23684210526315791</c:v>
                </c:pt>
                <c:pt idx="12">
                  <c:v>0.21818181818181817</c:v>
                </c:pt>
                <c:pt idx="13">
                  <c:v>0.21126760563380281</c:v>
                </c:pt>
                <c:pt idx="14">
                  <c:v>0.25490196078431371</c:v>
                </c:pt>
              </c:numCache>
            </c:numRef>
          </c:val>
          <c:smooth val="0"/>
        </c:ser>
        <c:dLbls>
          <c:showLegendKey val="0"/>
          <c:showVal val="0"/>
          <c:showCatName val="0"/>
          <c:showSerName val="0"/>
          <c:showPercent val="0"/>
          <c:showBubbleSize val="0"/>
        </c:dLbls>
        <c:marker val="1"/>
        <c:smooth val="0"/>
        <c:axId val="122604544"/>
        <c:axId val="122610432"/>
      </c:lineChart>
      <c:catAx>
        <c:axId val="122604544"/>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2610432"/>
        <c:crosses val="autoZero"/>
        <c:auto val="1"/>
        <c:lblAlgn val="ctr"/>
        <c:lblOffset val="100"/>
        <c:noMultiLvlLbl val="0"/>
      </c:catAx>
      <c:valAx>
        <c:axId val="122610432"/>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2604544"/>
        <c:crosses val="autoZero"/>
        <c:crossBetween val="between"/>
        <c:minorUnit val="1.0000000000000002E-2"/>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216986034640407E-2"/>
          <c:y val="3.0501447519750716E-2"/>
          <c:w val="0.90567060696360335"/>
          <c:h val="0.91097772921260045"/>
        </c:manualLayout>
      </c:layout>
      <c:lineChart>
        <c:grouping val="standard"/>
        <c:varyColors val="0"/>
        <c:ser>
          <c:idx val="0"/>
          <c:order val="0"/>
          <c:tx>
            <c:v>Non-Frêle</c:v>
          </c:tx>
          <c:spPr>
            <a:ln>
              <a:noFill/>
            </a:ln>
          </c:spPr>
          <c:marker>
            <c:symbol val="none"/>
          </c:marker>
          <c:trendline>
            <c:spPr>
              <a:ln w="50800">
                <a:solidFill>
                  <a:schemeClr val="tx2"/>
                </a:solidFill>
              </a:ln>
            </c:spPr>
            <c:trendlineType val="poly"/>
            <c:order val="5"/>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Feuil1!$E$48:$E$62</c:f>
              <c:numCache>
                <c:formatCode>###0.0%</c:formatCode>
                <c:ptCount val="15"/>
                <c:pt idx="0">
                  <c:v>0.70297029702970293</c:v>
                </c:pt>
                <c:pt idx="1">
                  <c:v>0.53543307086614167</c:v>
                </c:pt>
                <c:pt idx="2">
                  <c:v>0.625</c:v>
                </c:pt>
                <c:pt idx="3">
                  <c:v>0.52293577981651373</c:v>
                </c:pt>
                <c:pt idx="4">
                  <c:v>0.56842105263157894</c:v>
                </c:pt>
                <c:pt idx="5">
                  <c:v>0.41935483870967744</c:v>
                </c:pt>
                <c:pt idx="6">
                  <c:v>0.44444444444444442</c:v>
                </c:pt>
                <c:pt idx="7">
                  <c:v>0.390625</c:v>
                </c:pt>
                <c:pt idx="8">
                  <c:v>0.37234042553191488</c:v>
                </c:pt>
                <c:pt idx="9">
                  <c:v>0.3</c:v>
                </c:pt>
                <c:pt idx="10">
                  <c:v>0.24539877300613497</c:v>
                </c:pt>
                <c:pt idx="11">
                  <c:v>0.23157894736842105</c:v>
                </c:pt>
                <c:pt idx="12">
                  <c:v>0.15454545454545454</c:v>
                </c:pt>
                <c:pt idx="13">
                  <c:v>9.8591549295774641E-2</c:v>
                </c:pt>
                <c:pt idx="14">
                  <c:v>7.8431372549019607E-2</c:v>
                </c:pt>
              </c:numCache>
            </c:numRef>
          </c:val>
          <c:smooth val="0"/>
        </c:ser>
        <c:ser>
          <c:idx val="1"/>
          <c:order val="1"/>
          <c:tx>
            <c:v>Pré-frêle</c:v>
          </c:tx>
          <c:spPr>
            <a:ln>
              <a:noFill/>
            </a:ln>
          </c:spPr>
          <c:marker>
            <c:symbol val="none"/>
          </c:marker>
          <c:trendline>
            <c:spPr>
              <a:ln w="50800">
                <a:solidFill>
                  <a:srgbClr val="C00000"/>
                </a:solidFill>
              </a:ln>
            </c:spPr>
            <c:trendlineType val="exp"/>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Feuil1!$F$48:$F$62</c:f>
              <c:numCache>
                <c:formatCode>###0.0%</c:formatCode>
                <c:ptCount val="15"/>
                <c:pt idx="0">
                  <c:v>0.18811881188118812</c:v>
                </c:pt>
                <c:pt idx="1">
                  <c:v>0.33858267716535428</c:v>
                </c:pt>
                <c:pt idx="2">
                  <c:v>0.25961538461538458</c:v>
                </c:pt>
                <c:pt idx="3">
                  <c:v>0.38532110091743121</c:v>
                </c:pt>
                <c:pt idx="4">
                  <c:v>0.31578947368421051</c:v>
                </c:pt>
                <c:pt idx="5">
                  <c:v>0.43870967741935479</c:v>
                </c:pt>
                <c:pt idx="6">
                  <c:v>0.49206349206349209</c:v>
                </c:pt>
                <c:pt idx="7">
                  <c:v>0.4453125</c:v>
                </c:pt>
                <c:pt idx="8">
                  <c:v>0.51063829787234039</c:v>
                </c:pt>
                <c:pt idx="9">
                  <c:v>0.52500000000000002</c:v>
                </c:pt>
                <c:pt idx="10">
                  <c:v>0.54601226993865037</c:v>
                </c:pt>
                <c:pt idx="11">
                  <c:v>0.53157894736842104</c:v>
                </c:pt>
                <c:pt idx="12">
                  <c:v>0.62727272727272732</c:v>
                </c:pt>
                <c:pt idx="13">
                  <c:v>0.6901408450704225</c:v>
                </c:pt>
                <c:pt idx="14">
                  <c:v>0.66666666666666674</c:v>
                </c:pt>
              </c:numCache>
            </c:numRef>
          </c:val>
          <c:smooth val="0"/>
        </c:ser>
        <c:ser>
          <c:idx val="2"/>
          <c:order val="2"/>
          <c:tx>
            <c:v>Frêle</c:v>
          </c:tx>
          <c:spPr>
            <a:ln>
              <a:noFill/>
            </a:ln>
          </c:spPr>
          <c:marker>
            <c:symbol val="none"/>
          </c:marker>
          <c:trendline>
            <c:spPr>
              <a:ln w="50800">
                <a:solidFill>
                  <a:srgbClr val="00B050"/>
                </a:solidFill>
              </a:ln>
            </c:spPr>
            <c:trendlineType val="poly"/>
            <c:order val="4"/>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Feuil1!$G$48:$G$62</c:f>
              <c:numCache>
                <c:formatCode>###0.0%</c:formatCode>
                <c:ptCount val="15"/>
                <c:pt idx="0">
                  <c:v>0.10891089108910892</c:v>
                </c:pt>
                <c:pt idx="1">
                  <c:v>0.12598425196850394</c:v>
                </c:pt>
                <c:pt idx="2">
                  <c:v>0.11538461538461538</c:v>
                </c:pt>
                <c:pt idx="3">
                  <c:v>9.1743119266055051E-2</c:v>
                </c:pt>
                <c:pt idx="4">
                  <c:v>0.11578947368421053</c:v>
                </c:pt>
                <c:pt idx="5">
                  <c:v>0.14193548387096774</c:v>
                </c:pt>
                <c:pt idx="6">
                  <c:v>6.3492063492063489E-2</c:v>
                </c:pt>
                <c:pt idx="7">
                  <c:v>0.1640625</c:v>
                </c:pt>
                <c:pt idx="8">
                  <c:v>0.11702127659574468</c:v>
                </c:pt>
                <c:pt idx="9">
                  <c:v>0.17499999999999999</c:v>
                </c:pt>
                <c:pt idx="10">
                  <c:v>0.20858895705521474</c:v>
                </c:pt>
                <c:pt idx="11">
                  <c:v>0.23684210526315791</c:v>
                </c:pt>
                <c:pt idx="12">
                  <c:v>0.21818181818181817</c:v>
                </c:pt>
                <c:pt idx="13">
                  <c:v>0.21126760563380281</c:v>
                </c:pt>
                <c:pt idx="14">
                  <c:v>0.25490196078431371</c:v>
                </c:pt>
              </c:numCache>
            </c:numRef>
          </c:val>
          <c:smooth val="0"/>
        </c:ser>
        <c:dLbls>
          <c:showLegendKey val="0"/>
          <c:showVal val="0"/>
          <c:showCatName val="0"/>
          <c:showSerName val="0"/>
          <c:showPercent val="0"/>
          <c:showBubbleSize val="0"/>
        </c:dLbls>
        <c:marker val="1"/>
        <c:smooth val="0"/>
        <c:axId val="124172544"/>
        <c:axId val="124456960"/>
      </c:lineChart>
      <c:catAx>
        <c:axId val="124172544"/>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4456960"/>
        <c:crosses val="autoZero"/>
        <c:auto val="1"/>
        <c:lblAlgn val="ctr"/>
        <c:lblOffset val="100"/>
        <c:noMultiLvlLbl val="0"/>
      </c:catAx>
      <c:valAx>
        <c:axId val="124456960"/>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4172544"/>
        <c:crosses val="autoZero"/>
        <c:crossBetween val="between"/>
        <c:minorUnit val="1.0000000000000002E-2"/>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887829810747341E-2"/>
          <c:y val="2.3114559962526572E-2"/>
          <c:w val="0.90567060696360335"/>
          <c:h val="0.91097772921260045"/>
        </c:manualLayout>
      </c:layout>
      <c:lineChart>
        <c:grouping val="standard"/>
        <c:varyColors val="0"/>
        <c:ser>
          <c:idx val="0"/>
          <c:order val="0"/>
          <c:tx>
            <c:v>Non-Frêle</c:v>
          </c:tx>
          <c:spPr>
            <a:ln>
              <a:noFill/>
            </a:ln>
          </c:spPr>
          <c:marker>
            <c:symbol val="none"/>
          </c:marker>
          <c:trendline>
            <c:spPr>
              <a:ln w="50800">
                <a:solidFill>
                  <a:schemeClr val="tx2"/>
                </a:solidFill>
              </a:ln>
            </c:spPr>
            <c:trendlineType val="poly"/>
            <c:order val="5"/>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Feuil1!$E$48:$E$62</c:f>
              <c:numCache>
                <c:formatCode>###0.0%</c:formatCode>
                <c:ptCount val="15"/>
                <c:pt idx="0">
                  <c:v>0.70297029702970293</c:v>
                </c:pt>
                <c:pt idx="1">
                  <c:v>0.53543307086614167</c:v>
                </c:pt>
                <c:pt idx="2">
                  <c:v>0.625</c:v>
                </c:pt>
                <c:pt idx="3">
                  <c:v>0.52293577981651373</c:v>
                </c:pt>
                <c:pt idx="4">
                  <c:v>0.56842105263157894</c:v>
                </c:pt>
                <c:pt idx="5">
                  <c:v>0.41935483870967744</c:v>
                </c:pt>
                <c:pt idx="6">
                  <c:v>0.44444444444444442</c:v>
                </c:pt>
                <c:pt idx="7">
                  <c:v>0.390625</c:v>
                </c:pt>
                <c:pt idx="8">
                  <c:v>0.37234042553191488</c:v>
                </c:pt>
                <c:pt idx="9">
                  <c:v>0.3</c:v>
                </c:pt>
                <c:pt idx="10">
                  <c:v>0.24539877300613497</c:v>
                </c:pt>
                <c:pt idx="11">
                  <c:v>0.23157894736842105</c:v>
                </c:pt>
                <c:pt idx="12">
                  <c:v>0.15454545454545454</c:v>
                </c:pt>
                <c:pt idx="13">
                  <c:v>9.8591549295774641E-2</c:v>
                </c:pt>
                <c:pt idx="14">
                  <c:v>7.8431372549019607E-2</c:v>
                </c:pt>
              </c:numCache>
            </c:numRef>
          </c:val>
          <c:smooth val="0"/>
        </c:ser>
        <c:ser>
          <c:idx val="1"/>
          <c:order val="1"/>
          <c:tx>
            <c:v>Pré-frêle</c:v>
          </c:tx>
          <c:spPr>
            <a:ln>
              <a:noFill/>
            </a:ln>
          </c:spPr>
          <c:marker>
            <c:symbol val="none"/>
          </c:marker>
          <c:trendline>
            <c:spPr>
              <a:ln w="50800">
                <a:solidFill>
                  <a:schemeClr val="accent6">
                    <a:lumMod val="75000"/>
                  </a:schemeClr>
                </a:solidFill>
              </a:ln>
            </c:spPr>
            <c:trendlineType val="exp"/>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Feuil1!$F$48:$F$62</c:f>
              <c:numCache>
                <c:formatCode>###0.0%</c:formatCode>
                <c:ptCount val="15"/>
                <c:pt idx="0">
                  <c:v>0.18811881188118812</c:v>
                </c:pt>
                <c:pt idx="1">
                  <c:v>0.33858267716535428</c:v>
                </c:pt>
                <c:pt idx="2">
                  <c:v>0.25961538461538458</c:v>
                </c:pt>
                <c:pt idx="3">
                  <c:v>0.38532110091743121</c:v>
                </c:pt>
                <c:pt idx="4">
                  <c:v>0.31578947368421051</c:v>
                </c:pt>
                <c:pt idx="5">
                  <c:v>0.43870967741935479</c:v>
                </c:pt>
                <c:pt idx="6">
                  <c:v>0.49206349206349209</c:v>
                </c:pt>
                <c:pt idx="7">
                  <c:v>0.4453125</c:v>
                </c:pt>
                <c:pt idx="8">
                  <c:v>0.51063829787234039</c:v>
                </c:pt>
                <c:pt idx="9">
                  <c:v>0.52500000000000002</c:v>
                </c:pt>
                <c:pt idx="10">
                  <c:v>0.54601226993865037</c:v>
                </c:pt>
                <c:pt idx="11">
                  <c:v>0.53157894736842104</c:v>
                </c:pt>
                <c:pt idx="12">
                  <c:v>0.62727272727272732</c:v>
                </c:pt>
                <c:pt idx="13">
                  <c:v>0.6901408450704225</c:v>
                </c:pt>
                <c:pt idx="14">
                  <c:v>0.66666666666666674</c:v>
                </c:pt>
              </c:numCache>
            </c:numRef>
          </c:val>
          <c:smooth val="0"/>
        </c:ser>
        <c:ser>
          <c:idx val="2"/>
          <c:order val="2"/>
          <c:tx>
            <c:v>Frêle</c:v>
          </c:tx>
          <c:spPr>
            <a:ln>
              <a:noFill/>
            </a:ln>
          </c:spPr>
          <c:marker>
            <c:symbol val="none"/>
          </c:marker>
          <c:trendline>
            <c:spPr>
              <a:ln w="50800">
                <a:solidFill>
                  <a:srgbClr val="FF0000"/>
                </a:solidFill>
              </a:ln>
            </c:spPr>
            <c:trendlineType val="poly"/>
            <c:order val="4"/>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Feuil1!$G$48:$G$62</c:f>
              <c:numCache>
                <c:formatCode>###0.0%</c:formatCode>
                <c:ptCount val="15"/>
                <c:pt idx="0">
                  <c:v>0.10891089108910892</c:v>
                </c:pt>
                <c:pt idx="1">
                  <c:v>0.12598425196850394</c:v>
                </c:pt>
                <c:pt idx="2">
                  <c:v>0.11538461538461538</c:v>
                </c:pt>
                <c:pt idx="3">
                  <c:v>9.1743119266055051E-2</c:v>
                </c:pt>
                <c:pt idx="4">
                  <c:v>0.11578947368421053</c:v>
                </c:pt>
                <c:pt idx="5">
                  <c:v>0.14193548387096774</c:v>
                </c:pt>
                <c:pt idx="6">
                  <c:v>6.3492063492063489E-2</c:v>
                </c:pt>
                <c:pt idx="7">
                  <c:v>0.1640625</c:v>
                </c:pt>
                <c:pt idx="8">
                  <c:v>0.11702127659574468</c:v>
                </c:pt>
                <c:pt idx="9">
                  <c:v>0.17499999999999999</c:v>
                </c:pt>
                <c:pt idx="10">
                  <c:v>0.20858895705521474</c:v>
                </c:pt>
                <c:pt idx="11">
                  <c:v>0.23684210526315791</c:v>
                </c:pt>
                <c:pt idx="12">
                  <c:v>0.21818181818181817</c:v>
                </c:pt>
                <c:pt idx="13">
                  <c:v>0.21126760563380281</c:v>
                </c:pt>
                <c:pt idx="14">
                  <c:v>0.25490196078431371</c:v>
                </c:pt>
              </c:numCache>
            </c:numRef>
          </c:val>
          <c:smooth val="0"/>
        </c:ser>
        <c:dLbls>
          <c:showLegendKey val="0"/>
          <c:showVal val="0"/>
          <c:showCatName val="0"/>
          <c:showSerName val="0"/>
          <c:showPercent val="0"/>
          <c:showBubbleSize val="0"/>
        </c:dLbls>
        <c:marker val="1"/>
        <c:smooth val="0"/>
        <c:axId val="124548608"/>
        <c:axId val="124550144"/>
      </c:lineChart>
      <c:catAx>
        <c:axId val="124548608"/>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4550144"/>
        <c:crosses val="autoZero"/>
        <c:auto val="1"/>
        <c:lblAlgn val="ctr"/>
        <c:lblOffset val="100"/>
        <c:noMultiLvlLbl val="0"/>
      </c:catAx>
      <c:valAx>
        <c:axId val="124550144"/>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4548608"/>
        <c:crosses val="autoZero"/>
        <c:crossBetween val="between"/>
        <c:minorUnit val="1.0000000000000002E-2"/>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216986034640407E-2"/>
          <c:y val="1.803641405967054E-2"/>
          <c:w val="0.90567060696360335"/>
          <c:h val="0.91097772921260045"/>
        </c:manualLayout>
      </c:layout>
      <c:lineChart>
        <c:grouping val="standard"/>
        <c:varyColors val="0"/>
        <c:ser>
          <c:idx val="0"/>
          <c:order val="0"/>
          <c:spPr>
            <a:ln>
              <a:noFill/>
            </a:ln>
          </c:spPr>
          <c:marker>
            <c:symbol val="none"/>
          </c:marker>
          <c:trendline>
            <c:spPr>
              <a:ln w="38100">
                <a:solidFill>
                  <a:srgbClr val="FF0000"/>
                </a:solidFill>
              </a:ln>
            </c:spPr>
            <c:trendlineType val="poly"/>
            <c:order val="4"/>
            <c:forward val="2"/>
            <c:dispRSqr val="0"/>
            <c:dispEq val="0"/>
          </c:trendline>
          <c:cat>
            <c:numRef>
              <c:f>Feuil1!$AH$72:$AH$99</c:f>
              <c:numCache>
                <c:formatCode>General</c:formatCode>
                <c:ptCount val="28"/>
                <c:pt idx="0">
                  <c:v>45.5</c:v>
                </c:pt>
                <c:pt idx="1">
                  <c:v>47.5</c:v>
                </c:pt>
                <c:pt idx="2">
                  <c:v>49.5</c:v>
                </c:pt>
                <c:pt idx="3">
                  <c:v>51.5</c:v>
                </c:pt>
                <c:pt idx="4">
                  <c:v>53.5</c:v>
                </c:pt>
                <c:pt idx="5">
                  <c:v>55.5</c:v>
                </c:pt>
                <c:pt idx="6">
                  <c:v>67.5</c:v>
                </c:pt>
                <c:pt idx="7">
                  <c:v>59.5</c:v>
                </c:pt>
                <c:pt idx="8">
                  <c:v>61.5</c:v>
                </c:pt>
                <c:pt idx="9">
                  <c:v>63.5</c:v>
                </c:pt>
                <c:pt idx="10">
                  <c:v>65.5</c:v>
                </c:pt>
                <c:pt idx="11">
                  <c:v>67.5</c:v>
                </c:pt>
                <c:pt idx="12" formatCode="0.0">
                  <c:v>69.5</c:v>
                </c:pt>
                <c:pt idx="13">
                  <c:v>71.5</c:v>
                </c:pt>
                <c:pt idx="14">
                  <c:v>73.5</c:v>
                </c:pt>
                <c:pt idx="15">
                  <c:v>75.5</c:v>
                </c:pt>
                <c:pt idx="16">
                  <c:v>77.5</c:v>
                </c:pt>
                <c:pt idx="17">
                  <c:v>79.5</c:v>
                </c:pt>
                <c:pt idx="18">
                  <c:v>81.5</c:v>
                </c:pt>
                <c:pt idx="19">
                  <c:v>83.5</c:v>
                </c:pt>
                <c:pt idx="20">
                  <c:v>85.5</c:v>
                </c:pt>
                <c:pt idx="21">
                  <c:v>81.5</c:v>
                </c:pt>
                <c:pt idx="22">
                  <c:v>82.5</c:v>
                </c:pt>
                <c:pt idx="23">
                  <c:v>85.5</c:v>
                </c:pt>
                <c:pt idx="24">
                  <c:v>86.5</c:v>
                </c:pt>
                <c:pt idx="25">
                  <c:v>88.5</c:v>
                </c:pt>
                <c:pt idx="26">
                  <c:v>90.5</c:v>
                </c:pt>
                <c:pt idx="27">
                  <c:v>93.5</c:v>
                </c:pt>
              </c:numCache>
            </c:numRef>
          </c:cat>
          <c:val>
            <c:numRef>
              <c:f>Feuil1!$AI$72:$AI$89</c:f>
              <c:numCache>
                <c:formatCode>0.00%</c:formatCode>
                <c:ptCount val="18"/>
                <c:pt idx="0">
                  <c:v>1</c:v>
                </c:pt>
                <c:pt idx="1">
                  <c:v>0.85</c:v>
                </c:pt>
                <c:pt idx="2">
                  <c:v>0.75</c:v>
                </c:pt>
                <c:pt idx="3">
                  <c:v>0.70297029702970293</c:v>
                </c:pt>
                <c:pt idx="4">
                  <c:v>0.53543307086614167</c:v>
                </c:pt>
                <c:pt idx="5">
                  <c:v>0.625</c:v>
                </c:pt>
                <c:pt idx="6">
                  <c:v>0.52293577981651373</c:v>
                </c:pt>
                <c:pt idx="7">
                  <c:v>0.56842105263157894</c:v>
                </c:pt>
                <c:pt idx="8">
                  <c:v>0.41935483870967744</c:v>
                </c:pt>
                <c:pt idx="9">
                  <c:v>0.44444444444444442</c:v>
                </c:pt>
                <c:pt idx="10">
                  <c:v>0.390625</c:v>
                </c:pt>
                <c:pt idx="11">
                  <c:v>0.37234042553191488</c:v>
                </c:pt>
                <c:pt idx="12">
                  <c:v>0.3</c:v>
                </c:pt>
                <c:pt idx="13">
                  <c:v>0.24539877300613497</c:v>
                </c:pt>
                <c:pt idx="14">
                  <c:v>0.23157894736842105</c:v>
                </c:pt>
                <c:pt idx="15">
                  <c:v>0.15454545454545454</c:v>
                </c:pt>
                <c:pt idx="16">
                  <c:v>9.8591549295774641E-2</c:v>
                </c:pt>
                <c:pt idx="17">
                  <c:v>7.8431372549019607E-2</c:v>
                </c:pt>
              </c:numCache>
            </c:numRef>
          </c:val>
          <c:smooth val="0"/>
        </c:ser>
        <c:ser>
          <c:idx val="1"/>
          <c:order val="1"/>
          <c:tx>
            <c:v>Déplacement</c:v>
          </c:tx>
          <c:spPr>
            <a:ln w="28575">
              <a:noFill/>
            </a:ln>
          </c:spPr>
          <c:marker>
            <c:symbol val="none"/>
          </c:marker>
          <c:cat>
            <c:numRef>
              <c:f>Feuil1!$AH$72:$AH$99</c:f>
              <c:numCache>
                <c:formatCode>General</c:formatCode>
                <c:ptCount val="28"/>
                <c:pt idx="0">
                  <c:v>45.5</c:v>
                </c:pt>
                <c:pt idx="1">
                  <c:v>47.5</c:v>
                </c:pt>
                <c:pt idx="2">
                  <c:v>49.5</c:v>
                </c:pt>
                <c:pt idx="3">
                  <c:v>51.5</c:v>
                </c:pt>
                <c:pt idx="4">
                  <c:v>53.5</c:v>
                </c:pt>
                <c:pt idx="5">
                  <c:v>55.5</c:v>
                </c:pt>
                <c:pt idx="6">
                  <c:v>67.5</c:v>
                </c:pt>
                <c:pt idx="7">
                  <c:v>59.5</c:v>
                </c:pt>
                <c:pt idx="8">
                  <c:v>61.5</c:v>
                </c:pt>
                <c:pt idx="9">
                  <c:v>63.5</c:v>
                </c:pt>
                <c:pt idx="10">
                  <c:v>65.5</c:v>
                </c:pt>
                <c:pt idx="11">
                  <c:v>67.5</c:v>
                </c:pt>
                <c:pt idx="12" formatCode="0.0">
                  <c:v>69.5</c:v>
                </c:pt>
                <c:pt idx="13">
                  <c:v>71.5</c:v>
                </c:pt>
                <c:pt idx="14">
                  <c:v>73.5</c:v>
                </c:pt>
                <c:pt idx="15">
                  <c:v>75.5</c:v>
                </c:pt>
                <c:pt idx="16">
                  <c:v>77.5</c:v>
                </c:pt>
                <c:pt idx="17">
                  <c:v>79.5</c:v>
                </c:pt>
                <c:pt idx="18">
                  <c:v>81.5</c:v>
                </c:pt>
                <c:pt idx="19">
                  <c:v>83.5</c:v>
                </c:pt>
                <c:pt idx="20">
                  <c:v>85.5</c:v>
                </c:pt>
                <c:pt idx="21">
                  <c:v>81.5</c:v>
                </c:pt>
                <c:pt idx="22">
                  <c:v>82.5</c:v>
                </c:pt>
                <c:pt idx="23">
                  <c:v>85.5</c:v>
                </c:pt>
                <c:pt idx="24">
                  <c:v>86.5</c:v>
                </c:pt>
                <c:pt idx="25">
                  <c:v>88.5</c:v>
                </c:pt>
                <c:pt idx="26">
                  <c:v>90.5</c:v>
                </c:pt>
                <c:pt idx="27">
                  <c:v>93.5</c:v>
                </c:pt>
              </c:numCache>
            </c:numRef>
          </c:cat>
          <c:val>
            <c:numRef>
              <c:f>Feuil1!$AN$72:$AN$99</c:f>
              <c:numCache>
                <c:formatCode>General</c:formatCode>
                <c:ptCount val="28"/>
                <c:pt idx="10" formatCode="0.0%">
                  <c:v>0.70297029702970293</c:v>
                </c:pt>
                <c:pt idx="11" formatCode="0.0%">
                  <c:v>0.53543307086614167</c:v>
                </c:pt>
                <c:pt idx="12" formatCode="0.0%">
                  <c:v>0.625</c:v>
                </c:pt>
                <c:pt idx="13" formatCode="0.0%">
                  <c:v>0.52293577981651373</c:v>
                </c:pt>
                <c:pt idx="14" formatCode="0.0%">
                  <c:v>0.56842105263157894</c:v>
                </c:pt>
                <c:pt idx="15" formatCode="0.0%">
                  <c:v>0.41935483870967744</c:v>
                </c:pt>
                <c:pt idx="16" formatCode="0.0%">
                  <c:v>0.44444444444444442</c:v>
                </c:pt>
                <c:pt idx="17" formatCode="0.0%">
                  <c:v>0.390625</c:v>
                </c:pt>
                <c:pt idx="18" formatCode="0.0%">
                  <c:v>0.37234042553191488</c:v>
                </c:pt>
                <c:pt idx="19" formatCode="0.0%">
                  <c:v>0.3</c:v>
                </c:pt>
                <c:pt idx="20" formatCode="0.0%">
                  <c:v>0.24539877300613497</c:v>
                </c:pt>
                <c:pt idx="21" formatCode="0.0%">
                  <c:v>0.23157894736842105</c:v>
                </c:pt>
                <c:pt idx="22" formatCode="0.0%">
                  <c:v>0.15454545454545454</c:v>
                </c:pt>
                <c:pt idx="23" formatCode="0.0%">
                  <c:v>9.8591549295774641E-2</c:v>
                </c:pt>
                <c:pt idx="24" formatCode="0.0%">
                  <c:v>7.8431372549019607E-2</c:v>
                </c:pt>
              </c:numCache>
            </c:numRef>
          </c:val>
          <c:smooth val="0"/>
        </c:ser>
        <c:dLbls>
          <c:showLegendKey val="0"/>
          <c:showVal val="0"/>
          <c:showCatName val="0"/>
          <c:showSerName val="0"/>
          <c:showPercent val="0"/>
          <c:showBubbleSize val="0"/>
        </c:dLbls>
        <c:marker val="1"/>
        <c:smooth val="0"/>
        <c:axId val="124665856"/>
        <c:axId val="124667392"/>
      </c:lineChart>
      <c:catAx>
        <c:axId val="124665856"/>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4667392"/>
        <c:crosses val="autoZero"/>
        <c:auto val="1"/>
        <c:lblAlgn val="ctr"/>
        <c:lblOffset val="100"/>
        <c:noMultiLvlLbl val="0"/>
      </c:catAx>
      <c:valAx>
        <c:axId val="124667392"/>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4665856"/>
        <c:crosses val="autoZero"/>
        <c:crossBetween val="between"/>
        <c:minorUnit val="1.0000000000000002E-2"/>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216986034640407E-2"/>
          <c:y val="3.0501447519750716E-2"/>
          <c:w val="0.90567060696360335"/>
          <c:h val="0.91097772921260045"/>
        </c:manualLayout>
      </c:layout>
      <c:lineChart>
        <c:grouping val="standard"/>
        <c:varyColors val="0"/>
        <c:ser>
          <c:idx val="0"/>
          <c:order val="0"/>
          <c:spPr>
            <a:ln>
              <a:noFill/>
            </a:ln>
          </c:spPr>
          <c:marker>
            <c:symbol val="none"/>
          </c:marker>
          <c:trendline>
            <c:spPr>
              <a:ln w="38100">
                <a:solidFill>
                  <a:schemeClr val="accent1"/>
                </a:solidFill>
              </a:ln>
            </c:spPr>
            <c:trendlineType val="poly"/>
            <c:order val="4"/>
            <c:dispRSqr val="0"/>
            <c:dispEq val="0"/>
          </c:trendline>
          <c:cat>
            <c:numRef>
              <c:f>Feuil1!$AH$72:$AH$99</c:f>
              <c:numCache>
                <c:formatCode>General</c:formatCode>
                <c:ptCount val="28"/>
                <c:pt idx="0">
                  <c:v>45.5</c:v>
                </c:pt>
                <c:pt idx="1">
                  <c:v>47.5</c:v>
                </c:pt>
                <c:pt idx="2">
                  <c:v>49.5</c:v>
                </c:pt>
                <c:pt idx="3">
                  <c:v>51.5</c:v>
                </c:pt>
                <c:pt idx="4">
                  <c:v>53.5</c:v>
                </c:pt>
                <c:pt idx="5">
                  <c:v>55.5</c:v>
                </c:pt>
                <c:pt idx="6">
                  <c:v>67.5</c:v>
                </c:pt>
                <c:pt idx="7">
                  <c:v>59.5</c:v>
                </c:pt>
                <c:pt idx="8">
                  <c:v>61.5</c:v>
                </c:pt>
                <c:pt idx="9">
                  <c:v>63.5</c:v>
                </c:pt>
                <c:pt idx="10">
                  <c:v>65.5</c:v>
                </c:pt>
                <c:pt idx="11">
                  <c:v>67.5</c:v>
                </c:pt>
                <c:pt idx="12" formatCode="0.0">
                  <c:v>69.5</c:v>
                </c:pt>
                <c:pt idx="13">
                  <c:v>71.5</c:v>
                </c:pt>
                <c:pt idx="14">
                  <c:v>73.5</c:v>
                </c:pt>
                <c:pt idx="15">
                  <c:v>75.5</c:v>
                </c:pt>
                <c:pt idx="16">
                  <c:v>77.5</c:v>
                </c:pt>
                <c:pt idx="17">
                  <c:v>79.5</c:v>
                </c:pt>
                <c:pt idx="18">
                  <c:v>81.5</c:v>
                </c:pt>
                <c:pt idx="19">
                  <c:v>83.5</c:v>
                </c:pt>
                <c:pt idx="20">
                  <c:v>85.5</c:v>
                </c:pt>
                <c:pt idx="21">
                  <c:v>81.5</c:v>
                </c:pt>
                <c:pt idx="22">
                  <c:v>82.5</c:v>
                </c:pt>
                <c:pt idx="23">
                  <c:v>85.5</c:v>
                </c:pt>
                <c:pt idx="24">
                  <c:v>86.5</c:v>
                </c:pt>
                <c:pt idx="25">
                  <c:v>88.5</c:v>
                </c:pt>
                <c:pt idx="26">
                  <c:v>90.5</c:v>
                </c:pt>
                <c:pt idx="27">
                  <c:v>93.5</c:v>
                </c:pt>
              </c:numCache>
            </c:numRef>
          </c:cat>
          <c:val>
            <c:numRef>
              <c:f>Feuil1!$AN$72:$AN$99</c:f>
              <c:numCache>
                <c:formatCode>General</c:formatCode>
                <c:ptCount val="28"/>
                <c:pt idx="10" formatCode="0.0%">
                  <c:v>0.70297029702970293</c:v>
                </c:pt>
                <c:pt idx="11" formatCode="0.0%">
                  <c:v>0.53543307086614167</c:v>
                </c:pt>
                <c:pt idx="12" formatCode="0.0%">
                  <c:v>0.625</c:v>
                </c:pt>
                <c:pt idx="13" formatCode="0.0%">
                  <c:v>0.52293577981651373</c:v>
                </c:pt>
                <c:pt idx="14" formatCode="0.0%">
                  <c:v>0.56842105263157894</c:v>
                </c:pt>
                <c:pt idx="15" formatCode="0.0%">
                  <c:v>0.41935483870967744</c:v>
                </c:pt>
                <c:pt idx="16" formatCode="0.0%">
                  <c:v>0.44444444444444442</c:v>
                </c:pt>
                <c:pt idx="17" formatCode="0.0%">
                  <c:v>0.390625</c:v>
                </c:pt>
                <c:pt idx="18" formatCode="0.0%">
                  <c:v>0.37234042553191488</c:v>
                </c:pt>
                <c:pt idx="19" formatCode="0.0%">
                  <c:v>0.3</c:v>
                </c:pt>
                <c:pt idx="20" formatCode="0.0%">
                  <c:v>0.24539877300613497</c:v>
                </c:pt>
                <c:pt idx="21" formatCode="0.0%">
                  <c:v>0.23157894736842105</c:v>
                </c:pt>
                <c:pt idx="22" formatCode="0.0%">
                  <c:v>0.15454545454545454</c:v>
                </c:pt>
                <c:pt idx="23" formatCode="0.0%">
                  <c:v>9.8591549295774641E-2</c:v>
                </c:pt>
                <c:pt idx="24" formatCode="0.0%">
                  <c:v>7.8431372549019607E-2</c:v>
                </c:pt>
              </c:numCache>
            </c:numRef>
          </c:val>
          <c:smooth val="0"/>
        </c:ser>
        <c:ser>
          <c:idx val="1"/>
          <c:order val="1"/>
          <c:tx>
            <c:v>Déplacement</c:v>
          </c:tx>
          <c:spPr>
            <a:ln w="28575">
              <a:noFill/>
            </a:ln>
          </c:spPr>
          <c:marker>
            <c:symbol val="none"/>
          </c:marker>
          <c:cat>
            <c:numRef>
              <c:f>Feuil1!$AH$72:$AH$99</c:f>
              <c:numCache>
                <c:formatCode>General</c:formatCode>
                <c:ptCount val="28"/>
                <c:pt idx="0">
                  <c:v>45.5</c:v>
                </c:pt>
                <c:pt idx="1">
                  <c:v>47.5</c:v>
                </c:pt>
                <c:pt idx="2">
                  <c:v>49.5</c:v>
                </c:pt>
                <c:pt idx="3">
                  <c:v>51.5</c:v>
                </c:pt>
                <c:pt idx="4">
                  <c:v>53.5</c:v>
                </c:pt>
                <c:pt idx="5">
                  <c:v>55.5</c:v>
                </c:pt>
                <c:pt idx="6">
                  <c:v>67.5</c:v>
                </c:pt>
                <c:pt idx="7">
                  <c:v>59.5</c:v>
                </c:pt>
                <c:pt idx="8">
                  <c:v>61.5</c:v>
                </c:pt>
                <c:pt idx="9">
                  <c:v>63.5</c:v>
                </c:pt>
                <c:pt idx="10">
                  <c:v>65.5</c:v>
                </c:pt>
                <c:pt idx="11">
                  <c:v>67.5</c:v>
                </c:pt>
                <c:pt idx="12" formatCode="0.0">
                  <c:v>69.5</c:v>
                </c:pt>
                <c:pt idx="13">
                  <c:v>71.5</c:v>
                </c:pt>
                <c:pt idx="14">
                  <c:v>73.5</c:v>
                </c:pt>
                <c:pt idx="15">
                  <c:v>75.5</c:v>
                </c:pt>
                <c:pt idx="16">
                  <c:v>77.5</c:v>
                </c:pt>
                <c:pt idx="17">
                  <c:v>79.5</c:v>
                </c:pt>
                <c:pt idx="18">
                  <c:v>81.5</c:v>
                </c:pt>
                <c:pt idx="19">
                  <c:v>83.5</c:v>
                </c:pt>
                <c:pt idx="20">
                  <c:v>85.5</c:v>
                </c:pt>
                <c:pt idx="21">
                  <c:v>81.5</c:v>
                </c:pt>
                <c:pt idx="22">
                  <c:v>82.5</c:v>
                </c:pt>
                <c:pt idx="23">
                  <c:v>85.5</c:v>
                </c:pt>
                <c:pt idx="24">
                  <c:v>86.5</c:v>
                </c:pt>
                <c:pt idx="25">
                  <c:v>88.5</c:v>
                </c:pt>
                <c:pt idx="26">
                  <c:v>90.5</c:v>
                </c:pt>
                <c:pt idx="27">
                  <c:v>93.5</c:v>
                </c:pt>
              </c:numCache>
            </c:numRef>
          </c:cat>
          <c:val>
            <c:numRef>
              <c:f>Feuil1!$AN$72:$AN$99</c:f>
              <c:numCache>
                <c:formatCode>General</c:formatCode>
                <c:ptCount val="28"/>
                <c:pt idx="10" formatCode="0.0%">
                  <c:v>0.70297029702970293</c:v>
                </c:pt>
                <c:pt idx="11" formatCode="0.0%">
                  <c:v>0.53543307086614167</c:v>
                </c:pt>
                <c:pt idx="12" formatCode="0.0%">
                  <c:v>0.625</c:v>
                </c:pt>
                <c:pt idx="13" formatCode="0.0%">
                  <c:v>0.52293577981651373</c:v>
                </c:pt>
                <c:pt idx="14" formatCode="0.0%">
                  <c:v>0.56842105263157894</c:v>
                </c:pt>
                <c:pt idx="15" formatCode="0.0%">
                  <c:v>0.41935483870967744</c:v>
                </c:pt>
                <c:pt idx="16" formatCode="0.0%">
                  <c:v>0.44444444444444442</c:v>
                </c:pt>
                <c:pt idx="17" formatCode="0.0%">
                  <c:v>0.390625</c:v>
                </c:pt>
                <c:pt idx="18" formatCode="0.0%">
                  <c:v>0.37234042553191488</c:v>
                </c:pt>
                <c:pt idx="19" formatCode="0.0%">
                  <c:v>0.3</c:v>
                </c:pt>
                <c:pt idx="20" formatCode="0.0%">
                  <c:v>0.24539877300613497</c:v>
                </c:pt>
                <c:pt idx="21" formatCode="0.0%">
                  <c:v>0.23157894736842105</c:v>
                </c:pt>
                <c:pt idx="22" formatCode="0.0%">
                  <c:v>0.15454545454545454</c:v>
                </c:pt>
                <c:pt idx="23" formatCode="0.0%">
                  <c:v>9.8591549295774641E-2</c:v>
                </c:pt>
                <c:pt idx="24" formatCode="0.0%">
                  <c:v>7.8431372549019607E-2</c:v>
                </c:pt>
              </c:numCache>
            </c:numRef>
          </c:val>
          <c:smooth val="0"/>
        </c:ser>
        <c:dLbls>
          <c:showLegendKey val="0"/>
          <c:showVal val="0"/>
          <c:showCatName val="0"/>
          <c:showSerName val="0"/>
          <c:showPercent val="0"/>
          <c:showBubbleSize val="0"/>
        </c:dLbls>
        <c:marker val="1"/>
        <c:smooth val="0"/>
        <c:axId val="124754176"/>
        <c:axId val="124768256"/>
      </c:lineChart>
      <c:catAx>
        <c:axId val="124754176"/>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4768256"/>
        <c:crosses val="autoZero"/>
        <c:auto val="1"/>
        <c:lblAlgn val="ctr"/>
        <c:lblOffset val="100"/>
        <c:noMultiLvlLbl val="0"/>
      </c:catAx>
      <c:valAx>
        <c:axId val="124768256"/>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4754176"/>
        <c:crosses val="autoZero"/>
        <c:crossBetween val="between"/>
        <c:minorUnit val="1.0000000000000002E-2"/>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ideWall>
    <c:backWall>
      <c:thickness val="0"/>
    </c:backWall>
    <c:plotArea>
      <c:layout/>
      <c:bar3DChart>
        <c:barDir val="col"/>
        <c:grouping val="clustered"/>
        <c:varyColors val="0"/>
        <c:ser>
          <c:idx val="0"/>
          <c:order val="0"/>
          <c:tx>
            <c:strRef>
              <c:f>Feuil1!$B$1</c:f>
              <c:strCache>
                <c:ptCount val="1"/>
                <c:pt idx="0">
                  <c:v>No-frágil</c:v>
                </c:pt>
              </c:strCache>
            </c:strRef>
          </c:tx>
          <c:spPr>
            <a:solidFill>
              <a:schemeClr val="tx2">
                <a:lumMod val="60000"/>
                <a:lumOff val="40000"/>
              </a:schemeClr>
            </a:solidFill>
            <a:ln w="25400">
              <a:solidFill>
                <a:schemeClr val="bg1"/>
              </a:solidFill>
            </a:ln>
          </c:spPr>
          <c:invertIfNegative val="0"/>
          <c:cat>
            <c:strRef>
              <c:f>Feuil1!$A$2</c:f>
              <c:strCache>
                <c:ptCount val="1"/>
                <c:pt idx="0">
                  <c:v>65 à 69 ans</c:v>
                </c:pt>
              </c:strCache>
            </c:strRef>
          </c:cat>
          <c:val>
            <c:numRef>
              <c:f>Feuil1!$B$2</c:f>
              <c:numCache>
                <c:formatCode>0.00%</c:formatCode>
                <c:ptCount val="1"/>
                <c:pt idx="0">
                  <c:v>0.73299999999999998</c:v>
                </c:pt>
              </c:numCache>
            </c:numRef>
          </c:val>
        </c:ser>
        <c:ser>
          <c:idx val="1"/>
          <c:order val="1"/>
          <c:tx>
            <c:strRef>
              <c:f>Feuil1!$C$1</c:f>
              <c:strCache>
                <c:ptCount val="1"/>
                <c:pt idx="0">
                  <c:v>Pre-frágil</c:v>
                </c:pt>
              </c:strCache>
            </c:strRef>
          </c:tx>
          <c:spPr>
            <a:solidFill>
              <a:schemeClr val="accent6">
                <a:lumMod val="75000"/>
              </a:schemeClr>
            </a:solidFill>
            <a:ln w="25400">
              <a:solidFill>
                <a:schemeClr val="bg1"/>
              </a:solidFill>
            </a:ln>
          </c:spPr>
          <c:invertIfNegative val="0"/>
          <c:cat>
            <c:strRef>
              <c:f>Feuil1!$A$2</c:f>
              <c:strCache>
                <c:ptCount val="1"/>
                <c:pt idx="0">
                  <c:v>65 à 69 ans</c:v>
                </c:pt>
              </c:strCache>
            </c:strRef>
          </c:cat>
          <c:val>
            <c:numRef>
              <c:f>Feuil1!$C$2</c:f>
              <c:numCache>
                <c:formatCode>0.00%</c:formatCode>
                <c:ptCount val="1"/>
                <c:pt idx="0">
                  <c:v>0.23400000000000001</c:v>
                </c:pt>
              </c:numCache>
            </c:numRef>
          </c:val>
        </c:ser>
        <c:ser>
          <c:idx val="2"/>
          <c:order val="2"/>
          <c:tx>
            <c:strRef>
              <c:f>Feuil1!$D$1</c:f>
              <c:strCache>
                <c:ptCount val="1"/>
                <c:pt idx="0">
                  <c:v>Frágil</c:v>
                </c:pt>
              </c:strCache>
            </c:strRef>
          </c:tx>
          <c:spPr>
            <a:solidFill>
              <a:srgbClr val="FF0000"/>
            </a:solidFill>
            <a:ln w="25400">
              <a:solidFill>
                <a:schemeClr val="bg1"/>
              </a:solidFill>
            </a:ln>
          </c:spPr>
          <c:invertIfNegative val="0"/>
          <c:cat>
            <c:strRef>
              <c:f>Feuil1!$A$2</c:f>
              <c:strCache>
                <c:ptCount val="1"/>
                <c:pt idx="0">
                  <c:v>65 à 69 ans</c:v>
                </c:pt>
              </c:strCache>
            </c:strRef>
          </c:cat>
          <c:val>
            <c:numRef>
              <c:f>Feuil1!$D$2</c:f>
              <c:numCache>
                <c:formatCode>0.00%</c:formatCode>
                <c:ptCount val="1"/>
                <c:pt idx="0">
                  <c:v>3.4000000000000002E-2</c:v>
                </c:pt>
              </c:numCache>
            </c:numRef>
          </c:val>
        </c:ser>
        <c:dLbls>
          <c:showLegendKey val="0"/>
          <c:showVal val="0"/>
          <c:showCatName val="0"/>
          <c:showSerName val="0"/>
          <c:showPercent val="0"/>
          <c:showBubbleSize val="0"/>
        </c:dLbls>
        <c:gapWidth val="150"/>
        <c:shape val="box"/>
        <c:axId val="124837888"/>
        <c:axId val="124839424"/>
        <c:axId val="0"/>
      </c:bar3DChart>
      <c:catAx>
        <c:axId val="124837888"/>
        <c:scaling>
          <c:orientation val="minMax"/>
        </c:scaling>
        <c:delete val="0"/>
        <c:axPos val="b"/>
        <c:majorTickMark val="out"/>
        <c:minorTickMark val="none"/>
        <c:tickLblPos val="nextTo"/>
        <c:crossAx val="124839424"/>
        <c:crosses val="autoZero"/>
        <c:auto val="1"/>
        <c:lblAlgn val="ctr"/>
        <c:lblOffset val="100"/>
        <c:noMultiLvlLbl val="0"/>
      </c:catAx>
      <c:valAx>
        <c:axId val="124839424"/>
        <c:scaling>
          <c:orientation val="minMax"/>
        </c:scaling>
        <c:delete val="0"/>
        <c:axPos val="l"/>
        <c:majorGridlines/>
        <c:numFmt formatCode="0%" sourceLinked="0"/>
        <c:majorTickMark val="out"/>
        <c:minorTickMark val="none"/>
        <c:tickLblPos val="nextTo"/>
        <c:crossAx val="124837888"/>
        <c:crosses val="autoZero"/>
        <c:crossBetween val="between"/>
      </c:valAx>
    </c:plotArea>
    <c:legend>
      <c:legendPos val="r"/>
      <c:layout/>
      <c:overlay val="0"/>
      <c:txPr>
        <a:bodyPr/>
        <a:lstStyle/>
        <a:p>
          <a:pPr>
            <a:defRPr b="1"/>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204487596945125E-2"/>
          <c:y val="1.8189968257710475E-2"/>
          <c:w val="0.90567060696360335"/>
          <c:h val="0.91097772921260045"/>
        </c:manualLayout>
      </c:layout>
      <c:lineChart>
        <c:grouping val="standard"/>
        <c:varyColors val="0"/>
        <c:ser>
          <c:idx val="0"/>
          <c:order val="0"/>
          <c:tx>
            <c:v>Non-Frêle</c:v>
          </c:tx>
          <c:spPr>
            <a:ln>
              <a:noFill/>
            </a:ln>
          </c:spPr>
          <c:marker>
            <c:symbol val="none"/>
          </c:marker>
          <c:trendline>
            <c:spPr>
              <a:ln w="50800">
                <a:solidFill>
                  <a:schemeClr val="tx2"/>
                </a:solidFill>
              </a:ln>
            </c:spPr>
            <c:trendlineType val="poly"/>
            <c:order val="5"/>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Feuil1!$E$48:$E$62</c:f>
              <c:numCache>
                <c:formatCode>###0.0%</c:formatCode>
                <c:ptCount val="15"/>
                <c:pt idx="0">
                  <c:v>0.70297029702970293</c:v>
                </c:pt>
                <c:pt idx="1">
                  <c:v>0.53543307086614167</c:v>
                </c:pt>
                <c:pt idx="2">
                  <c:v>0.625</c:v>
                </c:pt>
                <c:pt idx="3">
                  <c:v>0.52293577981651373</c:v>
                </c:pt>
                <c:pt idx="4">
                  <c:v>0.56842105263157894</c:v>
                </c:pt>
                <c:pt idx="5">
                  <c:v>0.41935483870967744</c:v>
                </c:pt>
                <c:pt idx="6">
                  <c:v>0.44444444444444442</c:v>
                </c:pt>
                <c:pt idx="7">
                  <c:v>0.390625</c:v>
                </c:pt>
                <c:pt idx="8">
                  <c:v>0.37234042553191488</c:v>
                </c:pt>
                <c:pt idx="9">
                  <c:v>0.3</c:v>
                </c:pt>
                <c:pt idx="10">
                  <c:v>0.24539877300613497</c:v>
                </c:pt>
                <c:pt idx="11">
                  <c:v>0.23157894736842105</c:v>
                </c:pt>
                <c:pt idx="12">
                  <c:v>0.15454545454545454</c:v>
                </c:pt>
                <c:pt idx="13">
                  <c:v>9.8591549295774641E-2</c:v>
                </c:pt>
                <c:pt idx="14">
                  <c:v>7.8431372549019607E-2</c:v>
                </c:pt>
              </c:numCache>
            </c:numRef>
          </c:val>
          <c:smooth val="0"/>
        </c:ser>
        <c:ser>
          <c:idx val="1"/>
          <c:order val="1"/>
          <c:tx>
            <c:v>Pré-frêle</c:v>
          </c:tx>
          <c:spPr>
            <a:ln>
              <a:noFill/>
            </a:ln>
          </c:spPr>
          <c:marker>
            <c:symbol val="none"/>
          </c:marker>
          <c:trendline>
            <c:spPr>
              <a:ln w="50800">
                <a:solidFill>
                  <a:schemeClr val="accent6">
                    <a:lumMod val="75000"/>
                  </a:schemeClr>
                </a:solidFill>
              </a:ln>
            </c:spPr>
            <c:trendlineType val="exp"/>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Feuil1!$F$48:$F$62</c:f>
              <c:numCache>
                <c:formatCode>###0.0%</c:formatCode>
                <c:ptCount val="15"/>
                <c:pt idx="0">
                  <c:v>0.18811881188118812</c:v>
                </c:pt>
                <c:pt idx="1">
                  <c:v>0.33858267716535428</c:v>
                </c:pt>
                <c:pt idx="2">
                  <c:v>0.25961538461538458</c:v>
                </c:pt>
                <c:pt idx="3">
                  <c:v>0.38532110091743121</c:v>
                </c:pt>
                <c:pt idx="4">
                  <c:v>0.31578947368421051</c:v>
                </c:pt>
                <c:pt idx="5">
                  <c:v>0.43870967741935479</c:v>
                </c:pt>
                <c:pt idx="6">
                  <c:v>0.49206349206349209</c:v>
                </c:pt>
                <c:pt idx="7">
                  <c:v>0.4453125</c:v>
                </c:pt>
                <c:pt idx="8">
                  <c:v>0.51063829787234039</c:v>
                </c:pt>
                <c:pt idx="9">
                  <c:v>0.52500000000000002</c:v>
                </c:pt>
                <c:pt idx="10">
                  <c:v>0.54601226993865037</c:v>
                </c:pt>
                <c:pt idx="11">
                  <c:v>0.53157894736842104</c:v>
                </c:pt>
                <c:pt idx="12">
                  <c:v>0.62727272727272732</c:v>
                </c:pt>
                <c:pt idx="13">
                  <c:v>0.6901408450704225</c:v>
                </c:pt>
                <c:pt idx="14">
                  <c:v>0.66666666666666674</c:v>
                </c:pt>
              </c:numCache>
            </c:numRef>
          </c:val>
          <c:smooth val="0"/>
        </c:ser>
        <c:ser>
          <c:idx val="2"/>
          <c:order val="2"/>
          <c:tx>
            <c:v>Frêle</c:v>
          </c:tx>
          <c:spPr>
            <a:ln>
              <a:noFill/>
            </a:ln>
          </c:spPr>
          <c:marker>
            <c:symbol val="none"/>
          </c:marker>
          <c:trendline>
            <c:spPr>
              <a:ln w="50800">
                <a:solidFill>
                  <a:srgbClr val="FF0000"/>
                </a:solidFill>
              </a:ln>
            </c:spPr>
            <c:trendlineType val="poly"/>
            <c:order val="4"/>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Feuil1!$G$48:$G$62</c:f>
              <c:numCache>
                <c:formatCode>###0.0%</c:formatCode>
                <c:ptCount val="15"/>
                <c:pt idx="0">
                  <c:v>0.10891089108910892</c:v>
                </c:pt>
                <c:pt idx="1">
                  <c:v>0.12598425196850394</c:v>
                </c:pt>
                <c:pt idx="2">
                  <c:v>0.11538461538461538</c:v>
                </c:pt>
                <c:pt idx="3">
                  <c:v>9.1743119266055051E-2</c:v>
                </c:pt>
                <c:pt idx="4">
                  <c:v>0.11578947368421053</c:v>
                </c:pt>
                <c:pt idx="5">
                  <c:v>0.14193548387096774</c:v>
                </c:pt>
                <c:pt idx="6">
                  <c:v>6.3492063492063489E-2</c:v>
                </c:pt>
                <c:pt idx="7">
                  <c:v>0.1640625</c:v>
                </c:pt>
                <c:pt idx="8">
                  <c:v>0.11702127659574468</c:v>
                </c:pt>
                <c:pt idx="9">
                  <c:v>0.17499999999999999</c:v>
                </c:pt>
                <c:pt idx="10">
                  <c:v>0.20858895705521474</c:v>
                </c:pt>
                <c:pt idx="11">
                  <c:v>0.23684210526315791</c:v>
                </c:pt>
                <c:pt idx="12">
                  <c:v>0.21818181818181817</c:v>
                </c:pt>
                <c:pt idx="13">
                  <c:v>0.21126760563380281</c:v>
                </c:pt>
                <c:pt idx="14">
                  <c:v>0.25490196078431371</c:v>
                </c:pt>
              </c:numCache>
            </c:numRef>
          </c:val>
          <c:smooth val="0"/>
        </c:ser>
        <c:dLbls>
          <c:showLegendKey val="0"/>
          <c:showVal val="0"/>
          <c:showCatName val="0"/>
          <c:showSerName val="0"/>
          <c:showPercent val="0"/>
          <c:showBubbleSize val="0"/>
        </c:dLbls>
        <c:marker val="1"/>
        <c:smooth val="0"/>
        <c:axId val="123155584"/>
        <c:axId val="123157120"/>
      </c:lineChart>
      <c:catAx>
        <c:axId val="123155584"/>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3157120"/>
        <c:crosses val="autoZero"/>
        <c:auto val="1"/>
        <c:lblAlgn val="ctr"/>
        <c:lblOffset val="100"/>
        <c:noMultiLvlLbl val="0"/>
      </c:catAx>
      <c:valAx>
        <c:axId val="123157120"/>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3155584"/>
        <c:crosses val="autoZero"/>
        <c:crossBetween val="between"/>
        <c:minorUnit val="1.0000000000000002E-2"/>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ideWall>
    <c:backWall>
      <c:thickness val="0"/>
    </c:backWall>
    <c:plotArea>
      <c:layout/>
      <c:bar3DChart>
        <c:barDir val="col"/>
        <c:grouping val="clustered"/>
        <c:varyColors val="0"/>
        <c:ser>
          <c:idx val="0"/>
          <c:order val="0"/>
          <c:tx>
            <c:strRef>
              <c:f>Feuil1!$B$1</c:f>
              <c:strCache>
                <c:ptCount val="1"/>
                <c:pt idx="0">
                  <c:v>Non-frêle</c:v>
                </c:pt>
              </c:strCache>
            </c:strRef>
          </c:tx>
          <c:spPr>
            <a:ln w="25400">
              <a:solidFill>
                <a:schemeClr val="bg1"/>
              </a:solidFill>
            </a:ln>
          </c:spPr>
          <c:invertIfNegative val="0"/>
          <c:cat>
            <c:strRef>
              <c:f>Feuil1!$A$2</c:f>
              <c:strCache>
                <c:ptCount val="1"/>
                <c:pt idx="0">
                  <c:v>80 à 84 ans</c:v>
                </c:pt>
              </c:strCache>
            </c:strRef>
          </c:cat>
          <c:val>
            <c:numRef>
              <c:f>Feuil1!$B$2</c:f>
              <c:numCache>
                <c:formatCode>0.0%</c:formatCode>
                <c:ptCount val="1"/>
                <c:pt idx="0">
                  <c:v>0.377</c:v>
                </c:pt>
              </c:numCache>
            </c:numRef>
          </c:val>
        </c:ser>
        <c:ser>
          <c:idx val="1"/>
          <c:order val="1"/>
          <c:tx>
            <c:strRef>
              <c:f>Feuil1!$C$1</c:f>
              <c:strCache>
                <c:ptCount val="1"/>
                <c:pt idx="0">
                  <c:v>Pré-frêle</c:v>
                </c:pt>
              </c:strCache>
            </c:strRef>
          </c:tx>
          <c:spPr>
            <a:ln w="25400">
              <a:solidFill>
                <a:schemeClr val="bg1"/>
              </a:solidFill>
            </a:ln>
          </c:spPr>
          <c:invertIfNegative val="0"/>
          <c:dPt>
            <c:idx val="0"/>
            <c:invertIfNegative val="0"/>
            <c:bubble3D val="0"/>
            <c:spPr>
              <a:solidFill>
                <a:schemeClr val="accent6">
                  <a:lumMod val="75000"/>
                </a:schemeClr>
              </a:solidFill>
              <a:ln w="25400">
                <a:solidFill>
                  <a:schemeClr val="bg1"/>
                </a:solidFill>
              </a:ln>
            </c:spPr>
          </c:dPt>
          <c:cat>
            <c:strRef>
              <c:f>Feuil1!$A$2</c:f>
              <c:strCache>
                <c:ptCount val="1"/>
                <c:pt idx="0">
                  <c:v>80 à 84 ans</c:v>
                </c:pt>
              </c:strCache>
            </c:strRef>
          </c:cat>
          <c:val>
            <c:numRef>
              <c:f>Feuil1!$C$2</c:f>
              <c:numCache>
                <c:formatCode>0.0%</c:formatCode>
                <c:ptCount val="1"/>
                <c:pt idx="0">
                  <c:v>0.44</c:v>
                </c:pt>
              </c:numCache>
            </c:numRef>
          </c:val>
        </c:ser>
        <c:ser>
          <c:idx val="2"/>
          <c:order val="2"/>
          <c:tx>
            <c:strRef>
              <c:f>Feuil1!$D$1</c:f>
              <c:strCache>
                <c:ptCount val="1"/>
                <c:pt idx="0">
                  <c:v>Frêle</c:v>
                </c:pt>
              </c:strCache>
            </c:strRef>
          </c:tx>
          <c:spPr>
            <a:solidFill>
              <a:srgbClr val="FF0000"/>
            </a:solidFill>
            <a:ln w="25400">
              <a:solidFill>
                <a:schemeClr val="bg1"/>
              </a:solidFill>
            </a:ln>
          </c:spPr>
          <c:invertIfNegative val="0"/>
          <c:cat>
            <c:strRef>
              <c:f>Feuil1!$A$2</c:f>
              <c:strCache>
                <c:ptCount val="1"/>
                <c:pt idx="0">
                  <c:v>80 à 84 ans</c:v>
                </c:pt>
              </c:strCache>
            </c:strRef>
          </c:cat>
          <c:val>
            <c:numRef>
              <c:f>Feuil1!$D$2</c:f>
              <c:numCache>
                <c:formatCode>0.0%</c:formatCode>
                <c:ptCount val="1"/>
                <c:pt idx="0">
                  <c:v>0.183</c:v>
                </c:pt>
              </c:numCache>
            </c:numRef>
          </c:val>
        </c:ser>
        <c:dLbls>
          <c:showLegendKey val="0"/>
          <c:showVal val="0"/>
          <c:showCatName val="0"/>
          <c:showSerName val="0"/>
          <c:showPercent val="0"/>
          <c:showBubbleSize val="0"/>
        </c:dLbls>
        <c:gapWidth val="150"/>
        <c:shape val="box"/>
        <c:axId val="123239808"/>
        <c:axId val="123253888"/>
        <c:axId val="0"/>
      </c:bar3DChart>
      <c:catAx>
        <c:axId val="123239808"/>
        <c:scaling>
          <c:orientation val="minMax"/>
        </c:scaling>
        <c:delete val="0"/>
        <c:axPos val="b"/>
        <c:majorTickMark val="out"/>
        <c:minorTickMark val="none"/>
        <c:tickLblPos val="nextTo"/>
        <c:crossAx val="123253888"/>
        <c:crosses val="autoZero"/>
        <c:auto val="1"/>
        <c:lblAlgn val="ctr"/>
        <c:lblOffset val="100"/>
        <c:noMultiLvlLbl val="0"/>
      </c:catAx>
      <c:valAx>
        <c:axId val="123253888"/>
        <c:scaling>
          <c:orientation val="minMax"/>
        </c:scaling>
        <c:delete val="0"/>
        <c:axPos val="l"/>
        <c:majorGridlines/>
        <c:numFmt formatCode="0%" sourceLinked="0"/>
        <c:majorTickMark val="out"/>
        <c:minorTickMark val="none"/>
        <c:tickLblPos val="nextTo"/>
        <c:crossAx val="123239808"/>
        <c:crosses val="autoZero"/>
        <c:crossBetween val="between"/>
      </c:valAx>
    </c:plotArea>
    <c:legend>
      <c:legendPos val="r"/>
      <c:layout/>
      <c:overlay val="0"/>
      <c:txPr>
        <a:bodyPr/>
        <a:lstStyle/>
        <a:p>
          <a:pPr>
            <a:defRPr b="1"/>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216986034640407E-2"/>
          <c:y val="3.0501447519750716E-2"/>
          <c:w val="0.90567060696360335"/>
          <c:h val="0.91097772921260045"/>
        </c:manualLayout>
      </c:layout>
      <c:lineChart>
        <c:grouping val="standard"/>
        <c:varyColors val="0"/>
        <c:ser>
          <c:idx val="0"/>
          <c:order val="0"/>
          <c:tx>
            <c:v>Non-Frêle</c:v>
          </c:tx>
          <c:spPr>
            <a:ln>
              <a:noFill/>
            </a:ln>
          </c:spPr>
          <c:marker>
            <c:symbol val="none"/>
          </c:marker>
          <c:trendline>
            <c:spPr>
              <a:ln w="50800">
                <a:solidFill>
                  <a:schemeClr val="tx2"/>
                </a:solidFill>
              </a:ln>
            </c:spPr>
            <c:trendlineType val="poly"/>
            <c:order val="5"/>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Feuil1!$E$48:$E$62</c:f>
              <c:numCache>
                <c:formatCode>###0.0%</c:formatCode>
                <c:ptCount val="15"/>
                <c:pt idx="0">
                  <c:v>0.70297029702970293</c:v>
                </c:pt>
                <c:pt idx="1">
                  <c:v>0.53543307086614167</c:v>
                </c:pt>
                <c:pt idx="2">
                  <c:v>0.625</c:v>
                </c:pt>
                <c:pt idx="3">
                  <c:v>0.52293577981651373</c:v>
                </c:pt>
                <c:pt idx="4">
                  <c:v>0.56842105263157894</c:v>
                </c:pt>
                <c:pt idx="5">
                  <c:v>0.41935483870967744</c:v>
                </c:pt>
                <c:pt idx="6">
                  <c:v>0.44444444444444442</c:v>
                </c:pt>
                <c:pt idx="7">
                  <c:v>0.390625</c:v>
                </c:pt>
                <c:pt idx="8">
                  <c:v>0.37234042553191488</c:v>
                </c:pt>
                <c:pt idx="9">
                  <c:v>0.3</c:v>
                </c:pt>
                <c:pt idx="10">
                  <c:v>0.24539877300613497</c:v>
                </c:pt>
                <c:pt idx="11">
                  <c:v>0.23157894736842105</c:v>
                </c:pt>
                <c:pt idx="12">
                  <c:v>0.15454545454545454</c:v>
                </c:pt>
                <c:pt idx="13">
                  <c:v>9.8591549295774641E-2</c:v>
                </c:pt>
                <c:pt idx="14">
                  <c:v>7.8431372549019607E-2</c:v>
                </c:pt>
              </c:numCache>
            </c:numRef>
          </c:val>
          <c:smooth val="0"/>
        </c:ser>
        <c:ser>
          <c:idx val="1"/>
          <c:order val="1"/>
          <c:tx>
            <c:v>Pré-frêle</c:v>
          </c:tx>
          <c:spPr>
            <a:ln>
              <a:noFill/>
            </a:ln>
          </c:spPr>
          <c:marker>
            <c:symbol val="none"/>
          </c:marker>
          <c:trendline>
            <c:spPr>
              <a:ln w="50800">
                <a:solidFill>
                  <a:schemeClr val="accent6">
                    <a:lumMod val="75000"/>
                  </a:schemeClr>
                </a:solidFill>
              </a:ln>
            </c:spPr>
            <c:trendlineType val="exp"/>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Feuil1!$F$48:$F$62</c:f>
              <c:numCache>
                <c:formatCode>###0.0%</c:formatCode>
                <c:ptCount val="15"/>
                <c:pt idx="0">
                  <c:v>0.18811881188118812</c:v>
                </c:pt>
                <c:pt idx="1">
                  <c:v>0.33858267716535428</c:v>
                </c:pt>
                <c:pt idx="2">
                  <c:v>0.25961538461538458</c:v>
                </c:pt>
                <c:pt idx="3">
                  <c:v>0.38532110091743121</c:v>
                </c:pt>
                <c:pt idx="4">
                  <c:v>0.31578947368421051</c:v>
                </c:pt>
                <c:pt idx="5">
                  <c:v>0.43870967741935479</c:v>
                </c:pt>
                <c:pt idx="6">
                  <c:v>0.49206349206349209</c:v>
                </c:pt>
                <c:pt idx="7">
                  <c:v>0.4453125</c:v>
                </c:pt>
                <c:pt idx="8">
                  <c:v>0.51063829787234039</c:v>
                </c:pt>
                <c:pt idx="9">
                  <c:v>0.52500000000000002</c:v>
                </c:pt>
                <c:pt idx="10">
                  <c:v>0.54601226993865037</c:v>
                </c:pt>
                <c:pt idx="11">
                  <c:v>0.53157894736842104</c:v>
                </c:pt>
                <c:pt idx="12">
                  <c:v>0.62727272727272732</c:v>
                </c:pt>
                <c:pt idx="13">
                  <c:v>0.6901408450704225</c:v>
                </c:pt>
                <c:pt idx="14">
                  <c:v>0.66666666666666674</c:v>
                </c:pt>
              </c:numCache>
            </c:numRef>
          </c:val>
          <c:smooth val="0"/>
        </c:ser>
        <c:ser>
          <c:idx val="2"/>
          <c:order val="2"/>
          <c:tx>
            <c:v>Frêle</c:v>
          </c:tx>
          <c:spPr>
            <a:ln>
              <a:noFill/>
            </a:ln>
          </c:spPr>
          <c:marker>
            <c:symbol val="none"/>
          </c:marker>
          <c:trendline>
            <c:spPr>
              <a:ln w="50800">
                <a:solidFill>
                  <a:srgbClr val="FF0000"/>
                </a:solidFill>
              </a:ln>
            </c:spPr>
            <c:trendlineType val="poly"/>
            <c:order val="4"/>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Feuil1!$G$48:$G$62</c:f>
              <c:numCache>
                <c:formatCode>###0.0%</c:formatCode>
                <c:ptCount val="15"/>
                <c:pt idx="0">
                  <c:v>0.10891089108910892</c:v>
                </c:pt>
                <c:pt idx="1">
                  <c:v>0.12598425196850394</c:v>
                </c:pt>
                <c:pt idx="2">
                  <c:v>0.11538461538461538</c:v>
                </c:pt>
                <c:pt idx="3">
                  <c:v>9.1743119266055051E-2</c:v>
                </c:pt>
                <c:pt idx="4">
                  <c:v>0.11578947368421053</c:v>
                </c:pt>
                <c:pt idx="5">
                  <c:v>0.14193548387096774</c:v>
                </c:pt>
                <c:pt idx="6">
                  <c:v>6.3492063492063489E-2</c:v>
                </c:pt>
                <c:pt idx="7">
                  <c:v>0.1640625</c:v>
                </c:pt>
                <c:pt idx="8">
                  <c:v>0.11702127659574468</c:v>
                </c:pt>
                <c:pt idx="9">
                  <c:v>0.17499999999999999</c:v>
                </c:pt>
                <c:pt idx="10">
                  <c:v>0.20858895705521474</c:v>
                </c:pt>
                <c:pt idx="11">
                  <c:v>0.23684210526315791</c:v>
                </c:pt>
                <c:pt idx="12">
                  <c:v>0.21818181818181817</c:v>
                </c:pt>
                <c:pt idx="13">
                  <c:v>0.21126760563380281</c:v>
                </c:pt>
                <c:pt idx="14">
                  <c:v>0.25490196078431371</c:v>
                </c:pt>
              </c:numCache>
            </c:numRef>
          </c:val>
          <c:smooth val="0"/>
        </c:ser>
        <c:dLbls>
          <c:showLegendKey val="0"/>
          <c:showVal val="0"/>
          <c:showCatName val="0"/>
          <c:showSerName val="0"/>
          <c:showPercent val="0"/>
          <c:showBubbleSize val="0"/>
        </c:dLbls>
        <c:marker val="1"/>
        <c:smooth val="0"/>
        <c:axId val="127069568"/>
        <c:axId val="126817408"/>
      </c:lineChart>
      <c:catAx>
        <c:axId val="127069568"/>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6817408"/>
        <c:crosses val="autoZero"/>
        <c:auto val="1"/>
        <c:lblAlgn val="ctr"/>
        <c:lblOffset val="100"/>
        <c:noMultiLvlLbl val="0"/>
      </c:catAx>
      <c:valAx>
        <c:axId val="126817408"/>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7069568"/>
        <c:crosses val="autoZero"/>
        <c:crossBetween val="between"/>
        <c:minorUnit val="1.0000000000000002E-2"/>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c:spPr>
    </c:sideWall>
    <c:backWall>
      <c:thickness val="0"/>
      <c:spPr>
        <a:noFill/>
      </c:spPr>
    </c:backWall>
    <c:plotArea>
      <c:layout/>
      <c:bar3DChart>
        <c:barDir val="col"/>
        <c:grouping val="clustered"/>
        <c:varyColors val="0"/>
        <c:ser>
          <c:idx val="0"/>
          <c:order val="0"/>
          <c:tx>
            <c:strRef>
              <c:f>Feuil1!$B$1</c:f>
              <c:strCache>
                <c:ptCount val="1"/>
                <c:pt idx="0">
                  <c:v>Non-frágiles</c:v>
                </c:pt>
              </c:strCache>
            </c:strRef>
          </c:tx>
          <c:spPr>
            <a:ln w="25400">
              <a:solidFill>
                <a:schemeClr val="bg1"/>
              </a:solidFill>
            </a:ln>
          </c:spPr>
          <c:invertIfNegative val="0"/>
          <c:cat>
            <c:strRef>
              <c:f>Feuil1!$A$2</c:f>
              <c:strCache>
                <c:ptCount val="1"/>
                <c:pt idx="0">
                  <c:v>90 ans et plus</c:v>
                </c:pt>
              </c:strCache>
            </c:strRef>
          </c:cat>
          <c:val>
            <c:numRef>
              <c:f>Feuil1!$B$2</c:f>
              <c:numCache>
                <c:formatCode>0.0%</c:formatCode>
                <c:ptCount val="1"/>
                <c:pt idx="0">
                  <c:v>0.19</c:v>
                </c:pt>
              </c:numCache>
            </c:numRef>
          </c:val>
        </c:ser>
        <c:ser>
          <c:idx val="1"/>
          <c:order val="1"/>
          <c:tx>
            <c:strRef>
              <c:f>Feuil1!$C$1</c:f>
              <c:strCache>
                <c:ptCount val="1"/>
                <c:pt idx="0">
                  <c:v>Pre-frágiles</c:v>
                </c:pt>
              </c:strCache>
            </c:strRef>
          </c:tx>
          <c:spPr>
            <a:solidFill>
              <a:schemeClr val="accent6">
                <a:lumMod val="75000"/>
              </a:schemeClr>
            </a:solidFill>
            <a:ln w="25400">
              <a:solidFill>
                <a:schemeClr val="bg1"/>
              </a:solidFill>
            </a:ln>
          </c:spPr>
          <c:invertIfNegative val="0"/>
          <c:cat>
            <c:strRef>
              <c:f>Feuil1!$A$2</c:f>
              <c:strCache>
                <c:ptCount val="1"/>
                <c:pt idx="0">
                  <c:v>90 ans et plus</c:v>
                </c:pt>
              </c:strCache>
            </c:strRef>
          </c:cat>
          <c:val>
            <c:numRef>
              <c:f>Feuil1!$C$2</c:f>
              <c:numCache>
                <c:formatCode>0.0%</c:formatCode>
                <c:ptCount val="1"/>
                <c:pt idx="0">
                  <c:v>0.50800000000000001</c:v>
                </c:pt>
              </c:numCache>
            </c:numRef>
          </c:val>
        </c:ser>
        <c:ser>
          <c:idx val="2"/>
          <c:order val="2"/>
          <c:tx>
            <c:strRef>
              <c:f>Feuil1!$D$1</c:f>
              <c:strCache>
                <c:ptCount val="1"/>
                <c:pt idx="0">
                  <c:v>Frágiles</c:v>
                </c:pt>
              </c:strCache>
            </c:strRef>
          </c:tx>
          <c:spPr>
            <a:solidFill>
              <a:srgbClr val="FF0000"/>
            </a:solidFill>
            <a:ln w="25400">
              <a:solidFill>
                <a:schemeClr val="bg1"/>
              </a:solidFill>
            </a:ln>
          </c:spPr>
          <c:invertIfNegative val="0"/>
          <c:cat>
            <c:strRef>
              <c:f>Feuil1!$A$2</c:f>
              <c:strCache>
                <c:ptCount val="1"/>
                <c:pt idx="0">
                  <c:v>90 ans et plus</c:v>
                </c:pt>
              </c:strCache>
            </c:strRef>
          </c:cat>
          <c:val>
            <c:numRef>
              <c:f>Feuil1!$D$2</c:f>
              <c:numCache>
                <c:formatCode>0.0%</c:formatCode>
                <c:ptCount val="1"/>
                <c:pt idx="0">
                  <c:v>0.30199999999999999</c:v>
                </c:pt>
              </c:numCache>
            </c:numRef>
          </c:val>
        </c:ser>
        <c:dLbls>
          <c:showLegendKey val="0"/>
          <c:showVal val="0"/>
          <c:showCatName val="0"/>
          <c:showSerName val="0"/>
          <c:showPercent val="0"/>
          <c:showBubbleSize val="0"/>
        </c:dLbls>
        <c:gapWidth val="150"/>
        <c:shape val="box"/>
        <c:axId val="126907904"/>
        <c:axId val="126909440"/>
        <c:axId val="0"/>
      </c:bar3DChart>
      <c:catAx>
        <c:axId val="126907904"/>
        <c:scaling>
          <c:orientation val="minMax"/>
        </c:scaling>
        <c:delete val="0"/>
        <c:axPos val="b"/>
        <c:majorTickMark val="out"/>
        <c:minorTickMark val="none"/>
        <c:tickLblPos val="nextTo"/>
        <c:crossAx val="126909440"/>
        <c:crosses val="autoZero"/>
        <c:auto val="1"/>
        <c:lblAlgn val="ctr"/>
        <c:lblOffset val="100"/>
        <c:noMultiLvlLbl val="0"/>
      </c:catAx>
      <c:valAx>
        <c:axId val="126909440"/>
        <c:scaling>
          <c:orientation val="minMax"/>
        </c:scaling>
        <c:delete val="0"/>
        <c:axPos val="l"/>
        <c:majorGridlines/>
        <c:numFmt formatCode="0%" sourceLinked="0"/>
        <c:majorTickMark val="out"/>
        <c:minorTickMark val="none"/>
        <c:tickLblPos val="nextTo"/>
        <c:crossAx val="126907904"/>
        <c:crosses val="autoZero"/>
        <c:crossBetween val="between"/>
      </c:valAx>
      <c:spPr>
        <a:noFill/>
        <a:ln w="25400">
          <a:noFill/>
        </a:ln>
      </c:spPr>
    </c:plotArea>
    <c:legend>
      <c:legendPos val="r"/>
      <c:layout/>
      <c:overlay val="0"/>
    </c:legend>
    <c:plotVisOnly val="1"/>
    <c:dispBlanksAs val="gap"/>
    <c:showDLblsOverMax val="0"/>
  </c:chart>
  <c:txPr>
    <a:bodyPr/>
    <a:lstStyle/>
    <a:p>
      <a:pPr>
        <a:defRPr sz="1800"/>
      </a:pPr>
      <a:endParaRPr lang="fr-FR"/>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30579615048119"/>
          <c:y val="2.8252405949256341E-2"/>
          <c:w val="0.87388006863006618"/>
          <c:h val="0.90444835800330869"/>
        </c:manualLayout>
      </c:layout>
      <c:lineChart>
        <c:grouping val="standard"/>
        <c:varyColors val="0"/>
        <c:ser>
          <c:idx val="0"/>
          <c:order val="0"/>
          <c:tx>
            <c:v>Non-frêle</c:v>
          </c:tx>
          <c:spPr>
            <a:ln w="50800"/>
          </c:spPr>
          <c:marker>
            <c:symbol val="none"/>
          </c:marker>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Feuil1!$E$87:$E$101</c:f>
              <c:numCache>
                <c:formatCode>###0.0%</c:formatCode>
                <c:ptCount val="15"/>
                <c:pt idx="0">
                  <c:v>0.95774647887323938</c:v>
                </c:pt>
                <c:pt idx="1">
                  <c:v>0.88235294117647056</c:v>
                </c:pt>
                <c:pt idx="2">
                  <c:v>0.90769230769230769</c:v>
                </c:pt>
                <c:pt idx="3">
                  <c:v>0.91228070175438603</c:v>
                </c:pt>
                <c:pt idx="4">
                  <c:v>0.87037037037037035</c:v>
                </c:pt>
                <c:pt idx="5">
                  <c:v>0.78461538461538471</c:v>
                </c:pt>
                <c:pt idx="6">
                  <c:v>0.8571428571428571</c:v>
                </c:pt>
                <c:pt idx="7">
                  <c:v>0.76</c:v>
                </c:pt>
                <c:pt idx="8">
                  <c:v>0.77142857142857135</c:v>
                </c:pt>
                <c:pt idx="9">
                  <c:v>0.79166666666666674</c:v>
                </c:pt>
                <c:pt idx="10">
                  <c:v>0.55000000000000004</c:v>
                </c:pt>
                <c:pt idx="11">
                  <c:v>0.68181818181818188</c:v>
                </c:pt>
                <c:pt idx="12">
                  <c:v>0.64705882352941169</c:v>
                </c:pt>
                <c:pt idx="13">
                  <c:v>0.8571428571428571</c:v>
                </c:pt>
                <c:pt idx="14">
                  <c:v>0.25</c:v>
                </c:pt>
              </c:numCache>
            </c:numRef>
          </c:val>
          <c:smooth val="0"/>
        </c:ser>
        <c:ser>
          <c:idx val="1"/>
          <c:order val="1"/>
          <c:tx>
            <c:v>Pré-frêle</c:v>
          </c:tx>
          <c:spPr>
            <a:ln w="50800"/>
          </c:spPr>
          <c:marker>
            <c:symbol val="none"/>
          </c:marker>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Feuil1!$E$109:$E$123</c:f>
              <c:numCache>
                <c:formatCode>###0.0%</c:formatCode>
                <c:ptCount val="15"/>
                <c:pt idx="0">
                  <c:v>0.63157894736842102</c:v>
                </c:pt>
                <c:pt idx="1">
                  <c:v>0.81395348837209303</c:v>
                </c:pt>
                <c:pt idx="2">
                  <c:v>0.70370370370370372</c:v>
                </c:pt>
                <c:pt idx="3">
                  <c:v>0.69047619047619047</c:v>
                </c:pt>
                <c:pt idx="4">
                  <c:v>0.6</c:v>
                </c:pt>
                <c:pt idx="5">
                  <c:v>0.5</c:v>
                </c:pt>
                <c:pt idx="6">
                  <c:v>0.77419354838709675</c:v>
                </c:pt>
                <c:pt idx="7">
                  <c:v>0.56140350877192979</c:v>
                </c:pt>
                <c:pt idx="8">
                  <c:v>0.52083333333333337</c:v>
                </c:pt>
                <c:pt idx="9">
                  <c:v>0.42857142857142855</c:v>
                </c:pt>
                <c:pt idx="10">
                  <c:v>0.3707865168539326</c:v>
                </c:pt>
                <c:pt idx="11">
                  <c:v>0.26732673267326734</c:v>
                </c:pt>
                <c:pt idx="12">
                  <c:v>0.11594202898550725</c:v>
                </c:pt>
                <c:pt idx="13">
                  <c:v>0.20408163265306123</c:v>
                </c:pt>
                <c:pt idx="14">
                  <c:v>0.17647058823529413</c:v>
                </c:pt>
              </c:numCache>
            </c:numRef>
          </c:val>
          <c:smooth val="0"/>
        </c:ser>
        <c:ser>
          <c:idx val="2"/>
          <c:order val="2"/>
          <c:tx>
            <c:v>Frêle</c:v>
          </c:tx>
          <c:spPr>
            <a:ln w="50800"/>
          </c:spPr>
          <c:marker>
            <c:symbol val="none"/>
          </c:marker>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Feuil1!$E$131:$E$143</c:f>
              <c:numCache>
                <c:formatCode>###0.0%</c:formatCode>
                <c:ptCount val="13"/>
                <c:pt idx="0">
                  <c:v>0.54545454545454541</c:v>
                </c:pt>
                <c:pt idx="1">
                  <c:v>0.3125</c:v>
                </c:pt>
                <c:pt idx="2">
                  <c:v>0.33333333333333337</c:v>
                </c:pt>
                <c:pt idx="3">
                  <c:v>0.6</c:v>
                </c:pt>
                <c:pt idx="4">
                  <c:v>0.36363636363636365</c:v>
                </c:pt>
                <c:pt idx="5">
                  <c:v>0.40909090909090906</c:v>
                </c:pt>
                <c:pt idx="6">
                  <c:v>0.5</c:v>
                </c:pt>
                <c:pt idx="7">
                  <c:v>0.14285714285714288</c:v>
                </c:pt>
                <c:pt idx="8">
                  <c:v>0.36363636363636365</c:v>
                </c:pt>
                <c:pt idx="9">
                  <c:v>0.28571428571428575</c:v>
                </c:pt>
                <c:pt idx="10">
                  <c:v>0.29411764705882354</c:v>
                </c:pt>
                <c:pt idx="11">
                  <c:v>0.2</c:v>
                </c:pt>
                <c:pt idx="12">
                  <c:v>8.3333333333333343E-2</c:v>
                </c:pt>
              </c:numCache>
            </c:numRef>
          </c:val>
          <c:smooth val="0"/>
        </c:ser>
        <c:dLbls>
          <c:showLegendKey val="0"/>
          <c:showVal val="0"/>
          <c:showCatName val="0"/>
          <c:showSerName val="0"/>
          <c:showPercent val="0"/>
          <c:showBubbleSize val="0"/>
        </c:dLbls>
        <c:marker val="1"/>
        <c:smooth val="0"/>
        <c:axId val="126450688"/>
        <c:axId val="126874368"/>
      </c:lineChart>
      <c:catAx>
        <c:axId val="126450688"/>
        <c:scaling>
          <c:orientation val="minMax"/>
        </c:scaling>
        <c:delete val="0"/>
        <c:axPos val="b"/>
        <c:numFmt formatCode="0.0" sourceLinked="0"/>
        <c:majorTickMark val="out"/>
        <c:minorTickMark val="none"/>
        <c:tickLblPos val="nextTo"/>
        <c:crossAx val="126874368"/>
        <c:crosses val="autoZero"/>
        <c:auto val="1"/>
        <c:lblAlgn val="ctr"/>
        <c:lblOffset val="100"/>
        <c:noMultiLvlLbl val="0"/>
      </c:catAx>
      <c:valAx>
        <c:axId val="126874368"/>
        <c:scaling>
          <c:orientation val="minMax"/>
          <c:max val="1"/>
          <c:min val="0"/>
        </c:scaling>
        <c:delete val="0"/>
        <c:axPos val="l"/>
        <c:majorGridlines/>
        <c:numFmt formatCode="0%" sourceLinked="0"/>
        <c:majorTickMark val="out"/>
        <c:minorTickMark val="none"/>
        <c:tickLblPos val="nextTo"/>
        <c:crossAx val="126450688"/>
        <c:crosses val="autoZero"/>
        <c:crossBetween val="between"/>
        <c:minorUnit val="1.0000000000000002E-2"/>
      </c:valAx>
    </c:plotArea>
    <c:legend>
      <c:legendPos val="r"/>
      <c:layout>
        <c:manualLayout>
          <c:xMode val="edge"/>
          <c:yMode val="edge"/>
          <c:x val="0.68745248751057941"/>
          <c:y val="5.1141416934713108E-2"/>
          <c:w val="0.15027231382777279"/>
          <c:h val="0.13369991412810922"/>
        </c:manualLayout>
      </c:layout>
      <c:overlay val="0"/>
      <c:spPr>
        <a:solidFill>
          <a:srgbClr val="FFFF00">
            <a:alpha val="57000"/>
          </a:srgbClr>
        </a:solidFill>
        <a:ln w="25400">
          <a:solidFill>
            <a:schemeClr val="accent1"/>
          </a:solidFill>
        </a:ln>
      </c:spPr>
    </c:legend>
    <c:plotVisOnly val="1"/>
    <c:dispBlanksAs val="gap"/>
    <c:showDLblsOverMax val="0"/>
  </c:chart>
  <c:txPr>
    <a:bodyPr/>
    <a:lstStyle/>
    <a:p>
      <a:pPr>
        <a:defRPr sz="1200" b="1"/>
      </a:pPr>
      <a:endParaRPr lang="fr-F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30579615048119"/>
          <c:y val="2.8252405949256341E-2"/>
          <c:w val="0.87388006863006618"/>
          <c:h val="0.90444835800330869"/>
        </c:manualLayout>
      </c:layout>
      <c:lineChart>
        <c:grouping val="standard"/>
        <c:varyColors val="0"/>
        <c:ser>
          <c:idx val="0"/>
          <c:order val="0"/>
          <c:tx>
            <c:v>Non-frêle</c:v>
          </c:tx>
          <c:spPr>
            <a:ln>
              <a:noFill/>
            </a:ln>
          </c:spPr>
          <c:marker>
            <c:symbol val="none"/>
          </c:marker>
          <c:trendline>
            <c:name>Non-Frêle</c:name>
            <c:spPr>
              <a:ln w="50800">
                <a:solidFill>
                  <a:schemeClr val="accent1"/>
                </a:solidFill>
              </a:ln>
            </c:spPr>
            <c:trendlineType val="poly"/>
            <c:order val="4"/>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Feuil1!$E$87:$E$101</c:f>
              <c:numCache>
                <c:formatCode>###0.0%</c:formatCode>
                <c:ptCount val="15"/>
                <c:pt idx="0">
                  <c:v>0.95774647887323938</c:v>
                </c:pt>
                <c:pt idx="1">
                  <c:v>0.88235294117647056</c:v>
                </c:pt>
                <c:pt idx="2">
                  <c:v>0.90769230769230769</c:v>
                </c:pt>
                <c:pt idx="3">
                  <c:v>0.91228070175438603</c:v>
                </c:pt>
                <c:pt idx="4">
                  <c:v>0.87037037037037035</c:v>
                </c:pt>
                <c:pt idx="5">
                  <c:v>0.78461538461538471</c:v>
                </c:pt>
                <c:pt idx="6">
                  <c:v>0.8571428571428571</c:v>
                </c:pt>
                <c:pt idx="7">
                  <c:v>0.76</c:v>
                </c:pt>
                <c:pt idx="8">
                  <c:v>0.77142857142857135</c:v>
                </c:pt>
                <c:pt idx="9">
                  <c:v>0.79166666666666674</c:v>
                </c:pt>
                <c:pt idx="10">
                  <c:v>0.55000000000000004</c:v>
                </c:pt>
                <c:pt idx="11">
                  <c:v>0.68181818181818188</c:v>
                </c:pt>
                <c:pt idx="12">
                  <c:v>0.64705882352941169</c:v>
                </c:pt>
                <c:pt idx="13">
                  <c:v>0.8571428571428571</c:v>
                </c:pt>
                <c:pt idx="14">
                  <c:v>0.25</c:v>
                </c:pt>
              </c:numCache>
            </c:numRef>
          </c:val>
          <c:smooth val="0"/>
        </c:ser>
        <c:ser>
          <c:idx val="1"/>
          <c:order val="1"/>
          <c:tx>
            <c:v>Pré-frêle</c:v>
          </c:tx>
          <c:spPr>
            <a:ln>
              <a:noFill/>
            </a:ln>
          </c:spPr>
          <c:marker>
            <c:symbol val="none"/>
          </c:marker>
          <c:trendline>
            <c:name>Pré-frêle</c:name>
            <c:spPr>
              <a:ln w="50800">
                <a:solidFill>
                  <a:srgbClr val="FF0000"/>
                </a:solidFill>
              </a:ln>
            </c:spPr>
            <c:trendlineType val="poly"/>
            <c:order val="3"/>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Feuil1!$E$109:$E$123</c:f>
              <c:numCache>
                <c:formatCode>###0.0%</c:formatCode>
                <c:ptCount val="15"/>
                <c:pt idx="0">
                  <c:v>0.63157894736842102</c:v>
                </c:pt>
                <c:pt idx="1">
                  <c:v>0.81395348837209303</c:v>
                </c:pt>
                <c:pt idx="2">
                  <c:v>0.70370370370370372</c:v>
                </c:pt>
                <c:pt idx="3">
                  <c:v>0.69047619047619047</c:v>
                </c:pt>
                <c:pt idx="4">
                  <c:v>0.6</c:v>
                </c:pt>
                <c:pt idx="5">
                  <c:v>0.5</c:v>
                </c:pt>
                <c:pt idx="6">
                  <c:v>0.77419354838709675</c:v>
                </c:pt>
                <c:pt idx="7">
                  <c:v>0.56140350877192979</c:v>
                </c:pt>
                <c:pt idx="8">
                  <c:v>0.52083333333333337</c:v>
                </c:pt>
                <c:pt idx="9">
                  <c:v>0.42857142857142855</c:v>
                </c:pt>
                <c:pt idx="10">
                  <c:v>0.3707865168539326</c:v>
                </c:pt>
                <c:pt idx="11">
                  <c:v>0.26732673267326734</c:v>
                </c:pt>
                <c:pt idx="12">
                  <c:v>0.11594202898550725</c:v>
                </c:pt>
                <c:pt idx="13">
                  <c:v>0.20408163265306123</c:v>
                </c:pt>
                <c:pt idx="14">
                  <c:v>0.17647058823529413</c:v>
                </c:pt>
              </c:numCache>
            </c:numRef>
          </c:val>
          <c:smooth val="0"/>
        </c:ser>
        <c:ser>
          <c:idx val="2"/>
          <c:order val="2"/>
          <c:tx>
            <c:v>Frêle</c:v>
          </c:tx>
          <c:spPr>
            <a:ln>
              <a:noFill/>
            </a:ln>
          </c:spPr>
          <c:marker>
            <c:symbol val="none"/>
          </c:marker>
          <c:trendline>
            <c:name>Frêle</c:name>
            <c:spPr>
              <a:ln w="50800">
                <a:solidFill>
                  <a:srgbClr val="00B050"/>
                </a:solidFill>
              </a:ln>
            </c:spPr>
            <c:trendlineType val="poly"/>
            <c:order val="4"/>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Feuil1!$E$131:$E$143</c:f>
              <c:numCache>
                <c:formatCode>###0.0%</c:formatCode>
                <c:ptCount val="13"/>
                <c:pt idx="0">
                  <c:v>0.54545454545454541</c:v>
                </c:pt>
                <c:pt idx="1">
                  <c:v>0.3125</c:v>
                </c:pt>
                <c:pt idx="2">
                  <c:v>0.33333333333333337</c:v>
                </c:pt>
                <c:pt idx="3">
                  <c:v>0.6</c:v>
                </c:pt>
                <c:pt idx="4">
                  <c:v>0.36363636363636365</c:v>
                </c:pt>
                <c:pt idx="5">
                  <c:v>0.40909090909090906</c:v>
                </c:pt>
                <c:pt idx="6">
                  <c:v>0.5</c:v>
                </c:pt>
                <c:pt idx="7">
                  <c:v>0.14285714285714288</c:v>
                </c:pt>
                <c:pt idx="8">
                  <c:v>0.36363636363636365</c:v>
                </c:pt>
                <c:pt idx="9">
                  <c:v>0.28571428571428575</c:v>
                </c:pt>
                <c:pt idx="10">
                  <c:v>0.29411764705882354</c:v>
                </c:pt>
                <c:pt idx="11">
                  <c:v>0.2</c:v>
                </c:pt>
                <c:pt idx="12">
                  <c:v>8.3333333333333343E-2</c:v>
                </c:pt>
              </c:numCache>
            </c:numRef>
          </c:val>
          <c:smooth val="0"/>
        </c:ser>
        <c:dLbls>
          <c:showLegendKey val="0"/>
          <c:showVal val="0"/>
          <c:showCatName val="0"/>
          <c:showSerName val="0"/>
          <c:showPercent val="0"/>
          <c:showBubbleSize val="0"/>
        </c:dLbls>
        <c:marker val="1"/>
        <c:smooth val="0"/>
        <c:axId val="126653568"/>
        <c:axId val="126655104"/>
      </c:lineChart>
      <c:catAx>
        <c:axId val="126653568"/>
        <c:scaling>
          <c:orientation val="minMax"/>
        </c:scaling>
        <c:delete val="0"/>
        <c:axPos val="b"/>
        <c:majorTickMark val="out"/>
        <c:minorTickMark val="none"/>
        <c:tickLblPos val="nextTo"/>
        <c:crossAx val="126655104"/>
        <c:crosses val="autoZero"/>
        <c:auto val="1"/>
        <c:lblAlgn val="ctr"/>
        <c:lblOffset val="100"/>
        <c:noMultiLvlLbl val="0"/>
      </c:catAx>
      <c:valAx>
        <c:axId val="126655104"/>
        <c:scaling>
          <c:orientation val="minMax"/>
          <c:max val="1"/>
          <c:min val="0"/>
        </c:scaling>
        <c:delete val="0"/>
        <c:axPos val="l"/>
        <c:majorGridlines/>
        <c:numFmt formatCode="0%" sourceLinked="0"/>
        <c:majorTickMark val="out"/>
        <c:minorTickMark val="none"/>
        <c:tickLblPos val="nextTo"/>
        <c:crossAx val="126653568"/>
        <c:crosses val="autoZero"/>
        <c:crossBetween val="between"/>
        <c:minorUnit val="1.0000000000000002E-2"/>
      </c:valAx>
    </c:plotArea>
    <c:plotVisOnly val="1"/>
    <c:dispBlanksAs val="gap"/>
    <c:showDLblsOverMax val="0"/>
  </c:chart>
  <c:txPr>
    <a:bodyPr/>
    <a:lstStyle/>
    <a:p>
      <a:pPr>
        <a:defRPr sz="1200" b="1"/>
      </a:pPr>
      <a:endParaRPr lang="fr-F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ideWall>
    <c:backWall>
      <c:thickness val="0"/>
    </c:backWall>
    <c:plotArea>
      <c:layout>
        <c:manualLayout>
          <c:layoutTarget val="inner"/>
          <c:xMode val="edge"/>
          <c:yMode val="edge"/>
          <c:x val="7.6104792456498496E-2"/>
          <c:y val="5.8891555233659666E-2"/>
          <c:w val="0.74231700204141149"/>
          <c:h val="0.84317326500459677"/>
        </c:manualLayout>
      </c:layout>
      <c:bar3DChart>
        <c:barDir val="col"/>
        <c:grouping val="clustered"/>
        <c:varyColors val="0"/>
        <c:ser>
          <c:idx val="0"/>
          <c:order val="0"/>
          <c:tx>
            <c:strRef>
              <c:f>Feuil1!$B$1</c:f>
              <c:strCache>
                <c:ptCount val="1"/>
                <c:pt idx="0">
                  <c:v>Non-frêle</c:v>
                </c:pt>
              </c:strCache>
            </c:strRef>
          </c:tx>
          <c:spPr>
            <a:solidFill>
              <a:schemeClr val="tx2">
                <a:lumMod val="60000"/>
                <a:lumOff val="40000"/>
              </a:schemeClr>
            </a:solidFill>
            <a:ln w="25400">
              <a:solidFill>
                <a:schemeClr val="bg1"/>
              </a:solidFill>
            </a:ln>
          </c:spPr>
          <c:invertIfNegative val="0"/>
          <c:cat>
            <c:strRef>
              <c:f>Feuil1!$A$2</c:f>
              <c:strCache>
                <c:ptCount val="1"/>
                <c:pt idx="0">
                  <c:v>65 à 69 ans</c:v>
                </c:pt>
              </c:strCache>
            </c:strRef>
          </c:cat>
          <c:val>
            <c:numRef>
              <c:f>Feuil1!$B$2</c:f>
              <c:numCache>
                <c:formatCode>0.00%</c:formatCode>
                <c:ptCount val="1"/>
                <c:pt idx="0">
                  <c:v>0.23300000000000001</c:v>
                </c:pt>
              </c:numCache>
            </c:numRef>
          </c:val>
        </c:ser>
        <c:ser>
          <c:idx val="1"/>
          <c:order val="1"/>
          <c:tx>
            <c:strRef>
              <c:f>Feuil1!$C$1</c:f>
              <c:strCache>
                <c:ptCount val="1"/>
                <c:pt idx="0">
                  <c:v>Pré-frêle</c:v>
                </c:pt>
              </c:strCache>
            </c:strRef>
          </c:tx>
          <c:spPr>
            <a:solidFill>
              <a:schemeClr val="accent6">
                <a:lumMod val="75000"/>
              </a:schemeClr>
            </a:solidFill>
            <a:ln w="25400">
              <a:solidFill>
                <a:schemeClr val="bg1"/>
              </a:solidFill>
            </a:ln>
          </c:spPr>
          <c:invertIfNegative val="0"/>
          <c:cat>
            <c:strRef>
              <c:f>Feuil1!$A$2</c:f>
              <c:strCache>
                <c:ptCount val="1"/>
                <c:pt idx="0">
                  <c:v>65 à 69 ans</c:v>
                </c:pt>
              </c:strCache>
            </c:strRef>
          </c:cat>
          <c:val>
            <c:numRef>
              <c:f>Feuil1!$C$2</c:f>
              <c:numCache>
                <c:formatCode>0.00%</c:formatCode>
                <c:ptCount val="1"/>
                <c:pt idx="0">
                  <c:v>0.434</c:v>
                </c:pt>
              </c:numCache>
            </c:numRef>
          </c:val>
        </c:ser>
        <c:ser>
          <c:idx val="2"/>
          <c:order val="2"/>
          <c:tx>
            <c:strRef>
              <c:f>Feuil1!$D$1</c:f>
              <c:strCache>
                <c:ptCount val="1"/>
                <c:pt idx="0">
                  <c:v>Frêle</c:v>
                </c:pt>
              </c:strCache>
            </c:strRef>
          </c:tx>
          <c:spPr>
            <a:solidFill>
              <a:srgbClr val="FF0000"/>
            </a:solidFill>
            <a:ln w="25400">
              <a:solidFill>
                <a:schemeClr val="bg1"/>
              </a:solidFill>
            </a:ln>
          </c:spPr>
          <c:invertIfNegative val="0"/>
          <c:cat>
            <c:strRef>
              <c:f>Feuil1!$A$2</c:f>
              <c:strCache>
                <c:ptCount val="1"/>
                <c:pt idx="0">
                  <c:v>65 à 69 ans</c:v>
                </c:pt>
              </c:strCache>
            </c:strRef>
          </c:cat>
          <c:val>
            <c:numRef>
              <c:f>Feuil1!$D$2</c:f>
              <c:numCache>
                <c:formatCode>0.00%</c:formatCode>
                <c:ptCount val="1"/>
                <c:pt idx="0">
                  <c:v>0.33400000000000002</c:v>
                </c:pt>
              </c:numCache>
            </c:numRef>
          </c:val>
        </c:ser>
        <c:dLbls>
          <c:showLegendKey val="0"/>
          <c:showVal val="0"/>
          <c:showCatName val="0"/>
          <c:showSerName val="0"/>
          <c:showPercent val="0"/>
          <c:showBubbleSize val="0"/>
        </c:dLbls>
        <c:gapWidth val="150"/>
        <c:shape val="box"/>
        <c:axId val="127582592"/>
        <c:axId val="127584128"/>
        <c:axId val="0"/>
      </c:bar3DChart>
      <c:catAx>
        <c:axId val="127582592"/>
        <c:scaling>
          <c:orientation val="minMax"/>
        </c:scaling>
        <c:delete val="0"/>
        <c:axPos val="b"/>
        <c:majorTickMark val="out"/>
        <c:minorTickMark val="none"/>
        <c:tickLblPos val="nextTo"/>
        <c:crossAx val="127584128"/>
        <c:crosses val="autoZero"/>
        <c:auto val="1"/>
        <c:lblAlgn val="ctr"/>
        <c:lblOffset val="100"/>
        <c:noMultiLvlLbl val="0"/>
      </c:catAx>
      <c:valAx>
        <c:axId val="127584128"/>
        <c:scaling>
          <c:orientation val="minMax"/>
        </c:scaling>
        <c:delete val="0"/>
        <c:axPos val="l"/>
        <c:majorGridlines/>
        <c:numFmt formatCode="0%" sourceLinked="0"/>
        <c:majorTickMark val="out"/>
        <c:minorTickMark val="none"/>
        <c:tickLblPos val="nextTo"/>
        <c:crossAx val="127582592"/>
        <c:crosses val="autoZero"/>
        <c:crossBetween val="between"/>
      </c:valAx>
    </c:plotArea>
    <c:legend>
      <c:legendPos val="r"/>
      <c:layout/>
      <c:overlay val="0"/>
    </c:legend>
    <c:plotVisOnly val="1"/>
    <c:dispBlanksAs val="gap"/>
    <c:showDLblsOverMax val="0"/>
  </c:chart>
  <c:txPr>
    <a:bodyPr/>
    <a:lstStyle/>
    <a:p>
      <a:pPr>
        <a:defRPr sz="1800"/>
      </a:pPr>
      <a:endParaRPr lang="fr-F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30579615048119"/>
          <c:y val="2.8252405949256341E-2"/>
          <c:w val="0.87388006863006618"/>
          <c:h val="0.90444835800330869"/>
        </c:manualLayout>
      </c:layout>
      <c:lineChart>
        <c:grouping val="standard"/>
        <c:varyColors val="0"/>
        <c:ser>
          <c:idx val="0"/>
          <c:order val="0"/>
          <c:tx>
            <c:v>Non-frêle</c:v>
          </c:tx>
          <c:spPr>
            <a:ln>
              <a:noFill/>
            </a:ln>
          </c:spPr>
          <c:marker>
            <c:symbol val="none"/>
          </c:marker>
          <c:trendline>
            <c:name>Non-Frêle</c:name>
            <c:spPr>
              <a:ln w="50800">
                <a:solidFill>
                  <a:schemeClr val="accent1"/>
                </a:solidFill>
              </a:ln>
            </c:spPr>
            <c:trendlineType val="poly"/>
            <c:order val="4"/>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Feuil1!$E$87:$E$101</c:f>
              <c:numCache>
                <c:formatCode>###0.0%</c:formatCode>
                <c:ptCount val="15"/>
                <c:pt idx="0">
                  <c:v>0.95774647887323938</c:v>
                </c:pt>
                <c:pt idx="1">
                  <c:v>0.88235294117647056</c:v>
                </c:pt>
                <c:pt idx="2">
                  <c:v>0.90769230769230769</c:v>
                </c:pt>
                <c:pt idx="3">
                  <c:v>0.91228070175438603</c:v>
                </c:pt>
                <c:pt idx="4">
                  <c:v>0.87037037037037035</c:v>
                </c:pt>
                <c:pt idx="5">
                  <c:v>0.78461538461538471</c:v>
                </c:pt>
                <c:pt idx="6">
                  <c:v>0.8571428571428571</c:v>
                </c:pt>
                <c:pt idx="7">
                  <c:v>0.76</c:v>
                </c:pt>
                <c:pt idx="8">
                  <c:v>0.77142857142857135</c:v>
                </c:pt>
                <c:pt idx="9">
                  <c:v>0.79166666666666674</c:v>
                </c:pt>
                <c:pt idx="10">
                  <c:v>0.55000000000000004</c:v>
                </c:pt>
                <c:pt idx="11">
                  <c:v>0.68181818181818188</c:v>
                </c:pt>
                <c:pt idx="12">
                  <c:v>0.64705882352941169</c:v>
                </c:pt>
                <c:pt idx="13">
                  <c:v>0.8571428571428571</c:v>
                </c:pt>
                <c:pt idx="14">
                  <c:v>0.25</c:v>
                </c:pt>
              </c:numCache>
            </c:numRef>
          </c:val>
          <c:smooth val="0"/>
        </c:ser>
        <c:ser>
          <c:idx val="1"/>
          <c:order val="1"/>
          <c:tx>
            <c:v>Pré-frêle</c:v>
          </c:tx>
          <c:spPr>
            <a:ln>
              <a:noFill/>
            </a:ln>
          </c:spPr>
          <c:marker>
            <c:symbol val="none"/>
          </c:marker>
          <c:trendline>
            <c:name>Pré-frêle</c:name>
            <c:spPr>
              <a:ln w="50800">
                <a:solidFill>
                  <a:srgbClr val="FF0000"/>
                </a:solidFill>
              </a:ln>
            </c:spPr>
            <c:trendlineType val="poly"/>
            <c:order val="3"/>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Feuil1!$E$109:$E$123</c:f>
              <c:numCache>
                <c:formatCode>###0.0%</c:formatCode>
                <c:ptCount val="15"/>
                <c:pt idx="0">
                  <c:v>0.63157894736842102</c:v>
                </c:pt>
                <c:pt idx="1">
                  <c:v>0.81395348837209303</c:v>
                </c:pt>
                <c:pt idx="2">
                  <c:v>0.70370370370370372</c:v>
                </c:pt>
                <c:pt idx="3">
                  <c:v>0.69047619047619047</c:v>
                </c:pt>
                <c:pt idx="4">
                  <c:v>0.6</c:v>
                </c:pt>
                <c:pt idx="5">
                  <c:v>0.5</c:v>
                </c:pt>
                <c:pt idx="6">
                  <c:v>0.77419354838709675</c:v>
                </c:pt>
                <c:pt idx="7">
                  <c:v>0.56140350877192979</c:v>
                </c:pt>
                <c:pt idx="8">
                  <c:v>0.52083333333333337</c:v>
                </c:pt>
                <c:pt idx="9">
                  <c:v>0.42857142857142855</c:v>
                </c:pt>
                <c:pt idx="10">
                  <c:v>0.3707865168539326</c:v>
                </c:pt>
                <c:pt idx="11">
                  <c:v>0.26732673267326734</c:v>
                </c:pt>
                <c:pt idx="12">
                  <c:v>0.11594202898550725</c:v>
                </c:pt>
                <c:pt idx="13">
                  <c:v>0.20408163265306123</c:v>
                </c:pt>
                <c:pt idx="14">
                  <c:v>0.17647058823529413</c:v>
                </c:pt>
              </c:numCache>
            </c:numRef>
          </c:val>
          <c:smooth val="0"/>
        </c:ser>
        <c:ser>
          <c:idx val="2"/>
          <c:order val="2"/>
          <c:tx>
            <c:v>Frêle</c:v>
          </c:tx>
          <c:spPr>
            <a:ln>
              <a:noFill/>
            </a:ln>
          </c:spPr>
          <c:marker>
            <c:symbol val="none"/>
          </c:marker>
          <c:trendline>
            <c:name>Frêle</c:name>
            <c:spPr>
              <a:ln w="50800">
                <a:solidFill>
                  <a:srgbClr val="00B050"/>
                </a:solidFill>
              </a:ln>
            </c:spPr>
            <c:trendlineType val="poly"/>
            <c:order val="4"/>
            <c:dispRSqr val="0"/>
            <c:dispEq val="0"/>
          </c:trendline>
          <c:cat>
            <c:strRef>
              <c:f>Feuil1!$D$48:$D$61</c:f>
              <c:strCache>
                <c:ptCount val="14"/>
                <c:pt idx="0">
                  <c:v>65,50</c:v>
                </c:pt>
                <c:pt idx="1">
                  <c:v>67,50</c:v>
                </c:pt>
                <c:pt idx="2">
                  <c:v>69,50</c:v>
                </c:pt>
                <c:pt idx="3">
                  <c:v>71,50</c:v>
                </c:pt>
                <c:pt idx="4">
                  <c:v>73,50</c:v>
                </c:pt>
                <c:pt idx="5">
                  <c:v>75,50</c:v>
                </c:pt>
                <c:pt idx="6">
                  <c:v>76,50</c:v>
                </c:pt>
                <c:pt idx="7">
                  <c:v>79,50</c:v>
                </c:pt>
                <c:pt idx="8">
                  <c:v>81,50</c:v>
                </c:pt>
                <c:pt idx="9">
                  <c:v>82,50</c:v>
                </c:pt>
                <c:pt idx="10">
                  <c:v>84,50</c:v>
                </c:pt>
                <c:pt idx="11">
                  <c:v>86,50</c:v>
                </c:pt>
                <c:pt idx="12">
                  <c:v>88,50</c:v>
                </c:pt>
                <c:pt idx="13">
                  <c:v>90,50</c:v>
                </c:pt>
              </c:strCache>
            </c:strRef>
          </c:cat>
          <c:val>
            <c:numRef>
              <c:f>Feuil1!$E$131:$E$143</c:f>
              <c:numCache>
                <c:formatCode>###0.0%</c:formatCode>
                <c:ptCount val="13"/>
                <c:pt idx="0">
                  <c:v>0.54545454545454541</c:v>
                </c:pt>
                <c:pt idx="1">
                  <c:v>0.3125</c:v>
                </c:pt>
                <c:pt idx="2">
                  <c:v>0.33333333333333337</c:v>
                </c:pt>
                <c:pt idx="3">
                  <c:v>0.6</c:v>
                </c:pt>
                <c:pt idx="4">
                  <c:v>0.36363636363636365</c:v>
                </c:pt>
                <c:pt idx="5">
                  <c:v>0.40909090909090906</c:v>
                </c:pt>
                <c:pt idx="6">
                  <c:v>0.5</c:v>
                </c:pt>
                <c:pt idx="7">
                  <c:v>0.14285714285714288</c:v>
                </c:pt>
                <c:pt idx="8">
                  <c:v>0.36363636363636365</c:v>
                </c:pt>
                <c:pt idx="9">
                  <c:v>0.28571428571428575</c:v>
                </c:pt>
                <c:pt idx="10">
                  <c:v>0.29411764705882354</c:v>
                </c:pt>
                <c:pt idx="11">
                  <c:v>0.2</c:v>
                </c:pt>
                <c:pt idx="12">
                  <c:v>8.3333333333333343E-2</c:v>
                </c:pt>
              </c:numCache>
            </c:numRef>
          </c:val>
          <c:smooth val="0"/>
        </c:ser>
        <c:dLbls>
          <c:showLegendKey val="0"/>
          <c:showVal val="0"/>
          <c:showCatName val="0"/>
          <c:showSerName val="0"/>
          <c:showPercent val="0"/>
          <c:showBubbleSize val="0"/>
        </c:dLbls>
        <c:marker val="1"/>
        <c:smooth val="0"/>
        <c:axId val="128021632"/>
        <c:axId val="128023168"/>
      </c:lineChart>
      <c:catAx>
        <c:axId val="128021632"/>
        <c:scaling>
          <c:orientation val="minMax"/>
        </c:scaling>
        <c:delete val="0"/>
        <c:axPos val="b"/>
        <c:majorTickMark val="out"/>
        <c:minorTickMark val="none"/>
        <c:tickLblPos val="nextTo"/>
        <c:crossAx val="128023168"/>
        <c:crosses val="autoZero"/>
        <c:auto val="1"/>
        <c:lblAlgn val="ctr"/>
        <c:lblOffset val="100"/>
        <c:noMultiLvlLbl val="0"/>
      </c:catAx>
      <c:valAx>
        <c:axId val="128023168"/>
        <c:scaling>
          <c:orientation val="minMax"/>
          <c:max val="1"/>
          <c:min val="0"/>
        </c:scaling>
        <c:delete val="0"/>
        <c:axPos val="l"/>
        <c:majorGridlines/>
        <c:numFmt formatCode="0%" sourceLinked="0"/>
        <c:majorTickMark val="out"/>
        <c:minorTickMark val="none"/>
        <c:tickLblPos val="nextTo"/>
        <c:crossAx val="128021632"/>
        <c:crosses val="autoZero"/>
        <c:crossBetween val="between"/>
        <c:minorUnit val="1.0000000000000002E-2"/>
      </c:valAx>
    </c:plotArea>
    <c:plotVisOnly val="1"/>
    <c:dispBlanksAs val="gap"/>
    <c:showDLblsOverMax val="0"/>
  </c:chart>
  <c:txPr>
    <a:bodyPr/>
    <a:lstStyle/>
    <a:p>
      <a:pPr>
        <a:defRPr sz="1200" b="1"/>
      </a:pPr>
      <a:endParaRPr lang="fr-F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216986034640407E-2"/>
          <c:y val="2.9799984024159194E-2"/>
          <c:w val="0.90567060696360335"/>
          <c:h val="0.91097772921260045"/>
        </c:manualLayout>
      </c:layout>
      <c:lineChart>
        <c:grouping val="standard"/>
        <c:varyColors val="0"/>
        <c:ser>
          <c:idx val="0"/>
          <c:order val="0"/>
          <c:tx>
            <c:v>Non-Frêle</c:v>
          </c:tx>
          <c:spPr>
            <a:ln>
              <a:noFill/>
            </a:ln>
          </c:spPr>
          <c:marker>
            <c:symbol val="none"/>
          </c:marker>
          <c:trendline>
            <c:spPr>
              <a:ln w="50800">
                <a:solidFill>
                  <a:srgbClr val="FF0000"/>
                </a:solidFill>
              </a:ln>
            </c:spPr>
            <c:trendlineType val="poly"/>
            <c:order val="4"/>
            <c:dispRSqr val="0"/>
            <c:dispEq val="0"/>
          </c:trendline>
          <c:cat>
            <c:numRef>
              <c:f>Feuil1!$AH$17:$AH$36</c:f>
              <c:numCache>
                <c:formatCode>General</c:formatCode>
                <c:ptCount val="20"/>
                <c:pt idx="0">
                  <c:v>55.5</c:v>
                </c:pt>
                <c:pt idx="1">
                  <c:v>57.5</c:v>
                </c:pt>
                <c:pt idx="2">
                  <c:v>59.5</c:v>
                </c:pt>
                <c:pt idx="3">
                  <c:v>61.5</c:v>
                </c:pt>
                <c:pt idx="4">
                  <c:v>63.5</c:v>
                </c:pt>
                <c:pt idx="5">
                  <c:v>65.5</c:v>
                </c:pt>
                <c:pt idx="6">
                  <c:v>67.5</c:v>
                </c:pt>
                <c:pt idx="7">
                  <c:v>69.5</c:v>
                </c:pt>
                <c:pt idx="8">
                  <c:v>71.5</c:v>
                </c:pt>
                <c:pt idx="9">
                  <c:v>73.5</c:v>
                </c:pt>
                <c:pt idx="10">
                  <c:v>75.5</c:v>
                </c:pt>
                <c:pt idx="11">
                  <c:v>76.5</c:v>
                </c:pt>
                <c:pt idx="12">
                  <c:v>79.5</c:v>
                </c:pt>
                <c:pt idx="13">
                  <c:v>81.5</c:v>
                </c:pt>
                <c:pt idx="14">
                  <c:v>82.5</c:v>
                </c:pt>
                <c:pt idx="15">
                  <c:v>85.5</c:v>
                </c:pt>
                <c:pt idx="16">
                  <c:v>86.5</c:v>
                </c:pt>
                <c:pt idx="17">
                  <c:v>88.5</c:v>
                </c:pt>
                <c:pt idx="18">
                  <c:v>90.5</c:v>
                </c:pt>
                <c:pt idx="19">
                  <c:v>93.5</c:v>
                </c:pt>
              </c:numCache>
            </c:numRef>
          </c:cat>
          <c:val>
            <c:numRef>
              <c:f>Feuil1!$AM$17:$AM$36</c:f>
              <c:numCache>
                <c:formatCode>General</c:formatCode>
                <c:ptCount val="20"/>
                <c:pt idx="5" formatCode="0%">
                  <c:v>1</c:v>
                </c:pt>
                <c:pt idx="6" formatCode="0%">
                  <c:v>0.85</c:v>
                </c:pt>
                <c:pt idx="7" formatCode="0%">
                  <c:v>0.75</c:v>
                </c:pt>
                <c:pt idx="8" formatCode="0%">
                  <c:v>0.70297029702970293</c:v>
                </c:pt>
                <c:pt idx="9" formatCode="0%">
                  <c:v>0.53543307086614167</c:v>
                </c:pt>
                <c:pt idx="10" formatCode="0%">
                  <c:v>0.625</c:v>
                </c:pt>
                <c:pt idx="11" formatCode="0%">
                  <c:v>0.52293577981651373</c:v>
                </c:pt>
                <c:pt idx="12" formatCode="0%">
                  <c:v>0.56842105263157894</c:v>
                </c:pt>
                <c:pt idx="13" formatCode="0%">
                  <c:v>0.41935483870967744</c:v>
                </c:pt>
                <c:pt idx="14" formatCode="0%">
                  <c:v>0.44444444444444442</c:v>
                </c:pt>
                <c:pt idx="15" formatCode="0%">
                  <c:v>0.390625</c:v>
                </c:pt>
                <c:pt idx="16" formatCode="0%">
                  <c:v>0.37234042553191488</c:v>
                </c:pt>
                <c:pt idx="17" formatCode="0%">
                  <c:v>0.3</c:v>
                </c:pt>
                <c:pt idx="18" formatCode="0%">
                  <c:v>0.24539877300613497</c:v>
                </c:pt>
                <c:pt idx="19" formatCode="0%">
                  <c:v>0.23157894736842105</c:v>
                </c:pt>
              </c:numCache>
            </c:numRef>
          </c:val>
          <c:smooth val="0"/>
        </c:ser>
        <c:dLbls>
          <c:showLegendKey val="0"/>
          <c:showVal val="0"/>
          <c:showCatName val="0"/>
          <c:showSerName val="0"/>
          <c:showPercent val="0"/>
          <c:showBubbleSize val="0"/>
        </c:dLbls>
        <c:marker val="1"/>
        <c:smooth val="0"/>
        <c:axId val="127978496"/>
        <c:axId val="126747392"/>
      </c:lineChart>
      <c:catAx>
        <c:axId val="127978496"/>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6747392"/>
        <c:crosses val="autoZero"/>
        <c:auto val="1"/>
        <c:lblAlgn val="ctr"/>
        <c:lblOffset val="100"/>
        <c:noMultiLvlLbl val="0"/>
      </c:catAx>
      <c:valAx>
        <c:axId val="126747392"/>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7978496"/>
        <c:crosses val="autoZero"/>
        <c:crossBetween val="between"/>
        <c:minorUnit val="1.0000000000000002E-2"/>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216986034640407E-2"/>
          <c:y val="2.9799984024159194E-2"/>
          <c:w val="0.90567060696360335"/>
          <c:h val="0.91097772921260045"/>
        </c:manualLayout>
      </c:layout>
      <c:lineChart>
        <c:grouping val="standard"/>
        <c:varyColors val="0"/>
        <c:ser>
          <c:idx val="0"/>
          <c:order val="0"/>
          <c:tx>
            <c:v>Non-Frêle</c:v>
          </c:tx>
          <c:spPr>
            <a:ln>
              <a:noFill/>
            </a:ln>
          </c:spPr>
          <c:marker>
            <c:symbol val="none"/>
          </c:marker>
          <c:trendline>
            <c:spPr>
              <a:ln w="50800">
                <a:solidFill>
                  <a:schemeClr val="tx2"/>
                </a:solidFill>
              </a:ln>
            </c:spPr>
            <c:trendlineType val="poly"/>
            <c:order val="4"/>
            <c:dispRSqr val="0"/>
            <c:dispEq val="0"/>
          </c:trendline>
          <c:cat>
            <c:numRef>
              <c:f>Feuil1!$AH$17:$AH$36</c:f>
              <c:numCache>
                <c:formatCode>General</c:formatCode>
                <c:ptCount val="20"/>
                <c:pt idx="0">
                  <c:v>55.5</c:v>
                </c:pt>
                <c:pt idx="1">
                  <c:v>57.5</c:v>
                </c:pt>
                <c:pt idx="2">
                  <c:v>59.5</c:v>
                </c:pt>
                <c:pt idx="3">
                  <c:v>61.5</c:v>
                </c:pt>
                <c:pt idx="4">
                  <c:v>63.5</c:v>
                </c:pt>
                <c:pt idx="5">
                  <c:v>65.5</c:v>
                </c:pt>
                <c:pt idx="6">
                  <c:v>67.5</c:v>
                </c:pt>
                <c:pt idx="7">
                  <c:v>69.5</c:v>
                </c:pt>
                <c:pt idx="8">
                  <c:v>71.5</c:v>
                </c:pt>
                <c:pt idx="9">
                  <c:v>73.5</c:v>
                </c:pt>
                <c:pt idx="10">
                  <c:v>75.5</c:v>
                </c:pt>
                <c:pt idx="11">
                  <c:v>76.5</c:v>
                </c:pt>
                <c:pt idx="12">
                  <c:v>79.5</c:v>
                </c:pt>
                <c:pt idx="13">
                  <c:v>81.5</c:v>
                </c:pt>
                <c:pt idx="14">
                  <c:v>82.5</c:v>
                </c:pt>
                <c:pt idx="15">
                  <c:v>85.5</c:v>
                </c:pt>
                <c:pt idx="16">
                  <c:v>86.5</c:v>
                </c:pt>
                <c:pt idx="17">
                  <c:v>88.5</c:v>
                </c:pt>
                <c:pt idx="18">
                  <c:v>90.5</c:v>
                </c:pt>
                <c:pt idx="19">
                  <c:v>93.5</c:v>
                </c:pt>
              </c:numCache>
            </c:numRef>
          </c:cat>
          <c:val>
            <c:numRef>
              <c:f>Feuil1!$AI$17:$AI$36</c:f>
              <c:numCache>
                <c:formatCode>General</c:formatCode>
                <c:ptCount val="20"/>
                <c:pt idx="2" formatCode="0%">
                  <c:v>1</c:v>
                </c:pt>
                <c:pt idx="3" formatCode="0%">
                  <c:v>0.85</c:v>
                </c:pt>
                <c:pt idx="4" formatCode="0%">
                  <c:v>0.75</c:v>
                </c:pt>
                <c:pt idx="5" formatCode="0.0%">
                  <c:v>0.70297029702970293</c:v>
                </c:pt>
                <c:pt idx="6" formatCode="0.0%">
                  <c:v>0.53543307086614167</c:v>
                </c:pt>
                <c:pt idx="7" formatCode="0.0%">
                  <c:v>0.625</c:v>
                </c:pt>
                <c:pt idx="8" formatCode="0.0%">
                  <c:v>0.52293577981651373</c:v>
                </c:pt>
                <c:pt idx="9" formatCode="0.0%">
                  <c:v>0.56842105263157894</c:v>
                </c:pt>
                <c:pt idx="10" formatCode="0.0%">
                  <c:v>0.41935483870967744</c:v>
                </c:pt>
                <c:pt idx="11" formatCode="0.0%">
                  <c:v>0.44444444444444442</c:v>
                </c:pt>
                <c:pt idx="12" formatCode="0.0%">
                  <c:v>0.390625</c:v>
                </c:pt>
                <c:pt idx="13" formatCode="0.0%">
                  <c:v>0.37234042553191488</c:v>
                </c:pt>
                <c:pt idx="14" formatCode="0.0%">
                  <c:v>0.3</c:v>
                </c:pt>
                <c:pt idx="15" formatCode="0.0%">
                  <c:v>0.24539877300613497</c:v>
                </c:pt>
                <c:pt idx="16" formatCode="0.0%">
                  <c:v>0.23157894736842105</c:v>
                </c:pt>
                <c:pt idx="17" formatCode="0.0%">
                  <c:v>0.15454545454545454</c:v>
                </c:pt>
                <c:pt idx="18" formatCode="0.0%">
                  <c:v>9.8591549295774641E-2</c:v>
                </c:pt>
                <c:pt idx="19" formatCode="0.0%">
                  <c:v>7.8431372549019607E-2</c:v>
                </c:pt>
              </c:numCache>
            </c:numRef>
          </c:val>
          <c:smooth val="0"/>
        </c:ser>
        <c:ser>
          <c:idx val="1"/>
          <c:order val="1"/>
          <c:tx>
            <c:v>Pré-frêle</c:v>
          </c:tx>
          <c:spPr>
            <a:ln>
              <a:noFill/>
            </a:ln>
          </c:spPr>
          <c:marker>
            <c:symbol val="none"/>
          </c:marker>
          <c:cat>
            <c:numRef>
              <c:f>Feuil1!$AH$17:$AH$36</c:f>
              <c:numCache>
                <c:formatCode>General</c:formatCode>
                <c:ptCount val="20"/>
                <c:pt idx="0">
                  <c:v>55.5</c:v>
                </c:pt>
                <c:pt idx="1">
                  <c:v>57.5</c:v>
                </c:pt>
                <c:pt idx="2">
                  <c:v>59.5</c:v>
                </c:pt>
                <c:pt idx="3">
                  <c:v>61.5</c:v>
                </c:pt>
                <c:pt idx="4">
                  <c:v>63.5</c:v>
                </c:pt>
                <c:pt idx="5">
                  <c:v>65.5</c:v>
                </c:pt>
                <c:pt idx="6">
                  <c:v>67.5</c:v>
                </c:pt>
                <c:pt idx="7">
                  <c:v>69.5</c:v>
                </c:pt>
                <c:pt idx="8">
                  <c:v>71.5</c:v>
                </c:pt>
                <c:pt idx="9">
                  <c:v>73.5</c:v>
                </c:pt>
                <c:pt idx="10">
                  <c:v>75.5</c:v>
                </c:pt>
                <c:pt idx="11">
                  <c:v>76.5</c:v>
                </c:pt>
                <c:pt idx="12">
                  <c:v>79.5</c:v>
                </c:pt>
                <c:pt idx="13">
                  <c:v>81.5</c:v>
                </c:pt>
                <c:pt idx="14">
                  <c:v>82.5</c:v>
                </c:pt>
                <c:pt idx="15">
                  <c:v>85.5</c:v>
                </c:pt>
                <c:pt idx="16">
                  <c:v>86.5</c:v>
                </c:pt>
                <c:pt idx="17">
                  <c:v>88.5</c:v>
                </c:pt>
                <c:pt idx="18">
                  <c:v>90.5</c:v>
                </c:pt>
                <c:pt idx="19">
                  <c:v>93.5</c:v>
                </c:pt>
              </c:numCache>
            </c:numRef>
          </c:cat>
          <c:val>
            <c:numRef>
              <c:f>Feuil1!$AM$17:$AM$36</c:f>
              <c:numCache>
                <c:formatCode>General</c:formatCode>
                <c:ptCount val="20"/>
                <c:pt idx="5" formatCode="0%">
                  <c:v>1</c:v>
                </c:pt>
                <c:pt idx="6" formatCode="0%">
                  <c:v>0.85</c:v>
                </c:pt>
                <c:pt idx="7" formatCode="0%">
                  <c:v>0.75</c:v>
                </c:pt>
                <c:pt idx="8" formatCode="0%">
                  <c:v>0.70297029702970293</c:v>
                </c:pt>
                <c:pt idx="9" formatCode="0%">
                  <c:v>0.53543307086614167</c:v>
                </c:pt>
                <c:pt idx="10" formatCode="0%">
                  <c:v>0.625</c:v>
                </c:pt>
                <c:pt idx="11" formatCode="0%">
                  <c:v>0.52293577981651373</c:v>
                </c:pt>
                <c:pt idx="12" formatCode="0%">
                  <c:v>0.56842105263157894</c:v>
                </c:pt>
                <c:pt idx="13" formatCode="0%">
                  <c:v>0.41935483870967744</c:v>
                </c:pt>
                <c:pt idx="14" formatCode="0%">
                  <c:v>0.44444444444444442</c:v>
                </c:pt>
                <c:pt idx="15" formatCode="0%">
                  <c:v>0.390625</c:v>
                </c:pt>
                <c:pt idx="16" formatCode="0%">
                  <c:v>0.37234042553191488</c:v>
                </c:pt>
                <c:pt idx="17" formatCode="0%">
                  <c:v>0.3</c:v>
                </c:pt>
                <c:pt idx="18" formatCode="0%">
                  <c:v>0.24539877300613497</c:v>
                </c:pt>
                <c:pt idx="19" formatCode="0%">
                  <c:v>0.23157894736842105</c:v>
                </c:pt>
              </c:numCache>
            </c:numRef>
          </c:val>
          <c:smooth val="0"/>
        </c:ser>
        <c:dLbls>
          <c:showLegendKey val="0"/>
          <c:showVal val="0"/>
          <c:showCatName val="0"/>
          <c:showSerName val="0"/>
          <c:showPercent val="0"/>
          <c:showBubbleSize val="0"/>
        </c:dLbls>
        <c:marker val="1"/>
        <c:smooth val="0"/>
        <c:axId val="127698432"/>
        <c:axId val="127699968"/>
      </c:lineChart>
      <c:catAx>
        <c:axId val="127698432"/>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7699968"/>
        <c:crosses val="autoZero"/>
        <c:auto val="1"/>
        <c:lblAlgn val="ctr"/>
        <c:lblOffset val="100"/>
        <c:noMultiLvlLbl val="0"/>
      </c:catAx>
      <c:valAx>
        <c:axId val="127699968"/>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7698432"/>
        <c:crosses val="autoZero"/>
        <c:crossBetween val="between"/>
        <c:minorUnit val="1.0000000000000002E-2"/>
      </c:valAx>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fr-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2388715173123425E-2"/>
          <c:y val="2.4383888560038348E-2"/>
          <c:w val="0.90567060696360335"/>
          <c:h val="0.91097772921260045"/>
        </c:manualLayout>
      </c:layout>
      <c:lineChart>
        <c:grouping val="standard"/>
        <c:varyColors val="0"/>
        <c:ser>
          <c:idx val="0"/>
          <c:order val="0"/>
          <c:tx>
            <c:v>Non-Frêle</c:v>
          </c:tx>
          <c:spPr>
            <a:ln>
              <a:noFill/>
            </a:ln>
          </c:spPr>
          <c:marker>
            <c:symbol val="none"/>
          </c:marker>
          <c:trendline>
            <c:spPr>
              <a:ln w="50800">
                <a:solidFill>
                  <a:schemeClr val="tx2"/>
                </a:solidFill>
              </a:ln>
            </c:spPr>
            <c:trendlineType val="poly"/>
            <c:order val="4"/>
            <c:dispRSqr val="0"/>
            <c:dispEq val="0"/>
          </c:trendline>
          <c:cat>
            <c:numRef>
              <c:f>Feuil1!$AH$17:$AH$36</c:f>
              <c:numCache>
                <c:formatCode>General</c:formatCode>
                <c:ptCount val="20"/>
                <c:pt idx="0">
                  <c:v>55.5</c:v>
                </c:pt>
                <c:pt idx="1">
                  <c:v>57.5</c:v>
                </c:pt>
                <c:pt idx="2">
                  <c:v>59.5</c:v>
                </c:pt>
                <c:pt idx="3">
                  <c:v>61.5</c:v>
                </c:pt>
                <c:pt idx="4">
                  <c:v>63.5</c:v>
                </c:pt>
                <c:pt idx="5">
                  <c:v>65.5</c:v>
                </c:pt>
                <c:pt idx="6">
                  <c:v>67.5</c:v>
                </c:pt>
                <c:pt idx="7">
                  <c:v>69.5</c:v>
                </c:pt>
                <c:pt idx="8">
                  <c:v>71.5</c:v>
                </c:pt>
                <c:pt idx="9">
                  <c:v>73.5</c:v>
                </c:pt>
                <c:pt idx="10">
                  <c:v>75.5</c:v>
                </c:pt>
                <c:pt idx="11">
                  <c:v>76.5</c:v>
                </c:pt>
                <c:pt idx="12">
                  <c:v>79.5</c:v>
                </c:pt>
                <c:pt idx="13">
                  <c:v>81.5</c:v>
                </c:pt>
                <c:pt idx="14">
                  <c:v>82.5</c:v>
                </c:pt>
                <c:pt idx="15">
                  <c:v>85.5</c:v>
                </c:pt>
                <c:pt idx="16">
                  <c:v>86.5</c:v>
                </c:pt>
                <c:pt idx="17">
                  <c:v>88.5</c:v>
                </c:pt>
                <c:pt idx="18">
                  <c:v>90.5</c:v>
                </c:pt>
                <c:pt idx="19">
                  <c:v>93.5</c:v>
                </c:pt>
              </c:numCache>
            </c:numRef>
          </c:cat>
          <c:val>
            <c:numRef>
              <c:f>Feuil1!$AI$17:$AI$36</c:f>
              <c:numCache>
                <c:formatCode>General</c:formatCode>
                <c:ptCount val="20"/>
                <c:pt idx="5" formatCode="0.0%">
                  <c:v>0.70297029702970293</c:v>
                </c:pt>
                <c:pt idx="6" formatCode="0.0%">
                  <c:v>0.53543307086614167</c:v>
                </c:pt>
                <c:pt idx="7" formatCode="0.0%">
                  <c:v>0.625</c:v>
                </c:pt>
                <c:pt idx="8" formatCode="0.0%">
                  <c:v>0.52293577981651373</c:v>
                </c:pt>
                <c:pt idx="9" formatCode="0.0%">
                  <c:v>0.56842105263157894</c:v>
                </c:pt>
                <c:pt idx="10" formatCode="0.0%">
                  <c:v>0.41935483870967744</c:v>
                </c:pt>
                <c:pt idx="11" formatCode="0.0%">
                  <c:v>0.44444444444444442</c:v>
                </c:pt>
                <c:pt idx="12" formatCode="0.0%">
                  <c:v>0.390625</c:v>
                </c:pt>
                <c:pt idx="13" formatCode="0.0%">
                  <c:v>0.37234042553191488</c:v>
                </c:pt>
                <c:pt idx="14" formatCode="0.0%">
                  <c:v>0.3</c:v>
                </c:pt>
                <c:pt idx="15" formatCode="0.0%">
                  <c:v>0.24539877300613497</c:v>
                </c:pt>
                <c:pt idx="16" formatCode="0.0%">
                  <c:v>0.23157894736842105</c:v>
                </c:pt>
                <c:pt idx="17" formatCode="0.0%">
                  <c:v>0.15454545454545454</c:v>
                </c:pt>
                <c:pt idx="18" formatCode="0.0%">
                  <c:v>9.8591549295774641E-2</c:v>
                </c:pt>
                <c:pt idx="19" formatCode="0.0%">
                  <c:v>7.8431372549019607E-2</c:v>
                </c:pt>
              </c:numCache>
            </c:numRef>
          </c:val>
          <c:smooth val="0"/>
        </c:ser>
        <c:ser>
          <c:idx val="1"/>
          <c:order val="1"/>
          <c:tx>
            <c:v>Pré-frêle</c:v>
          </c:tx>
          <c:spPr>
            <a:ln>
              <a:noFill/>
            </a:ln>
          </c:spPr>
          <c:marker>
            <c:symbol val="none"/>
          </c:marker>
          <c:cat>
            <c:numRef>
              <c:f>Feuil1!$AH$17:$AH$36</c:f>
              <c:numCache>
                <c:formatCode>General</c:formatCode>
                <c:ptCount val="20"/>
                <c:pt idx="0">
                  <c:v>55.5</c:v>
                </c:pt>
                <c:pt idx="1">
                  <c:v>57.5</c:v>
                </c:pt>
                <c:pt idx="2">
                  <c:v>59.5</c:v>
                </c:pt>
                <c:pt idx="3">
                  <c:v>61.5</c:v>
                </c:pt>
                <c:pt idx="4">
                  <c:v>63.5</c:v>
                </c:pt>
                <c:pt idx="5">
                  <c:v>65.5</c:v>
                </c:pt>
                <c:pt idx="6">
                  <c:v>67.5</c:v>
                </c:pt>
                <c:pt idx="7">
                  <c:v>69.5</c:v>
                </c:pt>
                <c:pt idx="8">
                  <c:v>71.5</c:v>
                </c:pt>
                <c:pt idx="9">
                  <c:v>73.5</c:v>
                </c:pt>
                <c:pt idx="10">
                  <c:v>75.5</c:v>
                </c:pt>
                <c:pt idx="11">
                  <c:v>76.5</c:v>
                </c:pt>
                <c:pt idx="12">
                  <c:v>79.5</c:v>
                </c:pt>
                <c:pt idx="13">
                  <c:v>81.5</c:v>
                </c:pt>
                <c:pt idx="14">
                  <c:v>82.5</c:v>
                </c:pt>
                <c:pt idx="15">
                  <c:v>85.5</c:v>
                </c:pt>
                <c:pt idx="16">
                  <c:v>86.5</c:v>
                </c:pt>
                <c:pt idx="17">
                  <c:v>88.5</c:v>
                </c:pt>
                <c:pt idx="18">
                  <c:v>90.5</c:v>
                </c:pt>
                <c:pt idx="19">
                  <c:v>93.5</c:v>
                </c:pt>
              </c:numCache>
            </c:numRef>
          </c:cat>
          <c:val>
            <c:numRef>
              <c:f>Feuil1!$AJ$17:$AJ$36</c:f>
              <c:numCache>
                <c:formatCode>General</c:formatCode>
                <c:ptCount val="20"/>
                <c:pt idx="5" formatCode="0.0%">
                  <c:v>0.18811881188118812</c:v>
                </c:pt>
                <c:pt idx="6" formatCode="0.0%">
                  <c:v>0.33858267716535428</c:v>
                </c:pt>
                <c:pt idx="7" formatCode="0.0%">
                  <c:v>0.25961538461538458</c:v>
                </c:pt>
                <c:pt idx="8" formatCode="0.0%">
                  <c:v>0.38532110091743121</c:v>
                </c:pt>
                <c:pt idx="9" formatCode="0.0%">
                  <c:v>0.31578947368421051</c:v>
                </c:pt>
                <c:pt idx="10" formatCode="0.0%">
                  <c:v>0.43870967741935479</c:v>
                </c:pt>
                <c:pt idx="11" formatCode="0.0%">
                  <c:v>0.49206349206349209</c:v>
                </c:pt>
                <c:pt idx="12" formatCode="0.0%">
                  <c:v>0.4453125</c:v>
                </c:pt>
                <c:pt idx="13" formatCode="0.0%">
                  <c:v>0.51063829787234039</c:v>
                </c:pt>
                <c:pt idx="14" formatCode="0.0%">
                  <c:v>0.52500000000000002</c:v>
                </c:pt>
                <c:pt idx="15" formatCode="0.0%">
                  <c:v>0.54601226993865037</c:v>
                </c:pt>
                <c:pt idx="16" formatCode="0.0%">
                  <c:v>0.53157894736842104</c:v>
                </c:pt>
                <c:pt idx="17" formatCode="0.0%">
                  <c:v>0.62727272727272732</c:v>
                </c:pt>
                <c:pt idx="18" formatCode="0.0%">
                  <c:v>0.6901408450704225</c:v>
                </c:pt>
                <c:pt idx="19" formatCode="0.0%">
                  <c:v>0.66666666666666674</c:v>
                </c:pt>
              </c:numCache>
            </c:numRef>
          </c:val>
          <c:smooth val="0"/>
        </c:ser>
        <c:ser>
          <c:idx val="2"/>
          <c:order val="2"/>
          <c:tx>
            <c:v>Frêle</c:v>
          </c:tx>
          <c:spPr>
            <a:ln>
              <a:noFill/>
            </a:ln>
          </c:spPr>
          <c:marker>
            <c:symbol val="none"/>
          </c:marker>
          <c:cat>
            <c:numRef>
              <c:f>Feuil1!$AH$17:$AH$36</c:f>
              <c:numCache>
                <c:formatCode>General</c:formatCode>
                <c:ptCount val="20"/>
                <c:pt idx="0">
                  <c:v>55.5</c:v>
                </c:pt>
                <c:pt idx="1">
                  <c:v>57.5</c:v>
                </c:pt>
                <c:pt idx="2">
                  <c:v>59.5</c:v>
                </c:pt>
                <c:pt idx="3">
                  <c:v>61.5</c:v>
                </c:pt>
                <c:pt idx="4">
                  <c:v>63.5</c:v>
                </c:pt>
                <c:pt idx="5">
                  <c:v>65.5</c:v>
                </c:pt>
                <c:pt idx="6">
                  <c:v>67.5</c:v>
                </c:pt>
                <c:pt idx="7">
                  <c:v>69.5</c:v>
                </c:pt>
                <c:pt idx="8">
                  <c:v>71.5</c:v>
                </c:pt>
                <c:pt idx="9">
                  <c:v>73.5</c:v>
                </c:pt>
                <c:pt idx="10">
                  <c:v>75.5</c:v>
                </c:pt>
                <c:pt idx="11">
                  <c:v>76.5</c:v>
                </c:pt>
                <c:pt idx="12">
                  <c:v>79.5</c:v>
                </c:pt>
                <c:pt idx="13">
                  <c:v>81.5</c:v>
                </c:pt>
                <c:pt idx="14">
                  <c:v>82.5</c:v>
                </c:pt>
                <c:pt idx="15">
                  <c:v>85.5</c:v>
                </c:pt>
                <c:pt idx="16">
                  <c:v>86.5</c:v>
                </c:pt>
                <c:pt idx="17">
                  <c:v>88.5</c:v>
                </c:pt>
                <c:pt idx="18">
                  <c:v>90.5</c:v>
                </c:pt>
                <c:pt idx="19">
                  <c:v>93.5</c:v>
                </c:pt>
              </c:numCache>
            </c:numRef>
          </c:cat>
          <c:val>
            <c:numRef>
              <c:f>Feuil1!$AK$17:$AK$36</c:f>
              <c:numCache>
                <c:formatCode>General</c:formatCode>
                <c:ptCount val="20"/>
                <c:pt idx="5" formatCode="0.0%">
                  <c:v>0.10891089108910892</c:v>
                </c:pt>
                <c:pt idx="6" formatCode="0.0%">
                  <c:v>0.12598425196850394</c:v>
                </c:pt>
                <c:pt idx="7" formatCode="0.0%">
                  <c:v>0.11538461538461538</c:v>
                </c:pt>
                <c:pt idx="8" formatCode="0.0%">
                  <c:v>9.1743119266055051E-2</c:v>
                </c:pt>
                <c:pt idx="9" formatCode="0.0%">
                  <c:v>0.11578947368421053</c:v>
                </c:pt>
                <c:pt idx="10" formatCode="0.0%">
                  <c:v>0.14193548387096774</c:v>
                </c:pt>
                <c:pt idx="11" formatCode="0.0%">
                  <c:v>6.3492063492063489E-2</c:v>
                </c:pt>
                <c:pt idx="12" formatCode="0.0%">
                  <c:v>0.1640625</c:v>
                </c:pt>
                <c:pt idx="13" formatCode="0.0%">
                  <c:v>0.11702127659574468</c:v>
                </c:pt>
                <c:pt idx="14" formatCode="0.0%">
                  <c:v>0.17499999999999999</c:v>
                </c:pt>
                <c:pt idx="15" formatCode="0.0%">
                  <c:v>0.20858895705521474</c:v>
                </c:pt>
                <c:pt idx="16" formatCode="0.0%">
                  <c:v>0.23684210526315791</c:v>
                </c:pt>
                <c:pt idx="17" formatCode="0.0%">
                  <c:v>0.21818181818181817</c:v>
                </c:pt>
                <c:pt idx="18" formatCode="0.0%">
                  <c:v>0.21126760563380281</c:v>
                </c:pt>
                <c:pt idx="19" formatCode="0.0%">
                  <c:v>0.25490196078431371</c:v>
                </c:pt>
              </c:numCache>
            </c:numRef>
          </c:val>
          <c:smooth val="0"/>
        </c:ser>
        <c:dLbls>
          <c:showLegendKey val="0"/>
          <c:showVal val="0"/>
          <c:showCatName val="0"/>
          <c:showSerName val="0"/>
          <c:showPercent val="0"/>
          <c:showBubbleSize val="0"/>
        </c:dLbls>
        <c:marker val="1"/>
        <c:smooth val="0"/>
        <c:axId val="128498688"/>
        <c:axId val="128385792"/>
      </c:lineChart>
      <c:catAx>
        <c:axId val="128498688"/>
        <c:scaling>
          <c:orientation val="minMax"/>
        </c:scaling>
        <c:delete val="0"/>
        <c:axPos val="b"/>
        <c:numFmt formatCode="0" sourceLinked="0"/>
        <c:majorTickMark val="out"/>
        <c:minorTickMark val="none"/>
        <c:tickLblPos val="nextTo"/>
        <c:txPr>
          <a:bodyPr/>
          <a:lstStyle/>
          <a:p>
            <a:pPr>
              <a:defRPr sz="1200" b="1" i="0" baseline="0"/>
            </a:pPr>
            <a:endParaRPr lang="fr-FR"/>
          </a:p>
        </c:txPr>
        <c:crossAx val="128385792"/>
        <c:crosses val="autoZero"/>
        <c:auto val="1"/>
        <c:lblAlgn val="ctr"/>
        <c:lblOffset val="100"/>
        <c:noMultiLvlLbl val="0"/>
      </c:catAx>
      <c:valAx>
        <c:axId val="128385792"/>
        <c:scaling>
          <c:orientation val="minMax"/>
          <c:max val="1"/>
          <c:min val="0"/>
        </c:scaling>
        <c:delete val="0"/>
        <c:axPos val="l"/>
        <c:majorGridlines/>
        <c:numFmt formatCode="0%" sourceLinked="0"/>
        <c:majorTickMark val="out"/>
        <c:minorTickMark val="none"/>
        <c:tickLblPos val="nextTo"/>
        <c:txPr>
          <a:bodyPr/>
          <a:lstStyle/>
          <a:p>
            <a:pPr>
              <a:defRPr sz="1200" b="1" i="0" baseline="0"/>
            </a:pPr>
            <a:endParaRPr lang="fr-FR"/>
          </a:p>
        </c:txPr>
        <c:crossAx val="128498688"/>
        <c:crosses val="autoZero"/>
        <c:crossBetween val="between"/>
        <c:minorUnit val="1.0000000000000002E-2"/>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368F02-E662-4356-B0C4-542D7AFA0F91}" type="doc">
      <dgm:prSet loTypeId="urn:microsoft.com/office/officeart/2005/8/layout/vList3" loCatId="list" qsTypeId="urn:microsoft.com/office/officeart/2005/8/quickstyle/simple1" qsCatId="simple" csTypeId="urn:microsoft.com/office/officeart/2005/8/colors/accent1_2" csCatId="accent1" phldr="1"/>
      <dgm:spPr/>
    </dgm:pt>
    <dgm:pt modelId="{1F4DA71F-4777-4999-958A-DD42B04A58C6}">
      <dgm:prSet phldrT="[Texte]"/>
      <dgm:spPr/>
      <dgm:t>
        <a:bodyPr/>
        <a:lstStyle/>
        <a:p>
          <a:endParaRPr lang="es-ES" b="1" noProof="0" dirty="0"/>
        </a:p>
      </dgm:t>
    </dgm:pt>
    <dgm:pt modelId="{A2F67F51-9D69-4ABC-913C-F9E33A1987B1}" type="parTrans" cxnId="{7D950B40-4DD3-47E4-8042-92F94A24EA29}">
      <dgm:prSet/>
      <dgm:spPr/>
      <dgm:t>
        <a:bodyPr/>
        <a:lstStyle/>
        <a:p>
          <a:endParaRPr lang="fr-CA"/>
        </a:p>
      </dgm:t>
    </dgm:pt>
    <dgm:pt modelId="{C9AD1068-7753-4DF3-8940-D85215CD6C4F}" type="sibTrans" cxnId="{7D950B40-4DD3-47E4-8042-92F94A24EA29}">
      <dgm:prSet/>
      <dgm:spPr/>
      <dgm:t>
        <a:bodyPr/>
        <a:lstStyle/>
        <a:p>
          <a:endParaRPr lang="fr-CA"/>
        </a:p>
      </dgm:t>
    </dgm:pt>
    <dgm:pt modelId="{E2427980-9FC5-477D-A32B-CE47DB81CA5B}" type="pres">
      <dgm:prSet presAssocID="{91368F02-E662-4356-B0C4-542D7AFA0F91}" presName="linearFlow" presStyleCnt="0">
        <dgm:presLayoutVars>
          <dgm:dir/>
          <dgm:resizeHandles val="exact"/>
        </dgm:presLayoutVars>
      </dgm:prSet>
      <dgm:spPr/>
    </dgm:pt>
    <dgm:pt modelId="{8E39BE3D-81D3-42E8-A6E3-8DAF0C80314F}" type="pres">
      <dgm:prSet presAssocID="{1F4DA71F-4777-4999-958A-DD42B04A58C6}" presName="composite" presStyleCnt="0"/>
      <dgm:spPr/>
    </dgm:pt>
    <dgm:pt modelId="{2E671827-570C-46B2-A291-64E1DCE7CF93}" type="pres">
      <dgm:prSet presAssocID="{1F4DA71F-4777-4999-958A-DD42B04A58C6}" presName="imgShp" presStyleLbl="fgImgPlace1" presStyleIdx="0" presStyleCnt="1" custLinFactX="-89575" custLinFactNeighborX="-100000"/>
      <dgm:spPr/>
    </dgm:pt>
    <dgm:pt modelId="{ACF5F91E-8C7F-4A79-AD1D-DF1BD9E140F9}" type="pres">
      <dgm:prSet presAssocID="{1F4DA71F-4777-4999-958A-DD42B04A58C6}" presName="txShp" presStyleLbl="node1" presStyleIdx="0" presStyleCnt="1" custAng="10800000" custScaleX="68023" custLinFactNeighborX="-33327">
        <dgm:presLayoutVars>
          <dgm:bulletEnabled val="1"/>
        </dgm:presLayoutVars>
      </dgm:prSet>
      <dgm:spPr/>
      <dgm:t>
        <a:bodyPr/>
        <a:lstStyle/>
        <a:p>
          <a:endParaRPr lang="fr-CA"/>
        </a:p>
      </dgm:t>
    </dgm:pt>
  </dgm:ptLst>
  <dgm:cxnLst>
    <dgm:cxn modelId="{E0DE386E-0527-4C7F-B811-6CA13D597D8D}" type="presOf" srcId="{91368F02-E662-4356-B0C4-542D7AFA0F91}" destId="{E2427980-9FC5-477D-A32B-CE47DB81CA5B}" srcOrd="0" destOrd="0" presId="urn:microsoft.com/office/officeart/2005/8/layout/vList3"/>
    <dgm:cxn modelId="{DCD7E6A1-630B-458B-831C-D3C2A7B18033}" type="presOf" srcId="{1F4DA71F-4777-4999-958A-DD42B04A58C6}" destId="{ACF5F91E-8C7F-4A79-AD1D-DF1BD9E140F9}" srcOrd="0" destOrd="0" presId="urn:microsoft.com/office/officeart/2005/8/layout/vList3"/>
    <dgm:cxn modelId="{7D950B40-4DD3-47E4-8042-92F94A24EA29}" srcId="{91368F02-E662-4356-B0C4-542D7AFA0F91}" destId="{1F4DA71F-4777-4999-958A-DD42B04A58C6}" srcOrd="0" destOrd="0" parTransId="{A2F67F51-9D69-4ABC-913C-F9E33A1987B1}" sibTransId="{C9AD1068-7753-4DF3-8940-D85215CD6C4F}"/>
    <dgm:cxn modelId="{10400C44-DD84-4062-8519-3DCCF061DE98}" type="presParOf" srcId="{E2427980-9FC5-477D-A32B-CE47DB81CA5B}" destId="{8E39BE3D-81D3-42E8-A6E3-8DAF0C80314F}" srcOrd="0" destOrd="0" presId="urn:microsoft.com/office/officeart/2005/8/layout/vList3"/>
    <dgm:cxn modelId="{2F817488-3C4E-47A2-A5E1-2102014414DC}" type="presParOf" srcId="{8E39BE3D-81D3-42E8-A6E3-8DAF0C80314F}" destId="{2E671827-570C-46B2-A291-64E1DCE7CF93}" srcOrd="0" destOrd="0" presId="urn:microsoft.com/office/officeart/2005/8/layout/vList3"/>
    <dgm:cxn modelId="{CCF63B09-92D0-47BF-90C7-6FF4A835AC8A}" type="presParOf" srcId="{8E39BE3D-81D3-42E8-A6E3-8DAF0C80314F}" destId="{ACF5F91E-8C7F-4A79-AD1D-DF1BD9E140F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368F02-E662-4356-B0C4-542D7AFA0F91}" type="doc">
      <dgm:prSet loTypeId="urn:microsoft.com/office/officeart/2005/8/layout/vList3" loCatId="list" qsTypeId="urn:microsoft.com/office/officeart/2005/8/quickstyle/simple1" qsCatId="simple" csTypeId="urn:microsoft.com/office/officeart/2005/8/colors/accent1_2" csCatId="accent1" phldr="1"/>
      <dgm:spPr/>
    </dgm:pt>
    <dgm:pt modelId="{1F4DA71F-4777-4999-958A-DD42B04A58C6}">
      <dgm:prSet phldrT="[Texte]"/>
      <dgm:spPr/>
      <dgm:t>
        <a:bodyPr/>
        <a:lstStyle/>
        <a:p>
          <a:endParaRPr lang="es-ES" b="1" noProof="0" dirty="0"/>
        </a:p>
      </dgm:t>
    </dgm:pt>
    <dgm:pt modelId="{A2F67F51-9D69-4ABC-913C-F9E33A1987B1}" type="parTrans" cxnId="{7D950B40-4DD3-47E4-8042-92F94A24EA29}">
      <dgm:prSet/>
      <dgm:spPr/>
      <dgm:t>
        <a:bodyPr/>
        <a:lstStyle/>
        <a:p>
          <a:endParaRPr lang="fr-CA"/>
        </a:p>
      </dgm:t>
    </dgm:pt>
    <dgm:pt modelId="{C9AD1068-7753-4DF3-8940-D85215CD6C4F}" type="sibTrans" cxnId="{7D950B40-4DD3-47E4-8042-92F94A24EA29}">
      <dgm:prSet/>
      <dgm:spPr/>
      <dgm:t>
        <a:bodyPr/>
        <a:lstStyle/>
        <a:p>
          <a:endParaRPr lang="fr-CA"/>
        </a:p>
      </dgm:t>
    </dgm:pt>
    <dgm:pt modelId="{E2427980-9FC5-477D-A32B-CE47DB81CA5B}" type="pres">
      <dgm:prSet presAssocID="{91368F02-E662-4356-B0C4-542D7AFA0F91}" presName="linearFlow" presStyleCnt="0">
        <dgm:presLayoutVars>
          <dgm:dir/>
          <dgm:resizeHandles val="exact"/>
        </dgm:presLayoutVars>
      </dgm:prSet>
      <dgm:spPr/>
    </dgm:pt>
    <dgm:pt modelId="{8E39BE3D-81D3-42E8-A6E3-8DAF0C80314F}" type="pres">
      <dgm:prSet presAssocID="{1F4DA71F-4777-4999-958A-DD42B04A58C6}" presName="composite" presStyleCnt="0"/>
      <dgm:spPr/>
    </dgm:pt>
    <dgm:pt modelId="{2E671827-570C-46B2-A291-64E1DCE7CF93}" type="pres">
      <dgm:prSet presAssocID="{1F4DA71F-4777-4999-958A-DD42B04A58C6}" presName="imgShp" presStyleLbl="fgImgPlace1" presStyleIdx="0" presStyleCnt="1" custLinFactX="84476" custLinFactNeighborX="100000" custLinFactNeighborY="-1750"/>
      <dgm:spPr/>
    </dgm:pt>
    <dgm:pt modelId="{ACF5F91E-8C7F-4A79-AD1D-DF1BD9E140F9}" type="pres">
      <dgm:prSet presAssocID="{1F4DA71F-4777-4999-958A-DD42B04A58C6}" presName="txShp" presStyleLbl="node1" presStyleIdx="0" presStyleCnt="1" custAng="10800000" custLinFactNeighborX="26436">
        <dgm:presLayoutVars>
          <dgm:bulletEnabled val="1"/>
        </dgm:presLayoutVars>
      </dgm:prSet>
      <dgm:spPr/>
      <dgm:t>
        <a:bodyPr/>
        <a:lstStyle/>
        <a:p>
          <a:endParaRPr lang="fr-CA"/>
        </a:p>
      </dgm:t>
    </dgm:pt>
  </dgm:ptLst>
  <dgm:cxnLst>
    <dgm:cxn modelId="{61E55B4B-CA6B-475B-BBE3-0492D4791703}" type="presOf" srcId="{1F4DA71F-4777-4999-958A-DD42B04A58C6}" destId="{ACF5F91E-8C7F-4A79-AD1D-DF1BD9E140F9}" srcOrd="0" destOrd="0" presId="urn:microsoft.com/office/officeart/2005/8/layout/vList3"/>
    <dgm:cxn modelId="{46578AF2-374A-49D4-A602-77674EED323A}" type="presOf" srcId="{91368F02-E662-4356-B0C4-542D7AFA0F91}" destId="{E2427980-9FC5-477D-A32B-CE47DB81CA5B}" srcOrd="0" destOrd="0" presId="urn:microsoft.com/office/officeart/2005/8/layout/vList3"/>
    <dgm:cxn modelId="{7D950B40-4DD3-47E4-8042-92F94A24EA29}" srcId="{91368F02-E662-4356-B0C4-542D7AFA0F91}" destId="{1F4DA71F-4777-4999-958A-DD42B04A58C6}" srcOrd="0" destOrd="0" parTransId="{A2F67F51-9D69-4ABC-913C-F9E33A1987B1}" sibTransId="{C9AD1068-7753-4DF3-8940-D85215CD6C4F}"/>
    <dgm:cxn modelId="{E837342D-1586-4BFD-B045-56FAC62C785B}" type="presParOf" srcId="{E2427980-9FC5-477D-A32B-CE47DB81CA5B}" destId="{8E39BE3D-81D3-42E8-A6E3-8DAF0C80314F}" srcOrd="0" destOrd="0" presId="urn:microsoft.com/office/officeart/2005/8/layout/vList3"/>
    <dgm:cxn modelId="{9826CC51-8AAE-47D0-AFCF-5790F7EEF3D5}" type="presParOf" srcId="{8E39BE3D-81D3-42E8-A6E3-8DAF0C80314F}" destId="{2E671827-570C-46B2-A291-64E1DCE7CF93}" srcOrd="0" destOrd="0" presId="urn:microsoft.com/office/officeart/2005/8/layout/vList3"/>
    <dgm:cxn modelId="{F4044612-0393-48D9-84AE-3814671E21F0}" type="presParOf" srcId="{8E39BE3D-81D3-42E8-A6E3-8DAF0C80314F}" destId="{ACF5F91E-8C7F-4A79-AD1D-DF1BD9E140F9}"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368F02-E662-4356-B0C4-542D7AFA0F91}" type="doc">
      <dgm:prSet loTypeId="urn:microsoft.com/office/officeart/2005/8/layout/vList3" loCatId="list" qsTypeId="urn:microsoft.com/office/officeart/2005/8/quickstyle/simple1" qsCatId="simple" csTypeId="urn:microsoft.com/office/officeart/2005/8/colors/accent1_2" csCatId="accent1" phldr="1"/>
      <dgm:spPr/>
    </dgm:pt>
    <dgm:pt modelId="{1F4DA71F-4777-4999-958A-DD42B04A58C6}">
      <dgm:prSet phldrT="[Texte]"/>
      <dgm:spPr/>
      <dgm:t>
        <a:bodyPr/>
        <a:lstStyle/>
        <a:p>
          <a:endParaRPr lang="es-ES" b="1" noProof="0" dirty="0"/>
        </a:p>
      </dgm:t>
    </dgm:pt>
    <dgm:pt modelId="{A2F67F51-9D69-4ABC-913C-F9E33A1987B1}" type="parTrans" cxnId="{7D950B40-4DD3-47E4-8042-92F94A24EA29}">
      <dgm:prSet/>
      <dgm:spPr/>
      <dgm:t>
        <a:bodyPr/>
        <a:lstStyle/>
        <a:p>
          <a:endParaRPr lang="fr-CA"/>
        </a:p>
      </dgm:t>
    </dgm:pt>
    <dgm:pt modelId="{C9AD1068-7753-4DF3-8940-D85215CD6C4F}" type="sibTrans" cxnId="{7D950B40-4DD3-47E4-8042-92F94A24EA29}">
      <dgm:prSet/>
      <dgm:spPr/>
      <dgm:t>
        <a:bodyPr/>
        <a:lstStyle/>
        <a:p>
          <a:endParaRPr lang="fr-CA"/>
        </a:p>
      </dgm:t>
    </dgm:pt>
    <dgm:pt modelId="{E2427980-9FC5-477D-A32B-CE47DB81CA5B}" type="pres">
      <dgm:prSet presAssocID="{91368F02-E662-4356-B0C4-542D7AFA0F91}" presName="linearFlow" presStyleCnt="0">
        <dgm:presLayoutVars>
          <dgm:dir/>
          <dgm:resizeHandles val="exact"/>
        </dgm:presLayoutVars>
      </dgm:prSet>
      <dgm:spPr/>
    </dgm:pt>
    <dgm:pt modelId="{8E39BE3D-81D3-42E8-A6E3-8DAF0C80314F}" type="pres">
      <dgm:prSet presAssocID="{1F4DA71F-4777-4999-958A-DD42B04A58C6}" presName="composite" presStyleCnt="0"/>
      <dgm:spPr/>
    </dgm:pt>
    <dgm:pt modelId="{2E671827-570C-46B2-A291-64E1DCE7CF93}" type="pres">
      <dgm:prSet presAssocID="{1F4DA71F-4777-4999-958A-DD42B04A58C6}" presName="imgShp" presStyleLbl="fgImgPlace1" presStyleIdx="0" presStyleCnt="1" custLinFactX="19103" custLinFactNeighborX="100000"/>
      <dgm:spPr/>
    </dgm:pt>
    <dgm:pt modelId="{ACF5F91E-8C7F-4A79-AD1D-DF1BD9E140F9}" type="pres">
      <dgm:prSet presAssocID="{1F4DA71F-4777-4999-958A-DD42B04A58C6}" presName="txShp" presStyleLbl="node1" presStyleIdx="0" presStyleCnt="1" custAng="10800000" custScaleX="102364" custLinFactNeighborX="13520" custLinFactNeighborY="-2195">
        <dgm:presLayoutVars>
          <dgm:bulletEnabled val="1"/>
        </dgm:presLayoutVars>
      </dgm:prSet>
      <dgm:spPr/>
      <dgm:t>
        <a:bodyPr/>
        <a:lstStyle/>
        <a:p>
          <a:endParaRPr lang="fr-CA"/>
        </a:p>
      </dgm:t>
    </dgm:pt>
  </dgm:ptLst>
  <dgm:cxnLst>
    <dgm:cxn modelId="{D1745244-85E8-4C0F-91CE-33E3419FBC03}" type="presOf" srcId="{1F4DA71F-4777-4999-958A-DD42B04A58C6}" destId="{ACF5F91E-8C7F-4A79-AD1D-DF1BD9E140F9}" srcOrd="0" destOrd="0" presId="urn:microsoft.com/office/officeart/2005/8/layout/vList3"/>
    <dgm:cxn modelId="{BC85F5D8-C506-4490-8982-E511D75CBEE3}" type="presOf" srcId="{91368F02-E662-4356-B0C4-542D7AFA0F91}" destId="{E2427980-9FC5-477D-A32B-CE47DB81CA5B}" srcOrd="0" destOrd="0" presId="urn:microsoft.com/office/officeart/2005/8/layout/vList3"/>
    <dgm:cxn modelId="{7D950B40-4DD3-47E4-8042-92F94A24EA29}" srcId="{91368F02-E662-4356-B0C4-542D7AFA0F91}" destId="{1F4DA71F-4777-4999-958A-DD42B04A58C6}" srcOrd="0" destOrd="0" parTransId="{A2F67F51-9D69-4ABC-913C-F9E33A1987B1}" sibTransId="{C9AD1068-7753-4DF3-8940-D85215CD6C4F}"/>
    <dgm:cxn modelId="{FD6D74B8-8764-4296-B7A4-CB4FE9E61C42}" type="presParOf" srcId="{E2427980-9FC5-477D-A32B-CE47DB81CA5B}" destId="{8E39BE3D-81D3-42E8-A6E3-8DAF0C80314F}" srcOrd="0" destOrd="0" presId="urn:microsoft.com/office/officeart/2005/8/layout/vList3"/>
    <dgm:cxn modelId="{67C95055-E2D7-4201-838F-F99312ACA7A1}" type="presParOf" srcId="{8E39BE3D-81D3-42E8-A6E3-8DAF0C80314F}" destId="{2E671827-570C-46B2-A291-64E1DCE7CF93}" srcOrd="0" destOrd="0" presId="urn:microsoft.com/office/officeart/2005/8/layout/vList3"/>
    <dgm:cxn modelId="{519E7AFA-6CA7-4B2B-AA0F-3E1B38FF2BDD}" type="presParOf" srcId="{8E39BE3D-81D3-42E8-A6E3-8DAF0C80314F}" destId="{ACF5F91E-8C7F-4A79-AD1D-DF1BD9E140F9}" srcOrd="1" destOrd="0" presId="urn:microsoft.com/office/officeart/2005/8/layout/vList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A93948-D6F2-49FC-8D6D-50065BD8775D}" type="doc">
      <dgm:prSet loTypeId="urn:diagrams.loki3.com/BracketList+Icon" loCatId="list" qsTypeId="urn:microsoft.com/office/officeart/2005/8/quickstyle/simple1" qsCatId="simple" csTypeId="urn:microsoft.com/office/officeart/2005/8/colors/accent1_2" csCatId="accent1" phldr="1"/>
      <dgm:spPr/>
      <dgm:t>
        <a:bodyPr/>
        <a:lstStyle/>
        <a:p>
          <a:endParaRPr lang="fr-CA"/>
        </a:p>
      </dgm:t>
    </dgm:pt>
    <dgm:pt modelId="{018076D8-57DB-4C86-A4B4-7BCAD38039BA}">
      <dgm:prSet phldrT="[Texte]"/>
      <dgm:spPr/>
      <dgm:t>
        <a:bodyPr/>
        <a:lstStyle/>
        <a:p>
          <a:r>
            <a:rPr lang="fr-CA" dirty="0" smtClean="0"/>
            <a:t>  </a:t>
          </a:r>
          <a:endParaRPr lang="fr-CA" dirty="0"/>
        </a:p>
      </dgm:t>
    </dgm:pt>
    <dgm:pt modelId="{403ED2EB-B35F-4B4D-B8BE-3F69A5A015F7}" type="parTrans" cxnId="{E8595A7D-E90B-40BF-B369-2554EA9EB0D9}">
      <dgm:prSet/>
      <dgm:spPr/>
      <dgm:t>
        <a:bodyPr/>
        <a:lstStyle/>
        <a:p>
          <a:endParaRPr lang="fr-CA"/>
        </a:p>
      </dgm:t>
    </dgm:pt>
    <dgm:pt modelId="{ACE1B70D-1C30-4495-ABE0-A81C9B44AEA2}" type="sibTrans" cxnId="{E8595A7D-E90B-40BF-B369-2554EA9EB0D9}">
      <dgm:prSet/>
      <dgm:spPr/>
      <dgm:t>
        <a:bodyPr/>
        <a:lstStyle/>
        <a:p>
          <a:endParaRPr lang="fr-CA"/>
        </a:p>
      </dgm:t>
    </dgm:pt>
    <dgm:pt modelId="{252ED156-FA87-4A0D-909B-DB5710B22E14}">
      <dgm:prSet phldrT="[Texte]"/>
      <dgm:spPr/>
      <dgm:t>
        <a:bodyPr/>
        <a:lstStyle/>
        <a:p>
          <a:r>
            <a:rPr lang="fr-CA" dirty="0" smtClean="0"/>
            <a:t> </a:t>
          </a:r>
          <a:endParaRPr lang="fr-CA" dirty="0"/>
        </a:p>
      </dgm:t>
    </dgm:pt>
    <dgm:pt modelId="{5BD6E38E-3BC5-411C-A6E8-1824F74918E4}" type="parTrans" cxnId="{0E71588A-D179-4E8C-8AD7-4EA88EF85EAA}">
      <dgm:prSet/>
      <dgm:spPr/>
      <dgm:t>
        <a:bodyPr/>
        <a:lstStyle/>
        <a:p>
          <a:endParaRPr lang="fr-CA"/>
        </a:p>
      </dgm:t>
    </dgm:pt>
    <dgm:pt modelId="{5207D6A0-38AF-4283-9BB3-A0464B02D888}" type="sibTrans" cxnId="{0E71588A-D179-4E8C-8AD7-4EA88EF85EAA}">
      <dgm:prSet/>
      <dgm:spPr/>
      <dgm:t>
        <a:bodyPr/>
        <a:lstStyle/>
        <a:p>
          <a:endParaRPr lang="fr-CA"/>
        </a:p>
      </dgm:t>
    </dgm:pt>
    <dgm:pt modelId="{B1E33BBA-D75A-4CDC-A92D-7A9BFF73066B}">
      <dgm:prSet phldrT="[Texte]"/>
      <dgm:spPr/>
      <dgm:t>
        <a:bodyPr/>
        <a:lstStyle/>
        <a:p>
          <a:r>
            <a:rPr lang="fr-CA" dirty="0" smtClean="0"/>
            <a:t>  </a:t>
          </a:r>
          <a:endParaRPr lang="fr-CA" dirty="0"/>
        </a:p>
      </dgm:t>
    </dgm:pt>
    <dgm:pt modelId="{71E56C16-4618-4BE4-87F8-55FF80B7F9AF}" type="parTrans" cxnId="{BA7C65DB-2632-4015-9A23-CCC555BE0997}">
      <dgm:prSet/>
      <dgm:spPr/>
      <dgm:t>
        <a:bodyPr/>
        <a:lstStyle/>
        <a:p>
          <a:endParaRPr lang="fr-CA"/>
        </a:p>
      </dgm:t>
    </dgm:pt>
    <dgm:pt modelId="{DCDE784C-6F42-4BB9-866A-4FBBC1B4A784}" type="sibTrans" cxnId="{BA7C65DB-2632-4015-9A23-CCC555BE0997}">
      <dgm:prSet/>
      <dgm:spPr/>
      <dgm:t>
        <a:bodyPr/>
        <a:lstStyle/>
        <a:p>
          <a:endParaRPr lang="fr-CA"/>
        </a:p>
      </dgm:t>
    </dgm:pt>
    <dgm:pt modelId="{19FAFE39-532B-4A79-9856-AEA72776253A}">
      <dgm:prSet phldrT="[Texte]"/>
      <dgm:spPr/>
      <dgm:t>
        <a:bodyPr/>
        <a:lstStyle/>
        <a:p>
          <a:r>
            <a:rPr lang="fr-CA" dirty="0" smtClean="0"/>
            <a:t>  </a:t>
          </a:r>
          <a:endParaRPr lang="fr-CA" dirty="0"/>
        </a:p>
      </dgm:t>
    </dgm:pt>
    <dgm:pt modelId="{7AB565D8-D2DC-4D7F-9616-56B9E4AE84B0}" type="parTrans" cxnId="{61B5E32B-7600-4B09-A27E-266B6449D4D0}">
      <dgm:prSet/>
      <dgm:spPr/>
      <dgm:t>
        <a:bodyPr/>
        <a:lstStyle/>
        <a:p>
          <a:endParaRPr lang="fr-CA"/>
        </a:p>
      </dgm:t>
    </dgm:pt>
    <dgm:pt modelId="{22920AAD-E810-4279-ABF8-0ABEAA81AFC5}" type="sibTrans" cxnId="{61B5E32B-7600-4B09-A27E-266B6449D4D0}">
      <dgm:prSet/>
      <dgm:spPr/>
      <dgm:t>
        <a:bodyPr/>
        <a:lstStyle/>
        <a:p>
          <a:endParaRPr lang="fr-CA"/>
        </a:p>
      </dgm:t>
    </dgm:pt>
    <dgm:pt modelId="{C48EA966-3D9A-4F53-A322-0295AA47C787}" type="pres">
      <dgm:prSet presAssocID="{49A93948-D6F2-49FC-8D6D-50065BD8775D}" presName="Name0" presStyleCnt="0">
        <dgm:presLayoutVars>
          <dgm:dir/>
          <dgm:animLvl val="lvl"/>
          <dgm:resizeHandles val="exact"/>
        </dgm:presLayoutVars>
      </dgm:prSet>
      <dgm:spPr/>
      <dgm:t>
        <a:bodyPr/>
        <a:lstStyle/>
        <a:p>
          <a:endParaRPr lang="fr-CA"/>
        </a:p>
      </dgm:t>
    </dgm:pt>
    <dgm:pt modelId="{CA3E4F81-CC91-48BE-B72D-D0AA97750324}" type="pres">
      <dgm:prSet presAssocID="{018076D8-57DB-4C86-A4B4-7BCAD38039BA}" presName="linNode" presStyleCnt="0"/>
      <dgm:spPr/>
    </dgm:pt>
    <dgm:pt modelId="{697CB9A1-BE16-4491-8142-2D1D068F1BD2}" type="pres">
      <dgm:prSet presAssocID="{018076D8-57DB-4C86-A4B4-7BCAD38039BA}" presName="parTx" presStyleLbl="revTx" presStyleIdx="0" presStyleCnt="2">
        <dgm:presLayoutVars>
          <dgm:chMax val="1"/>
          <dgm:bulletEnabled val="1"/>
        </dgm:presLayoutVars>
      </dgm:prSet>
      <dgm:spPr/>
      <dgm:t>
        <a:bodyPr/>
        <a:lstStyle/>
        <a:p>
          <a:endParaRPr lang="fr-CA"/>
        </a:p>
      </dgm:t>
    </dgm:pt>
    <dgm:pt modelId="{5DC0D5A0-E186-448F-A164-035773900CD6}" type="pres">
      <dgm:prSet presAssocID="{018076D8-57DB-4C86-A4B4-7BCAD38039BA}" presName="bracket" presStyleLbl="parChTrans1D1" presStyleIdx="0" presStyleCnt="2"/>
      <dgm:spPr/>
    </dgm:pt>
    <dgm:pt modelId="{7231D321-A32C-41CC-AB74-2976E5465F31}" type="pres">
      <dgm:prSet presAssocID="{018076D8-57DB-4C86-A4B4-7BCAD38039BA}" presName="spH" presStyleCnt="0"/>
      <dgm:spPr/>
    </dgm:pt>
    <dgm:pt modelId="{4BF7DA2B-EE89-4D7B-BC99-2802F9EAD65C}" type="pres">
      <dgm:prSet presAssocID="{018076D8-57DB-4C86-A4B4-7BCAD38039BA}" presName="desTx" presStyleLbl="node1" presStyleIdx="0" presStyleCnt="2" custScaleY="159611" custLinFactNeighborX="49159" custLinFactNeighborY="4877">
        <dgm:presLayoutVars>
          <dgm:bulletEnabled val="1"/>
        </dgm:presLayoutVars>
      </dgm:prSet>
      <dgm:spPr/>
      <dgm:t>
        <a:bodyPr/>
        <a:lstStyle/>
        <a:p>
          <a:endParaRPr lang="fr-CA"/>
        </a:p>
      </dgm:t>
    </dgm:pt>
    <dgm:pt modelId="{7AC9A8FF-8FF8-4E9E-92E6-57A4D25A767B}" type="pres">
      <dgm:prSet presAssocID="{ACE1B70D-1C30-4495-ABE0-A81C9B44AEA2}" presName="spV" presStyleCnt="0"/>
      <dgm:spPr/>
    </dgm:pt>
    <dgm:pt modelId="{E82947C7-EADE-4A9B-8C74-CD5EAE466EB2}" type="pres">
      <dgm:prSet presAssocID="{B1E33BBA-D75A-4CDC-A92D-7A9BFF73066B}" presName="linNode" presStyleCnt="0"/>
      <dgm:spPr/>
    </dgm:pt>
    <dgm:pt modelId="{C503B689-99E4-4651-A20F-B03FDD3C6031}" type="pres">
      <dgm:prSet presAssocID="{B1E33BBA-D75A-4CDC-A92D-7A9BFF73066B}" presName="parTx" presStyleLbl="revTx" presStyleIdx="1" presStyleCnt="2">
        <dgm:presLayoutVars>
          <dgm:chMax val="1"/>
          <dgm:bulletEnabled val="1"/>
        </dgm:presLayoutVars>
      </dgm:prSet>
      <dgm:spPr/>
      <dgm:t>
        <a:bodyPr/>
        <a:lstStyle/>
        <a:p>
          <a:endParaRPr lang="fr-CA"/>
        </a:p>
      </dgm:t>
    </dgm:pt>
    <dgm:pt modelId="{866FFC54-C534-4E40-B8E3-49F21668D950}" type="pres">
      <dgm:prSet presAssocID="{B1E33BBA-D75A-4CDC-A92D-7A9BFF73066B}" presName="bracket" presStyleLbl="parChTrans1D1" presStyleIdx="1" presStyleCnt="2"/>
      <dgm:spPr/>
    </dgm:pt>
    <dgm:pt modelId="{4E9A8A8C-325C-4D6D-862C-CAB6B547491B}" type="pres">
      <dgm:prSet presAssocID="{B1E33BBA-D75A-4CDC-A92D-7A9BFF73066B}" presName="spH" presStyleCnt="0"/>
      <dgm:spPr/>
    </dgm:pt>
    <dgm:pt modelId="{D2DA65C1-FC07-424C-84C2-D964A1848CEC}" type="pres">
      <dgm:prSet presAssocID="{B1E33BBA-D75A-4CDC-A92D-7A9BFF73066B}" presName="desTx" presStyleLbl="node1" presStyleIdx="1" presStyleCnt="2" custScaleY="145541">
        <dgm:presLayoutVars>
          <dgm:bulletEnabled val="1"/>
        </dgm:presLayoutVars>
      </dgm:prSet>
      <dgm:spPr/>
      <dgm:t>
        <a:bodyPr/>
        <a:lstStyle/>
        <a:p>
          <a:endParaRPr lang="fr-CA"/>
        </a:p>
      </dgm:t>
    </dgm:pt>
  </dgm:ptLst>
  <dgm:cxnLst>
    <dgm:cxn modelId="{909064AF-6292-4067-8115-14BD408DB89A}" type="presOf" srcId="{252ED156-FA87-4A0D-909B-DB5710B22E14}" destId="{4BF7DA2B-EE89-4D7B-BC99-2802F9EAD65C}" srcOrd="0" destOrd="0" presId="urn:diagrams.loki3.com/BracketList+Icon"/>
    <dgm:cxn modelId="{0E71588A-D179-4E8C-8AD7-4EA88EF85EAA}" srcId="{018076D8-57DB-4C86-A4B4-7BCAD38039BA}" destId="{252ED156-FA87-4A0D-909B-DB5710B22E14}" srcOrd="0" destOrd="0" parTransId="{5BD6E38E-3BC5-411C-A6E8-1824F74918E4}" sibTransId="{5207D6A0-38AF-4283-9BB3-A0464B02D888}"/>
    <dgm:cxn modelId="{8C71F329-6B00-4009-8844-D2A68E5A7E8C}" type="presOf" srcId="{018076D8-57DB-4C86-A4B4-7BCAD38039BA}" destId="{697CB9A1-BE16-4491-8142-2D1D068F1BD2}" srcOrd="0" destOrd="0" presId="urn:diagrams.loki3.com/BracketList+Icon"/>
    <dgm:cxn modelId="{61B5E32B-7600-4B09-A27E-266B6449D4D0}" srcId="{B1E33BBA-D75A-4CDC-A92D-7A9BFF73066B}" destId="{19FAFE39-532B-4A79-9856-AEA72776253A}" srcOrd="0" destOrd="0" parTransId="{7AB565D8-D2DC-4D7F-9616-56B9E4AE84B0}" sibTransId="{22920AAD-E810-4279-ABF8-0ABEAA81AFC5}"/>
    <dgm:cxn modelId="{DB7C9C77-7D55-4E6E-B19A-FE1B0559384F}" type="presOf" srcId="{49A93948-D6F2-49FC-8D6D-50065BD8775D}" destId="{C48EA966-3D9A-4F53-A322-0295AA47C787}" srcOrd="0" destOrd="0" presId="urn:diagrams.loki3.com/BracketList+Icon"/>
    <dgm:cxn modelId="{BA7C65DB-2632-4015-9A23-CCC555BE0997}" srcId="{49A93948-D6F2-49FC-8D6D-50065BD8775D}" destId="{B1E33BBA-D75A-4CDC-A92D-7A9BFF73066B}" srcOrd="1" destOrd="0" parTransId="{71E56C16-4618-4BE4-87F8-55FF80B7F9AF}" sibTransId="{DCDE784C-6F42-4BB9-866A-4FBBC1B4A784}"/>
    <dgm:cxn modelId="{78300067-D1B8-410D-8D93-5F7F389D5D5A}" type="presOf" srcId="{B1E33BBA-D75A-4CDC-A92D-7A9BFF73066B}" destId="{C503B689-99E4-4651-A20F-B03FDD3C6031}" srcOrd="0" destOrd="0" presId="urn:diagrams.loki3.com/BracketList+Icon"/>
    <dgm:cxn modelId="{4EE6442D-C47A-41B4-A2EC-AFA52295EBFC}" type="presOf" srcId="{19FAFE39-532B-4A79-9856-AEA72776253A}" destId="{D2DA65C1-FC07-424C-84C2-D964A1848CEC}" srcOrd="0" destOrd="0" presId="urn:diagrams.loki3.com/BracketList+Icon"/>
    <dgm:cxn modelId="{E8595A7D-E90B-40BF-B369-2554EA9EB0D9}" srcId="{49A93948-D6F2-49FC-8D6D-50065BD8775D}" destId="{018076D8-57DB-4C86-A4B4-7BCAD38039BA}" srcOrd="0" destOrd="0" parTransId="{403ED2EB-B35F-4B4D-B8BE-3F69A5A015F7}" sibTransId="{ACE1B70D-1C30-4495-ABE0-A81C9B44AEA2}"/>
    <dgm:cxn modelId="{ED2812E8-5AC2-497C-9AE2-231450148929}" type="presParOf" srcId="{C48EA966-3D9A-4F53-A322-0295AA47C787}" destId="{CA3E4F81-CC91-48BE-B72D-D0AA97750324}" srcOrd="0" destOrd="0" presId="urn:diagrams.loki3.com/BracketList+Icon"/>
    <dgm:cxn modelId="{CB1F3D0F-ABFC-4865-8207-A1BEA010CF1A}" type="presParOf" srcId="{CA3E4F81-CC91-48BE-B72D-D0AA97750324}" destId="{697CB9A1-BE16-4491-8142-2D1D068F1BD2}" srcOrd="0" destOrd="0" presId="urn:diagrams.loki3.com/BracketList+Icon"/>
    <dgm:cxn modelId="{AA4C227E-B7B0-4A51-951B-F8398C108A62}" type="presParOf" srcId="{CA3E4F81-CC91-48BE-B72D-D0AA97750324}" destId="{5DC0D5A0-E186-448F-A164-035773900CD6}" srcOrd="1" destOrd="0" presId="urn:diagrams.loki3.com/BracketList+Icon"/>
    <dgm:cxn modelId="{A277C5E1-0804-4A01-9898-64BCF555DD36}" type="presParOf" srcId="{CA3E4F81-CC91-48BE-B72D-D0AA97750324}" destId="{7231D321-A32C-41CC-AB74-2976E5465F31}" srcOrd="2" destOrd="0" presId="urn:diagrams.loki3.com/BracketList+Icon"/>
    <dgm:cxn modelId="{01AADFC2-8F88-40DF-B2C4-99AAD8F9E8BB}" type="presParOf" srcId="{CA3E4F81-CC91-48BE-B72D-D0AA97750324}" destId="{4BF7DA2B-EE89-4D7B-BC99-2802F9EAD65C}" srcOrd="3" destOrd="0" presId="urn:diagrams.loki3.com/BracketList+Icon"/>
    <dgm:cxn modelId="{EA93A336-7599-4284-86F4-41F2FDBC5601}" type="presParOf" srcId="{C48EA966-3D9A-4F53-A322-0295AA47C787}" destId="{7AC9A8FF-8FF8-4E9E-92E6-57A4D25A767B}" srcOrd="1" destOrd="0" presId="urn:diagrams.loki3.com/BracketList+Icon"/>
    <dgm:cxn modelId="{D39A7F8F-51DD-4B3A-95CD-FF2FFC32E9C1}" type="presParOf" srcId="{C48EA966-3D9A-4F53-A322-0295AA47C787}" destId="{E82947C7-EADE-4A9B-8C74-CD5EAE466EB2}" srcOrd="2" destOrd="0" presId="urn:diagrams.loki3.com/BracketList+Icon"/>
    <dgm:cxn modelId="{368199F8-C117-4C9B-A300-8C7BBD8A90E9}" type="presParOf" srcId="{E82947C7-EADE-4A9B-8C74-CD5EAE466EB2}" destId="{C503B689-99E4-4651-A20F-B03FDD3C6031}" srcOrd="0" destOrd="0" presId="urn:diagrams.loki3.com/BracketList+Icon"/>
    <dgm:cxn modelId="{1945527D-59F9-46C8-A5CF-D8C6FFB5A13C}" type="presParOf" srcId="{E82947C7-EADE-4A9B-8C74-CD5EAE466EB2}" destId="{866FFC54-C534-4E40-B8E3-49F21668D950}" srcOrd="1" destOrd="0" presId="urn:diagrams.loki3.com/BracketList+Icon"/>
    <dgm:cxn modelId="{DD1802ED-1221-4080-A61F-1872BF8D09DD}" type="presParOf" srcId="{E82947C7-EADE-4A9B-8C74-CD5EAE466EB2}" destId="{4E9A8A8C-325C-4D6D-862C-CAB6B547491B}" srcOrd="2" destOrd="0" presId="urn:diagrams.loki3.com/BracketList+Icon"/>
    <dgm:cxn modelId="{DA90079E-5285-4CA7-BE23-93875DC70263}" type="presParOf" srcId="{E82947C7-EADE-4A9B-8C74-CD5EAE466EB2}" destId="{D2DA65C1-FC07-424C-84C2-D964A1848CEC}" srcOrd="3" destOrd="0" presId="urn:diagrams.loki3.com/BracketList+Icon"/>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A93948-D6F2-49FC-8D6D-50065BD8775D}" type="doc">
      <dgm:prSet loTypeId="urn:diagrams.loki3.com/BracketList+Icon" loCatId="list" qsTypeId="urn:microsoft.com/office/officeart/2005/8/quickstyle/simple1" qsCatId="simple" csTypeId="urn:microsoft.com/office/officeart/2005/8/colors/accent1_2" csCatId="accent1" phldr="1"/>
      <dgm:spPr/>
      <dgm:t>
        <a:bodyPr/>
        <a:lstStyle/>
        <a:p>
          <a:endParaRPr lang="fr-CA"/>
        </a:p>
      </dgm:t>
    </dgm:pt>
    <dgm:pt modelId="{018076D8-57DB-4C86-A4B4-7BCAD38039BA}">
      <dgm:prSet phldrT="[Texte]"/>
      <dgm:spPr/>
      <dgm:t>
        <a:bodyPr/>
        <a:lstStyle/>
        <a:p>
          <a:r>
            <a:rPr lang="fr-CA" dirty="0" smtClean="0"/>
            <a:t>  </a:t>
          </a:r>
          <a:endParaRPr lang="fr-CA" dirty="0"/>
        </a:p>
      </dgm:t>
    </dgm:pt>
    <dgm:pt modelId="{403ED2EB-B35F-4B4D-B8BE-3F69A5A015F7}" type="parTrans" cxnId="{E8595A7D-E90B-40BF-B369-2554EA9EB0D9}">
      <dgm:prSet/>
      <dgm:spPr/>
      <dgm:t>
        <a:bodyPr/>
        <a:lstStyle/>
        <a:p>
          <a:endParaRPr lang="fr-CA"/>
        </a:p>
      </dgm:t>
    </dgm:pt>
    <dgm:pt modelId="{ACE1B70D-1C30-4495-ABE0-A81C9B44AEA2}" type="sibTrans" cxnId="{E8595A7D-E90B-40BF-B369-2554EA9EB0D9}">
      <dgm:prSet/>
      <dgm:spPr/>
      <dgm:t>
        <a:bodyPr/>
        <a:lstStyle/>
        <a:p>
          <a:endParaRPr lang="fr-CA"/>
        </a:p>
      </dgm:t>
    </dgm:pt>
    <dgm:pt modelId="{252ED156-FA87-4A0D-909B-DB5710B22E14}">
      <dgm:prSet phldrT="[Texte]"/>
      <dgm:spPr/>
      <dgm:t>
        <a:bodyPr/>
        <a:lstStyle/>
        <a:p>
          <a:r>
            <a:rPr lang="fr-CA" dirty="0" smtClean="0"/>
            <a:t> </a:t>
          </a:r>
          <a:endParaRPr lang="fr-CA" dirty="0"/>
        </a:p>
      </dgm:t>
    </dgm:pt>
    <dgm:pt modelId="{5BD6E38E-3BC5-411C-A6E8-1824F74918E4}" type="parTrans" cxnId="{0E71588A-D179-4E8C-8AD7-4EA88EF85EAA}">
      <dgm:prSet/>
      <dgm:spPr/>
      <dgm:t>
        <a:bodyPr/>
        <a:lstStyle/>
        <a:p>
          <a:endParaRPr lang="fr-CA"/>
        </a:p>
      </dgm:t>
    </dgm:pt>
    <dgm:pt modelId="{5207D6A0-38AF-4283-9BB3-A0464B02D888}" type="sibTrans" cxnId="{0E71588A-D179-4E8C-8AD7-4EA88EF85EAA}">
      <dgm:prSet/>
      <dgm:spPr/>
      <dgm:t>
        <a:bodyPr/>
        <a:lstStyle/>
        <a:p>
          <a:endParaRPr lang="fr-CA"/>
        </a:p>
      </dgm:t>
    </dgm:pt>
    <dgm:pt modelId="{B1E33BBA-D75A-4CDC-A92D-7A9BFF73066B}">
      <dgm:prSet phldrT="[Texte]"/>
      <dgm:spPr/>
      <dgm:t>
        <a:bodyPr/>
        <a:lstStyle/>
        <a:p>
          <a:r>
            <a:rPr lang="fr-CA" dirty="0" smtClean="0"/>
            <a:t>  </a:t>
          </a:r>
          <a:endParaRPr lang="fr-CA" dirty="0"/>
        </a:p>
      </dgm:t>
    </dgm:pt>
    <dgm:pt modelId="{71E56C16-4618-4BE4-87F8-55FF80B7F9AF}" type="parTrans" cxnId="{BA7C65DB-2632-4015-9A23-CCC555BE0997}">
      <dgm:prSet/>
      <dgm:spPr/>
      <dgm:t>
        <a:bodyPr/>
        <a:lstStyle/>
        <a:p>
          <a:endParaRPr lang="fr-CA"/>
        </a:p>
      </dgm:t>
    </dgm:pt>
    <dgm:pt modelId="{DCDE784C-6F42-4BB9-866A-4FBBC1B4A784}" type="sibTrans" cxnId="{BA7C65DB-2632-4015-9A23-CCC555BE0997}">
      <dgm:prSet/>
      <dgm:spPr/>
      <dgm:t>
        <a:bodyPr/>
        <a:lstStyle/>
        <a:p>
          <a:endParaRPr lang="fr-CA"/>
        </a:p>
      </dgm:t>
    </dgm:pt>
    <dgm:pt modelId="{19FAFE39-532B-4A79-9856-AEA72776253A}">
      <dgm:prSet phldrT="[Texte]"/>
      <dgm:spPr/>
      <dgm:t>
        <a:bodyPr/>
        <a:lstStyle/>
        <a:p>
          <a:r>
            <a:rPr lang="fr-CA" dirty="0" smtClean="0"/>
            <a:t>  </a:t>
          </a:r>
          <a:endParaRPr lang="fr-CA" dirty="0"/>
        </a:p>
      </dgm:t>
    </dgm:pt>
    <dgm:pt modelId="{7AB565D8-D2DC-4D7F-9616-56B9E4AE84B0}" type="parTrans" cxnId="{61B5E32B-7600-4B09-A27E-266B6449D4D0}">
      <dgm:prSet/>
      <dgm:spPr/>
      <dgm:t>
        <a:bodyPr/>
        <a:lstStyle/>
        <a:p>
          <a:endParaRPr lang="fr-CA"/>
        </a:p>
      </dgm:t>
    </dgm:pt>
    <dgm:pt modelId="{22920AAD-E810-4279-ABF8-0ABEAA81AFC5}" type="sibTrans" cxnId="{61B5E32B-7600-4B09-A27E-266B6449D4D0}">
      <dgm:prSet/>
      <dgm:spPr/>
      <dgm:t>
        <a:bodyPr/>
        <a:lstStyle/>
        <a:p>
          <a:endParaRPr lang="fr-CA"/>
        </a:p>
      </dgm:t>
    </dgm:pt>
    <dgm:pt modelId="{C48EA966-3D9A-4F53-A322-0295AA47C787}" type="pres">
      <dgm:prSet presAssocID="{49A93948-D6F2-49FC-8D6D-50065BD8775D}" presName="Name0" presStyleCnt="0">
        <dgm:presLayoutVars>
          <dgm:dir/>
          <dgm:animLvl val="lvl"/>
          <dgm:resizeHandles val="exact"/>
        </dgm:presLayoutVars>
      </dgm:prSet>
      <dgm:spPr/>
      <dgm:t>
        <a:bodyPr/>
        <a:lstStyle/>
        <a:p>
          <a:endParaRPr lang="fr-CA"/>
        </a:p>
      </dgm:t>
    </dgm:pt>
    <dgm:pt modelId="{CA3E4F81-CC91-48BE-B72D-D0AA97750324}" type="pres">
      <dgm:prSet presAssocID="{018076D8-57DB-4C86-A4B4-7BCAD38039BA}" presName="linNode" presStyleCnt="0"/>
      <dgm:spPr/>
    </dgm:pt>
    <dgm:pt modelId="{697CB9A1-BE16-4491-8142-2D1D068F1BD2}" type="pres">
      <dgm:prSet presAssocID="{018076D8-57DB-4C86-A4B4-7BCAD38039BA}" presName="parTx" presStyleLbl="revTx" presStyleIdx="0" presStyleCnt="2">
        <dgm:presLayoutVars>
          <dgm:chMax val="1"/>
          <dgm:bulletEnabled val="1"/>
        </dgm:presLayoutVars>
      </dgm:prSet>
      <dgm:spPr/>
      <dgm:t>
        <a:bodyPr/>
        <a:lstStyle/>
        <a:p>
          <a:endParaRPr lang="fr-CA"/>
        </a:p>
      </dgm:t>
    </dgm:pt>
    <dgm:pt modelId="{5DC0D5A0-E186-448F-A164-035773900CD6}" type="pres">
      <dgm:prSet presAssocID="{018076D8-57DB-4C86-A4B4-7BCAD38039BA}" presName="bracket" presStyleLbl="parChTrans1D1" presStyleIdx="0" presStyleCnt="2"/>
      <dgm:spPr/>
    </dgm:pt>
    <dgm:pt modelId="{7231D321-A32C-41CC-AB74-2976E5465F31}" type="pres">
      <dgm:prSet presAssocID="{018076D8-57DB-4C86-A4B4-7BCAD38039BA}" presName="spH" presStyleCnt="0"/>
      <dgm:spPr/>
    </dgm:pt>
    <dgm:pt modelId="{4BF7DA2B-EE89-4D7B-BC99-2802F9EAD65C}" type="pres">
      <dgm:prSet presAssocID="{018076D8-57DB-4C86-A4B4-7BCAD38039BA}" presName="desTx" presStyleLbl="node1" presStyleIdx="0" presStyleCnt="2" custScaleY="159611">
        <dgm:presLayoutVars>
          <dgm:bulletEnabled val="1"/>
        </dgm:presLayoutVars>
      </dgm:prSet>
      <dgm:spPr/>
      <dgm:t>
        <a:bodyPr/>
        <a:lstStyle/>
        <a:p>
          <a:endParaRPr lang="fr-CA"/>
        </a:p>
      </dgm:t>
    </dgm:pt>
    <dgm:pt modelId="{7AC9A8FF-8FF8-4E9E-92E6-57A4D25A767B}" type="pres">
      <dgm:prSet presAssocID="{ACE1B70D-1C30-4495-ABE0-A81C9B44AEA2}" presName="spV" presStyleCnt="0"/>
      <dgm:spPr/>
    </dgm:pt>
    <dgm:pt modelId="{E82947C7-EADE-4A9B-8C74-CD5EAE466EB2}" type="pres">
      <dgm:prSet presAssocID="{B1E33BBA-D75A-4CDC-A92D-7A9BFF73066B}" presName="linNode" presStyleCnt="0"/>
      <dgm:spPr/>
    </dgm:pt>
    <dgm:pt modelId="{C503B689-99E4-4651-A20F-B03FDD3C6031}" type="pres">
      <dgm:prSet presAssocID="{B1E33BBA-D75A-4CDC-A92D-7A9BFF73066B}" presName="parTx" presStyleLbl="revTx" presStyleIdx="1" presStyleCnt="2">
        <dgm:presLayoutVars>
          <dgm:chMax val="1"/>
          <dgm:bulletEnabled val="1"/>
        </dgm:presLayoutVars>
      </dgm:prSet>
      <dgm:spPr/>
      <dgm:t>
        <a:bodyPr/>
        <a:lstStyle/>
        <a:p>
          <a:endParaRPr lang="fr-CA"/>
        </a:p>
      </dgm:t>
    </dgm:pt>
    <dgm:pt modelId="{866FFC54-C534-4E40-B8E3-49F21668D950}" type="pres">
      <dgm:prSet presAssocID="{B1E33BBA-D75A-4CDC-A92D-7A9BFF73066B}" presName="bracket" presStyleLbl="parChTrans1D1" presStyleIdx="1" presStyleCnt="2"/>
      <dgm:spPr/>
    </dgm:pt>
    <dgm:pt modelId="{4E9A8A8C-325C-4D6D-862C-CAB6B547491B}" type="pres">
      <dgm:prSet presAssocID="{B1E33BBA-D75A-4CDC-A92D-7A9BFF73066B}" presName="spH" presStyleCnt="0"/>
      <dgm:spPr/>
    </dgm:pt>
    <dgm:pt modelId="{D2DA65C1-FC07-424C-84C2-D964A1848CEC}" type="pres">
      <dgm:prSet presAssocID="{B1E33BBA-D75A-4CDC-A92D-7A9BFF73066B}" presName="desTx" presStyleLbl="node1" presStyleIdx="1" presStyleCnt="2" custScaleY="145541">
        <dgm:presLayoutVars>
          <dgm:bulletEnabled val="1"/>
        </dgm:presLayoutVars>
      </dgm:prSet>
      <dgm:spPr/>
      <dgm:t>
        <a:bodyPr/>
        <a:lstStyle/>
        <a:p>
          <a:endParaRPr lang="fr-CA"/>
        </a:p>
      </dgm:t>
    </dgm:pt>
  </dgm:ptLst>
  <dgm:cxnLst>
    <dgm:cxn modelId="{1120AA74-BD52-4026-9C2C-9C86B9F8963A}" type="presOf" srcId="{252ED156-FA87-4A0D-909B-DB5710B22E14}" destId="{4BF7DA2B-EE89-4D7B-BC99-2802F9EAD65C}" srcOrd="0" destOrd="0" presId="urn:diagrams.loki3.com/BracketList+Icon"/>
    <dgm:cxn modelId="{EC3A7585-A31A-4657-8FFD-33FB98C3F602}" type="presOf" srcId="{018076D8-57DB-4C86-A4B4-7BCAD38039BA}" destId="{697CB9A1-BE16-4491-8142-2D1D068F1BD2}" srcOrd="0" destOrd="0" presId="urn:diagrams.loki3.com/BracketList+Icon"/>
    <dgm:cxn modelId="{61B5E32B-7600-4B09-A27E-266B6449D4D0}" srcId="{B1E33BBA-D75A-4CDC-A92D-7A9BFF73066B}" destId="{19FAFE39-532B-4A79-9856-AEA72776253A}" srcOrd="0" destOrd="0" parTransId="{7AB565D8-D2DC-4D7F-9616-56B9E4AE84B0}" sibTransId="{22920AAD-E810-4279-ABF8-0ABEAA81AFC5}"/>
    <dgm:cxn modelId="{D74376A2-5145-4838-BB0A-19B61F0A7E32}" type="presOf" srcId="{49A93948-D6F2-49FC-8D6D-50065BD8775D}" destId="{C48EA966-3D9A-4F53-A322-0295AA47C787}" srcOrd="0" destOrd="0" presId="urn:diagrams.loki3.com/BracketList+Icon"/>
    <dgm:cxn modelId="{BA7C65DB-2632-4015-9A23-CCC555BE0997}" srcId="{49A93948-D6F2-49FC-8D6D-50065BD8775D}" destId="{B1E33BBA-D75A-4CDC-A92D-7A9BFF73066B}" srcOrd="1" destOrd="0" parTransId="{71E56C16-4618-4BE4-87F8-55FF80B7F9AF}" sibTransId="{DCDE784C-6F42-4BB9-866A-4FBBC1B4A784}"/>
    <dgm:cxn modelId="{3B13532D-DB70-4159-8AA3-994D7EB03544}" type="presOf" srcId="{B1E33BBA-D75A-4CDC-A92D-7A9BFF73066B}" destId="{C503B689-99E4-4651-A20F-B03FDD3C6031}" srcOrd="0" destOrd="0" presId="urn:diagrams.loki3.com/BracketList+Icon"/>
    <dgm:cxn modelId="{874AABCB-F03F-42D8-A2DE-067407464D23}" type="presOf" srcId="{19FAFE39-532B-4A79-9856-AEA72776253A}" destId="{D2DA65C1-FC07-424C-84C2-D964A1848CEC}" srcOrd="0" destOrd="0" presId="urn:diagrams.loki3.com/BracketList+Icon"/>
    <dgm:cxn modelId="{E8595A7D-E90B-40BF-B369-2554EA9EB0D9}" srcId="{49A93948-D6F2-49FC-8D6D-50065BD8775D}" destId="{018076D8-57DB-4C86-A4B4-7BCAD38039BA}" srcOrd="0" destOrd="0" parTransId="{403ED2EB-B35F-4B4D-B8BE-3F69A5A015F7}" sibTransId="{ACE1B70D-1C30-4495-ABE0-A81C9B44AEA2}"/>
    <dgm:cxn modelId="{0E71588A-D179-4E8C-8AD7-4EA88EF85EAA}" srcId="{018076D8-57DB-4C86-A4B4-7BCAD38039BA}" destId="{252ED156-FA87-4A0D-909B-DB5710B22E14}" srcOrd="0" destOrd="0" parTransId="{5BD6E38E-3BC5-411C-A6E8-1824F74918E4}" sibTransId="{5207D6A0-38AF-4283-9BB3-A0464B02D888}"/>
    <dgm:cxn modelId="{46554E40-5D1C-4686-BE0E-063A48F59BD4}" type="presParOf" srcId="{C48EA966-3D9A-4F53-A322-0295AA47C787}" destId="{CA3E4F81-CC91-48BE-B72D-D0AA97750324}" srcOrd="0" destOrd="0" presId="urn:diagrams.loki3.com/BracketList+Icon"/>
    <dgm:cxn modelId="{9C2221DA-57A3-4BD2-B747-B6C814448802}" type="presParOf" srcId="{CA3E4F81-CC91-48BE-B72D-D0AA97750324}" destId="{697CB9A1-BE16-4491-8142-2D1D068F1BD2}" srcOrd="0" destOrd="0" presId="urn:diagrams.loki3.com/BracketList+Icon"/>
    <dgm:cxn modelId="{03D2248B-EB75-4568-B780-FEE4E6DA2E4C}" type="presParOf" srcId="{CA3E4F81-CC91-48BE-B72D-D0AA97750324}" destId="{5DC0D5A0-E186-448F-A164-035773900CD6}" srcOrd="1" destOrd="0" presId="urn:diagrams.loki3.com/BracketList+Icon"/>
    <dgm:cxn modelId="{8A41723A-3B34-4F74-85E6-9A9207DD5F43}" type="presParOf" srcId="{CA3E4F81-CC91-48BE-B72D-D0AA97750324}" destId="{7231D321-A32C-41CC-AB74-2976E5465F31}" srcOrd="2" destOrd="0" presId="urn:diagrams.loki3.com/BracketList+Icon"/>
    <dgm:cxn modelId="{9DF1AF56-1B76-4FFC-975A-B69D6DD534E3}" type="presParOf" srcId="{CA3E4F81-CC91-48BE-B72D-D0AA97750324}" destId="{4BF7DA2B-EE89-4D7B-BC99-2802F9EAD65C}" srcOrd="3" destOrd="0" presId="urn:diagrams.loki3.com/BracketList+Icon"/>
    <dgm:cxn modelId="{5FDA9722-B4CA-4998-9580-FA524CFD6B80}" type="presParOf" srcId="{C48EA966-3D9A-4F53-A322-0295AA47C787}" destId="{7AC9A8FF-8FF8-4E9E-92E6-57A4D25A767B}" srcOrd="1" destOrd="0" presId="urn:diagrams.loki3.com/BracketList+Icon"/>
    <dgm:cxn modelId="{DBE72B2D-09BF-43CE-B8A5-F0DF60955797}" type="presParOf" srcId="{C48EA966-3D9A-4F53-A322-0295AA47C787}" destId="{E82947C7-EADE-4A9B-8C74-CD5EAE466EB2}" srcOrd="2" destOrd="0" presId="urn:diagrams.loki3.com/BracketList+Icon"/>
    <dgm:cxn modelId="{958CCF21-A441-44A9-9D50-C8754F3046EC}" type="presParOf" srcId="{E82947C7-EADE-4A9B-8C74-CD5EAE466EB2}" destId="{C503B689-99E4-4651-A20F-B03FDD3C6031}" srcOrd="0" destOrd="0" presId="urn:diagrams.loki3.com/BracketList+Icon"/>
    <dgm:cxn modelId="{10C1F6F8-E655-4086-AC0A-5795F8E5A7C8}" type="presParOf" srcId="{E82947C7-EADE-4A9B-8C74-CD5EAE466EB2}" destId="{866FFC54-C534-4E40-B8E3-49F21668D950}" srcOrd="1" destOrd="0" presId="urn:diagrams.loki3.com/BracketList+Icon"/>
    <dgm:cxn modelId="{ACB9500B-B40D-4587-8A4C-280DC150B35C}" type="presParOf" srcId="{E82947C7-EADE-4A9B-8C74-CD5EAE466EB2}" destId="{4E9A8A8C-325C-4D6D-862C-CAB6B547491B}" srcOrd="2" destOrd="0" presId="urn:diagrams.loki3.com/BracketList+Icon"/>
    <dgm:cxn modelId="{B6F82B1F-03F7-400E-BEBD-6BA18E7E042E}" type="presParOf" srcId="{E82947C7-EADE-4A9B-8C74-CD5EAE466EB2}" destId="{D2DA65C1-FC07-424C-84C2-D964A1848CEC}" srcOrd="3" destOrd="0" presId="urn:diagrams.loki3.com/BracketList+Icon"/>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7D105D-39C4-43A9-9E94-1E7DBE07516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CA"/>
        </a:p>
      </dgm:t>
    </dgm:pt>
    <dgm:pt modelId="{1BEE4B01-419D-4A35-8C49-0E8408E54F21}">
      <dgm:prSet phldrT="[Texte]"/>
      <dgm:spPr/>
      <dgm:t>
        <a:bodyPr/>
        <a:lstStyle/>
        <a:p>
          <a:r>
            <a:rPr lang="fr-CA" dirty="0" smtClean="0"/>
            <a:t>  </a:t>
          </a:r>
          <a:endParaRPr lang="fr-CA" dirty="0"/>
        </a:p>
      </dgm:t>
    </dgm:pt>
    <dgm:pt modelId="{9FAD63CD-DDD0-43F5-A8C2-920579A800FC}" type="parTrans" cxnId="{C6109E64-3B28-4B26-981F-AA7CFB70F11B}">
      <dgm:prSet/>
      <dgm:spPr/>
      <dgm:t>
        <a:bodyPr/>
        <a:lstStyle/>
        <a:p>
          <a:endParaRPr lang="fr-CA"/>
        </a:p>
      </dgm:t>
    </dgm:pt>
    <dgm:pt modelId="{8A30140F-B913-4412-ABE9-CD698C234D1A}" type="sibTrans" cxnId="{C6109E64-3B28-4B26-981F-AA7CFB70F11B}">
      <dgm:prSet/>
      <dgm:spPr/>
      <dgm:t>
        <a:bodyPr/>
        <a:lstStyle/>
        <a:p>
          <a:endParaRPr lang="fr-CA"/>
        </a:p>
      </dgm:t>
    </dgm:pt>
    <dgm:pt modelId="{C39FCA78-44A1-4EA1-A8C2-D9FEC4E58A0D}">
      <dgm:prSet phldrT="[Texte]"/>
      <dgm:spPr/>
      <dgm:t>
        <a:bodyPr/>
        <a:lstStyle/>
        <a:p>
          <a:r>
            <a:rPr lang="fr-CA" dirty="0" smtClean="0"/>
            <a:t>  </a:t>
          </a:r>
          <a:endParaRPr lang="fr-CA" dirty="0"/>
        </a:p>
      </dgm:t>
    </dgm:pt>
    <dgm:pt modelId="{BDD44DBD-7BAA-4DE7-8267-02FED85F802D}" type="parTrans" cxnId="{0B9A4359-7E4C-44BF-B49E-135C9058209B}">
      <dgm:prSet/>
      <dgm:spPr/>
      <dgm:t>
        <a:bodyPr/>
        <a:lstStyle/>
        <a:p>
          <a:endParaRPr lang="fr-CA"/>
        </a:p>
      </dgm:t>
    </dgm:pt>
    <dgm:pt modelId="{E9CA36DD-D0A1-4FBC-8755-2769FB4280C2}" type="sibTrans" cxnId="{0B9A4359-7E4C-44BF-B49E-135C9058209B}">
      <dgm:prSet/>
      <dgm:spPr/>
      <dgm:t>
        <a:bodyPr/>
        <a:lstStyle/>
        <a:p>
          <a:endParaRPr lang="fr-CA"/>
        </a:p>
      </dgm:t>
    </dgm:pt>
    <dgm:pt modelId="{8600CE7B-9ACF-490B-A6C4-5224F652CCF8}">
      <dgm:prSet phldrT="[Texte]"/>
      <dgm:spPr/>
      <dgm:t>
        <a:bodyPr/>
        <a:lstStyle/>
        <a:p>
          <a:r>
            <a:rPr lang="fr-CA" dirty="0" smtClean="0"/>
            <a:t>  </a:t>
          </a:r>
          <a:endParaRPr lang="fr-CA" dirty="0"/>
        </a:p>
      </dgm:t>
    </dgm:pt>
    <dgm:pt modelId="{5AA83F0D-20B8-41A9-82FD-7A9E447710AE}" type="parTrans" cxnId="{AB3AF8CD-4FC7-4C32-A0C2-6E594A5D9094}">
      <dgm:prSet/>
      <dgm:spPr/>
      <dgm:t>
        <a:bodyPr/>
        <a:lstStyle/>
        <a:p>
          <a:endParaRPr lang="fr-CA"/>
        </a:p>
      </dgm:t>
    </dgm:pt>
    <dgm:pt modelId="{853E018E-A03F-4CB8-90F6-635A63B60F02}" type="sibTrans" cxnId="{AB3AF8CD-4FC7-4C32-A0C2-6E594A5D9094}">
      <dgm:prSet/>
      <dgm:spPr/>
      <dgm:t>
        <a:bodyPr/>
        <a:lstStyle/>
        <a:p>
          <a:endParaRPr lang="fr-CA"/>
        </a:p>
      </dgm:t>
    </dgm:pt>
    <dgm:pt modelId="{16248C97-FDC3-447E-997D-A4466BB1FFE4}">
      <dgm:prSet phldrT="[Texte]"/>
      <dgm:spPr/>
      <dgm:t>
        <a:bodyPr/>
        <a:lstStyle/>
        <a:p>
          <a:r>
            <a:rPr lang="fr-CA" dirty="0" smtClean="0"/>
            <a:t>  </a:t>
          </a:r>
          <a:endParaRPr lang="fr-CA" dirty="0"/>
        </a:p>
      </dgm:t>
    </dgm:pt>
    <dgm:pt modelId="{758E03FD-A83B-4A19-B717-2D2DBF795AF6}" type="parTrans" cxnId="{E0C3659D-AB78-489C-BE51-FDD5FC9BC920}">
      <dgm:prSet/>
      <dgm:spPr/>
      <dgm:t>
        <a:bodyPr/>
        <a:lstStyle/>
        <a:p>
          <a:endParaRPr lang="fr-CA"/>
        </a:p>
      </dgm:t>
    </dgm:pt>
    <dgm:pt modelId="{7DC41184-1B84-430E-89C5-4569665A7645}" type="sibTrans" cxnId="{E0C3659D-AB78-489C-BE51-FDD5FC9BC920}">
      <dgm:prSet/>
      <dgm:spPr/>
      <dgm:t>
        <a:bodyPr/>
        <a:lstStyle/>
        <a:p>
          <a:endParaRPr lang="fr-CA"/>
        </a:p>
      </dgm:t>
    </dgm:pt>
    <dgm:pt modelId="{DCD12F9A-0EF8-41C9-A9AA-705DA7289396}">
      <dgm:prSet phldrT="[Texte]"/>
      <dgm:spPr/>
      <dgm:t>
        <a:bodyPr/>
        <a:lstStyle/>
        <a:p>
          <a:r>
            <a:rPr lang="fr-CA" dirty="0" smtClean="0"/>
            <a:t>  </a:t>
          </a:r>
          <a:endParaRPr lang="fr-CA" dirty="0"/>
        </a:p>
      </dgm:t>
    </dgm:pt>
    <dgm:pt modelId="{32C60DFA-AE99-491C-B579-23569346B034}" type="parTrans" cxnId="{6E797422-501E-4800-AC9E-57C9EC0470D9}">
      <dgm:prSet/>
      <dgm:spPr/>
      <dgm:t>
        <a:bodyPr/>
        <a:lstStyle/>
        <a:p>
          <a:endParaRPr lang="fr-CA"/>
        </a:p>
      </dgm:t>
    </dgm:pt>
    <dgm:pt modelId="{5C593D98-7D91-4894-A1EA-0A7E94F35420}" type="sibTrans" cxnId="{6E797422-501E-4800-AC9E-57C9EC0470D9}">
      <dgm:prSet/>
      <dgm:spPr/>
      <dgm:t>
        <a:bodyPr/>
        <a:lstStyle/>
        <a:p>
          <a:endParaRPr lang="fr-CA"/>
        </a:p>
      </dgm:t>
    </dgm:pt>
    <dgm:pt modelId="{B91B0103-5A5A-47B9-9D41-C23094A19C9C}">
      <dgm:prSet phldrT="[Texte]"/>
      <dgm:spPr/>
      <dgm:t>
        <a:bodyPr/>
        <a:lstStyle/>
        <a:p>
          <a:r>
            <a:rPr lang="fr-CA" dirty="0" smtClean="0"/>
            <a:t>  </a:t>
          </a:r>
          <a:endParaRPr lang="fr-CA" dirty="0"/>
        </a:p>
      </dgm:t>
    </dgm:pt>
    <dgm:pt modelId="{E0573B28-8864-4736-9A43-88D8FE4A3A27}" type="parTrans" cxnId="{34225438-A54E-4DEB-AB9F-6BAD3C369AAA}">
      <dgm:prSet/>
      <dgm:spPr/>
      <dgm:t>
        <a:bodyPr/>
        <a:lstStyle/>
        <a:p>
          <a:endParaRPr lang="fr-CA"/>
        </a:p>
      </dgm:t>
    </dgm:pt>
    <dgm:pt modelId="{720F2331-7E5D-41BB-A8E7-570B4AD44AA7}" type="sibTrans" cxnId="{34225438-A54E-4DEB-AB9F-6BAD3C369AAA}">
      <dgm:prSet/>
      <dgm:spPr/>
      <dgm:t>
        <a:bodyPr/>
        <a:lstStyle/>
        <a:p>
          <a:endParaRPr lang="fr-CA"/>
        </a:p>
      </dgm:t>
    </dgm:pt>
    <dgm:pt modelId="{FDB520B6-B456-4A0D-A4BE-25ABEAD608E7}" type="pres">
      <dgm:prSet presAssocID="{497D105D-39C4-43A9-9E94-1E7DBE075164}" presName="Name0" presStyleCnt="0">
        <dgm:presLayoutVars>
          <dgm:dir/>
          <dgm:animLvl val="lvl"/>
          <dgm:resizeHandles/>
        </dgm:presLayoutVars>
      </dgm:prSet>
      <dgm:spPr/>
      <dgm:t>
        <a:bodyPr/>
        <a:lstStyle/>
        <a:p>
          <a:endParaRPr lang="fr-CA"/>
        </a:p>
      </dgm:t>
    </dgm:pt>
    <dgm:pt modelId="{F3B573F3-2538-439A-8570-3A5E1B26D355}" type="pres">
      <dgm:prSet presAssocID="{1BEE4B01-419D-4A35-8C49-0E8408E54F21}" presName="linNode" presStyleCnt="0"/>
      <dgm:spPr/>
    </dgm:pt>
    <dgm:pt modelId="{3D5C2DBC-C5A7-481C-BA27-F37E17FFE734}" type="pres">
      <dgm:prSet presAssocID="{1BEE4B01-419D-4A35-8C49-0E8408E54F21}" presName="parentShp" presStyleLbl="node1" presStyleIdx="0" presStyleCnt="2">
        <dgm:presLayoutVars>
          <dgm:bulletEnabled val="1"/>
        </dgm:presLayoutVars>
      </dgm:prSet>
      <dgm:spPr/>
      <dgm:t>
        <a:bodyPr/>
        <a:lstStyle/>
        <a:p>
          <a:endParaRPr lang="fr-CA"/>
        </a:p>
      </dgm:t>
    </dgm:pt>
    <dgm:pt modelId="{FCE2D99B-7394-4622-A6A1-E84FEEDC7C4E}" type="pres">
      <dgm:prSet presAssocID="{1BEE4B01-419D-4A35-8C49-0E8408E54F21}" presName="childShp" presStyleLbl="bgAccFollowNode1" presStyleIdx="0" presStyleCnt="2">
        <dgm:presLayoutVars>
          <dgm:bulletEnabled val="1"/>
        </dgm:presLayoutVars>
      </dgm:prSet>
      <dgm:spPr/>
      <dgm:t>
        <a:bodyPr/>
        <a:lstStyle/>
        <a:p>
          <a:endParaRPr lang="fr-CA"/>
        </a:p>
      </dgm:t>
    </dgm:pt>
    <dgm:pt modelId="{26435267-E3F2-4487-836A-F4FA97225B3A}" type="pres">
      <dgm:prSet presAssocID="{8A30140F-B913-4412-ABE9-CD698C234D1A}" presName="spacing" presStyleCnt="0"/>
      <dgm:spPr/>
    </dgm:pt>
    <dgm:pt modelId="{AC5027C7-AEBB-40B3-860F-F75EDAB89C67}" type="pres">
      <dgm:prSet presAssocID="{16248C97-FDC3-447E-997D-A4466BB1FFE4}" presName="linNode" presStyleCnt="0"/>
      <dgm:spPr/>
    </dgm:pt>
    <dgm:pt modelId="{18751715-4D1D-417E-B482-DDA5B79AE213}" type="pres">
      <dgm:prSet presAssocID="{16248C97-FDC3-447E-997D-A4466BB1FFE4}" presName="parentShp" presStyleLbl="node1" presStyleIdx="1" presStyleCnt="2">
        <dgm:presLayoutVars>
          <dgm:bulletEnabled val="1"/>
        </dgm:presLayoutVars>
      </dgm:prSet>
      <dgm:spPr/>
      <dgm:t>
        <a:bodyPr/>
        <a:lstStyle/>
        <a:p>
          <a:endParaRPr lang="fr-CA"/>
        </a:p>
      </dgm:t>
    </dgm:pt>
    <dgm:pt modelId="{8404113F-16D8-4EE6-85D8-5C8C39324917}" type="pres">
      <dgm:prSet presAssocID="{16248C97-FDC3-447E-997D-A4466BB1FFE4}" presName="childShp" presStyleLbl="bgAccFollowNode1" presStyleIdx="1" presStyleCnt="2">
        <dgm:presLayoutVars>
          <dgm:bulletEnabled val="1"/>
        </dgm:presLayoutVars>
      </dgm:prSet>
      <dgm:spPr/>
      <dgm:t>
        <a:bodyPr/>
        <a:lstStyle/>
        <a:p>
          <a:endParaRPr lang="fr-CA"/>
        </a:p>
      </dgm:t>
    </dgm:pt>
  </dgm:ptLst>
  <dgm:cxnLst>
    <dgm:cxn modelId="{7A8F620A-B5A0-47E6-9832-0AAA0EEE9070}" type="presOf" srcId="{C39FCA78-44A1-4EA1-A8C2-D9FEC4E58A0D}" destId="{FCE2D99B-7394-4622-A6A1-E84FEEDC7C4E}" srcOrd="0" destOrd="0" presId="urn:microsoft.com/office/officeart/2005/8/layout/vList6"/>
    <dgm:cxn modelId="{C6109E64-3B28-4B26-981F-AA7CFB70F11B}" srcId="{497D105D-39C4-43A9-9E94-1E7DBE075164}" destId="{1BEE4B01-419D-4A35-8C49-0E8408E54F21}" srcOrd="0" destOrd="0" parTransId="{9FAD63CD-DDD0-43F5-A8C2-920579A800FC}" sibTransId="{8A30140F-B913-4412-ABE9-CD698C234D1A}"/>
    <dgm:cxn modelId="{37879FEB-2E14-4CD0-95D5-EC8B215DA25F}" type="presOf" srcId="{DCD12F9A-0EF8-41C9-A9AA-705DA7289396}" destId="{8404113F-16D8-4EE6-85D8-5C8C39324917}" srcOrd="0" destOrd="0" presId="urn:microsoft.com/office/officeart/2005/8/layout/vList6"/>
    <dgm:cxn modelId="{AB3AF8CD-4FC7-4C32-A0C2-6E594A5D9094}" srcId="{1BEE4B01-419D-4A35-8C49-0E8408E54F21}" destId="{8600CE7B-9ACF-490B-A6C4-5224F652CCF8}" srcOrd="1" destOrd="0" parTransId="{5AA83F0D-20B8-41A9-82FD-7A9E447710AE}" sibTransId="{853E018E-A03F-4CB8-90F6-635A63B60F02}"/>
    <dgm:cxn modelId="{0B9A4359-7E4C-44BF-B49E-135C9058209B}" srcId="{1BEE4B01-419D-4A35-8C49-0E8408E54F21}" destId="{C39FCA78-44A1-4EA1-A8C2-D9FEC4E58A0D}" srcOrd="0" destOrd="0" parTransId="{BDD44DBD-7BAA-4DE7-8267-02FED85F802D}" sibTransId="{E9CA36DD-D0A1-4FBC-8755-2769FB4280C2}"/>
    <dgm:cxn modelId="{3FCA5E41-EF04-4E80-83EA-3C704FED5302}" type="presOf" srcId="{16248C97-FDC3-447E-997D-A4466BB1FFE4}" destId="{18751715-4D1D-417E-B482-DDA5B79AE213}" srcOrd="0" destOrd="0" presId="urn:microsoft.com/office/officeart/2005/8/layout/vList6"/>
    <dgm:cxn modelId="{CA39A6D4-F8D2-4049-9D95-554C131B9353}" type="presOf" srcId="{1BEE4B01-419D-4A35-8C49-0E8408E54F21}" destId="{3D5C2DBC-C5A7-481C-BA27-F37E17FFE734}" srcOrd="0" destOrd="0" presId="urn:microsoft.com/office/officeart/2005/8/layout/vList6"/>
    <dgm:cxn modelId="{34225438-A54E-4DEB-AB9F-6BAD3C369AAA}" srcId="{16248C97-FDC3-447E-997D-A4466BB1FFE4}" destId="{B91B0103-5A5A-47B9-9D41-C23094A19C9C}" srcOrd="1" destOrd="0" parTransId="{E0573B28-8864-4736-9A43-88D8FE4A3A27}" sibTransId="{720F2331-7E5D-41BB-A8E7-570B4AD44AA7}"/>
    <dgm:cxn modelId="{0018D3C9-8130-42AD-9ED0-099E3E9D4665}" type="presOf" srcId="{8600CE7B-9ACF-490B-A6C4-5224F652CCF8}" destId="{FCE2D99B-7394-4622-A6A1-E84FEEDC7C4E}" srcOrd="0" destOrd="1" presId="urn:microsoft.com/office/officeart/2005/8/layout/vList6"/>
    <dgm:cxn modelId="{A63A77C0-04B9-4AFF-B8E0-2B449CE95087}" type="presOf" srcId="{B91B0103-5A5A-47B9-9D41-C23094A19C9C}" destId="{8404113F-16D8-4EE6-85D8-5C8C39324917}" srcOrd="0" destOrd="1" presId="urn:microsoft.com/office/officeart/2005/8/layout/vList6"/>
    <dgm:cxn modelId="{E0C3659D-AB78-489C-BE51-FDD5FC9BC920}" srcId="{497D105D-39C4-43A9-9E94-1E7DBE075164}" destId="{16248C97-FDC3-447E-997D-A4466BB1FFE4}" srcOrd="1" destOrd="0" parTransId="{758E03FD-A83B-4A19-B717-2D2DBF795AF6}" sibTransId="{7DC41184-1B84-430E-89C5-4569665A7645}"/>
    <dgm:cxn modelId="{6E797422-501E-4800-AC9E-57C9EC0470D9}" srcId="{16248C97-FDC3-447E-997D-A4466BB1FFE4}" destId="{DCD12F9A-0EF8-41C9-A9AA-705DA7289396}" srcOrd="0" destOrd="0" parTransId="{32C60DFA-AE99-491C-B579-23569346B034}" sibTransId="{5C593D98-7D91-4894-A1EA-0A7E94F35420}"/>
    <dgm:cxn modelId="{58BDB013-7089-41A1-92A8-CD4F51BA5BD7}" type="presOf" srcId="{497D105D-39C4-43A9-9E94-1E7DBE075164}" destId="{FDB520B6-B456-4A0D-A4BE-25ABEAD608E7}" srcOrd="0" destOrd="0" presId="urn:microsoft.com/office/officeart/2005/8/layout/vList6"/>
    <dgm:cxn modelId="{EC70CDF1-4CE4-4D0E-9C63-C490E9D76630}" type="presParOf" srcId="{FDB520B6-B456-4A0D-A4BE-25ABEAD608E7}" destId="{F3B573F3-2538-439A-8570-3A5E1B26D355}" srcOrd="0" destOrd="0" presId="urn:microsoft.com/office/officeart/2005/8/layout/vList6"/>
    <dgm:cxn modelId="{D55D0AE6-B282-4266-AB18-14E2B247BD00}" type="presParOf" srcId="{F3B573F3-2538-439A-8570-3A5E1B26D355}" destId="{3D5C2DBC-C5A7-481C-BA27-F37E17FFE734}" srcOrd="0" destOrd="0" presId="urn:microsoft.com/office/officeart/2005/8/layout/vList6"/>
    <dgm:cxn modelId="{0F020B7D-9E74-4231-BEDF-22E1F9DD7B4D}" type="presParOf" srcId="{F3B573F3-2538-439A-8570-3A5E1B26D355}" destId="{FCE2D99B-7394-4622-A6A1-E84FEEDC7C4E}" srcOrd="1" destOrd="0" presId="urn:microsoft.com/office/officeart/2005/8/layout/vList6"/>
    <dgm:cxn modelId="{AFE0E836-D4AE-4DFE-AFB7-39D36455D694}" type="presParOf" srcId="{FDB520B6-B456-4A0D-A4BE-25ABEAD608E7}" destId="{26435267-E3F2-4487-836A-F4FA97225B3A}" srcOrd="1" destOrd="0" presId="urn:microsoft.com/office/officeart/2005/8/layout/vList6"/>
    <dgm:cxn modelId="{8EB23870-B458-4648-BCF4-A637D6BA3F68}" type="presParOf" srcId="{FDB520B6-B456-4A0D-A4BE-25ABEAD608E7}" destId="{AC5027C7-AEBB-40B3-860F-F75EDAB89C67}" srcOrd="2" destOrd="0" presId="urn:microsoft.com/office/officeart/2005/8/layout/vList6"/>
    <dgm:cxn modelId="{1EA8B501-74B2-4BDC-BFE4-1EC126661270}" type="presParOf" srcId="{AC5027C7-AEBB-40B3-860F-F75EDAB89C67}" destId="{18751715-4D1D-417E-B482-DDA5B79AE213}" srcOrd="0" destOrd="0" presId="urn:microsoft.com/office/officeart/2005/8/layout/vList6"/>
    <dgm:cxn modelId="{1D5A2872-DB8C-4A3D-99F1-B0D47AEE9DEC}" type="presParOf" srcId="{AC5027C7-AEBB-40B3-860F-F75EDAB89C67}" destId="{8404113F-16D8-4EE6-85D8-5C8C39324917}"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7D105D-39C4-43A9-9E94-1E7DBE07516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CA"/>
        </a:p>
      </dgm:t>
    </dgm:pt>
    <dgm:pt modelId="{1BEE4B01-419D-4A35-8C49-0E8408E54F21}">
      <dgm:prSet phldrT="[Texte]"/>
      <dgm:spPr/>
      <dgm:t>
        <a:bodyPr/>
        <a:lstStyle/>
        <a:p>
          <a:r>
            <a:rPr lang="fr-CA" dirty="0" smtClean="0"/>
            <a:t>  </a:t>
          </a:r>
          <a:endParaRPr lang="fr-CA" dirty="0"/>
        </a:p>
      </dgm:t>
    </dgm:pt>
    <dgm:pt modelId="{9FAD63CD-DDD0-43F5-A8C2-920579A800FC}" type="parTrans" cxnId="{C6109E64-3B28-4B26-981F-AA7CFB70F11B}">
      <dgm:prSet/>
      <dgm:spPr/>
      <dgm:t>
        <a:bodyPr/>
        <a:lstStyle/>
        <a:p>
          <a:endParaRPr lang="fr-CA"/>
        </a:p>
      </dgm:t>
    </dgm:pt>
    <dgm:pt modelId="{8A30140F-B913-4412-ABE9-CD698C234D1A}" type="sibTrans" cxnId="{C6109E64-3B28-4B26-981F-AA7CFB70F11B}">
      <dgm:prSet/>
      <dgm:spPr/>
      <dgm:t>
        <a:bodyPr/>
        <a:lstStyle/>
        <a:p>
          <a:endParaRPr lang="fr-CA"/>
        </a:p>
      </dgm:t>
    </dgm:pt>
    <dgm:pt modelId="{C39FCA78-44A1-4EA1-A8C2-D9FEC4E58A0D}">
      <dgm:prSet phldrT="[Texte]"/>
      <dgm:spPr/>
      <dgm:t>
        <a:bodyPr/>
        <a:lstStyle/>
        <a:p>
          <a:r>
            <a:rPr lang="fr-CA" dirty="0" smtClean="0"/>
            <a:t>  </a:t>
          </a:r>
          <a:endParaRPr lang="fr-CA" dirty="0"/>
        </a:p>
      </dgm:t>
    </dgm:pt>
    <dgm:pt modelId="{BDD44DBD-7BAA-4DE7-8267-02FED85F802D}" type="parTrans" cxnId="{0B9A4359-7E4C-44BF-B49E-135C9058209B}">
      <dgm:prSet/>
      <dgm:spPr/>
      <dgm:t>
        <a:bodyPr/>
        <a:lstStyle/>
        <a:p>
          <a:endParaRPr lang="fr-CA"/>
        </a:p>
      </dgm:t>
    </dgm:pt>
    <dgm:pt modelId="{E9CA36DD-D0A1-4FBC-8755-2769FB4280C2}" type="sibTrans" cxnId="{0B9A4359-7E4C-44BF-B49E-135C9058209B}">
      <dgm:prSet/>
      <dgm:spPr/>
      <dgm:t>
        <a:bodyPr/>
        <a:lstStyle/>
        <a:p>
          <a:endParaRPr lang="fr-CA"/>
        </a:p>
      </dgm:t>
    </dgm:pt>
    <dgm:pt modelId="{8600CE7B-9ACF-490B-A6C4-5224F652CCF8}">
      <dgm:prSet phldrT="[Texte]"/>
      <dgm:spPr/>
      <dgm:t>
        <a:bodyPr/>
        <a:lstStyle/>
        <a:p>
          <a:r>
            <a:rPr lang="fr-CA" dirty="0" smtClean="0"/>
            <a:t>  </a:t>
          </a:r>
          <a:endParaRPr lang="fr-CA" dirty="0"/>
        </a:p>
      </dgm:t>
    </dgm:pt>
    <dgm:pt modelId="{5AA83F0D-20B8-41A9-82FD-7A9E447710AE}" type="parTrans" cxnId="{AB3AF8CD-4FC7-4C32-A0C2-6E594A5D9094}">
      <dgm:prSet/>
      <dgm:spPr/>
      <dgm:t>
        <a:bodyPr/>
        <a:lstStyle/>
        <a:p>
          <a:endParaRPr lang="fr-CA"/>
        </a:p>
      </dgm:t>
    </dgm:pt>
    <dgm:pt modelId="{853E018E-A03F-4CB8-90F6-635A63B60F02}" type="sibTrans" cxnId="{AB3AF8CD-4FC7-4C32-A0C2-6E594A5D9094}">
      <dgm:prSet/>
      <dgm:spPr/>
      <dgm:t>
        <a:bodyPr/>
        <a:lstStyle/>
        <a:p>
          <a:endParaRPr lang="fr-CA"/>
        </a:p>
      </dgm:t>
    </dgm:pt>
    <dgm:pt modelId="{16248C97-FDC3-447E-997D-A4466BB1FFE4}">
      <dgm:prSet phldrT="[Texte]"/>
      <dgm:spPr/>
      <dgm:t>
        <a:bodyPr/>
        <a:lstStyle/>
        <a:p>
          <a:r>
            <a:rPr lang="fr-CA" dirty="0" smtClean="0"/>
            <a:t>  </a:t>
          </a:r>
          <a:endParaRPr lang="fr-CA" dirty="0"/>
        </a:p>
      </dgm:t>
    </dgm:pt>
    <dgm:pt modelId="{758E03FD-A83B-4A19-B717-2D2DBF795AF6}" type="parTrans" cxnId="{E0C3659D-AB78-489C-BE51-FDD5FC9BC920}">
      <dgm:prSet/>
      <dgm:spPr/>
      <dgm:t>
        <a:bodyPr/>
        <a:lstStyle/>
        <a:p>
          <a:endParaRPr lang="fr-CA"/>
        </a:p>
      </dgm:t>
    </dgm:pt>
    <dgm:pt modelId="{7DC41184-1B84-430E-89C5-4569665A7645}" type="sibTrans" cxnId="{E0C3659D-AB78-489C-BE51-FDD5FC9BC920}">
      <dgm:prSet/>
      <dgm:spPr/>
      <dgm:t>
        <a:bodyPr/>
        <a:lstStyle/>
        <a:p>
          <a:endParaRPr lang="fr-CA"/>
        </a:p>
      </dgm:t>
    </dgm:pt>
    <dgm:pt modelId="{DCD12F9A-0EF8-41C9-A9AA-705DA7289396}">
      <dgm:prSet phldrT="[Texte]"/>
      <dgm:spPr/>
      <dgm:t>
        <a:bodyPr/>
        <a:lstStyle/>
        <a:p>
          <a:r>
            <a:rPr lang="fr-CA" dirty="0" smtClean="0"/>
            <a:t>  </a:t>
          </a:r>
          <a:endParaRPr lang="fr-CA" dirty="0"/>
        </a:p>
      </dgm:t>
    </dgm:pt>
    <dgm:pt modelId="{32C60DFA-AE99-491C-B579-23569346B034}" type="parTrans" cxnId="{6E797422-501E-4800-AC9E-57C9EC0470D9}">
      <dgm:prSet/>
      <dgm:spPr/>
      <dgm:t>
        <a:bodyPr/>
        <a:lstStyle/>
        <a:p>
          <a:endParaRPr lang="fr-CA"/>
        </a:p>
      </dgm:t>
    </dgm:pt>
    <dgm:pt modelId="{5C593D98-7D91-4894-A1EA-0A7E94F35420}" type="sibTrans" cxnId="{6E797422-501E-4800-AC9E-57C9EC0470D9}">
      <dgm:prSet/>
      <dgm:spPr/>
      <dgm:t>
        <a:bodyPr/>
        <a:lstStyle/>
        <a:p>
          <a:endParaRPr lang="fr-CA"/>
        </a:p>
      </dgm:t>
    </dgm:pt>
    <dgm:pt modelId="{B91B0103-5A5A-47B9-9D41-C23094A19C9C}">
      <dgm:prSet phldrT="[Texte]"/>
      <dgm:spPr/>
      <dgm:t>
        <a:bodyPr/>
        <a:lstStyle/>
        <a:p>
          <a:r>
            <a:rPr lang="fr-CA" dirty="0" smtClean="0"/>
            <a:t>  </a:t>
          </a:r>
          <a:endParaRPr lang="fr-CA" dirty="0"/>
        </a:p>
      </dgm:t>
    </dgm:pt>
    <dgm:pt modelId="{E0573B28-8864-4736-9A43-88D8FE4A3A27}" type="parTrans" cxnId="{34225438-A54E-4DEB-AB9F-6BAD3C369AAA}">
      <dgm:prSet/>
      <dgm:spPr/>
      <dgm:t>
        <a:bodyPr/>
        <a:lstStyle/>
        <a:p>
          <a:endParaRPr lang="fr-CA"/>
        </a:p>
      </dgm:t>
    </dgm:pt>
    <dgm:pt modelId="{720F2331-7E5D-41BB-A8E7-570B4AD44AA7}" type="sibTrans" cxnId="{34225438-A54E-4DEB-AB9F-6BAD3C369AAA}">
      <dgm:prSet/>
      <dgm:spPr/>
      <dgm:t>
        <a:bodyPr/>
        <a:lstStyle/>
        <a:p>
          <a:endParaRPr lang="fr-CA"/>
        </a:p>
      </dgm:t>
    </dgm:pt>
    <dgm:pt modelId="{FDB520B6-B456-4A0D-A4BE-25ABEAD608E7}" type="pres">
      <dgm:prSet presAssocID="{497D105D-39C4-43A9-9E94-1E7DBE075164}" presName="Name0" presStyleCnt="0">
        <dgm:presLayoutVars>
          <dgm:dir/>
          <dgm:animLvl val="lvl"/>
          <dgm:resizeHandles/>
        </dgm:presLayoutVars>
      </dgm:prSet>
      <dgm:spPr/>
      <dgm:t>
        <a:bodyPr/>
        <a:lstStyle/>
        <a:p>
          <a:endParaRPr lang="fr-CA"/>
        </a:p>
      </dgm:t>
    </dgm:pt>
    <dgm:pt modelId="{F3B573F3-2538-439A-8570-3A5E1B26D355}" type="pres">
      <dgm:prSet presAssocID="{1BEE4B01-419D-4A35-8C49-0E8408E54F21}" presName="linNode" presStyleCnt="0"/>
      <dgm:spPr/>
    </dgm:pt>
    <dgm:pt modelId="{3D5C2DBC-C5A7-481C-BA27-F37E17FFE734}" type="pres">
      <dgm:prSet presAssocID="{1BEE4B01-419D-4A35-8C49-0E8408E54F21}" presName="parentShp" presStyleLbl="node1" presStyleIdx="0" presStyleCnt="2">
        <dgm:presLayoutVars>
          <dgm:bulletEnabled val="1"/>
        </dgm:presLayoutVars>
      </dgm:prSet>
      <dgm:spPr/>
      <dgm:t>
        <a:bodyPr/>
        <a:lstStyle/>
        <a:p>
          <a:endParaRPr lang="fr-CA"/>
        </a:p>
      </dgm:t>
    </dgm:pt>
    <dgm:pt modelId="{FCE2D99B-7394-4622-A6A1-E84FEEDC7C4E}" type="pres">
      <dgm:prSet presAssocID="{1BEE4B01-419D-4A35-8C49-0E8408E54F21}" presName="childShp" presStyleLbl="bgAccFollowNode1" presStyleIdx="0" presStyleCnt="2">
        <dgm:presLayoutVars>
          <dgm:bulletEnabled val="1"/>
        </dgm:presLayoutVars>
      </dgm:prSet>
      <dgm:spPr/>
      <dgm:t>
        <a:bodyPr/>
        <a:lstStyle/>
        <a:p>
          <a:endParaRPr lang="fr-CA"/>
        </a:p>
      </dgm:t>
    </dgm:pt>
    <dgm:pt modelId="{26435267-E3F2-4487-836A-F4FA97225B3A}" type="pres">
      <dgm:prSet presAssocID="{8A30140F-B913-4412-ABE9-CD698C234D1A}" presName="spacing" presStyleCnt="0"/>
      <dgm:spPr/>
    </dgm:pt>
    <dgm:pt modelId="{AC5027C7-AEBB-40B3-860F-F75EDAB89C67}" type="pres">
      <dgm:prSet presAssocID="{16248C97-FDC3-447E-997D-A4466BB1FFE4}" presName="linNode" presStyleCnt="0"/>
      <dgm:spPr/>
    </dgm:pt>
    <dgm:pt modelId="{18751715-4D1D-417E-B482-DDA5B79AE213}" type="pres">
      <dgm:prSet presAssocID="{16248C97-FDC3-447E-997D-A4466BB1FFE4}" presName="parentShp" presStyleLbl="node1" presStyleIdx="1" presStyleCnt="2">
        <dgm:presLayoutVars>
          <dgm:bulletEnabled val="1"/>
        </dgm:presLayoutVars>
      </dgm:prSet>
      <dgm:spPr/>
      <dgm:t>
        <a:bodyPr/>
        <a:lstStyle/>
        <a:p>
          <a:endParaRPr lang="fr-CA"/>
        </a:p>
      </dgm:t>
    </dgm:pt>
    <dgm:pt modelId="{8404113F-16D8-4EE6-85D8-5C8C39324917}" type="pres">
      <dgm:prSet presAssocID="{16248C97-FDC3-447E-997D-A4466BB1FFE4}" presName="childShp" presStyleLbl="bgAccFollowNode1" presStyleIdx="1" presStyleCnt="2">
        <dgm:presLayoutVars>
          <dgm:bulletEnabled val="1"/>
        </dgm:presLayoutVars>
      </dgm:prSet>
      <dgm:spPr/>
      <dgm:t>
        <a:bodyPr/>
        <a:lstStyle/>
        <a:p>
          <a:endParaRPr lang="fr-CA"/>
        </a:p>
      </dgm:t>
    </dgm:pt>
  </dgm:ptLst>
  <dgm:cxnLst>
    <dgm:cxn modelId="{51C6A594-D923-473C-A9A0-4F77BBAD5E49}" type="presOf" srcId="{497D105D-39C4-43A9-9E94-1E7DBE075164}" destId="{FDB520B6-B456-4A0D-A4BE-25ABEAD608E7}" srcOrd="0" destOrd="0" presId="urn:microsoft.com/office/officeart/2005/8/layout/vList6"/>
    <dgm:cxn modelId="{6E797422-501E-4800-AC9E-57C9EC0470D9}" srcId="{16248C97-FDC3-447E-997D-A4466BB1FFE4}" destId="{DCD12F9A-0EF8-41C9-A9AA-705DA7289396}" srcOrd="0" destOrd="0" parTransId="{32C60DFA-AE99-491C-B579-23569346B034}" sibTransId="{5C593D98-7D91-4894-A1EA-0A7E94F35420}"/>
    <dgm:cxn modelId="{0B9A4359-7E4C-44BF-B49E-135C9058209B}" srcId="{1BEE4B01-419D-4A35-8C49-0E8408E54F21}" destId="{C39FCA78-44A1-4EA1-A8C2-D9FEC4E58A0D}" srcOrd="0" destOrd="0" parTransId="{BDD44DBD-7BAA-4DE7-8267-02FED85F802D}" sibTransId="{E9CA36DD-D0A1-4FBC-8755-2769FB4280C2}"/>
    <dgm:cxn modelId="{E0C3659D-AB78-489C-BE51-FDD5FC9BC920}" srcId="{497D105D-39C4-43A9-9E94-1E7DBE075164}" destId="{16248C97-FDC3-447E-997D-A4466BB1FFE4}" srcOrd="1" destOrd="0" parTransId="{758E03FD-A83B-4A19-B717-2D2DBF795AF6}" sibTransId="{7DC41184-1B84-430E-89C5-4569665A7645}"/>
    <dgm:cxn modelId="{3AA2C2B4-1214-4B0E-A798-CE5A1993C144}" type="presOf" srcId="{DCD12F9A-0EF8-41C9-A9AA-705DA7289396}" destId="{8404113F-16D8-4EE6-85D8-5C8C39324917}" srcOrd="0" destOrd="0" presId="urn:microsoft.com/office/officeart/2005/8/layout/vList6"/>
    <dgm:cxn modelId="{9915F816-2D3B-4A57-9E0B-ED1BCCEBABC1}" type="presOf" srcId="{16248C97-FDC3-447E-997D-A4466BB1FFE4}" destId="{18751715-4D1D-417E-B482-DDA5B79AE213}" srcOrd="0" destOrd="0" presId="urn:microsoft.com/office/officeart/2005/8/layout/vList6"/>
    <dgm:cxn modelId="{C6109E64-3B28-4B26-981F-AA7CFB70F11B}" srcId="{497D105D-39C4-43A9-9E94-1E7DBE075164}" destId="{1BEE4B01-419D-4A35-8C49-0E8408E54F21}" srcOrd="0" destOrd="0" parTransId="{9FAD63CD-DDD0-43F5-A8C2-920579A800FC}" sibTransId="{8A30140F-B913-4412-ABE9-CD698C234D1A}"/>
    <dgm:cxn modelId="{DD7DBD7E-916C-45FE-B1A3-5C777A0253B4}" type="presOf" srcId="{1BEE4B01-419D-4A35-8C49-0E8408E54F21}" destId="{3D5C2DBC-C5A7-481C-BA27-F37E17FFE734}" srcOrd="0" destOrd="0" presId="urn:microsoft.com/office/officeart/2005/8/layout/vList6"/>
    <dgm:cxn modelId="{81A212BF-21B5-47CC-BFCE-0133CF06678E}" type="presOf" srcId="{8600CE7B-9ACF-490B-A6C4-5224F652CCF8}" destId="{FCE2D99B-7394-4622-A6A1-E84FEEDC7C4E}" srcOrd="0" destOrd="1" presId="urn:microsoft.com/office/officeart/2005/8/layout/vList6"/>
    <dgm:cxn modelId="{F9333018-9653-4CBD-9BCD-56B7B9FF0638}" type="presOf" srcId="{C39FCA78-44A1-4EA1-A8C2-D9FEC4E58A0D}" destId="{FCE2D99B-7394-4622-A6A1-E84FEEDC7C4E}" srcOrd="0" destOrd="0" presId="urn:microsoft.com/office/officeart/2005/8/layout/vList6"/>
    <dgm:cxn modelId="{AB3AF8CD-4FC7-4C32-A0C2-6E594A5D9094}" srcId="{1BEE4B01-419D-4A35-8C49-0E8408E54F21}" destId="{8600CE7B-9ACF-490B-A6C4-5224F652CCF8}" srcOrd="1" destOrd="0" parTransId="{5AA83F0D-20B8-41A9-82FD-7A9E447710AE}" sibTransId="{853E018E-A03F-4CB8-90F6-635A63B60F02}"/>
    <dgm:cxn modelId="{3533B1DF-D566-4A07-BE32-423A0C9AEAEC}" type="presOf" srcId="{B91B0103-5A5A-47B9-9D41-C23094A19C9C}" destId="{8404113F-16D8-4EE6-85D8-5C8C39324917}" srcOrd="0" destOrd="1" presId="urn:microsoft.com/office/officeart/2005/8/layout/vList6"/>
    <dgm:cxn modelId="{34225438-A54E-4DEB-AB9F-6BAD3C369AAA}" srcId="{16248C97-FDC3-447E-997D-A4466BB1FFE4}" destId="{B91B0103-5A5A-47B9-9D41-C23094A19C9C}" srcOrd="1" destOrd="0" parTransId="{E0573B28-8864-4736-9A43-88D8FE4A3A27}" sibTransId="{720F2331-7E5D-41BB-A8E7-570B4AD44AA7}"/>
    <dgm:cxn modelId="{8ADF22C8-7513-4ECF-8115-5DD4E01AF7FC}" type="presParOf" srcId="{FDB520B6-B456-4A0D-A4BE-25ABEAD608E7}" destId="{F3B573F3-2538-439A-8570-3A5E1B26D355}" srcOrd="0" destOrd="0" presId="urn:microsoft.com/office/officeart/2005/8/layout/vList6"/>
    <dgm:cxn modelId="{C07A1987-6F8A-4B09-8BC8-46317CBE456B}" type="presParOf" srcId="{F3B573F3-2538-439A-8570-3A5E1B26D355}" destId="{3D5C2DBC-C5A7-481C-BA27-F37E17FFE734}" srcOrd="0" destOrd="0" presId="urn:microsoft.com/office/officeart/2005/8/layout/vList6"/>
    <dgm:cxn modelId="{F578D68C-0921-4E45-818D-3A71C01074F5}" type="presParOf" srcId="{F3B573F3-2538-439A-8570-3A5E1B26D355}" destId="{FCE2D99B-7394-4622-A6A1-E84FEEDC7C4E}" srcOrd="1" destOrd="0" presId="urn:microsoft.com/office/officeart/2005/8/layout/vList6"/>
    <dgm:cxn modelId="{97F776C8-07EA-4CB0-8FA7-57A95F608E03}" type="presParOf" srcId="{FDB520B6-B456-4A0D-A4BE-25ABEAD608E7}" destId="{26435267-E3F2-4487-836A-F4FA97225B3A}" srcOrd="1" destOrd="0" presId="urn:microsoft.com/office/officeart/2005/8/layout/vList6"/>
    <dgm:cxn modelId="{781FFA96-8C20-4FF7-A4DF-59A1D0252449}" type="presParOf" srcId="{FDB520B6-B456-4A0D-A4BE-25ABEAD608E7}" destId="{AC5027C7-AEBB-40B3-860F-F75EDAB89C67}" srcOrd="2" destOrd="0" presId="urn:microsoft.com/office/officeart/2005/8/layout/vList6"/>
    <dgm:cxn modelId="{7153DA4F-AF23-40B1-9CF3-095C333D88BB}" type="presParOf" srcId="{AC5027C7-AEBB-40B3-860F-F75EDAB89C67}" destId="{18751715-4D1D-417E-B482-DDA5B79AE213}" srcOrd="0" destOrd="0" presId="urn:microsoft.com/office/officeart/2005/8/layout/vList6"/>
    <dgm:cxn modelId="{19CA204B-91CB-47AC-B008-2F92C9B14C31}" type="presParOf" srcId="{AC5027C7-AEBB-40B3-860F-F75EDAB89C67}" destId="{8404113F-16D8-4EE6-85D8-5C8C39324917}"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9A93948-D6F2-49FC-8D6D-50065BD8775D}" type="doc">
      <dgm:prSet loTypeId="urn:diagrams.loki3.com/BracketList+Icon" loCatId="list" qsTypeId="urn:microsoft.com/office/officeart/2005/8/quickstyle/simple1" qsCatId="simple" csTypeId="urn:microsoft.com/office/officeart/2005/8/colors/accent1_2" csCatId="accent1" phldr="1"/>
      <dgm:spPr/>
      <dgm:t>
        <a:bodyPr/>
        <a:lstStyle/>
        <a:p>
          <a:endParaRPr lang="fr-CA"/>
        </a:p>
      </dgm:t>
    </dgm:pt>
    <dgm:pt modelId="{018076D8-57DB-4C86-A4B4-7BCAD38039BA}">
      <dgm:prSet phldrT="[Texte]"/>
      <dgm:spPr/>
      <dgm:t>
        <a:bodyPr/>
        <a:lstStyle/>
        <a:p>
          <a:r>
            <a:rPr lang="fr-CA" dirty="0" smtClean="0"/>
            <a:t>  </a:t>
          </a:r>
          <a:endParaRPr lang="fr-CA" dirty="0"/>
        </a:p>
      </dgm:t>
    </dgm:pt>
    <dgm:pt modelId="{403ED2EB-B35F-4B4D-B8BE-3F69A5A015F7}" type="parTrans" cxnId="{E8595A7D-E90B-40BF-B369-2554EA9EB0D9}">
      <dgm:prSet/>
      <dgm:spPr/>
      <dgm:t>
        <a:bodyPr/>
        <a:lstStyle/>
        <a:p>
          <a:endParaRPr lang="fr-CA"/>
        </a:p>
      </dgm:t>
    </dgm:pt>
    <dgm:pt modelId="{ACE1B70D-1C30-4495-ABE0-A81C9B44AEA2}" type="sibTrans" cxnId="{E8595A7D-E90B-40BF-B369-2554EA9EB0D9}">
      <dgm:prSet/>
      <dgm:spPr/>
      <dgm:t>
        <a:bodyPr/>
        <a:lstStyle/>
        <a:p>
          <a:endParaRPr lang="fr-CA"/>
        </a:p>
      </dgm:t>
    </dgm:pt>
    <dgm:pt modelId="{252ED156-FA87-4A0D-909B-DB5710B22E14}">
      <dgm:prSet phldrT="[Texte]"/>
      <dgm:spPr/>
      <dgm:t>
        <a:bodyPr/>
        <a:lstStyle/>
        <a:p>
          <a:r>
            <a:rPr lang="fr-CA" dirty="0" smtClean="0"/>
            <a:t> </a:t>
          </a:r>
          <a:endParaRPr lang="fr-CA" dirty="0"/>
        </a:p>
      </dgm:t>
    </dgm:pt>
    <dgm:pt modelId="{5BD6E38E-3BC5-411C-A6E8-1824F74918E4}" type="parTrans" cxnId="{0E71588A-D179-4E8C-8AD7-4EA88EF85EAA}">
      <dgm:prSet/>
      <dgm:spPr/>
      <dgm:t>
        <a:bodyPr/>
        <a:lstStyle/>
        <a:p>
          <a:endParaRPr lang="fr-CA"/>
        </a:p>
      </dgm:t>
    </dgm:pt>
    <dgm:pt modelId="{5207D6A0-38AF-4283-9BB3-A0464B02D888}" type="sibTrans" cxnId="{0E71588A-D179-4E8C-8AD7-4EA88EF85EAA}">
      <dgm:prSet/>
      <dgm:spPr/>
      <dgm:t>
        <a:bodyPr/>
        <a:lstStyle/>
        <a:p>
          <a:endParaRPr lang="fr-CA"/>
        </a:p>
      </dgm:t>
    </dgm:pt>
    <dgm:pt modelId="{B1E33BBA-D75A-4CDC-A92D-7A9BFF73066B}">
      <dgm:prSet phldrT="[Texte]"/>
      <dgm:spPr/>
      <dgm:t>
        <a:bodyPr/>
        <a:lstStyle/>
        <a:p>
          <a:r>
            <a:rPr lang="fr-CA" dirty="0" smtClean="0"/>
            <a:t>  </a:t>
          </a:r>
          <a:endParaRPr lang="fr-CA" dirty="0"/>
        </a:p>
      </dgm:t>
    </dgm:pt>
    <dgm:pt modelId="{71E56C16-4618-4BE4-87F8-55FF80B7F9AF}" type="parTrans" cxnId="{BA7C65DB-2632-4015-9A23-CCC555BE0997}">
      <dgm:prSet/>
      <dgm:spPr/>
      <dgm:t>
        <a:bodyPr/>
        <a:lstStyle/>
        <a:p>
          <a:endParaRPr lang="fr-CA"/>
        </a:p>
      </dgm:t>
    </dgm:pt>
    <dgm:pt modelId="{DCDE784C-6F42-4BB9-866A-4FBBC1B4A784}" type="sibTrans" cxnId="{BA7C65DB-2632-4015-9A23-CCC555BE0997}">
      <dgm:prSet/>
      <dgm:spPr/>
      <dgm:t>
        <a:bodyPr/>
        <a:lstStyle/>
        <a:p>
          <a:endParaRPr lang="fr-CA"/>
        </a:p>
      </dgm:t>
    </dgm:pt>
    <dgm:pt modelId="{19FAFE39-532B-4A79-9856-AEA72776253A}">
      <dgm:prSet phldrT="[Texte]"/>
      <dgm:spPr/>
      <dgm:t>
        <a:bodyPr/>
        <a:lstStyle/>
        <a:p>
          <a:r>
            <a:rPr lang="fr-CA" dirty="0" smtClean="0"/>
            <a:t>  </a:t>
          </a:r>
          <a:endParaRPr lang="fr-CA" dirty="0"/>
        </a:p>
      </dgm:t>
    </dgm:pt>
    <dgm:pt modelId="{7AB565D8-D2DC-4D7F-9616-56B9E4AE84B0}" type="parTrans" cxnId="{61B5E32B-7600-4B09-A27E-266B6449D4D0}">
      <dgm:prSet/>
      <dgm:spPr/>
      <dgm:t>
        <a:bodyPr/>
        <a:lstStyle/>
        <a:p>
          <a:endParaRPr lang="fr-CA"/>
        </a:p>
      </dgm:t>
    </dgm:pt>
    <dgm:pt modelId="{22920AAD-E810-4279-ABF8-0ABEAA81AFC5}" type="sibTrans" cxnId="{61B5E32B-7600-4B09-A27E-266B6449D4D0}">
      <dgm:prSet/>
      <dgm:spPr/>
      <dgm:t>
        <a:bodyPr/>
        <a:lstStyle/>
        <a:p>
          <a:endParaRPr lang="fr-CA"/>
        </a:p>
      </dgm:t>
    </dgm:pt>
    <dgm:pt modelId="{C48EA966-3D9A-4F53-A322-0295AA47C787}" type="pres">
      <dgm:prSet presAssocID="{49A93948-D6F2-49FC-8D6D-50065BD8775D}" presName="Name0" presStyleCnt="0">
        <dgm:presLayoutVars>
          <dgm:dir/>
          <dgm:animLvl val="lvl"/>
          <dgm:resizeHandles val="exact"/>
        </dgm:presLayoutVars>
      </dgm:prSet>
      <dgm:spPr/>
      <dgm:t>
        <a:bodyPr/>
        <a:lstStyle/>
        <a:p>
          <a:endParaRPr lang="fr-CA"/>
        </a:p>
      </dgm:t>
    </dgm:pt>
    <dgm:pt modelId="{CA3E4F81-CC91-48BE-B72D-D0AA97750324}" type="pres">
      <dgm:prSet presAssocID="{018076D8-57DB-4C86-A4B4-7BCAD38039BA}" presName="linNode" presStyleCnt="0"/>
      <dgm:spPr/>
    </dgm:pt>
    <dgm:pt modelId="{697CB9A1-BE16-4491-8142-2D1D068F1BD2}" type="pres">
      <dgm:prSet presAssocID="{018076D8-57DB-4C86-A4B4-7BCAD38039BA}" presName="parTx" presStyleLbl="revTx" presStyleIdx="0" presStyleCnt="2">
        <dgm:presLayoutVars>
          <dgm:chMax val="1"/>
          <dgm:bulletEnabled val="1"/>
        </dgm:presLayoutVars>
      </dgm:prSet>
      <dgm:spPr/>
      <dgm:t>
        <a:bodyPr/>
        <a:lstStyle/>
        <a:p>
          <a:endParaRPr lang="fr-CA"/>
        </a:p>
      </dgm:t>
    </dgm:pt>
    <dgm:pt modelId="{5DC0D5A0-E186-448F-A164-035773900CD6}" type="pres">
      <dgm:prSet presAssocID="{018076D8-57DB-4C86-A4B4-7BCAD38039BA}" presName="bracket" presStyleLbl="parChTrans1D1" presStyleIdx="0" presStyleCnt="2"/>
      <dgm:spPr/>
    </dgm:pt>
    <dgm:pt modelId="{7231D321-A32C-41CC-AB74-2976E5465F31}" type="pres">
      <dgm:prSet presAssocID="{018076D8-57DB-4C86-A4B4-7BCAD38039BA}" presName="spH" presStyleCnt="0"/>
      <dgm:spPr/>
    </dgm:pt>
    <dgm:pt modelId="{4BF7DA2B-EE89-4D7B-BC99-2802F9EAD65C}" type="pres">
      <dgm:prSet presAssocID="{018076D8-57DB-4C86-A4B4-7BCAD38039BA}" presName="desTx" presStyleLbl="node1" presStyleIdx="0" presStyleCnt="2" custScaleY="159611">
        <dgm:presLayoutVars>
          <dgm:bulletEnabled val="1"/>
        </dgm:presLayoutVars>
      </dgm:prSet>
      <dgm:spPr/>
      <dgm:t>
        <a:bodyPr/>
        <a:lstStyle/>
        <a:p>
          <a:endParaRPr lang="fr-CA"/>
        </a:p>
      </dgm:t>
    </dgm:pt>
    <dgm:pt modelId="{7AC9A8FF-8FF8-4E9E-92E6-57A4D25A767B}" type="pres">
      <dgm:prSet presAssocID="{ACE1B70D-1C30-4495-ABE0-A81C9B44AEA2}" presName="spV" presStyleCnt="0"/>
      <dgm:spPr/>
    </dgm:pt>
    <dgm:pt modelId="{E82947C7-EADE-4A9B-8C74-CD5EAE466EB2}" type="pres">
      <dgm:prSet presAssocID="{B1E33BBA-D75A-4CDC-A92D-7A9BFF73066B}" presName="linNode" presStyleCnt="0"/>
      <dgm:spPr/>
    </dgm:pt>
    <dgm:pt modelId="{C503B689-99E4-4651-A20F-B03FDD3C6031}" type="pres">
      <dgm:prSet presAssocID="{B1E33BBA-D75A-4CDC-A92D-7A9BFF73066B}" presName="parTx" presStyleLbl="revTx" presStyleIdx="1" presStyleCnt="2">
        <dgm:presLayoutVars>
          <dgm:chMax val="1"/>
          <dgm:bulletEnabled val="1"/>
        </dgm:presLayoutVars>
      </dgm:prSet>
      <dgm:spPr/>
      <dgm:t>
        <a:bodyPr/>
        <a:lstStyle/>
        <a:p>
          <a:endParaRPr lang="fr-CA"/>
        </a:p>
      </dgm:t>
    </dgm:pt>
    <dgm:pt modelId="{866FFC54-C534-4E40-B8E3-49F21668D950}" type="pres">
      <dgm:prSet presAssocID="{B1E33BBA-D75A-4CDC-A92D-7A9BFF73066B}" presName="bracket" presStyleLbl="parChTrans1D1" presStyleIdx="1" presStyleCnt="2"/>
      <dgm:spPr/>
    </dgm:pt>
    <dgm:pt modelId="{4E9A8A8C-325C-4D6D-862C-CAB6B547491B}" type="pres">
      <dgm:prSet presAssocID="{B1E33BBA-D75A-4CDC-A92D-7A9BFF73066B}" presName="spH" presStyleCnt="0"/>
      <dgm:spPr/>
    </dgm:pt>
    <dgm:pt modelId="{D2DA65C1-FC07-424C-84C2-D964A1848CEC}" type="pres">
      <dgm:prSet presAssocID="{B1E33BBA-D75A-4CDC-A92D-7A9BFF73066B}" presName="desTx" presStyleLbl="node1" presStyleIdx="1" presStyleCnt="2" custScaleY="145541">
        <dgm:presLayoutVars>
          <dgm:bulletEnabled val="1"/>
        </dgm:presLayoutVars>
      </dgm:prSet>
      <dgm:spPr/>
      <dgm:t>
        <a:bodyPr/>
        <a:lstStyle/>
        <a:p>
          <a:endParaRPr lang="fr-CA"/>
        </a:p>
      </dgm:t>
    </dgm:pt>
  </dgm:ptLst>
  <dgm:cxnLst>
    <dgm:cxn modelId="{0E71588A-D179-4E8C-8AD7-4EA88EF85EAA}" srcId="{018076D8-57DB-4C86-A4B4-7BCAD38039BA}" destId="{252ED156-FA87-4A0D-909B-DB5710B22E14}" srcOrd="0" destOrd="0" parTransId="{5BD6E38E-3BC5-411C-A6E8-1824F74918E4}" sibTransId="{5207D6A0-38AF-4283-9BB3-A0464B02D888}"/>
    <dgm:cxn modelId="{EEE1A100-815B-4839-81AB-D4F30F19C2AE}" type="presOf" srcId="{B1E33BBA-D75A-4CDC-A92D-7A9BFF73066B}" destId="{C503B689-99E4-4651-A20F-B03FDD3C6031}" srcOrd="0" destOrd="0" presId="urn:diagrams.loki3.com/BracketList+Icon"/>
    <dgm:cxn modelId="{4FED0606-CEFC-423B-8F26-BF8A99F3CB56}" type="presOf" srcId="{19FAFE39-532B-4A79-9856-AEA72776253A}" destId="{D2DA65C1-FC07-424C-84C2-D964A1848CEC}" srcOrd="0" destOrd="0" presId="urn:diagrams.loki3.com/BracketList+Icon"/>
    <dgm:cxn modelId="{61B5E32B-7600-4B09-A27E-266B6449D4D0}" srcId="{B1E33BBA-D75A-4CDC-A92D-7A9BFF73066B}" destId="{19FAFE39-532B-4A79-9856-AEA72776253A}" srcOrd="0" destOrd="0" parTransId="{7AB565D8-D2DC-4D7F-9616-56B9E4AE84B0}" sibTransId="{22920AAD-E810-4279-ABF8-0ABEAA81AFC5}"/>
    <dgm:cxn modelId="{EEFB6903-36EF-41A9-8875-C7E523763C57}" type="presOf" srcId="{49A93948-D6F2-49FC-8D6D-50065BD8775D}" destId="{C48EA966-3D9A-4F53-A322-0295AA47C787}" srcOrd="0" destOrd="0" presId="urn:diagrams.loki3.com/BracketList+Icon"/>
    <dgm:cxn modelId="{BA7C65DB-2632-4015-9A23-CCC555BE0997}" srcId="{49A93948-D6F2-49FC-8D6D-50065BD8775D}" destId="{B1E33BBA-D75A-4CDC-A92D-7A9BFF73066B}" srcOrd="1" destOrd="0" parTransId="{71E56C16-4618-4BE4-87F8-55FF80B7F9AF}" sibTransId="{DCDE784C-6F42-4BB9-866A-4FBBC1B4A784}"/>
    <dgm:cxn modelId="{A0B3F0F4-C6A8-4103-A748-96979EC6E2DB}" type="presOf" srcId="{018076D8-57DB-4C86-A4B4-7BCAD38039BA}" destId="{697CB9A1-BE16-4491-8142-2D1D068F1BD2}" srcOrd="0" destOrd="0" presId="urn:diagrams.loki3.com/BracketList+Icon"/>
    <dgm:cxn modelId="{01569C0A-2ACD-4D8B-90D3-12198B07DC13}" type="presOf" srcId="{252ED156-FA87-4A0D-909B-DB5710B22E14}" destId="{4BF7DA2B-EE89-4D7B-BC99-2802F9EAD65C}" srcOrd="0" destOrd="0" presId="urn:diagrams.loki3.com/BracketList+Icon"/>
    <dgm:cxn modelId="{E8595A7D-E90B-40BF-B369-2554EA9EB0D9}" srcId="{49A93948-D6F2-49FC-8D6D-50065BD8775D}" destId="{018076D8-57DB-4C86-A4B4-7BCAD38039BA}" srcOrd="0" destOrd="0" parTransId="{403ED2EB-B35F-4B4D-B8BE-3F69A5A015F7}" sibTransId="{ACE1B70D-1C30-4495-ABE0-A81C9B44AEA2}"/>
    <dgm:cxn modelId="{1867D198-4A1D-4AC2-A835-B68DA237F75F}" type="presParOf" srcId="{C48EA966-3D9A-4F53-A322-0295AA47C787}" destId="{CA3E4F81-CC91-48BE-B72D-D0AA97750324}" srcOrd="0" destOrd="0" presId="urn:diagrams.loki3.com/BracketList+Icon"/>
    <dgm:cxn modelId="{42A023E9-7831-4E7F-886A-14961183F924}" type="presParOf" srcId="{CA3E4F81-CC91-48BE-B72D-D0AA97750324}" destId="{697CB9A1-BE16-4491-8142-2D1D068F1BD2}" srcOrd="0" destOrd="0" presId="urn:diagrams.loki3.com/BracketList+Icon"/>
    <dgm:cxn modelId="{BDC834B5-C50C-42C0-9ECD-F2E06FF72FB1}" type="presParOf" srcId="{CA3E4F81-CC91-48BE-B72D-D0AA97750324}" destId="{5DC0D5A0-E186-448F-A164-035773900CD6}" srcOrd="1" destOrd="0" presId="urn:diagrams.loki3.com/BracketList+Icon"/>
    <dgm:cxn modelId="{EE6E9AE8-239D-4F3D-84A3-5C691D465F85}" type="presParOf" srcId="{CA3E4F81-CC91-48BE-B72D-D0AA97750324}" destId="{7231D321-A32C-41CC-AB74-2976E5465F31}" srcOrd="2" destOrd="0" presId="urn:diagrams.loki3.com/BracketList+Icon"/>
    <dgm:cxn modelId="{A759C210-690A-487A-B861-CC76D12DCE99}" type="presParOf" srcId="{CA3E4F81-CC91-48BE-B72D-D0AA97750324}" destId="{4BF7DA2B-EE89-4D7B-BC99-2802F9EAD65C}" srcOrd="3" destOrd="0" presId="urn:diagrams.loki3.com/BracketList+Icon"/>
    <dgm:cxn modelId="{A3C67BE3-BAB7-4516-85EE-6EEEB4A90648}" type="presParOf" srcId="{C48EA966-3D9A-4F53-A322-0295AA47C787}" destId="{7AC9A8FF-8FF8-4E9E-92E6-57A4D25A767B}" srcOrd="1" destOrd="0" presId="urn:diagrams.loki3.com/BracketList+Icon"/>
    <dgm:cxn modelId="{C1C772DF-BB7C-43A1-BB12-11A7B2462924}" type="presParOf" srcId="{C48EA966-3D9A-4F53-A322-0295AA47C787}" destId="{E82947C7-EADE-4A9B-8C74-CD5EAE466EB2}" srcOrd="2" destOrd="0" presId="urn:diagrams.loki3.com/BracketList+Icon"/>
    <dgm:cxn modelId="{5040A2B1-EBE1-40F4-B4C7-F0CD574ABD84}" type="presParOf" srcId="{E82947C7-EADE-4A9B-8C74-CD5EAE466EB2}" destId="{C503B689-99E4-4651-A20F-B03FDD3C6031}" srcOrd="0" destOrd="0" presId="urn:diagrams.loki3.com/BracketList+Icon"/>
    <dgm:cxn modelId="{747145A0-F272-4839-B087-536BE189B6DC}" type="presParOf" srcId="{E82947C7-EADE-4A9B-8C74-CD5EAE466EB2}" destId="{866FFC54-C534-4E40-B8E3-49F21668D950}" srcOrd="1" destOrd="0" presId="urn:diagrams.loki3.com/BracketList+Icon"/>
    <dgm:cxn modelId="{0BC71913-13B9-4448-84DE-8A9F95ADFE56}" type="presParOf" srcId="{E82947C7-EADE-4A9B-8C74-CD5EAE466EB2}" destId="{4E9A8A8C-325C-4D6D-862C-CAB6B547491B}" srcOrd="2" destOrd="0" presId="urn:diagrams.loki3.com/BracketList+Icon"/>
    <dgm:cxn modelId="{734E8A2E-0AC6-4CF9-A987-A74AF095DD0D}" type="presParOf" srcId="{E82947C7-EADE-4A9B-8C74-CD5EAE466EB2}" destId="{D2DA65C1-FC07-424C-84C2-D964A1848CEC}" srcOrd="3" destOrd="0" presId="urn:diagrams.loki3.com/BracketList+Icon"/>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9A93948-D6F2-49FC-8D6D-50065BD8775D}" type="doc">
      <dgm:prSet loTypeId="urn:diagrams.loki3.com/BracketList+Icon" loCatId="list" qsTypeId="urn:microsoft.com/office/officeart/2005/8/quickstyle/simple1" qsCatId="simple" csTypeId="urn:microsoft.com/office/officeart/2005/8/colors/accent1_2" csCatId="accent1" phldr="1"/>
      <dgm:spPr/>
      <dgm:t>
        <a:bodyPr/>
        <a:lstStyle/>
        <a:p>
          <a:endParaRPr lang="fr-CA"/>
        </a:p>
      </dgm:t>
    </dgm:pt>
    <dgm:pt modelId="{018076D8-57DB-4C86-A4B4-7BCAD38039BA}">
      <dgm:prSet phldrT="[Texte]"/>
      <dgm:spPr/>
      <dgm:t>
        <a:bodyPr/>
        <a:lstStyle/>
        <a:p>
          <a:r>
            <a:rPr lang="fr-CA" dirty="0" smtClean="0"/>
            <a:t>  </a:t>
          </a:r>
          <a:endParaRPr lang="fr-CA" dirty="0"/>
        </a:p>
      </dgm:t>
    </dgm:pt>
    <dgm:pt modelId="{403ED2EB-B35F-4B4D-B8BE-3F69A5A015F7}" type="parTrans" cxnId="{E8595A7D-E90B-40BF-B369-2554EA9EB0D9}">
      <dgm:prSet/>
      <dgm:spPr/>
      <dgm:t>
        <a:bodyPr/>
        <a:lstStyle/>
        <a:p>
          <a:endParaRPr lang="fr-CA"/>
        </a:p>
      </dgm:t>
    </dgm:pt>
    <dgm:pt modelId="{ACE1B70D-1C30-4495-ABE0-A81C9B44AEA2}" type="sibTrans" cxnId="{E8595A7D-E90B-40BF-B369-2554EA9EB0D9}">
      <dgm:prSet/>
      <dgm:spPr/>
      <dgm:t>
        <a:bodyPr/>
        <a:lstStyle/>
        <a:p>
          <a:endParaRPr lang="fr-CA"/>
        </a:p>
      </dgm:t>
    </dgm:pt>
    <dgm:pt modelId="{252ED156-FA87-4A0D-909B-DB5710B22E14}">
      <dgm:prSet phldrT="[Texte]"/>
      <dgm:spPr/>
      <dgm:t>
        <a:bodyPr/>
        <a:lstStyle/>
        <a:p>
          <a:r>
            <a:rPr lang="fr-CA" dirty="0" smtClean="0"/>
            <a:t> </a:t>
          </a:r>
          <a:endParaRPr lang="fr-CA" dirty="0"/>
        </a:p>
      </dgm:t>
    </dgm:pt>
    <dgm:pt modelId="{5BD6E38E-3BC5-411C-A6E8-1824F74918E4}" type="parTrans" cxnId="{0E71588A-D179-4E8C-8AD7-4EA88EF85EAA}">
      <dgm:prSet/>
      <dgm:spPr/>
      <dgm:t>
        <a:bodyPr/>
        <a:lstStyle/>
        <a:p>
          <a:endParaRPr lang="fr-CA"/>
        </a:p>
      </dgm:t>
    </dgm:pt>
    <dgm:pt modelId="{5207D6A0-38AF-4283-9BB3-A0464B02D888}" type="sibTrans" cxnId="{0E71588A-D179-4E8C-8AD7-4EA88EF85EAA}">
      <dgm:prSet/>
      <dgm:spPr/>
      <dgm:t>
        <a:bodyPr/>
        <a:lstStyle/>
        <a:p>
          <a:endParaRPr lang="fr-CA"/>
        </a:p>
      </dgm:t>
    </dgm:pt>
    <dgm:pt modelId="{B1E33BBA-D75A-4CDC-A92D-7A9BFF73066B}">
      <dgm:prSet phldrT="[Texte]"/>
      <dgm:spPr/>
      <dgm:t>
        <a:bodyPr/>
        <a:lstStyle/>
        <a:p>
          <a:r>
            <a:rPr lang="fr-CA" dirty="0" smtClean="0"/>
            <a:t>  </a:t>
          </a:r>
          <a:endParaRPr lang="fr-CA" dirty="0"/>
        </a:p>
      </dgm:t>
    </dgm:pt>
    <dgm:pt modelId="{71E56C16-4618-4BE4-87F8-55FF80B7F9AF}" type="parTrans" cxnId="{BA7C65DB-2632-4015-9A23-CCC555BE0997}">
      <dgm:prSet/>
      <dgm:spPr/>
      <dgm:t>
        <a:bodyPr/>
        <a:lstStyle/>
        <a:p>
          <a:endParaRPr lang="fr-CA"/>
        </a:p>
      </dgm:t>
    </dgm:pt>
    <dgm:pt modelId="{DCDE784C-6F42-4BB9-866A-4FBBC1B4A784}" type="sibTrans" cxnId="{BA7C65DB-2632-4015-9A23-CCC555BE0997}">
      <dgm:prSet/>
      <dgm:spPr/>
      <dgm:t>
        <a:bodyPr/>
        <a:lstStyle/>
        <a:p>
          <a:endParaRPr lang="fr-CA"/>
        </a:p>
      </dgm:t>
    </dgm:pt>
    <dgm:pt modelId="{19FAFE39-532B-4A79-9856-AEA72776253A}">
      <dgm:prSet phldrT="[Texte]"/>
      <dgm:spPr/>
      <dgm:t>
        <a:bodyPr/>
        <a:lstStyle/>
        <a:p>
          <a:r>
            <a:rPr lang="fr-CA" dirty="0" smtClean="0"/>
            <a:t>  </a:t>
          </a:r>
          <a:endParaRPr lang="fr-CA" dirty="0"/>
        </a:p>
      </dgm:t>
    </dgm:pt>
    <dgm:pt modelId="{7AB565D8-D2DC-4D7F-9616-56B9E4AE84B0}" type="parTrans" cxnId="{61B5E32B-7600-4B09-A27E-266B6449D4D0}">
      <dgm:prSet/>
      <dgm:spPr/>
      <dgm:t>
        <a:bodyPr/>
        <a:lstStyle/>
        <a:p>
          <a:endParaRPr lang="fr-CA"/>
        </a:p>
      </dgm:t>
    </dgm:pt>
    <dgm:pt modelId="{22920AAD-E810-4279-ABF8-0ABEAA81AFC5}" type="sibTrans" cxnId="{61B5E32B-7600-4B09-A27E-266B6449D4D0}">
      <dgm:prSet/>
      <dgm:spPr/>
      <dgm:t>
        <a:bodyPr/>
        <a:lstStyle/>
        <a:p>
          <a:endParaRPr lang="fr-CA"/>
        </a:p>
      </dgm:t>
    </dgm:pt>
    <dgm:pt modelId="{C48EA966-3D9A-4F53-A322-0295AA47C787}" type="pres">
      <dgm:prSet presAssocID="{49A93948-D6F2-49FC-8D6D-50065BD8775D}" presName="Name0" presStyleCnt="0">
        <dgm:presLayoutVars>
          <dgm:dir/>
          <dgm:animLvl val="lvl"/>
          <dgm:resizeHandles val="exact"/>
        </dgm:presLayoutVars>
      </dgm:prSet>
      <dgm:spPr/>
      <dgm:t>
        <a:bodyPr/>
        <a:lstStyle/>
        <a:p>
          <a:endParaRPr lang="fr-CA"/>
        </a:p>
      </dgm:t>
    </dgm:pt>
    <dgm:pt modelId="{CA3E4F81-CC91-48BE-B72D-D0AA97750324}" type="pres">
      <dgm:prSet presAssocID="{018076D8-57DB-4C86-A4B4-7BCAD38039BA}" presName="linNode" presStyleCnt="0"/>
      <dgm:spPr/>
    </dgm:pt>
    <dgm:pt modelId="{697CB9A1-BE16-4491-8142-2D1D068F1BD2}" type="pres">
      <dgm:prSet presAssocID="{018076D8-57DB-4C86-A4B4-7BCAD38039BA}" presName="parTx" presStyleLbl="revTx" presStyleIdx="0" presStyleCnt="2">
        <dgm:presLayoutVars>
          <dgm:chMax val="1"/>
          <dgm:bulletEnabled val="1"/>
        </dgm:presLayoutVars>
      </dgm:prSet>
      <dgm:spPr/>
      <dgm:t>
        <a:bodyPr/>
        <a:lstStyle/>
        <a:p>
          <a:endParaRPr lang="fr-CA"/>
        </a:p>
      </dgm:t>
    </dgm:pt>
    <dgm:pt modelId="{5DC0D5A0-E186-448F-A164-035773900CD6}" type="pres">
      <dgm:prSet presAssocID="{018076D8-57DB-4C86-A4B4-7BCAD38039BA}" presName="bracket" presStyleLbl="parChTrans1D1" presStyleIdx="0" presStyleCnt="2"/>
      <dgm:spPr/>
    </dgm:pt>
    <dgm:pt modelId="{7231D321-A32C-41CC-AB74-2976E5465F31}" type="pres">
      <dgm:prSet presAssocID="{018076D8-57DB-4C86-A4B4-7BCAD38039BA}" presName="spH" presStyleCnt="0"/>
      <dgm:spPr/>
    </dgm:pt>
    <dgm:pt modelId="{4BF7DA2B-EE89-4D7B-BC99-2802F9EAD65C}" type="pres">
      <dgm:prSet presAssocID="{018076D8-57DB-4C86-A4B4-7BCAD38039BA}" presName="desTx" presStyleLbl="node1" presStyleIdx="0" presStyleCnt="2" custScaleY="159611">
        <dgm:presLayoutVars>
          <dgm:bulletEnabled val="1"/>
        </dgm:presLayoutVars>
      </dgm:prSet>
      <dgm:spPr/>
      <dgm:t>
        <a:bodyPr/>
        <a:lstStyle/>
        <a:p>
          <a:endParaRPr lang="fr-CA"/>
        </a:p>
      </dgm:t>
    </dgm:pt>
    <dgm:pt modelId="{7AC9A8FF-8FF8-4E9E-92E6-57A4D25A767B}" type="pres">
      <dgm:prSet presAssocID="{ACE1B70D-1C30-4495-ABE0-A81C9B44AEA2}" presName="spV" presStyleCnt="0"/>
      <dgm:spPr/>
    </dgm:pt>
    <dgm:pt modelId="{E82947C7-EADE-4A9B-8C74-CD5EAE466EB2}" type="pres">
      <dgm:prSet presAssocID="{B1E33BBA-D75A-4CDC-A92D-7A9BFF73066B}" presName="linNode" presStyleCnt="0"/>
      <dgm:spPr/>
    </dgm:pt>
    <dgm:pt modelId="{C503B689-99E4-4651-A20F-B03FDD3C6031}" type="pres">
      <dgm:prSet presAssocID="{B1E33BBA-D75A-4CDC-A92D-7A9BFF73066B}" presName="parTx" presStyleLbl="revTx" presStyleIdx="1" presStyleCnt="2">
        <dgm:presLayoutVars>
          <dgm:chMax val="1"/>
          <dgm:bulletEnabled val="1"/>
        </dgm:presLayoutVars>
      </dgm:prSet>
      <dgm:spPr/>
      <dgm:t>
        <a:bodyPr/>
        <a:lstStyle/>
        <a:p>
          <a:endParaRPr lang="fr-CA"/>
        </a:p>
      </dgm:t>
    </dgm:pt>
    <dgm:pt modelId="{866FFC54-C534-4E40-B8E3-49F21668D950}" type="pres">
      <dgm:prSet presAssocID="{B1E33BBA-D75A-4CDC-A92D-7A9BFF73066B}" presName="bracket" presStyleLbl="parChTrans1D1" presStyleIdx="1" presStyleCnt="2"/>
      <dgm:spPr/>
    </dgm:pt>
    <dgm:pt modelId="{4E9A8A8C-325C-4D6D-862C-CAB6B547491B}" type="pres">
      <dgm:prSet presAssocID="{B1E33BBA-D75A-4CDC-A92D-7A9BFF73066B}" presName="spH" presStyleCnt="0"/>
      <dgm:spPr/>
    </dgm:pt>
    <dgm:pt modelId="{D2DA65C1-FC07-424C-84C2-D964A1848CEC}" type="pres">
      <dgm:prSet presAssocID="{B1E33BBA-D75A-4CDC-A92D-7A9BFF73066B}" presName="desTx" presStyleLbl="node1" presStyleIdx="1" presStyleCnt="2" custScaleY="145541">
        <dgm:presLayoutVars>
          <dgm:bulletEnabled val="1"/>
        </dgm:presLayoutVars>
      </dgm:prSet>
      <dgm:spPr/>
      <dgm:t>
        <a:bodyPr/>
        <a:lstStyle/>
        <a:p>
          <a:endParaRPr lang="fr-CA"/>
        </a:p>
      </dgm:t>
    </dgm:pt>
  </dgm:ptLst>
  <dgm:cxnLst>
    <dgm:cxn modelId="{0E71588A-D179-4E8C-8AD7-4EA88EF85EAA}" srcId="{018076D8-57DB-4C86-A4B4-7BCAD38039BA}" destId="{252ED156-FA87-4A0D-909B-DB5710B22E14}" srcOrd="0" destOrd="0" parTransId="{5BD6E38E-3BC5-411C-A6E8-1824F74918E4}" sibTransId="{5207D6A0-38AF-4283-9BB3-A0464B02D888}"/>
    <dgm:cxn modelId="{3BFC8A2F-CF0D-4EC0-B934-C8B0374A498E}" type="presOf" srcId="{252ED156-FA87-4A0D-909B-DB5710B22E14}" destId="{4BF7DA2B-EE89-4D7B-BC99-2802F9EAD65C}" srcOrd="0" destOrd="0" presId="urn:diagrams.loki3.com/BracketList+Icon"/>
    <dgm:cxn modelId="{61B5E32B-7600-4B09-A27E-266B6449D4D0}" srcId="{B1E33BBA-D75A-4CDC-A92D-7A9BFF73066B}" destId="{19FAFE39-532B-4A79-9856-AEA72776253A}" srcOrd="0" destOrd="0" parTransId="{7AB565D8-D2DC-4D7F-9616-56B9E4AE84B0}" sibTransId="{22920AAD-E810-4279-ABF8-0ABEAA81AFC5}"/>
    <dgm:cxn modelId="{BA7C65DB-2632-4015-9A23-CCC555BE0997}" srcId="{49A93948-D6F2-49FC-8D6D-50065BD8775D}" destId="{B1E33BBA-D75A-4CDC-A92D-7A9BFF73066B}" srcOrd="1" destOrd="0" parTransId="{71E56C16-4618-4BE4-87F8-55FF80B7F9AF}" sibTransId="{DCDE784C-6F42-4BB9-866A-4FBBC1B4A784}"/>
    <dgm:cxn modelId="{DD05F3BD-C784-4944-9D86-7DBC7093E92A}" type="presOf" srcId="{49A93948-D6F2-49FC-8D6D-50065BD8775D}" destId="{C48EA966-3D9A-4F53-A322-0295AA47C787}" srcOrd="0" destOrd="0" presId="urn:diagrams.loki3.com/BracketList+Icon"/>
    <dgm:cxn modelId="{F3EE4247-0FCF-4A97-B26C-993C33E3C135}" type="presOf" srcId="{018076D8-57DB-4C86-A4B4-7BCAD38039BA}" destId="{697CB9A1-BE16-4491-8142-2D1D068F1BD2}" srcOrd="0" destOrd="0" presId="urn:diagrams.loki3.com/BracketList+Icon"/>
    <dgm:cxn modelId="{975BE0D0-ABFB-4314-8D0A-29339269228B}" type="presOf" srcId="{19FAFE39-532B-4A79-9856-AEA72776253A}" destId="{D2DA65C1-FC07-424C-84C2-D964A1848CEC}" srcOrd="0" destOrd="0" presId="urn:diagrams.loki3.com/BracketList+Icon"/>
    <dgm:cxn modelId="{E8595A7D-E90B-40BF-B369-2554EA9EB0D9}" srcId="{49A93948-D6F2-49FC-8D6D-50065BD8775D}" destId="{018076D8-57DB-4C86-A4B4-7BCAD38039BA}" srcOrd="0" destOrd="0" parTransId="{403ED2EB-B35F-4B4D-B8BE-3F69A5A015F7}" sibTransId="{ACE1B70D-1C30-4495-ABE0-A81C9B44AEA2}"/>
    <dgm:cxn modelId="{994E5BBD-29BB-4484-978F-845603F1B57E}" type="presOf" srcId="{B1E33BBA-D75A-4CDC-A92D-7A9BFF73066B}" destId="{C503B689-99E4-4651-A20F-B03FDD3C6031}" srcOrd="0" destOrd="0" presId="urn:diagrams.loki3.com/BracketList+Icon"/>
    <dgm:cxn modelId="{7BA7CA43-2442-4CBC-B028-FC9BFA22D38F}" type="presParOf" srcId="{C48EA966-3D9A-4F53-A322-0295AA47C787}" destId="{CA3E4F81-CC91-48BE-B72D-D0AA97750324}" srcOrd="0" destOrd="0" presId="urn:diagrams.loki3.com/BracketList+Icon"/>
    <dgm:cxn modelId="{76731DD0-DE19-4B38-81F1-9A777D69C473}" type="presParOf" srcId="{CA3E4F81-CC91-48BE-B72D-D0AA97750324}" destId="{697CB9A1-BE16-4491-8142-2D1D068F1BD2}" srcOrd="0" destOrd="0" presId="urn:diagrams.loki3.com/BracketList+Icon"/>
    <dgm:cxn modelId="{A1DD7F0F-89A8-4D1C-8CED-0AE80928FD0D}" type="presParOf" srcId="{CA3E4F81-CC91-48BE-B72D-D0AA97750324}" destId="{5DC0D5A0-E186-448F-A164-035773900CD6}" srcOrd="1" destOrd="0" presId="urn:diagrams.loki3.com/BracketList+Icon"/>
    <dgm:cxn modelId="{96A576D1-8B55-4EEF-8983-08C197D236DD}" type="presParOf" srcId="{CA3E4F81-CC91-48BE-B72D-D0AA97750324}" destId="{7231D321-A32C-41CC-AB74-2976E5465F31}" srcOrd="2" destOrd="0" presId="urn:diagrams.loki3.com/BracketList+Icon"/>
    <dgm:cxn modelId="{AED512CC-2794-4AC2-8558-8502B066B4EE}" type="presParOf" srcId="{CA3E4F81-CC91-48BE-B72D-D0AA97750324}" destId="{4BF7DA2B-EE89-4D7B-BC99-2802F9EAD65C}" srcOrd="3" destOrd="0" presId="urn:diagrams.loki3.com/BracketList+Icon"/>
    <dgm:cxn modelId="{708D86F2-B569-4AE8-8DC8-9D3E84432B45}" type="presParOf" srcId="{C48EA966-3D9A-4F53-A322-0295AA47C787}" destId="{7AC9A8FF-8FF8-4E9E-92E6-57A4D25A767B}" srcOrd="1" destOrd="0" presId="urn:diagrams.loki3.com/BracketList+Icon"/>
    <dgm:cxn modelId="{43CBC22C-B83F-4051-AB48-2C636212DB0F}" type="presParOf" srcId="{C48EA966-3D9A-4F53-A322-0295AA47C787}" destId="{E82947C7-EADE-4A9B-8C74-CD5EAE466EB2}" srcOrd="2" destOrd="0" presId="urn:diagrams.loki3.com/BracketList+Icon"/>
    <dgm:cxn modelId="{0A7CC49C-FC25-4226-B55A-3E0D826AA7B8}" type="presParOf" srcId="{E82947C7-EADE-4A9B-8C74-CD5EAE466EB2}" destId="{C503B689-99E4-4651-A20F-B03FDD3C6031}" srcOrd="0" destOrd="0" presId="urn:diagrams.loki3.com/BracketList+Icon"/>
    <dgm:cxn modelId="{3815CD0C-3ECB-4521-8C23-572BE962A6AE}" type="presParOf" srcId="{E82947C7-EADE-4A9B-8C74-CD5EAE466EB2}" destId="{866FFC54-C534-4E40-B8E3-49F21668D950}" srcOrd="1" destOrd="0" presId="urn:diagrams.loki3.com/BracketList+Icon"/>
    <dgm:cxn modelId="{E2327EC2-2E44-4AF1-A10C-1D537605AE8D}" type="presParOf" srcId="{E82947C7-EADE-4A9B-8C74-CD5EAE466EB2}" destId="{4E9A8A8C-325C-4D6D-862C-CAB6B547491B}" srcOrd="2" destOrd="0" presId="urn:diagrams.loki3.com/BracketList+Icon"/>
    <dgm:cxn modelId="{F578FA9B-0E26-4616-85DA-252A361BC2AF}" type="presParOf" srcId="{E82947C7-EADE-4A9B-8C74-CD5EAE466EB2}" destId="{D2DA65C1-FC07-424C-84C2-D964A1848CEC}" srcOrd="3" destOrd="0" presId="urn:diagrams.loki3.com/BracketList+Icon"/>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1368F02-E662-4356-B0C4-542D7AFA0F91}" type="doc">
      <dgm:prSet loTypeId="urn:microsoft.com/office/officeart/2005/8/layout/vList3" loCatId="list" qsTypeId="urn:microsoft.com/office/officeart/2005/8/quickstyle/simple1" qsCatId="simple" csTypeId="urn:microsoft.com/office/officeart/2005/8/colors/accent1_2" csCatId="accent1" phldr="1"/>
      <dgm:spPr/>
    </dgm:pt>
    <dgm:pt modelId="{1F4DA71F-4777-4999-958A-DD42B04A58C6}">
      <dgm:prSet phldrT="[Texte]"/>
      <dgm:spPr/>
      <dgm:t>
        <a:bodyPr/>
        <a:lstStyle/>
        <a:p>
          <a:r>
            <a:rPr lang="es-ES" b="1" noProof="0" dirty="0" smtClean="0"/>
            <a:t>Manifestación única</a:t>
          </a:r>
          <a:endParaRPr lang="es-ES" b="1" noProof="0" dirty="0"/>
        </a:p>
      </dgm:t>
    </dgm:pt>
    <dgm:pt modelId="{A2F67F51-9D69-4ABC-913C-F9E33A1987B1}" type="parTrans" cxnId="{7D950B40-4DD3-47E4-8042-92F94A24EA29}">
      <dgm:prSet/>
      <dgm:spPr/>
      <dgm:t>
        <a:bodyPr/>
        <a:lstStyle/>
        <a:p>
          <a:endParaRPr lang="fr-CA"/>
        </a:p>
      </dgm:t>
    </dgm:pt>
    <dgm:pt modelId="{C9AD1068-7753-4DF3-8940-D85215CD6C4F}" type="sibTrans" cxnId="{7D950B40-4DD3-47E4-8042-92F94A24EA29}">
      <dgm:prSet/>
      <dgm:spPr/>
      <dgm:t>
        <a:bodyPr/>
        <a:lstStyle/>
        <a:p>
          <a:endParaRPr lang="fr-CA"/>
        </a:p>
      </dgm:t>
    </dgm:pt>
    <dgm:pt modelId="{E2427980-9FC5-477D-A32B-CE47DB81CA5B}" type="pres">
      <dgm:prSet presAssocID="{91368F02-E662-4356-B0C4-542D7AFA0F91}" presName="linearFlow" presStyleCnt="0">
        <dgm:presLayoutVars>
          <dgm:dir/>
          <dgm:resizeHandles val="exact"/>
        </dgm:presLayoutVars>
      </dgm:prSet>
      <dgm:spPr/>
    </dgm:pt>
    <dgm:pt modelId="{8E39BE3D-81D3-42E8-A6E3-8DAF0C80314F}" type="pres">
      <dgm:prSet presAssocID="{1F4DA71F-4777-4999-958A-DD42B04A58C6}" presName="composite" presStyleCnt="0"/>
      <dgm:spPr/>
    </dgm:pt>
    <dgm:pt modelId="{2E671827-570C-46B2-A291-64E1DCE7CF93}" type="pres">
      <dgm:prSet presAssocID="{1F4DA71F-4777-4999-958A-DD42B04A58C6}" presName="imgShp" presStyleLbl="fgImgPlace1" presStyleIdx="0" presStyleCnt="1" custLinFactNeighborX="-298"/>
      <dgm:spPr/>
    </dgm:pt>
    <dgm:pt modelId="{ACF5F91E-8C7F-4A79-AD1D-DF1BD9E140F9}" type="pres">
      <dgm:prSet presAssocID="{1F4DA71F-4777-4999-958A-DD42B04A58C6}" presName="txShp" presStyleLbl="node1" presStyleIdx="0" presStyleCnt="1" custAng="0" custLinFactNeighborX="14287" custLinFactNeighborY="11492">
        <dgm:presLayoutVars>
          <dgm:bulletEnabled val="1"/>
        </dgm:presLayoutVars>
      </dgm:prSet>
      <dgm:spPr/>
      <dgm:t>
        <a:bodyPr/>
        <a:lstStyle/>
        <a:p>
          <a:endParaRPr lang="fr-CA"/>
        </a:p>
      </dgm:t>
    </dgm:pt>
  </dgm:ptLst>
  <dgm:cxnLst>
    <dgm:cxn modelId="{66E12327-CA9F-49F7-9744-127993BA03F7}" type="presOf" srcId="{1F4DA71F-4777-4999-958A-DD42B04A58C6}" destId="{ACF5F91E-8C7F-4A79-AD1D-DF1BD9E140F9}" srcOrd="0" destOrd="0" presId="urn:microsoft.com/office/officeart/2005/8/layout/vList3"/>
    <dgm:cxn modelId="{7D950B40-4DD3-47E4-8042-92F94A24EA29}" srcId="{91368F02-E662-4356-B0C4-542D7AFA0F91}" destId="{1F4DA71F-4777-4999-958A-DD42B04A58C6}" srcOrd="0" destOrd="0" parTransId="{A2F67F51-9D69-4ABC-913C-F9E33A1987B1}" sibTransId="{C9AD1068-7753-4DF3-8940-D85215CD6C4F}"/>
    <dgm:cxn modelId="{2C73E982-C2EC-409F-9D84-6BA9D65B8993}" type="presOf" srcId="{91368F02-E662-4356-B0C4-542D7AFA0F91}" destId="{E2427980-9FC5-477D-A32B-CE47DB81CA5B}" srcOrd="0" destOrd="0" presId="urn:microsoft.com/office/officeart/2005/8/layout/vList3"/>
    <dgm:cxn modelId="{8CDD97D4-0FAB-401C-BAD1-641538814498}" type="presParOf" srcId="{E2427980-9FC5-477D-A32B-CE47DB81CA5B}" destId="{8E39BE3D-81D3-42E8-A6E3-8DAF0C80314F}" srcOrd="0" destOrd="0" presId="urn:microsoft.com/office/officeart/2005/8/layout/vList3"/>
    <dgm:cxn modelId="{091B8A79-AC13-4D30-952F-EEDC14763F32}" type="presParOf" srcId="{8E39BE3D-81D3-42E8-A6E3-8DAF0C80314F}" destId="{2E671827-570C-46B2-A291-64E1DCE7CF93}" srcOrd="0" destOrd="0" presId="urn:microsoft.com/office/officeart/2005/8/layout/vList3"/>
    <dgm:cxn modelId="{63FC27B4-E004-42FF-8A3A-CD650C37D887}" type="presParOf" srcId="{8E39BE3D-81D3-42E8-A6E3-8DAF0C80314F}" destId="{ACF5F91E-8C7F-4A79-AD1D-DF1BD9E140F9}" srcOrd="1" destOrd="0" presId="urn:microsoft.com/office/officeart/2005/8/layout/vList3"/>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5F91E-8C7F-4A79-AD1D-DF1BD9E140F9}">
      <dsp:nvSpPr>
        <dsp:cNvPr id="0" name=""/>
        <dsp:cNvSpPr/>
      </dsp:nvSpPr>
      <dsp:spPr>
        <a:xfrm>
          <a:off x="496082" y="0"/>
          <a:ext cx="1726370" cy="37592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773" tIns="64770" rIns="120904" bIns="64770" numCol="1" spcCol="1270" anchor="ctr" anchorCtr="0">
          <a:noAutofit/>
        </a:bodyPr>
        <a:lstStyle/>
        <a:p>
          <a:pPr lvl="0" algn="ctr" defTabSz="755650">
            <a:lnSpc>
              <a:spcPct val="90000"/>
            </a:lnSpc>
            <a:spcBef>
              <a:spcPct val="0"/>
            </a:spcBef>
            <a:spcAft>
              <a:spcPct val="35000"/>
            </a:spcAft>
          </a:pPr>
          <a:endParaRPr lang="es-ES" sz="1700" b="1" kern="1200" noProof="0" dirty="0"/>
        </a:p>
      </dsp:txBody>
      <dsp:txXfrm rot="10800000">
        <a:off x="496082" y="0"/>
        <a:ext cx="1632389" cy="375926"/>
      </dsp:txXfrm>
    </dsp:sp>
    <dsp:sp modelId="{2E671827-570C-46B2-A291-64E1DCE7CF93}">
      <dsp:nvSpPr>
        <dsp:cNvPr id="0" name=""/>
        <dsp:cNvSpPr/>
      </dsp:nvSpPr>
      <dsp:spPr>
        <a:xfrm>
          <a:off x="35495" y="0"/>
          <a:ext cx="375926" cy="375926"/>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5F91E-8C7F-4A79-AD1D-DF1BD9E140F9}">
      <dsp:nvSpPr>
        <dsp:cNvPr id="0" name=""/>
        <dsp:cNvSpPr/>
      </dsp:nvSpPr>
      <dsp:spPr>
        <a:xfrm>
          <a:off x="1073459" y="0"/>
          <a:ext cx="2130896" cy="37592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773" tIns="64770" rIns="120904" bIns="64770" numCol="1" spcCol="1270" anchor="ctr" anchorCtr="0">
          <a:noAutofit/>
        </a:bodyPr>
        <a:lstStyle/>
        <a:p>
          <a:pPr lvl="0" algn="ctr" defTabSz="755650">
            <a:lnSpc>
              <a:spcPct val="90000"/>
            </a:lnSpc>
            <a:spcBef>
              <a:spcPct val="0"/>
            </a:spcBef>
            <a:spcAft>
              <a:spcPct val="35000"/>
            </a:spcAft>
          </a:pPr>
          <a:endParaRPr lang="es-ES" sz="1700" b="1" kern="1200" noProof="0" dirty="0"/>
        </a:p>
      </dsp:txBody>
      <dsp:txXfrm rot="10800000">
        <a:off x="1073459" y="0"/>
        <a:ext cx="2036915" cy="375926"/>
      </dsp:txXfrm>
    </dsp:sp>
    <dsp:sp modelId="{2E671827-570C-46B2-A291-64E1DCE7CF93}">
      <dsp:nvSpPr>
        <dsp:cNvPr id="0" name=""/>
        <dsp:cNvSpPr/>
      </dsp:nvSpPr>
      <dsp:spPr>
        <a:xfrm>
          <a:off x="1136241" y="0"/>
          <a:ext cx="375926" cy="375926"/>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5F91E-8C7F-4A79-AD1D-DF1BD9E140F9}">
      <dsp:nvSpPr>
        <dsp:cNvPr id="0" name=""/>
        <dsp:cNvSpPr/>
      </dsp:nvSpPr>
      <dsp:spPr>
        <a:xfrm>
          <a:off x="688847" y="0"/>
          <a:ext cx="1648650" cy="37592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773" tIns="64770" rIns="120904" bIns="64770" numCol="1" spcCol="1270" anchor="ctr" anchorCtr="0">
          <a:noAutofit/>
        </a:bodyPr>
        <a:lstStyle/>
        <a:p>
          <a:pPr lvl="0" algn="ctr" defTabSz="755650">
            <a:lnSpc>
              <a:spcPct val="90000"/>
            </a:lnSpc>
            <a:spcBef>
              <a:spcPct val="0"/>
            </a:spcBef>
            <a:spcAft>
              <a:spcPct val="35000"/>
            </a:spcAft>
          </a:pPr>
          <a:endParaRPr lang="es-ES" sz="1700" b="1" kern="1200" noProof="0" dirty="0"/>
        </a:p>
      </dsp:txBody>
      <dsp:txXfrm rot="10800000">
        <a:off x="688847" y="0"/>
        <a:ext cx="1554669" cy="375926"/>
      </dsp:txXfrm>
    </dsp:sp>
    <dsp:sp modelId="{2E671827-570C-46B2-A291-64E1DCE7CF93}">
      <dsp:nvSpPr>
        <dsp:cNvPr id="0" name=""/>
        <dsp:cNvSpPr/>
      </dsp:nvSpPr>
      <dsp:spPr>
        <a:xfrm>
          <a:off x="749910" y="0"/>
          <a:ext cx="375926" cy="375926"/>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CB9A1-BE16-4491-8142-2D1D068F1BD2}">
      <dsp:nvSpPr>
        <dsp:cNvPr id="0" name=""/>
        <dsp:cNvSpPr/>
      </dsp:nvSpPr>
      <dsp:spPr>
        <a:xfrm>
          <a:off x="1175" y="107181"/>
          <a:ext cx="601435" cy="23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lvl="0" algn="r" defTabSz="533400">
            <a:lnSpc>
              <a:spcPct val="90000"/>
            </a:lnSpc>
            <a:spcBef>
              <a:spcPct val="0"/>
            </a:spcBef>
            <a:spcAft>
              <a:spcPct val="35000"/>
            </a:spcAft>
          </a:pPr>
          <a:r>
            <a:rPr lang="fr-CA" sz="1200" kern="1200" dirty="0" smtClean="0"/>
            <a:t>  </a:t>
          </a:r>
          <a:endParaRPr lang="fr-CA" sz="1200" kern="1200" dirty="0"/>
        </a:p>
      </dsp:txBody>
      <dsp:txXfrm>
        <a:off x="1175" y="107181"/>
        <a:ext cx="601435" cy="237600"/>
      </dsp:txXfrm>
    </dsp:sp>
    <dsp:sp modelId="{5DC0D5A0-E186-448F-A164-035773900CD6}">
      <dsp:nvSpPr>
        <dsp:cNvPr id="0" name=""/>
        <dsp:cNvSpPr/>
      </dsp:nvSpPr>
      <dsp:spPr>
        <a:xfrm>
          <a:off x="602611" y="96044"/>
          <a:ext cx="120287" cy="259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F7DA2B-EE89-4D7B-BC99-2802F9EAD65C}">
      <dsp:nvSpPr>
        <dsp:cNvPr id="0" name=""/>
        <dsp:cNvSpPr/>
      </dsp:nvSpPr>
      <dsp:spPr>
        <a:xfrm>
          <a:off x="772189" y="31261"/>
          <a:ext cx="1635904" cy="4147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fr-CA" sz="1200" kern="1200" dirty="0" smtClean="0"/>
            <a:t> </a:t>
          </a:r>
          <a:endParaRPr lang="fr-CA" sz="1200" kern="1200" dirty="0"/>
        </a:p>
      </dsp:txBody>
      <dsp:txXfrm>
        <a:off x="772189" y="31261"/>
        <a:ext cx="1635904" cy="414789"/>
      </dsp:txXfrm>
    </dsp:sp>
    <dsp:sp modelId="{C503B689-99E4-4651-A20F-B03FDD3C6031}">
      <dsp:nvSpPr>
        <dsp:cNvPr id="0" name=""/>
        <dsp:cNvSpPr/>
      </dsp:nvSpPr>
      <dsp:spPr>
        <a:xfrm>
          <a:off x="1175" y="546888"/>
          <a:ext cx="601435" cy="23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lvl="0" algn="r" defTabSz="533400">
            <a:lnSpc>
              <a:spcPct val="90000"/>
            </a:lnSpc>
            <a:spcBef>
              <a:spcPct val="0"/>
            </a:spcBef>
            <a:spcAft>
              <a:spcPct val="35000"/>
            </a:spcAft>
          </a:pPr>
          <a:r>
            <a:rPr lang="fr-CA" sz="1200" kern="1200" dirty="0" smtClean="0"/>
            <a:t>  </a:t>
          </a:r>
          <a:endParaRPr lang="fr-CA" sz="1200" kern="1200" dirty="0"/>
        </a:p>
      </dsp:txBody>
      <dsp:txXfrm>
        <a:off x="1175" y="546888"/>
        <a:ext cx="601435" cy="237600"/>
      </dsp:txXfrm>
    </dsp:sp>
    <dsp:sp modelId="{866FFC54-C534-4E40-B8E3-49F21668D950}">
      <dsp:nvSpPr>
        <dsp:cNvPr id="0" name=""/>
        <dsp:cNvSpPr/>
      </dsp:nvSpPr>
      <dsp:spPr>
        <a:xfrm>
          <a:off x="602611" y="535751"/>
          <a:ext cx="120287" cy="259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DA65C1-FC07-424C-84C2-D964A1848CEC}">
      <dsp:nvSpPr>
        <dsp:cNvPr id="0" name=""/>
        <dsp:cNvSpPr/>
      </dsp:nvSpPr>
      <dsp:spPr>
        <a:xfrm>
          <a:off x="771013" y="476576"/>
          <a:ext cx="1635904" cy="3782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fr-CA" sz="1200" kern="1200" dirty="0" smtClean="0"/>
            <a:t>  </a:t>
          </a:r>
          <a:endParaRPr lang="fr-CA" sz="1200" kern="1200" dirty="0"/>
        </a:p>
      </dsp:txBody>
      <dsp:txXfrm>
        <a:off x="771013" y="476576"/>
        <a:ext cx="1635904" cy="3782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CB9A1-BE16-4491-8142-2D1D068F1BD2}">
      <dsp:nvSpPr>
        <dsp:cNvPr id="0" name=""/>
        <dsp:cNvSpPr/>
      </dsp:nvSpPr>
      <dsp:spPr>
        <a:xfrm>
          <a:off x="1175" y="102535"/>
          <a:ext cx="601435" cy="23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lvl="0" algn="r" defTabSz="533400">
            <a:lnSpc>
              <a:spcPct val="90000"/>
            </a:lnSpc>
            <a:spcBef>
              <a:spcPct val="0"/>
            </a:spcBef>
            <a:spcAft>
              <a:spcPct val="35000"/>
            </a:spcAft>
          </a:pPr>
          <a:r>
            <a:rPr lang="fr-CA" sz="1200" kern="1200" dirty="0" smtClean="0"/>
            <a:t>  </a:t>
          </a:r>
          <a:endParaRPr lang="fr-CA" sz="1200" kern="1200" dirty="0"/>
        </a:p>
      </dsp:txBody>
      <dsp:txXfrm>
        <a:off x="1175" y="102535"/>
        <a:ext cx="601435" cy="237600"/>
      </dsp:txXfrm>
    </dsp:sp>
    <dsp:sp modelId="{5DC0D5A0-E186-448F-A164-035773900CD6}">
      <dsp:nvSpPr>
        <dsp:cNvPr id="0" name=""/>
        <dsp:cNvSpPr/>
      </dsp:nvSpPr>
      <dsp:spPr>
        <a:xfrm>
          <a:off x="602611" y="91398"/>
          <a:ext cx="120287" cy="259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F7DA2B-EE89-4D7B-BC99-2802F9EAD65C}">
      <dsp:nvSpPr>
        <dsp:cNvPr id="0" name=""/>
        <dsp:cNvSpPr/>
      </dsp:nvSpPr>
      <dsp:spPr>
        <a:xfrm>
          <a:off x="771013" y="13941"/>
          <a:ext cx="1635904" cy="4147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fr-CA" sz="1200" kern="1200" dirty="0" smtClean="0"/>
            <a:t> </a:t>
          </a:r>
          <a:endParaRPr lang="fr-CA" sz="1200" kern="1200" dirty="0"/>
        </a:p>
      </dsp:txBody>
      <dsp:txXfrm>
        <a:off x="771013" y="13941"/>
        <a:ext cx="1635904" cy="414789"/>
      </dsp:txXfrm>
    </dsp:sp>
    <dsp:sp modelId="{C503B689-99E4-4651-A20F-B03FDD3C6031}">
      <dsp:nvSpPr>
        <dsp:cNvPr id="0" name=""/>
        <dsp:cNvSpPr/>
      </dsp:nvSpPr>
      <dsp:spPr>
        <a:xfrm>
          <a:off x="1175" y="542242"/>
          <a:ext cx="601435" cy="23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lvl="0" algn="r" defTabSz="533400">
            <a:lnSpc>
              <a:spcPct val="90000"/>
            </a:lnSpc>
            <a:spcBef>
              <a:spcPct val="0"/>
            </a:spcBef>
            <a:spcAft>
              <a:spcPct val="35000"/>
            </a:spcAft>
          </a:pPr>
          <a:r>
            <a:rPr lang="fr-CA" sz="1200" kern="1200" dirty="0" smtClean="0"/>
            <a:t>  </a:t>
          </a:r>
          <a:endParaRPr lang="fr-CA" sz="1200" kern="1200" dirty="0"/>
        </a:p>
      </dsp:txBody>
      <dsp:txXfrm>
        <a:off x="1175" y="542242"/>
        <a:ext cx="601435" cy="237600"/>
      </dsp:txXfrm>
    </dsp:sp>
    <dsp:sp modelId="{866FFC54-C534-4E40-B8E3-49F21668D950}">
      <dsp:nvSpPr>
        <dsp:cNvPr id="0" name=""/>
        <dsp:cNvSpPr/>
      </dsp:nvSpPr>
      <dsp:spPr>
        <a:xfrm>
          <a:off x="602611" y="531105"/>
          <a:ext cx="120287" cy="259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DA65C1-FC07-424C-84C2-D964A1848CEC}">
      <dsp:nvSpPr>
        <dsp:cNvPr id="0" name=""/>
        <dsp:cNvSpPr/>
      </dsp:nvSpPr>
      <dsp:spPr>
        <a:xfrm>
          <a:off x="771013" y="471930"/>
          <a:ext cx="1635904" cy="3782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fr-CA" sz="1200" kern="1200" dirty="0" smtClean="0"/>
            <a:t>  </a:t>
          </a:r>
          <a:endParaRPr lang="fr-CA" sz="1200" kern="1200" dirty="0"/>
        </a:p>
      </dsp:txBody>
      <dsp:txXfrm>
        <a:off x="771013" y="471930"/>
        <a:ext cx="1635904" cy="3782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2D99B-7394-4622-A6A1-E84FEEDC7C4E}">
      <dsp:nvSpPr>
        <dsp:cNvPr id="0" name=""/>
        <dsp:cNvSpPr/>
      </dsp:nvSpPr>
      <dsp:spPr>
        <a:xfrm>
          <a:off x="1026040" y="87"/>
          <a:ext cx="1539061" cy="34290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Char char="••"/>
          </a:pPr>
          <a:r>
            <a:rPr lang="fr-CA" sz="800" kern="1200" dirty="0" smtClean="0"/>
            <a:t>  </a:t>
          </a:r>
          <a:endParaRPr lang="fr-CA" sz="800" kern="1200" dirty="0"/>
        </a:p>
        <a:p>
          <a:pPr marL="57150" lvl="1" indent="-57150" algn="l" defTabSz="355600">
            <a:lnSpc>
              <a:spcPct val="90000"/>
            </a:lnSpc>
            <a:spcBef>
              <a:spcPct val="0"/>
            </a:spcBef>
            <a:spcAft>
              <a:spcPct val="15000"/>
            </a:spcAft>
            <a:buChar char="••"/>
          </a:pPr>
          <a:r>
            <a:rPr lang="fr-CA" sz="800" kern="1200" dirty="0" smtClean="0"/>
            <a:t>  </a:t>
          </a:r>
          <a:endParaRPr lang="fr-CA" sz="800" kern="1200" dirty="0"/>
        </a:p>
      </dsp:txBody>
      <dsp:txXfrm>
        <a:off x="1026040" y="42950"/>
        <a:ext cx="1410471" cy="257180"/>
      </dsp:txXfrm>
    </dsp:sp>
    <dsp:sp modelId="{3D5C2DBC-C5A7-481C-BA27-F37E17FFE734}">
      <dsp:nvSpPr>
        <dsp:cNvPr id="0" name=""/>
        <dsp:cNvSpPr/>
      </dsp:nvSpPr>
      <dsp:spPr>
        <a:xfrm>
          <a:off x="0" y="87"/>
          <a:ext cx="1026040" cy="342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fr-CA" sz="1700" kern="1200" dirty="0" smtClean="0"/>
            <a:t>  </a:t>
          </a:r>
          <a:endParaRPr lang="fr-CA" sz="1700" kern="1200" dirty="0"/>
        </a:p>
      </dsp:txBody>
      <dsp:txXfrm>
        <a:off x="16739" y="16826"/>
        <a:ext cx="992562" cy="309428"/>
      </dsp:txXfrm>
    </dsp:sp>
    <dsp:sp modelId="{8404113F-16D8-4EE6-85D8-5C8C39324917}">
      <dsp:nvSpPr>
        <dsp:cNvPr id="0" name=""/>
        <dsp:cNvSpPr/>
      </dsp:nvSpPr>
      <dsp:spPr>
        <a:xfrm>
          <a:off x="1026040" y="377284"/>
          <a:ext cx="1539061" cy="34290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Char char="••"/>
          </a:pPr>
          <a:r>
            <a:rPr lang="fr-CA" sz="800" kern="1200" dirty="0" smtClean="0"/>
            <a:t>  </a:t>
          </a:r>
          <a:endParaRPr lang="fr-CA" sz="800" kern="1200" dirty="0"/>
        </a:p>
        <a:p>
          <a:pPr marL="57150" lvl="1" indent="-57150" algn="l" defTabSz="355600">
            <a:lnSpc>
              <a:spcPct val="90000"/>
            </a:lnSpc>
            <a:spcBef>
              <a:spcPct val="0"/>
            </a:spcBef>
            <a:spcAft>
              <a:spcPct val="15000"/>
            </a:spcAft>
            <a:buChar char="••"/>
          </a:pPr>
          <a:r>
            <a:rPr lang="fr-CA" sz="800" kern="1200" dirty="0" smtClean="0"/>
            <a:t>  </a:t>
          </a:r>
          <a:endParaRPr lang="fr-CA" sz="800" kern="1200" dirty="0"/>
        </a:p>
      </dsp:txBody>
      <dsp:txXfrm>
        <a:off x="1026040" y="420147"/>
        <a:ext cx="1410471" cy="257180"/>
      </dsp:txXfrm>
    </dsp:sp>
    <dsp:sp modelId="{18751715-4D1D-417E-B482-DDA5B79AE213}">
      <dsp:nvSpPr>
        <dsp:cNvPr id="0" name=""/>
        <dsp:cNvSpPr/>
      </dsp:nvSpPr>
      <dsp:spPr>
        <a:xfrm>
          <a:off x="0" y="377284"/>
          <a:ext cx="1026040" cy="342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fr-CA" sz="1700" kern="1200" dirty="0" smtClean="0"/>
            <a:t>  </a:t>
          </a:r>
          <a:endParaRPr lang="fr-CA" sz="1700" kern="1200" dirty="0"/>
        </a:p>
      </dsp:txBody>
      <dsp:txXfrm>
        <a:off x="16739" y="394023"/>
        <a:ext cx="992562" cy="3094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2D99B-7394-4622-A6A1-E84FEEDC7C4E}">
      <dsp:nvSpPr>
        <dsp:cNvPr id="0" name=""/>
        <dsp:cNvSpPr/>
      </dsp:nvSpPr>
      <dsp:spPr>
        <a:xfrm>
          <a:off x="1026040" y="87"/>
          <a:ext cx="1539061" cy="34290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Char char="••"/>
          </a:pPr>
          <a:r>
            <a:rPr lang="fr-CA" sz="800" kern="1200" dirty="0" smtClean="0"/>
            <a:t>  </a:t>
          </a:r>
          <a:endParaRPr lang="fr-CA" sz="800" kern="1200" dirty="0"/>
        </a:p>
        <a:p>
          <a:pPr marL="57150" lvl="1" indent="-57150" algn="l" defTabSz="355600">
            <a:lnSpc>
              <a:spcPct val="90000"/>
            </a:lnSpc>
            <a:spcBef>
              <a:spcPct val="0"/>
            </a:spcBef>
            <a:spcAft>
              <a:spcPct val="15000"/>
            </a:spcAft>
            <a:buChar char="••"/>
          </a:pPr>
          <a:r>
            <a:rPr lang="fr-CA" sz="800" kern="1200" dirty="0" smtClean="0"/>
            <a:t>  </a:t>
          </a:r>
          <a:endParaRPr lang="fr-CA" sz="800" kern="1200" dirty="0"/>
        </a:p>
      </dsp:txBody>
      <dsp:txXfrm>
        <a:off x="1026040" y="42950"/>
        <a:ext cx="1410471" cy="257180"/>
      </dsp:txXfrm>
    </dsp:sp>
    <dsp:sp modelId="{3D5C2DBC-C5A7-481C-BA27-F37E17FFE734}">
      <dsp:nvSpPr>
        <dsp:cNvPr id="0" name=""/>
        <dsp:cNvSpPr/>
      </dsp:nvSpPr>
      <dsp:spPr>
        <a:xfrm>
          <a:off x="0" y="87"/>
          <a:ext cx="1026040" cy="342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fr-CA" sz="1700" kern="1200" dirty="0" smtClean="0"/>
            <a:t>  </a:t>
          </a:r>
          <a:endParaRPr lang="fr-CA" sz="1700" kern="1200" dirty="0"/>
        </a:p>
      </dsp:txBody>
      <dsp:txXfrm>
        <a:off x="16739" y="16826"/>
        <a:ext cx="992562" cy="309428"/>
      </dsp:txXfrm>
    </dsp:sp>
    <dsp:sp modelId="{8404113F-16D8-4EE6-85D8-5C8C39324917}">
      <dsp:nvSpPr>
        <dsp:cNvPr id="0" name=""/>
        <dsp:cNvSpPr/>
      </dsp:nvSpPr>
      <dsp:spPr>
        <a:xfrm>
          <a:off x="1026040" y="377284"/>
          <a:ext cx="1539061" cy="34290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Char char="••"/>
          </a:pPr>
          <a:r>
            <a:rPr lang="fr-CA" sz="800" kern="1200" dirty="0" smtClean="0"/>
            <a:t>  </a:t>
          </a:r>
          <a:endParaRPr lang="fr-CA" sz="800" kern="1200" dirty="0"/>
        </a:p>
        <a:p>
          <a:pPr marL="57150" lvl="1" indent="-57150" algn="l" defTabSz="355600">
            <a:lnSpc>
              <a:spcPct val="90000"/>
            </a:lnSpc>
            <a:spcBef>
              <a:spcPct val="0"/>
            </a:spcBef>
            <a:spcAft>
              <a:spcPct val="15000"/>
            </a:spcAft>
            <a:buChar char="••"/>
          </a:pPr>
          <a:r>
            <a:rPr lang="fr-CA" sz="800" kern="1200" dirty="0" smtClean="0"/>
            <a:t>  </a:t>
          </a:r>
          <a:endParaRPr lang="fr-CA" sz="800" kern="1200" dirty="0"/>
        </a:p>
      </dsp:txBody>
      <dsp:txXfrm>
        <a:off x="1026040" y="420147"/>
        <a:ext cx="1410471" cy="257180"/>
      </dsp:txXfrm>
    </dsp:sp>
    <dsp:sp modelId="{18751715-4D1D-417E-B482-DDA5B79AE213}">
      <dsp:nvSpPr>
        <dsp:cNvPr id="0" name=""/>
        <dsp:cNvSpPr/>
      </dsp:nvSpPr>
      <dsp:spPr>
        <a:xfrm>
          <a:off x="0" y="377284"/>
          <a:ext cx="1026040" cy="342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fr-CA" sz="1700" kern="1200" dirty="0" smtClean="0"/>
            <a:t>  </a:t>
          </a:r>
          <a:endParaRPr lang="fr-CA" sz="1700" kern="1200" dirty="0"/>
        </a:p>
      </dsp:txBody>
      <dsp:txXfrm>
        <a:off x="16739" y="394023"/>
        <a:ext cx="992562" cy="3094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CB9A1-BE16-4491-8142-2D1D068F1BD2}">
      <dsp:nvSpPr>
        <dsp:cNvPr id="0" name=""/>
        <dsp:cNvSpPr/>
      </dsp:nvSpPr>
      <dsp:spPr>
        <a:xfrm>
          <a:off x="1175" y="102535"/>
          <a:ext cx="601435" cy="23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lvl="0" algn="r" defTabSz="533400">
            <a:lnSpc>
              <a:spcPct val="90000"/>
            </a:lnSpc>
            <a:spcBef>
              <a:spcPct val="0"/>
            </a:spcBef>
            <a:spcAft>
              <a:spcPct val="35000"/>
            </a:spcAft>
          </a:pPr>
          <a:r>
            <a:rPr lang="fr-CA" sz="1200" kern="1200" dirty="0" smtClean="0"/>
            <a:t>  </a:t>
          </a:r>
          <a:endParaRPr lang="fr-CA" sz="1200" kern="1200" dirty="0"/>
        </a:p>
      </dsp:txBody>
      <dsp:txXfrm>
        <a:off x="1175" y="102535"/>
        <a:ext cx="601435" cy="237600"/>
      </dsp:txXfrm>
    </dsp:sp>
    <dsp:sp modelId="{5DC0D5A0-E186-448F-A164-035773900CD6}">
      <dsp:nvSpPr>
        <dsp:cNvPr id="0" name=""/>
        <dsp:cNvSpPr/>
      </dsp:nvSpPr>
      <dsp:spPr>
        <a:xfrm>
          <a:off x="602611" y="91398"/>
          <a:ext cx="120287" cy="259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F7DA2B-EE89-4D7B-BC99-2802F9EAD65C}">
      <dsp:nvSpPr>
        <dsp:cNvPr id="0" name=""/>
        <dsp:cNvSpPr/>
      </dsp:nvSpPr>
      <dsp:spPr>
        <a:xfrm>
          <a:off x="771013" y="13941"/>
          <a:ext cx="1635904" cy="4147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fr-CA" sz="1200" kern="1200" dirty="0" smtClean="0"/>
            <a:t> </a:t>
          </a:r>
          <a:endParaRPr lang="fr-CA" sz="1200" kern="1200" dirty="0"/>
        </a:p>
      </dsp:txBody>
      <dsp:txXfrm>
        <a:off x="771013" y="13941"/>
        <a:ext cx="1635904" cy="414789"/>
      </dsp:txXfrm>
    </dsp:sp>
    <dsp:sp modelId="{C503B689-99E4-4651-A20F-B03FDD3C6031}">
      <dsp:nvSpPr>
        <dsp:cNvPr id="0" name=""/>
        <dsp:cNvSpPr/>
      </dsp:nvSpPr>
      <dsp:spPr>
        <a:xfrm>
          <a:off x="1175" y="542242"/>
          <a:ext cx="601435" cy="23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lvl="0" algn="r" defTabSz="533400">
            <a:lnSpc>
              <a:spcPct val="90000"/>
            </a:lnSpc>
            <a:spcBef>
              <a:spcPct val="0"/>
            </a:spcBef>
            <a:spcAft>
              <a:spcPct val="35000"/>
            </a:spcAft>
          </a:pPr>
          <a:r>
            <a:rPr lang="fr-CA" sz="1200" kern="1200" dirty="0" smtClean="0"/>
            <a:t>  </a:t>
          </a:r>
          <a:endParaRPr lang="fr-CA" sz="1200" kern="1200" dirty="0"/>
        </a:p>
      </dsp:txBody>
      <dsp:txXfrm>
        <a:off x="1175" y="542242"/>
        <a:ext cx="601435" cy="237600"/>
      </dsp:txXfrm>
    </dsp:sp>
    <dsp:sp modelId="{866FFC54-C534-4E40-B8E3-49F21668D950}">
      <dsp:nvSpPr>
        <dsp:cNvPr id="0" name=""/>
        <dsp:cNvSpPr/>
      </dsp:nvSpPr>
      <dsp:spPr>
        <a:xfrm>
          <a:off x="602611" y="531105"/>
          <a:ext cx="120287" cy="259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DA65C1-FC07-424C-84C2-D964A1848CEC}">
      <dsp:nvSpPr>
        <dsp:cNvPr id="0" name=""/>
        <dsp:cNvSpPr/>
      </dsp:nvSpPr>
      <dsp:spPr>
        <a:xfrm>
          <a:off x="771013" y="471930"/>
          <a:ext cx="1635904" cy="3782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fr-CA" sz="1200" kern="1200" dirty="0" smtClean="0"/>
            <a:t>  </a:t>
          </a:r>
          <a:endParaRPr lang="fr-CA" sz="1200" kern="1200" dirty="0"/>
        </a:p>
      </dsp:txBody>
      <dsp:txXfrm>
        <a:off x="771013" y="471930"/>
        <a:ext cx="1635904" cy="3782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CB9A1-BE16-4491-8142-2D1D068F1BD2}">
      <dsp:nvSpPr>
        <dsp:cNvPr id="0" name=""/>
        <dsp:cNvSpPr/>
      </dsp:nvSpPr>
      <dsp:spPr>
        <a:xfrm>
          <a:off x="1175" y="102535"/>
          <a:ext cx="601435" cy="23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lvl="0" algn="r" defTabSz="533400">
            <a:lnSpc>
              <a:spcPct val="90000"/>
            </a:lnSpc>
            <a:spcBef>
              <a:spcPct val="0"/>
            </a:spcBef>
            <a:spcAft>
              <a:spcPct val="35000"/>
            </a:spcAft>
          </a:pPr>
          <a:r>
            <a:rPr lang="fr-CA" sz="1200" kern="1200" dirty="0" smtClean="0"/>
            <a:t>  </a:t>
          </a:r>
          <a:endParaRPr lang="fr-CA" sz="1200" kern="1200" dirty="0"/>
        </a:p>
      </dsp:txBody>
      <dsp:txXfrm>
        <a:off x="1175" y="102535"/>
        <a:ext cx="601435" cy="237600"/>
      </dsp:txXfrm>
    </dsp:sp>
    <dsp:sp modelId="{5DC0D5A0-E186-448F-A164-035773900CD6}">
      <dsp:nvSpPr>
        <dsp:cNvPr id="0" name=""/>
        <dsp:cNvSpPr/>
      </dsp:nvSpPr>
      <dsp:spPr>
        <a:xfrm>
          <a:off x="602611" y="91398"/>
          <a:ext cx="120287" cy="259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F7DA2B-EE89-4D7B-BC99-2802F9EAD65C}">
      <dsp:nvSpPr>
        <dsp:cNvPr id="0" name=""/>
        <dsp:cNvSpPr/>
      </dsp:nvSpPr>
      <dsp:spPr>
        <a:xfrm>
          <a:off x="771013" y="13941"/>
          <a:ext cx="1635904" cy="4147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fr-CA" sz="1200" kern="1200" dirty="0" smtClean="0"/>
            <a:t> </a:t>
          </a:r>
          <a:endParaRPr lang="fr-CA" sz="1200" kern="1200" dirty="0"/>
        </a:p>
      </dsp:txBody>
      <dsp:txXfrm>
        <a:off x="771013" y="13941"/>
        <a:ext cx="1635904" cy="414789"/>
      </dsp:txXfrm>
    </dsp:sp>
    <dsp:sp modelId="{C503B689-99E4-4651-A20F-B03FDD3C6031}">
      <dsp:nvSpPr>
        <dsp:cNvPr id="0" name=""/>
        <dsp:cNvSpPr/>
      </dsp:nvSpPr>
      <dsp:spPr>
        <a:xfrm>
          <a:off x="1175" y="542242"/>
          <a:ext cx="601435" cy="23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30480" rIns="85344" bIns="30480" numCol="1" spcCol="1270" anchor="ctr" anchorCtr="0">
          <a:noAutofit/>
        </a:bodyPr>
        <a:lstStyle/>
        <a:p>
          <a:pPr lvl="0" algn="r" defTabSz="533400">
            <a:lnSpc>
              <a:spcPct val="90000"/>
            </a:lnSpc>
            <a:spcBef>
              <a:spcPct val="0"/>
            </a:spcBef>
            <a:spcAft>
              <a:spcPct val="35000"/>
            </a:spcAft>
          </a:pPr>
          <a:r>
            <a:rPr lang="fr-CA" sz="1200" kern="1200" dirty="0" smtClean="0"/>
            <a:t>  </a:t>
          </a:r>
          <a:endParaRPr lang="fr-CA" sz="1200" kern="1200" dirty="0"/>
        </a:p>
      </dsp:txBody>
      <dsp:txXfrm>
        <a:off x="1175" y="542242"/>
        <a:ext cx="601435" cy="237600"/>
      </dsp:txXfrm>
    </dsp:sp>
    <dsp:sp modelId="{866FFC54-C534-4E40-B8E3-49F21668D950}">
      <dsp:nvSpPr>
        <dsp:cNvPr id="0" name=""/>
        <dsp:cNvSpPr/>
      </dsp:nvSpPr>
      <dsp:spPr>
        <a:xfrm>
          <a:off x="602611" y="531105"/>
          <a:ext cx="120287" cy="259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DA65C1-FC07-424C-84C2-D964A1848CEC}">
      <dsp:nvSpPr>
        <dsp:cNvPr id="0" name=""/>
        <dsp:cNvSpPr/>
      </dsp:nvSpPr>
      <dsp:spPr>
        <a:xfrm>
          <a:off x="771013" y="471930"/>
          <a:ext cx="1635904" cy="3782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fr-CA" sz="1200" kern="1200" dirty="0" smtClean="0"/>
            <a:t>  </a:t>
          </a:r>
          <a:endParaRPr lang="fr-CA" sz="1200" kern="1200" dirty="0"/>
        </a:p>
      </dsp:txBody>
      <dsp:txXfrm>
        <a:off x="771013" y="471930"/>
        <a:ext cx="1635904" cy="3782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5F91E-8C7F-4A79-AD1D-DF1BD9E140F9}">
      <dsp:nvSpPr>
        <dsp:cNvPr id="0" name=""/>
        <dsp:cNvSpPr/>
      </dsp:nvSpPr>
      <dsp:spPr>
        <a:xfrm rot="10800000">
          <a:off x="1095825" y="0"/>
          <a:ext cx="2537921" cy="37592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773" tIns="64770" rIns="120904" bIns="64770" numCol="1" spcCol="1270" anchor="ctr" anchorCtr="0">
          <a:noAutofit/>
        </a:bodyPr>
        <a:lstStyle/>
        <a:p>
          <a:pPr lvl="0" algn="ctr" defTabSz="755650">
            <a:lnSpc>
              <a:spcPct val="90000"/>
            </a:lnSpc>
            <a:spcBef>
              <a:spcPct val="0"/>
            </a:spcBef>
            <a:spcAft>
              <a:spcPct val="35000"/>
            </a:spcAft>
          </a:pPr>
          <a:r>
            <a:rPr lang="es-ES" sz="1700" b="1" kern="1200" noProof="0" dirty="0" smtClean="0"/>
            <a:t>Manifestación única</a:t>
          </a:r>
          <a:endParaRPr lang="es-ES" sz="1700" b="1" kern="1200" noProof="0" dirty="0"/>
        </a:p>
      </dsp:txBody>
      <dsp:txXfrm rot="10800000">
        <a:off x="1189806" y="0"/>
        <a:ext cx="2443940" cy="375926"/>
      </dsp:txXfrm>
    </dsp:sp>
    <dsp:sp modelId="{2E671827-570C-46B2-A291-64E1DCE7CF93}">
      <dsp:nvSpPr>
        <dsp:cNvPr id="0" name=""/>
        <dsp:cNvSpPr/>
      </dsp:nvSpPr>
      <dsp:spPr>
        <a:xfrm>
          <a:off x="544149" y="0"/>
          <a:ext cx="375926" cy="375926"/>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diagrams.loki3.com/BracketList+Icon">
  <dgm:title val="Liste verticale à crochets"/>
  <dgm:desc val="Permet d’afficher des blocs d’informations groupés. Adapté à de grandes quantités de texte Niveau 2."/>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5.xml><?xml version="1.0" encoding="utf-8"?>
<dgm:layoutDef xmlns:dgm="http://schemas.openxmlformats.org/drawingml/2006/diagram" xmlns:a="http://schemas.openxmlformats.org/drawingml/2006/main" uniqueId="urn:diagrams.loki3.com/BracketList+Icon">
  <dgm:title val="Liste verticale à crochets"/>
  <dgm:desc val="Permet d’afficher des blocs d’informations groupés. Adapté à de grandes quantités de texte Niveau 2."/>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diagrams.loki3.com/BracketList+Icon">
  <dgm:title val="Liste verticale à crochets"/>
  <dgm:desc val="Permet d’afficher des blocs d’informations groupés. Adapté à de grandes quantités de texte Niveau 2."/>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9.xml><?xml version="1.0" encoding="utf-8"?>
<dgm:layoutDef xmlns:dgm="http://schemas.openxmlformats.org/drawingml/2006/diagram" xmlns:a="http://schemas.openxmlformats.org/drawingml/2006/main" uniqueId="urn:diagrams.loki3.com/BracketList+Icon">
  <dgm:title val="Liste verticale à crochets"/>
  <dgm:desc val="Permet d’afficher des blocs d’informations groupés. Adapté à de grandes quantités de texte Niveau 2."/>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png"/></Relationships>
</file>

<file path=ppt/drawings/drawing1.xml><?xml version="1.0" encoding="utf-8"?>
<c:userShapes xmlns:c="http://schemas.openxmlformats.org/drawingml/2006/chart">
  <cdr:relSizeAnchor xmlns:cdr="http://schemas.openxmlformats.org/drawingml/2006/chartDrawing">
    <cdr:from>
      <cdr:x>0.13208</cdr:x>
      <cdr:y>0.25601</cdr:y>
    </cdr:from>
    <cdr:to>
      <cdr:x>0.32075</cdr:x>
      <cdr:y>0.35542</cdr:y>
    </cdr:to>
    <cdr:sp macro="" textlink="">
      <cdr:nvSpPr>
        <cdr:cNvPr id="3" name="Rectangle à coins arrondis 2"/>
        <cdr:cNvSpPr/>
      </cdr:nvSpPr>
      <cdr:spPr>
        <a:xfrm xmlns:a="http://schemas.openxmlformats.org/drawingml/2006/main">
          <a:off x="1008147" y="1298047"/>
          <a:ext cx="1440125" cy="504038"/>
        </a:xfrm>
        <a:prstGeom xmlns:a="http://schemas.openxmlformats.org/drawingml/2006/main" prst="roundRect">
          <a:avLst/>
        </a:prstGeom>
        <a:solidFill xmlns:a="http://schemas.openxmlformats.org/drawingml/2006/main">
          <a:srgbClr val="FF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fr-FR" sz="2000" b="1" dirty="0" smtClean="0">
              <a:solidFill>
                <a:srgbClr val="002060"/>
              </a:solidFill>
            </a:rPr>
            <a:t>Non-</a:t>
          </a:r>
          <a:r>
            <a:rPr lang="fr-FR" sz="2000" b="1" dirty="0" err="1" smtClean="0">
              <a:solidFill>
                <a:srgbClr val="002060"/>
              </a:solidFill>
            </a:rPr>
            <a:t>frágil</a:t>
          </a:r>
          <a:endParaRPr lang="fr-FR" b="1" dirty="0">
            <a:solidFill>
              <a:srgbClr val="00206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0.6925</cdr:x>
      <cdr:y>0.1214</cdr:y>
    </cdr:from>
    <cdr:to>
      <cdr:x>0.85</cdr:x>
      <cdr:y>0.2927</cdr:y>
    </cdr:to>
    <cdr:sp macro="" textlink="">
      <cdr:nvSpPr>
        <cdr:cNvPr id="2" name="ZoneTexte 1"/>
        <cdr:cNvSpPr txBox="1"/>
      </cdr:nvSpPr>
      <cdr:spPr>
        <a:xfrm xmlns:a="http://schemas.openxmlformats.org/drawingml/2006/main">
          <a:off x="5698976" y="549439"/>
          <a:ext cx="1296144" cy="7753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r-CA"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610C26-886B-4A19-81A0-5CFC5B0D7059}" type="datetimeFigureOut">
              <a:rPr lang="fr-CA" smtClean="0"/>
              <a:t>2015-03-09</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11115E-705D-476C-8AE0-5487D24AFA16}" type="slidenum">
              <a:rPr lang="fr-CA" smtClean="0"/>
              <a:t>‹N°›</a:t>
            </a:fld>
            <a:endParaRPr lang="fr-CA"/>
          </a:p>
        </p:txBody>
      </p:sp>
    </p:spTree>
    <p:extLst>
      <p:ext uri="{BB962C8B-B14F-4D97-AF65-F5344CB8AC3E}">
        <p14:creationId xmlns:p14="http://schemas.microsoft.com/office/powerpoint/2010/main" val="2882134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1A8CC5-D5DA-4B8B-AAC4-BB0BEE933F48}" type="slidenum">
              <a:rPr lang="en-CA"/>
              <a:pPr/>
              <a:t>47</a:t>
            </a:fld>
            <a:endParaRPr lang="en-CA"/>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CA"/>
          </a:p>
        </p:txBody>
      </p:sp>
      <p:sp>
        <p:nvSpPr>
          <p:cNvPr id="4" name="Espace réservé de la date 3"/>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e la date 2"/>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F2A567E1-D5B8-4294-A2C1-CA9E0EC12C6B}" type="datetimeFigureOut">
              <a:rPr lang="fr-CA" smtClean="0"/>
              <a:pPr/>
              <a:t>2015-03-09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51C2DB8-B497-4190-B5E4-DECACDA9DD90}" type="slidenum">
              <a:rPr lang="fr-CA" smtClean="0"/>
              <a:pPr/>
              <a:t>‹N°›</a:t>
            </a:fld>
            <a:endParaRPr lang="fr-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lang="fr-FR" sz="2400">
              <a:solidFill>
                <a:srgbClr val="000000"/>
              </a:solidFill>
              <a:latin typeface="Times New Roman" pitchFamily="18" charset="0"/>
            </a:endParaRPr>
          </a:p>
        </p:txBody>
      </p:sp>
      <p:sp>
        <p:nvSpPr>
          <p:cNvPr id="5122" name="Rectangle 2"/>
          <p:cNvSpPr>
            <a:spLocks noGrp="1" noChangeArrowheads="1"/>
          </p:cNvSpPr>
          <p:nvPr>
            <p:ph type="ctrTitle"/>
          </p:nvPr>
        </p:nvSpPr>
        <p:spPr>
          <a:xfrm>
            <a:off x="685800" y="990600"/>
            <a:ext cx="7772400" cy="1371600"/>
          </a:xfrm>
        </p:spPr>
        <p:txBody>
          <a:bodyPr/>
          <a:lstStyle>
            <a:lvl1pPr>
              <a:defRPr sz="4000"/>
            </a:lvl1pPr>
          </a:lstStyle>
          <a:p>
            <a:r>
              <a:rPr lang="fr-CA"/>
              <a:t>Cliquez pour modifier le style du titre</a:t>
            </a:r>
          </a:p>
        </p:txBody>
      </p:sp>
      <p:sp>
        <p:nvSpPr>
          <p:cNvPr id="5123"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fr-CA"/>
              <a:t>Cliquez pour modifier le style des sous-titres du masque</a:t>
            </a:r>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fr-CA">
              <a:solidFill>
                <a:srgbClr val="000000"/>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fr-CA">
              <a:solidFill>
                <a:srgbClr val="000000"/>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89F1BCDC-87BE-406F-95B8-77FC3E684C1B}"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3968064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05E863B-22E6-4E2B-B541-4AF7A3C18AFE}"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1440487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BAAC2C8-A436-4820-B501-5ACDE8EB4587}"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4080899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89952FD-3BB2-4496-A44E-17C3E955F2BA}"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2678402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AFD29CFC-EE22-4EFA-B771-8C8A74B4E9D5}"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3173174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4BFFF20B-9B4F-4576-A328-462F7DB3C661}"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809172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307B4138-2D9C-433F-867A-1E2B4FA3799F}"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25001473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36A2BBD8-7951-48FB-BAF7-414412292A3D}"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2789559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6B2D533-C438-4F7A-84C4-B41740137C6A}"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30285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764DCEC-3D42-498B-8E7D-3937DC23E8F1}"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5095026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73838" y="304800"/>
            <a:ext cx="2001837" cy="5715000"/>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566738" y="304800"/>
            <a:ext cx="5854700" cy="57150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dt" sz="half" idx="10"/>
          </p:nvPr>
        </p:nvSpPr>
        <p:spPr>
          <a:ln/>
        </p:spPr>
        <p:txBody>
          <a:bodyPr/>
          <a:lstStyle>
            <a:lvl1pPr>
              <a:defRPr/>
            </a:lvl1pPr>
          </a:lstStyle>
          <a:p>
            <a:pPr>
              <a:defRPr/>
            </a:pPr>
            <a:endParaRPr lang="fr-CA">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fr-CA">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91AAF78-29AD-4D18-9044-1077876D015D}" type="slidenum">
              <a:rPr lang="fr-CA">
                <a:solidFill>
                  <a:srgbClr val="000000"/>
                </a:solidFill>
              </a:rPr>
              <a:pPr>
                <a:defRPr/>
              </a:pPr>
              <a:t>‹N°›</a:t>
            </a:fld>
            <a:endParaRPr lang="fr-CA">
              <a:solidFill>
                <a:srgbClr val="000000"/>
              </a:solidFill>
            </a:endParaRPr>
          </a:p>
        </p:txBody>
      </p:sp>
    </p:spTree>
    <p:extLst>
      <p:ext uri="{BB962C8B-B14F-4D97-AF65-F5344CB8AC3E}">
        <p14:creationId xmlns:p14="http://schemas.microsoft.com/office/powerpoint/2010/main" val="2398189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A567E1-D5B8-4294-A2C1-CA9E0EC12C6B}" type="datetimeFigureOut">
              <a:rPr lang="fr-CA" smtClean="0"/>
              <a:pPr/>
              <a:t>2015-03-09</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1C2DB8-B497-4190-B5E4-DECACDA9DD90}" type="slidenum">
              <a:rPr lang="fr-CA" smtClean="0"/>
              <a:pPr/>
              <a:t>‹N°›</a:t>
            </a:fld>
            <a:endParaRPr lang="fr-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CA" altLang="fr-FR" smtClean="0"/>
              <a:t>Cliquez pour modifier le style du titre</a:t>
            </a:r>
          </a:p>
        </p:txBody>
      </p:sp>
      <p:sp>
        <p:nvSpPr>
          <p:cNvPr id="1027" name="Rectangle 3"/>
          <p:cNvSpPr>
            <a:spLocks noGrp="1" noChangeArrowheads="1"/>
          </p:cNvSpPr>
          <p:nvPr>
            <p:ph type="body" idx="1"/>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a:p>
            <a:pPr lvl="3"/>
            <a:r>
              <a:rPr lang="fr-CA" altLang="fr-FR" smtClean="0"/>
              <a:t>Quatrième niveau</a:t>
            </a:r>
          </a:p>
          <a:p>
            <a:pPr lvl="4"/>
            <a:r>
              <a:rPr lang="fr-CA" altLang="fr-FR" smtClean="0"/>
              <a:t>Cinquième niveau</a:t>
            </a:r>
          </a:p>
        </p:txBody>
      </p:sp>
      <p:sp>
        <p:nvSpPr>
          <p:cNvPr id="4100" name="AutoShape 4"/>
          <p:cNvSpPr>
            <a:spLocks noChangeArrowheads="1"/>
          </p:cNvSpPr>
          <p:nvPr/>
        </p:nvSpPr>
        <p:spPr bwMode="auto">
          <a:xfrm>
            <a:off x="609600" y="156686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lang="fr-FR" sz="2400">
              <a:solidFill>
                <a:srgbClr val="000000"/>
              </a:solidFill>
              <a:latin typeface="Times New Roman" pitchFamily="18" charset="0"/>
            </a:endParaRPr>
          </a:p>
        </p:txBody>
      </p:sp>
      <p:sp>
        <p:nvSpPr>
          <p:cNvPr id="4101"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pPr fontAlgn="base">
              <a:spcBef>
                <a:spcPct val="0"/>
              </a:spcBef>
              <a:spcAft>
                <a:spcPct val="0"/>
              </a:spcAft>
              <a:defRPr/>
            </a:pPr>
            <a:endParaRPr lang="fr-CA">
              <a:solidFill>
                <a:srgbClr val="000000"/>
              </a:solidFill>
            </a:endParaRPr>
          </a:p>
        </p:txBody>
      </p:sp>
      <p:sp>
        <p:nvSpPr>
          <p:cNvPr id="4102"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fontAlgn="base">
              <a:spcBef>
                <a:spcPct val="0"/>
              </a:spcBef>
              <a:spcAft>
                <a:spcPct val="0"/>
              </a:spcAft>
              <a:defRPr/>
            </a:pPr>
            <a:endParaRPr lang="fr-CA">
              <a:solidFill>
                <a:srgbClr val="000000"/>
              </a:solidFill>
            </a:endParaRPr>
          </a:p>
        </p:txBody>
      </p:sp>
      <p:sp>
        <p:nvSpPr>
          <p:cNvPr id="4103"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vl1pPr>
          </a:lstStyle>
          <a:p>
            <a:pPr fontAlgn="base">
              <a:spcBef>
                <a:spcPct val="0"/>
              </a:spcBef>
              <a:spcAft>
                <a:spcPct val="0"/>
              </a:spcAft>
              <a:defRPr/>
            </a:pPr>
            <a:endParaRPr lang="fr-CA">
              <a:solidFill>
                <a:srgbClr val="000000"/>
              </a:solidFill>
            </a:endParaRPr>
          </a:p>
        </p:txBody>
      </p:sp>
      <p:sp>
        <p:nvSpPr>
          <p:cNvPr id="4104"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fontAlgn="base">
              <a:spcBef>
                <a:spcPct val="0"/>
              </a:spcBef>
              <a:spcAft>
                <a:spcPct val="0"/>
              </a:spcAft>
              <a:defRPr/>
            </a:pPr>
            <a:fld id="{0AD22C50-FA25-4A87-8602-4FA7ECF58DA7}" type="slidenum">
              <a:rPr lang="fr-CA">
                <a:solidFill>
                  <a:srgbClr val="000000"/>
                </a:solidFill>
              </a:rPr>
              <a:pPr fontAlgn="base">
                <a:spcBef>
                  <a:spcPct val="0"/>
                </a:spcBef>
                <a:spcAft>
                  <a:spcPct val="0"/>
                </a:spcAft>
                <a:defRPr/>
              </a:pPr>
              <a:t>‹N°›</a:t>
            </a:fld>
            <a:endParaRPr lang="fr-CA">
              <a:solidFill>
                <a:srgbClr val="000000"/>
              </a:solidFill>
            </a:endParaRPr>
          </a:p>
        </p:txBody>
      </p:sp>
    </p:spTree>
    <p:extLst>
      <p:ext uri="{BB962C8B-B14F-4D97-AF65-F5344CB8AC3E}">
        <p14:creationId xmlns:p14="http://schemas.microsoft.com/office/powerpoint/2010/main" val="717932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eaLnBrk="0" fontAlgn="base" hangingPunct="0">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eaLnBrk="0" fontAlgn="base" hangingPunct="0">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oleObject" Target="../embeddings/oleObject1.bin"/><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QuickStyle" Target="../diagrams/quickStyle5.xml"/><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Layout" Target="../diagrams/layout5.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18" Type="http://schemas.openxmlformats.org/officeDocument/2006/relationships/diagramLayout" Target="../diagrams/layout9.xml"/><Relationship Id="rId26" Type="http://schemas.microsoft.com/office/2007/relationships/diagramDrawing" Target="../diagrams/drawing10.xml"/><Relationship Id="rId3" Type="http://schemas.openxmlformats.org/officeDocument/2006/relationships/diagramLayout" Target="../diagrams/layout6.xml"/><Relationship Id="rId21" Type="http://schemas.microsoft.com/office/2007/relationships/diagramDrawing" Target="../diagrams/drawing9.xml"/><Relationship Id="rId7" Type="http://schemas.openxmlformats.org/officeDocument/2006/relationships/diagramData" Target="../diagrams/data7.xml"/><Relationship Id="rId12" Type="http://schemas.openxmlformats.org/officeDocument/2006/relationships/diagramData" Target="../diagrams/data8.xml"/><Relationship Id="rId17" Type="http://schemas.openxmlformats.org/officeDocument/2006/relationships/diagramData" Target="../diagrams/data9.xml"/><Relationship Id="rId25" Type="http://schemas.openxmlformats.org/officeDocument/2006/relationships/diagramColors" Target="../diagrams/colors10.xml"/><Relationship Id="rId2" Type="http://schemas.openxmlformats.org/officeDocument/2006/relationships/diagramData" Target="../diagrams/data6.xml"/><Relationship Id="rId16" Type="http://schemas.microsoft.com/office/2007/relationships/diagramDrawing" Target="../diagrams/drawing8.xml"/><Relationship Id="rId20" Type="http://schemas.openxmlformats.org/officeDocument/2006/relationships/diagramColors" Target="../diagrams/colors9.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24" Type="http://schemas.openxmlformats.org/officeDocument/2006/relationships/diagramQuickStyle" Target="../diagrams/quickStyle10.xml"/><Relationship Id="rId5" Type="http://schemas.openxmlformats.org/officeDocument/2006/relationships/diagramColors" Target="../diagrams/colors6.xml"/><Relationship Id="rId15" Type="http://schemas.openxmlformats.org/officeDocument/2006/relationships/diagramColors" Target="../diagrams/colors8.xml"/><Relationship Id="rId23" Type="http://schemas.openxmlformats.org/officeDocument/2006/relationships/diagramLayout" Target="../diagrams/layout10.xml"/><Relationship Id="rId10" Type="http://schemas.openxmlformats.org/officeDocument/2006/relationships/diagramColors" Target="../diagrams/colors7.xml"/><Relationship Id="rId19" Type="http://schemas.openxmlformats.org/officeDocument/2006/relationships/diagramQuickStyle" Target="../diagrams/quickStyle9.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diagramQuickStyle" Target="../diagrams/quickStyle8.xml"/><Relationship Id="rId22" Type="http://schemas.openxmlformats.org/officeDocument/2006/relationships/diagramData" Target="../diagrams/data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13.png"/><Relationship Id="rId4" Type="http://schemas.openxmlformats.org/officeDocument/2006/relationships/image" Target="../media/image16.pn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1.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259989" y="1340768"/>
            <a:ext cx="8640960" cy="1800200"/>
          </a:xfrm>
        </p:spPr>
        <p:txBody>
          <a:bodyPr>
            <a:normAutofit fontScale="90000"/>
          </a:bodyPr>
          <a:lstStyle/>
          <a:p>
            <a:r>
              <a:rPr lang="fr-CA" dirty="0" smtClean="0"/>
              <a:t/>
            </a:r>
            <a:br>
              <a:rPr lang="fr-CA" dirty="0" smtClean="0"/>
            </a:br>
            <a:r>
              <a:rPr lang="es-ES" b="1" dirty="0" smtClean="0">
                <a:solidFill>
                  <a:schemeClr val="accent1"/>
                </a:solidFill>
              </a:rPr>
              <a:t>La prevención, detección y atención</a:t>
            </a:r>
            <a:br>
              <a:rPr lang="es-ES" b="1" dirty="0" smtClean="0">
                <a:solidFill>
                  <a:schemeClr val="accent1"/>
                </a:solidFill>
              </a:rPr>
            </a:br>
            <a:r>
              <a:rPr lang="es-ES" b="1" dirty="0" smtClean="0">
                <a:solidFill>
                  <a:schemeClr val="accent1"/>
                </a:solidFill>
              </a:rPr>
              <a:t> a la fragilidad</a:t>
            </a:r>
            <a:endParaRPr lang="es-ES" dirty="0"/>
          </a:p>
        </p:txBody>
      </p:sp>
      <p:sp>
        <p:nvSpPr>
          <p:cNvPr id="5" name="Sous-titre 4"/>
          <p:cNvSpPr>
            <a:spLocks noGrp="1"/>
          </p:cNvSpPr>
          <p:nvPr>
            <p:ph type="subTitle" idx="1"/>
          </p:nvPr>
        </p:nvSpPr>
        <p:spPr>
          <a:xfrm>
            <a:off x="1349029" y="3212976"/>
            <a:ext cx="6400800" cy="1752600"/>
          </a:xfrm>
        </p:spPr>
        <p:txBody>
          <a:bodyPr>
            <a:noAutofit/>
          </a:bodyPr>
          <a:lstStyle/>
          <a:p>
            <a:r>
              <a:rPr lang="fr-CA" sz="1600" b="1" dirty="0" smtClean="0">
                <a:solidFill>
                  <a:schemeClr val="tx1"/>
                </a:solidFill>
              </a:rPr>
              <a:t>François Béland, PhD</a:t>
            </a:r>
          </a:p>
          <a:p>
            <a:r>
              <a:rPr lang="fr-CA" sz="1600" b="1" dirty="0" smtClean="0">
                <a:solidFill>
                  <a:schemeClr val="tx1"/>
                </a:solidFill>
              </a:rPr>
              <a:t>Co-directeur, Solidage, </a:t>
            </a:r>
          </a:p>
          <a:p>
            <a:r>
              <a:rPr lang="fr-CA" sz="1600" b="1" dirty="0" smtClean="0">
                <a:solidFill>
                  <a:schemeClr val="tx1"/>
                </a:solidFill>
              </a:rPr>
              <a:t>Institut Lady Davis – Hôpital général juif</a:t>
            </a:r>
          </a:p>
          <a:p>
            <a:r>
              <a:rPr lang="fr-CA" sz="1600" b="1" dirty="0" smtClean="0">
                <a:solidFill>
                  <a:schemeClr val="tx1"/>
                </a:solidFill>
              </a:rPr>
              <a:t>et</a:t>
            </a:r>
          </a:p>
          <a:p>
            <a:r>
              <a:rPr lang="fr-CA" sz="1600" b="1" dirty="0" smtClean="0">
                <a:solidFill>
                  <a:schemeClr val="tx1"/>
                </a:solidFill>
              </a:rPr>
              <a:t>Administration de la santé, École de santé publique,</a:t>
            </a:r>
          </a:p>
          <a:p>
            <a:r>
              <a:rPr lang="fr-CA" sz="1600" b="1" dirty="0" smtClean="0">
                <a:solidFill>
                  <a:schemeClr val="tx1"/>
                </a:solidFill>
              </a:rPr>
              <a:t>Université de Montréal</a:t>
            </a:r>
            <a:endParaRPr lang="fr-CA" sz="1600" b="1" dirty="0">
              <a:solidFill>
                <a:schemeClr val="tx1"/>
              </a:solidFill>
            </a:endParaRPr>
          </a:p>
        </p:txBody>
      </p:sp>
      <p:grpSp>
        <p:nvGrpSpPr>
          <p:cNvPr id="6" name="Groupe 5"/>
          <p:cNvGrpSpPr/>
          <p:nvPr/>
        </p:nvGrpSpPr>
        <p:grpSpPr>
          <a:xfrm>
            <a:off x="271463" y="5562602"/>
            <a:ext cx="8656108" cy="1142213"/>
            <a:chOff x="271463" y="5562602"/>
            <a:chExt cx="8656108" cy="1142213"/>
          </a:xfrm>
        </p:grpSpPr>
        <p:grpSp>
          <p:nvGrpSpPr>
            <p:cNvPr id="7" name="Group 4"/>
            <p:cNvGrpSpPr>
              <a:grpSpLocks/>
            </p:cNvGrpSpPr>
            <p:nvPr/>
          </p:nvGrpSpPr>
          <p:grpSpPr bwMode="auto">
            <a:xfrm>
              <a:off x="271463" y="5562602"/>
              <a:ext cx="8656108" cy="1142213"/>
              <a:chOff x="192" y="3312"/>
              <a:chExt cx="6135" cy="816"/>
            </a:xfrm>
          </p:grpSpPr>
          <p:grpSp>
            <p:nvGrpSpPr>
              <p:cNvPr id="9" name="Group 5"/>
              <p:cNvGrpSpPr>
                <a:grpSpLocks/>
              </p:cNvGrpSpPr>
              <p:nvPr/>
            </p:nvGrpSpPr>
            <p:grpSpPr bwMode="auto">
              <a:xfrm>
                <a:off x="2490" y="3382"/>
                <a:ext cx="1512" cy="729"/>
                <a:chOff x="2406" y="3382"/>
                <a:chExt cx="1512" cy="729"/>
              </a:xfrm>
            </p:grpSpPr>
            <p:sp>
              <p:nvSpPr>
                <p:cNvPr id="16" name="Text Box 6"/>
                <p:cNvSpPr txBox="1">
                  <a:spLocks noChangeArrowheads="1"/>
                </p:cNvSpPr>
                <p:nvPr/>
              </p:nvSpPr>
              <p:spPr bwMode="auto">
                <a:xfrm>
                  <a:off x="3140" y="3432"/>
                  <a:ext cx="649" cy="162"/>
                </a:xfrm>
                <a:prstGeom prst="rect">
                  <a:avLst/>
                </a:prstGeom>
                <a:noFill/>
                <a:ln w="9525">
                  <a:noFill/>
                  <a:miter lim="800000"/>
                  <a:headEnd/>
                  <a:tailEnd/>
                </a:ln>
                <a:effectLst/>
              </p:spPr>
              <p:txBody>
                <a:bodyPr/>
                <a:lstStyle/>
                <a:p>
                  <a:pPr eaLnBrk="0" hangingPunct="0"/>
                  <a:r>
                    <a:rPr lang="en-US" sz="900" b="1" dirty="0" err="1">
                      <a:latin typeface="Times New Roman" pitchFamily="18" charset="0"/>
                    </a:rPr>
                    <a:t>Université</a:t>
                  </a:r>
                  <a:endParaRPr lang="en-US" sz="900" b="1">
                    <a:latin typeface="Times New Roman" pitchFamily="18" charset="0"/>
                  </a:endParaRPr>
                </a:p>
                <a:p>
                  <a:pPr eaLnBrk="0" hangingPunct="0"/>
                  <a:r>
                    <a:rPr lang="en-US" sz="900" b="1">
                      <a:latin typeface="Times New Roman" pitchFamily="18" charset="0"/>
                    </a:rPr>
                    <a:t>de Montréal</a:t>
                  </a:r>
                  <a:endParaRPr lang="en-US" sz="900" b="1">
                    <a:solidFill>
                      <a:srgbClr val="0000FF"/>
                    </a:solidFill>
                    <a:latin typeface="Times New Roman" pitchFamily="18" charset="0"/>
                  </a:endParaRPr>
                </a:p>
              </p:txBody>
            </p:sp>
            <p:sp>
              <p:nvSpPr>
                <p:cNvPr id="17" name="Text Box 7"/>
                <p:cNvSpPr txBox="1">
                  <a:spLocks noChangeArrowheads="1"/>
                </p:cNvSpPr>
                <p:nvPr/>
              </p:nvSpPr>
              <p:spPr bwMode="auto">
                <a:xfrm>
                  <a:off x="2406" y="3720"/>
                  <a:ext cx="1512" cy="391"/>
                </a:xfrm>
                <a:prstGeom prst="rect">
                  <a:avLst/>
                </a:prstGeom>
                <a:noFill/>
                <a:ln w="9525">
                  <a:noFill/>
                  <a:miter lim="800000"/>
                  <a:headEnd/>
                  <a:tailEnd/>
                </a:ln>
                <a:effectLst/>
              </p:spPr>
              <p:txBody>
                <a:bodyPr/>
                <a:lstStyle/>
                <a:p>
                  <a:pPr algn="ctr" eaLnBrk="0" hangingPunct="0"/>
                  <a:r>
                    <a:rPr lang="en-US" sz="800">
                      <a:latin typeface="Times New Roman" pitchFamily="18" charset="0"/>
                    </a:rPr>
                    <a:t>Département d’administration</a:t>
                  </a:r>
                </a:p>
                <a:p>
                  <a:pPr algn="ctr" eaLnBrk="0" hangingPunct="0"/>
                  <a:r>
                    <a:rPr lang="en-US" sz="800">
                      <a:latin typeface="Times New Roman" pitchFamily="18" charset="0"/>
                    </a:rPr>
                    <a:t>de la santé</a:t>
                  </a:r>
                </a:p>
                <a:p>
                  <a:pPr algn="ctr" eaLnBrk="0" hangingPunct="0"/>
                  <a:r>
                    <a:rPr lang="en-US" sz="800">
                      <a:latin typeface="Times New Roman" pitchFamily="18" charset="0"/>
                    </a:rPr>
                    <a:t>Groupe de recherche Interdisciplinaire en santé (GRIS)</a:t>
                  </a:r>
                </a:p>
              </p:txBody>
            </p:sp>
            <p:graphicFrame>
              <p:nvGraphicFramePr>
                <p:cNvPr id="18" name="Object 8"/>
                <p:cNvGraphicFramePr>
                  <a:graphicFrameLocks noChangeAspect="1"/>
                </p:cNvGraphicFramePr>
                <p:nvPr/>
              </p:nvGraphicFramePr>
              <p:xfrm>
                <a:off x="2646" y="3382"/>
                <a:ext cx="396" cy="338"/>
              </p:xfrm>
              <a:graphic>
                <a:graphicData uri="http://schemas.openxmlformats.org/presentationml/2006/ole">
                  <mc:AlternateContent xmlns:mc="http://schemas.openxmlformats.org/markup-compatibility/2006">
                    <mc:Choice xmlns:v="urn:schemas-microsoft-com:vml" Requires="v">
                      <p:oleObj spid="_x0000_s2562" r:id="rId3" imgW="504362" imgH="504362" progId="">
                        <p:embed/>
                      </p:oleObj>
                    </mc:Choice>
                    <mc:Fallback>
                      <p:oleObj r:id="rId3" imgW="504362" imgH="504362"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6" y="3382"/>
                              <a:ext cx="396" cy="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0" name="Rectangle 9"/>
              <p:cNvSpPr>
                <a:spLocks noChangeArrowheads="1"/>
              </p:cNvSpPr>
              <p:nvPr/>
            </p:nvSpPr>
            <p:spPr bwMode="auto">
              <a:xfrm>
                <a:off x="246" y="3312"/>
                <a:ext cx="6078" cy="816"/>
              </a:xfrm>
              <a:prstGeom prst="rect">
                <a:avLst/>
              </a:prstGeom>
              <a:noFill/>
              <a:ln w="9525">
                <a:solidFill>
                  <a:schemeClr val="tx1"/>
                </a:solidFill>
                <a:miter lim="800000"/>
                <a:headEnd/>
                <a:tailEnd/>
              </a:ln>
              <a:effectLst/>
            </p:spPr>
            <p:txBody>
              <a:bodyPr wrap="none" anchor="ctr"/>
              <a:lstStyle/>
              <a:p>
                <a:endParaRPr lang="fr-CA"/>
              </a:p>
            </p:txBody>
          </p:sp>
          <p:grpSp>
            <p:nvGrpSpPr>
              <p:cNvPr id="11" name="Group 10"/>
              <p:cNvGrpSpPr>
                <a:grpSpLocks/>
              </p:cNvGrpSpPr>
              <p:nvPr/>
            </p:nvGrpSpPr>
            <p:grpSpPr bwMode="auto">
              <a:xfrm>
                <a:off x="4599" y="3382"/>
                <a:ext cx="1728" cy="720"/>
                <a:chOff x="4515" y="3382"/>
                <a:chExt cx="1728" cy="720"/>
              </a:xfrm>
            </p:grpSpPr>
            <p:sp>
              <p:nvSpPr>
                <p:cNvPr id="13" name="Text Box 11"/>
                <p:cNvSpPr txBox="1">
                  <a:spLocks noChangeArrowheads="1"/>
                </p:cNvSpPr>
                <p:nvPr/>
              </p:nvSpPr>
              <p:spPr bwMode="auto">
                <a:xfrm>
                  <a:off x="4515" y="3828"/>
                  <a:ext cx="1728" cy="274"/>
                </a:xfrm>
                <a:prstGeom prst="rect">
                  <a:avLst/>
                </a:prstGeom>
                <a:noFill/>
                <a:ln w="9525">
                  <a:noFill/>
                  <a:miter lim="800000"/>
                  <a:headEnd/>
                  <a:tailEnd/>
                </a:ln>
                <a:effectLst/>
              </p:spPr>
              <p:txBody>
                <a:bodyPr/>
                <a:lstStyle/>
                <a:p>
                  <a:pPr algn="ctr" eaLnBrk="0" hangingPunct="0"/>
                  <a:r>
                    <a:rPr lang="en-US" sz="800" dirty="0" smtClean="0">
                      <a:latin typeface="Times New Roman" pitchFamily="18" charset="0"/>
                    </a:rPr>
                    <a:t>Service de </a:t>
                  </a:r>
                  <a:r>
                    <a:rPr lang="en-US" sz="800" dirty="0" err="1" smtClean="0">
                      <a:latin typeface="Times New Roman" pitchFamily="18" charset="0"/>
                    </a:rPr>
                    <a:t>gériatrie</a:t>
                  </a:r>
                  <a:endParaRPr lang="en-US" sz="800" dirty="0" smtClean="0">
                    <a:latin typeface="Times New Roman" pitchFamily="18" charset="0"/>
                  </a:endParaRPr>
                </a:p>
                <a:p>
                  <a:pPr algn="ctr" eaLnBrk="0" hangingPunct="0"/>
                  <a:r>
                    <a:rPr lang="en-US" sz="800" dirty="0" err="1" smtClean="0">
                      <a:latin typeface="Times New Roman" pitchFamily="18" charset="0"/>
                    </a:rPr>
                    <a:t>Faculté</a:t>
                  </a:r>
                  <a:r>
                    <a:rPr lang="en-US" sz="800" dirty="0" smtClean="0">
                      <a:latin typeface="Times New Roman" pitchFamily="18" charset="0"/>
                    </a:rPr>
                    <a:t> de </a:t>
                  </a:r>
                  <a:r>
                    <a:rPr lang="en-US" sz="800" dirty="0" err="1" smtClean="0">
                      <a:latin typeface="Times New Roman" pitchFamily="18" charset="0"/>
                    </a:rPr>
                    <a:t>médecine</a:t>
                  </a:r>
                  <a:endParaRPr lang="en-US" sz="800" dirty="0">
                    <a:latin typeface="Times New Roman" pitchFamily="18" charset="0"/>
                  </a:endParaRPr>
                </a:p>
              </p:txBody>
            </p:sp>
            <p:sp>
              <p:nvSpPr>
                <p:cNvPr id="14" name="Text Box 12"/>
                <p:cNvSpPr txBox="1">
                  <a:spLocks noChangeArrowheads="1"/>
                </p:cNvSpPr>
                <p:nvPr/>
              </p:nvSpPr>
              <p:spPr bwMode="auto">
                <a:xfrm>
                  <a:off x="5427" y="3522"/>
                  <a:ext cx="389" cy="100"/>
                </a:xfrm>
                <a:prstGeom prst="rect">
                  <a:avLst/>
                </a:prstGeom>
                <a:noFill/>
                <a:ln w="9525">
                  <a:noFill/>
                  <a:miter lim="800000"/>
                  <a:headEnd/>
                  <a:tailEnd/>
                </a:ln>
                <a:effectLst/>
              </p:spPr>
              <p:txBody>
                <a:bodyPr/>
                <a:lstStyle/>
                <a:p>
                  <a:pPr eaLnBrk="0" hangingPunct="0"/>
                  <a:r>
                    <a:rPr lang="en-US" sz="900" b="1">
                      <a:latin typeface="Times New Roman" pitchFamily="18" charset="0"/>
                    </a:rPr>
                    <a:t>McGill</a:t>
                  </a:r>
                </a:p>
              </p:txBody>
            </p:sp>
            <p:graphicFrame>
              <p:nvGraphicFramePr>
                <p:cNvPr id="15" name="Object 13"/>
                <p:cNvGraphicFramePr>
                  <a:graphicFrameLocks noChangeAspect="1"/>
                </p:cNvGraphicFramePr>
                <p:nvPr/>
              </p:nvGraphicFramePr>
              <p:xfrm>
                <a:off x="4993" y="3382"/>
                <a:ext cx="366" cy="379"/>
              </p:xfrm>
              <a:graphic>
                <a:graphicData uri="http://schemas.openxmlformats.org/presentationml/2006/ole">
                  <mc:AlternateContent xmlns:mc="http://schemas.openxmlformats.org/markup-compatibility/2006">
                    <mc:Choice xmlns:v="urn:schemas-microsoft-com:vml" Requires="v">
                      <p:oleObj spid="_x0000_s2563" name="Picture" r:id="rId5" imgW="438120" imgH="523800" progId="Word.Picture.8">
                        <p:embed/>
                      </p:oleObj>
                    </mc:Choice>
                    <mc:Fallback>
                      <p:oleObj name="Picture" r:id="rId5" imgW="438120" imgH="523800" progId="Word.Picture.8">
                        <p:embed/>
                        <p:pic>
                          <p:nvPicPr>
                            <p:cNvPr id="0" name="Picture 3"/>
                            <p:cNvPicPr>
                              <a:picLocks noChangeAspect="1" noChangeArrowheads="1"/>
                            </p:cNvPicPr>
                            <p:nvPr/>
                          </p:nvPicPr>
                          <p:blipFill>
                            <a:blip r:embed="rId6">
                              <a:lum contrast="12000"/>
                              <a:extLst>
                                <a:ext uri="{28A0092B-C50C-407E-A947-70E740481C1C}">
                                  <a14:useLocalDpi xmlns:a14="http://schemas.microsoft.com/office/drawing/2010/main" val="0"/>
                                </a:ext>
                              </a:extLst>
                            </a:blip>
                            <a:srcRect/>
                            <a:stretch>
                              <a:fillRect/>
                            </a:stretch>
                          </p:blipFill>
                          <p:spPr bwMode="auto">
                            <a:xfrm>
                              <a:off x="4993" y="3382"/>
                              <a:ext cx="366" cy="379"/>
                            </a:xfrm>
                            <a:prstGeom prst="rect">
                              <a:avLst/>
                            </a:prstGeom>
                            <a:noFill/>
                            <a:extLst>
                              <a:ext uri="{909E8E84-426E-40DD-AFC4-6F175D3DCCD1}">
                                <a14:hiddenFill xmlns:a14="http://schemas.microsoft.com/office/drawing/2010/main">
                                  <a:solidFill>
                                    <a:srgbClr val="C0C0C0"/>
                                  </a:solidFill>
                                </a14:hiddenFill>
                              </a:ext>
                            </a:extLst>
                          </p:spPr>
                        </p:pic>
                      </p:oleObj>
                    </mc:Fallback>
                  </mc:AlternateContent>
                </a:graphicData>
              </a:graphic>
            </p:graphicFrame>
          </p:grpSp>
          <p:sp>
            <p:nvSpPr>
              <p:cNvPr id="12" name="Text Box 20"/>
              <p:cNvSpPr txBox="1">
                <a:spLocks noChangeArrowheads="1"/>
              </p:cNvSpPr>
              <p:nvPr/>
            </p:nvSpPr>
            <p:spPr bwMode="auto">
              <a:xfrm>
                <a:off x="192" y="3807"/>
                <a:ext cx="1728" cy="244"/>
              </a:xfrm>
              <a:prstGeom prst="rect">
                <a:avLst/>
              </a:prstGeom>
              <a:noFill/>
              <a:ln w="9525">
                <a:noFill/>
                <a:miter lim="800000"/>
                <a:headEnd/>
                <a:tailEnd/>
              </a:ln>
            </p:spPr>
            <p:txBody>
              <a:bodyPr/>
              <a:lstStyle/>
              <a:p>
                <a:pPr algn="ctr" eaLnBrk="0" hangingPunct="0"/>
                <a:r>
                  <a:rPr lang="en-US" sz="800" dirty="0" smtClean="0">
                    <a:latin typeface="Times New Roman" pitchFamily="18" charset="0"/>
                  </a:rPr>
                  <a:t>Solidage, </a:t>
                </a:r>
              </a:p>
              <a:p>
                <a:pPr algn="ctr" eaLnBrk="0" hangingPunct="0"/>
                <a:r>
                  <a:rPr lang="en-US" sz="800" dirty="0" err="1" smtClean="0">
                    <a:latin typeface="Times New Roman" pitchFamily="18" charset="0"/>
                  </a:rPr>
                  <a:t>Institut</a:t>
                </a:r>
                <a:r>
                  <a:rPr lang="en-US" sz="800" dirty="0" smtClean="0">
                    <a:latin typeface="Times New Roman" pitchFamily="18" charset="0"/>
                  </a:rPr>
                  <a:t> Lady Davis</a:t>
                </a:r>
                <a:endParaRPr lang="en-US" sz="800" dirty="0">
                  <a:latin typeface="Times New Roman" pitchFamily="18" charset="0"/>
                </a:endParaRPr>
              </a:p>
            </p:txBody>
          </p:sp>
        </p:grpSp>
        <p:pic>
          <p:nvPicPr>
            <p:cNvPr id="8" name="Picture 14" descr="ATT5121221"/>
            <p:cNvPicPr>
              <a:picLocks noChangeAspect="1" noChangeArrowheads="1"/>
            </p:cNvPicPr>
            <p:nvPr/>
          </p:nvPicPr>
          <p:blipFill>
            <a:blip r:embed="rId7" cstate="print"/>
            <a:srcRect/>
            <a:stretch>
              <a:fillRect/>
            </a:stretch>
          </p:blipFill>
          <p:spPr bwMode="auto">
            <a:xfrm>
              <a:off x="539552" y="5809456"/>
              <a:ext cx="1827515" cy="355848"/>
            </a:xfrm>
            <a:prstGeom prst="rect">
              <a:avLst/>
            </a:prstGeom>
            <a:noFill/>
            <a:ln w="9525">
              <a:noFill/>
              <a:miter lim="800000"/>
              <a:headEnd/>
              <a:tailEnd/>
            </a:ln>
          </p:spPr>
        </p:pic>
      </p:grpSp>
      <p:pic>
        <p:nvPicPr>
          <p:cNvPr id="19" name="Picture 2" descr="&#10;logo Pref.jpg                                                  00002162Data                           B5D3CEDD:"/>
          <p:cNvPicPr>
            <a:picLocks noChangeAspect="1" noChangeArrowheads="1"/>
          </p:cNvPicPr>
          <p:nvPr/>
        </p:nvPicPr>
        <p:blipFill>
          <a:blip r:embed="rId8" cstate="print"/>
          <a:srcRect/>
          <a:stretch>
            <a:fillRect/>
          </a:stretch>
        </p:blipFill>
        <p:spPr bwMode="auto">
          <a:xfrm>
            <a:off x="179512" y="260648"/>
            <a:ext cx="1625600" cy="1676400"/>
          </a:xfrm>
          <a:prstGeom prst="rect">
            <a:avLst/>
          </a:prstGeom>
          <a:noFill/>
          <a:ln w="38100">
            <a:solidFill>
              <a:srgbClr val="E28E1E"/>
            </a:solidFill>
            <a:miter lim="800000"/>
            <a:headEnd/>
            <a:tailEnd/>
          </a:ln>
        </p:spPr>
      </p:pic>
      <p:sp>
        <p:nvSpPr>
          <p:cNvPr id="20" name="ZoneTexte 19"/>
          <p:cNvSpPr txBox="1"/>
          <p:nvPr/>
        </p:nvSpPr>
        <p:spPr>
          <a:xfrm>
            <a:off x="323528" y="5308686"/>
            <a:ext cx="4315605" cy="253916"/>
          </a:xfrm>
          <a:prstGeom prst="rect">
            <a:avLst/>
          </a:prstGeom>
          <a:noFill/>
        </p:spPr>
        <p:txBody>
          <a:bodyPr wrap="none" rtlCol="0">
            <a:spAutoFit/>
          </a:bodyPr>
          <a:lstStyle/>
          <a:p>
            <a:r>
              <a:rPr lang="es-ES" sz="1050" b="1" dirty="0" smtClean="0">
                <a:solidFill>
                  <a:srgbClr val="FF0000"/>
                </a:solidFill>
              </a:rPr>
              <a:t>Centro de estudio del envejecimiento, Fundación Areces, 9 de marzo 2015</a:t>
            </a:r>
            <a:endParaRPr lang="es-ES" sz="105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l"/>
            <a:r>
              <a:rPr lang="es-ES" sz="3200" b="1" kern="0" dirty="0" smtClean="0">
                <a:solidFill>
                  <a:srgbClr val="B90000"/>
                </a:solidFill>
                <a:latin typeface="Verdana"/>
              </a:rPr>
              <a:t>Al otro lado del espejo</a:t>
            </a:r>
            <a:br>
              <a:rPr lang="es-ES" sz="3200" b="1" kern="0" dirty="0" smtClean="0">
                <a:solidFill>
                  <a:srgbClr val="B90000"/>
                </a:solidFill>
                <a:latin typeface="Verdana"/>
              </a:rPr>
            </a:br>
            <a:r>
              <a:rPr lang="es-ES" sz="3200" b="1" kern="0" dirty="0" smtClean="0">
                <a:solidFill>
                  <a:srgbClr val="B90000"/>
                </a:solidFill>
                <a:latin typeface="Verdana"/>
              </a:rPr>
              <a:t>de la fragilidad</a:t>
            </a:r>
            <a:endParaRPr lang="fr-CA" dirty="0"/>
          </a:p>
        </p:txBody>
      </p:sp>
      <p:sp>
        <p:nvSpPr>
          <p:cNvPr id="8" name="Espace réservé du contenu 7"/>
          <p:cNvSpPr>
            <a:spLocks noGrp="1"/>
          </p:cNvSpPr>
          <p:nvPr>
            <p:ph idx="1"/>
          </p:nvPr>
        </p:nvSpPr>
        <p:spPr>
          <a:xfrm>
            <a:off x="457200" y="2132856"/>
            <a:ext cx="8651304" cy="3993307"/>
          </a:xfrm>
        </p:spPr>
        <p:txBody>
          <a:bodyPr>
            <a:normAutofit/>
          </a:bodyPr>
          <a:lstStyle/>
          <a:p>
            <a:pPr marL="469900" lvl="0" indent="-469900" fontAlgn="base">
              <a:spcAft>
                <a:spcPct val="0"/>
              </a:spcAft>
              <a:buClr>
                <a:srgbClr val="CC0000"/>
              </a:buClr>
              <a:buFont typeface="Wingdings" pitchFamily="2" charset="2"/>
              <a:buChar char="o"/>
            </a:pPr>
            <a:r>
              <a:rPr lang="es-MX" sz="2400" b="1" kern="0" dirty="0">
                <a:solidFill>
                  <a:srgbClr val="002060"/>
                </a:solidFill>
                <a:latin typeface="Verdana"/>
              </a:rPr>
              <a:t>¿</a:t>
            </a:r>
            <a:r>
              <a:rPr lang="es-MX" sz="2400" b="1" kern="0" dirty="0" smtClean="0">
                <a:solidFill>
                  <a:srgbClr val="002060"/>
                </a:solidFill>
                <a:latin typeface="Verdana"/>
              </a:rPr>
              <a:t>Por qué</a:t>
            </a:r>
            <a:r>
              <a:rPr lang="es-MX" sz="2400" b="1" kern="0" dirty="0">
                <a:solidFill>
                  <a:srgbClr val="002060"/>
                </a:solidFill>
                <a:latin typeface="Verdana"/>
              </a:rPr>
              <a:t/>
            </a:r>
            <a:br>
              <a:rPr lang="es-MX" sz="2400" b="1" kern="0" dirty="0">
                <a:solidFill>
                  <a:srgbClr val="002060"/>
                </a:solidFill>
                <a:latin typeface="Verdana"/>
              </a:rPr>
            </a:br>
            <a:r>
              <a:rPr lang="es-MX" sz="2400" b="1" kern="0" dirty="0">
                <a:solidFill>
                  <a:srgbClr val="002060"/>
                </a:solidFill>
                <a:latin typeface="Verdana"/>
              </a:rPr>
              <a:t>la  </a:t>
            </a:r>
            <a:r>
              <a:rPr lang="es-MX" sz="2400" b="1" kern="0" dirty="0" smtClean="0">
                <a:solidFill>
                  <a:srgbClr val="002060"/>
                </a:solidFill>
                <a:latin typeface="Verdana"/>
              </a:rPr>
              <a:t>fascinación?</a:t>
            </a:r>
            <a:endParaRPr lang="es-MX" sz="2400" b="1" kern="0" dirty="0" smtClean="0">
              <a:solidFill>
                <a:srgbClr val="002060"/>
              </a:solidFill>
              <a:latin typeface="Verdana"/>
            </a:endParaRPr>
          </a:p>
          <a:p>
            <a:pPr marL="469900" lvl="0" indent="-469900" fontAlgn="base">
              <a:spcAft>
                <a:spcPct val="0"/>
              </a:spcAft>
              <a:buClr>
                <a:srgbClr val="CC0000"/>
              </a:buClr>
              <a:buFont typeface="Wingdings" pitchFamily="2" charset="2"/>
              <a:buChar char="o"/>
            </a:pPr>
            <a:r>
              <a:rPr lang="es-MX" sz="2400" b="1" kern="0" dirty="0" smtClean="0">
                <a:solidFill>
                  <a:srgbClr val="002060"/>
                </a:solidFill>
                <a:latin typeface="Verdana"/>
              </a:rPr>
              <a:t>La fragilidad</a:t>
            </a:r>
          </a:p>
          <a:p>
            <a:pPr marL="869950" lvl="1" indent="-469900" fontAlgn="base">
              <a:spcAft>
                <a:spcPct val="0"/>
              </a:spcAft>
              <a:buClr>
                <a:srgbClr val="CC0000"/>
              </a:buClr>
              <a:buFont typeface="Wingdings" pitchFamily="2" charset="2"/>
              <a:buChar char="o"/>
            </a:pPr>
            <a:r>
              <a:rPr lang="es-MX" sz="2000" b="1" kern="0" dirty="0" smtClean="0">
                <a:solidFill>
                  <a:srgbClr val="002060"/>
                </a:solidFill>
                <a:latin typeface="Verdana"/>
              </a:rPr>
              <a:t>Definiciones</a:t>
            </a:r>
          </a:p>
          <a:p>
            <a:pPr marL="869950" lvl="1" indent="-469900" fontAlgn="base">
              <a:spcAft>
                <a:spcPct val="0"/>
              </a:spcAft>
              <a:buClr>
                <a:srgbClr val="CC0000"/>
              </a:buClr>
              <a:buFont typeface="Wingdings" pitchFamily="2" charset="2"/>
              <a:buChar char="o"/>
            </a:pPr>
            <a:r>
              <a:rPr lang="es-MX" sz="2000" b="1" kern="0" dirty="0" smtClean="0">
                <a:solidFill>
                  <a:srgbClr val="002060"/>
                </a:solidFill>
                <a:latin typeface="Verdana"/>
              </a:rPr>
              <a:t>Incertidumbre</a:t>
            </a:r>
          </a:p>
          <a:p>
            <a:pPr marL="469900" indent="-469900" fontAlgn="base">
              <a:spcAft>
                <a:spcPct val="0"/>
              </a:spcAft>
              <a:buClr>
                <a:srgbClr val="CC0000"/>
              </a:buClr>
              <a:buFont typeface="Wingdings" pitchFamily="2" charset="2"/>
              <a:buChar char="o"/>
            </a:pPr>
            <a:r>
              <a:rPr lang="es-MX" sz="2400" b="1" kern="0" dirty="0" smtClean="0">
                <a:solidFill>
                  <a:srgbClr val="002060"/>
                </a:solidFill>
                <a:latin typeface="Verdana"/>
              </a:rPr>
              <a:t>Un enfoque de salud pública</a:t>
            </a:r>
          </a:p>
          <a:p>
            <a:pPr marL="469900" indent="-469900" fontAlgn="base">
              <a:spcAft>
                <a:spcPct val="0"/>
              </a:spcAft>
              <a:buClr>
                <a:srgbClr val="CC0000"/>
              </a:buClr>
              <a:buFont typeface="Wingdings" pitchFamily="2" charset="2"/>
              <a:buChar char="o"/>
            </a:pPr>
            <a:r>
              <a:rPr lang="es-MX" sz="2400" b="1" kern="0" dirty="0" smtClean="0">
                <a:solidFill>
                  <a:srgbClr val="002060"/>
                </a:solidFill>
                <a:latin typeface="Verdana"/>
              </a:rPr>
              <a:t>Sin olvidar los cuidados a las personas  frágiles</a:t>
            </a:r>
          </a:p>
          <a:p>
            <a:pPr marL="469900" indent="-469900" fontAlgn="base">
              <a:spcAft>
                <a:spcPct val="0"/>
              </a:spcAft>
              <a:buClr>
                <a:srgbClr val="CC0000"/>
              </a:buClr>
              <a:buFont typeface="Wingdings" pitchFamily="2" charset="2"/>
              <a:buChar char="o"/>
            </a:pPr>
            <a:r>
              <a:rPr lang="es-MX" sz="2400" b="1" kern="0" dirty="0" smtClean="0">
                <a:solidFill>
                  <a:srgbClr val="002060"/>
                </a:solidFill>
                <a:latin typeface="Verdana"/>
              </a:rPr>
              <a:t>Unas ideas para llevarse el espejo a casa</a:t>
            </a:r>
            <a:endParaRPr lang="es-MX" sz="2400" b="1" kern="0" dirty="0">
              <a:solidFill>
                <a:srgbClr val="002060"/>
              </a:solidFill>
              <a:latin typeface="Verdana"/>
            </a:endParaRPr>
          </a:p>
        </p:txBody>
      </p:sp>
      <p:pic>
        <p:nvPicPr>
          <p:cNvPr id="3075" name="Picture 3" descr="C:\Donnees\Textes\Temporaire\JTAli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764704"/>
            <a:ext cx="4255120" cy="2680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816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es-MX" dirty="0" smtClean="0">
                <a:solidFill>
                  <a:schemeClr val="tx2"/>
                </a:solidFill>
              </a:rPr>
              <a:t>¿</a:t>
            </a:r>
            <a:r>
              <a:rPr lang="es-ES_tradnl" dirty="0" smtClean="0">
                <a:solidFill>
                  <a:schemeClr val="accent1">
                    <a:lumMod val="75000"/>
                  </a:schemeClr>
                </a:solidFill>
              </a:rPr>
              <a:t>Por que</a:t>
            </a:r>
            <a:r>
              <a:rPr lang="es-ES_tradnl" dirty="0">
                <a:solidFill>
                  <a:schemeClr val="accent1">
                    <a:lumMod val="75000"/>
                  </a:schemeClr>
                </a:solidFill>
              </a:rPr>
              <a:t/>
            </a:r>
            <a:br>
              <a:rPr lang="es-ES_tradnl" dirty="0">
                <a:solidFill>
                  <a:schemeClr val="accent1">
                    <a:lumMod val="75000"/>
                  </a:schemeClr>
                </a:solidFill>
              </a:rPr>
            </a:br>
            <a:r>
              <a:rPr lang="es-ES_tradnl" dirty="0">
                <a:solidFill>
                  <a:schemeClr val="accent1">
                    <a:lumMod val="75000"/>
                  </a:schemeClr>
                </a:solidFill>
              </a:rPr>
              <a:t>la  </a:t>
            </a:r>
            <a:r>
              <a:rPr lang="es-ES_tradnl" dirty="0" smtClean="0">
                <a:solidFill>
                  <a:schemeClr val="accent1">
                    <a:lumMod val="75000"/>
                  </a:schemeClr>
                </a:solidFill>
              </a:rPr>
              <a:t>fascinación?</a:t>
            </a:r>
            <a:endParaRPr lang="es-ES_tradnl" dirty="0">
              <a:solidFill>
                <a:schemeClr val="bg1">
                  <a:lumMod val="50000"/>
                </a:schemeClr>
              </a:solidFill>
            </a:endParaRPr>
          </a:p>
        </p:txBody>
      </p:sp>
      <p:sp>
        <p:nvSpPr>
          <p:cNvPr id="5" name="Espace réservé du texte 4"/>
          <p:cNvSpPr>
            <a:spLocks noGrp="1"/>
          </p:cNvSpPr>
          <p:nvPr>
            <p:ph type="body" idx="1"/>
          </p:nvPr>
        </p:nvSpPr>
        <p:spPr/>
        <p:txBody>
          <a:bodyPr/>
          <a:lstStyle/>
          <a:p>
            <a:r>
              <a:rPr lang="es-ES" b="1" dirty="0" smtClean="0"/>
              <a:t>La fragilidad</a:t>
            </a:r>
            <a:endParaRPr lang="es-ES" b="1" dirty="0"/>
          </a:p>
        </p:txBody>
      </p:sp>
    </p:spTree>
    <p:extLst>
      <p:ext uri="{BB962C8B-B14F-4D97-AF65-F5344CB8AC3E}">
        <p14:creationId xmlns:p14="http://schemas.microsoft.com/office/powerpoint/2010/main" val="1425167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e 64"/>
          <p:cNvGrpSpPr/>
          <p:nvPr/>
        </p:nvGrpSpPr>
        <p:grpSpPr>
          <a:xfrm>
            <a:off x="444093" y="2263646"/>
            <a:ext cx="7972251" cy="1471559"/>
            <a:chOff x="438557" y="2141944"/>
            <a:chExt cx="7972251" cy="1471559"/>
          </a:xfrm>
        </p:grpSpPr>
        <p:sp>
          <p:nvSpPr>
            <p:cNvPr id="3" name="Flèche droite 2"/>
            <p:cNvSpPr/>
            <p:nvPr/>
          </p:nvSpPr>
          <p:spPr>
            <a:xfrm>
              <a:off x="475337" y="2435968"/>
              <a:ext cx="7914279" cy="2616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6" name="Connecteur droit avec flèche 5"/>
            <p:cNvCxnSpPr/>
            <p:nvPr/>
          </p:nvCxnSpPr>
          <p:spPr>
            <a:xfrm>
              <a:off x="438557" y="3059993"/>
              <a:ext cx="797225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4551363" y="2697642"/>
              <a:ext cx="0" cy="91586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775499" y="2769649"/>
              <a:ext cx="1368152" cy="523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Frágil</a:t>
              </a:r>
              <a:endParaRPr lang="es-ES" b="1" dirty="0"/>
            </a:p>
          </p:txBody>
        </p:sp>
        <p:sp>
          <p:nvSpPr>
            <p:cNvPr id="11" name="Rectangle 10"/>
            <p:cNvSpPr/>
            <p:nvPr/>
          </p:nvSpPr>
          <p:spPr>
            <a:xfrm>
              <a:off x="2483768" y="2805653"/>
              <a:ext cx="1368152" cy="523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Pre-</a:t>
              </a:r>
              <a:r>
                <a:rPr lang="es-ES" b="1" dirty="0" err="1" smtClean="0"/>
                <a:t>Fragil</a:t>
              </a:r>
              <a:endParaRPr lang="es-ES" b="1" dirty="0"/>
            </a:p>
          </p:txBody>
        </p:sp>
        <p:sp>
          <p:nvSpPr>
            <p:cNvPr id="12" name="Rectangle 11"/>
            <p:cNvSpPr/>
            <p:nvPr/>
          </p:nvSpPr>
          <p:spPr>
            <a:xfrm>
              <a:off x="575556" y="2798153"/>
              <a:ext cx="1368152" cy="523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dirty="0" err="1" smtClean="0"/>
                <a:t>Robusto</a:t>
              </a:r>
              <a:endParaRPr lang="fr-CA" b="1" dirty="0"/>
            </a:p>
          </p:txBody>
        </p:sp>
        <p:sp>
          <p:nvSpPr>
            <p:cNvPr id="57" name="ZoneTexte 56"/>
            <p:cNvSpPr txBox="1"/>
            <p:nvPr/>
          </p:nvSpPr>
          <p:spPr>
            <a:xfrm>
              <a:off x="3777551" y="2141944"/>
              <a:ext cx="1648080" cy="369332"/>
            </a:xfrm>
            <a:prstGeom prst="rect">
              <a:avLst/>
            </a:prstGeom>
            <a:noFill/>
          </p:spPr>
          <p:txBody>
            <a:bodyPr wrap="none" rtlCol="0">
              <a:spAutoFit/>
            </a:bodyPr>
            <a:lstStyle/>
            <a:p>
              <a:r>
                <a:rPr lang="fr-CA" b="1" dirty="0" err="1" smtClean="0"/>
                <a:t>Envejecimiento</a:t>
              </a:r>
              <a:endParaRPr lang="fr-CA" b="1" dirty="0"/>
            </a:p>
          </p:txBody>
        </p:sp>
      </p:grpSp>
      <p:sp>
        <p:nvSpPr>
          <p:cNvPr id="2" name="Titre 1"/>
          <p:cNvSpPr>
            <a:spLocks noGrp="1"/>
          </p:cNvSpPr>
          <p:nvPr>
            <p:ph type="title"/>
          </p:nvPr>
        </p:nvSpPr>
        <p:spPr>
          <a:xfrm>
            <a:off x="5089794" y="274638"/>
            <a:ext cx="3597006" cy="1143000"/>
          </a:xfrm>
        </p:spPr>
        <p:txBody>
          <a:bodyPr>
            <a:noAutofit/>
          </a:bodyPr>
          <a:lstStyle/>
          <a:p>
            <a:r>
              <a:rPr lang="fr-CA" sz="3600" b="1" dirty="0" err="1" smtClean="0">
                <a:solidFill>
                  <a:srgbClr val="C00000"/>
                </a:solidFill>
              </a:rPr>
              <a:t>Modelo</a:t>
            </a:r>
            <a:r>
              <a:rPr lang="fr-CA" sz="3600" b="1" dirty="0" smtClean="0">
                <a:solidFill>
                  <a:srgbClr val="C00000"/>
                </a:solidFill>
              </a:rPr>
              <a:t> de </a:t>
            </a:r>
            <a:r>
              <a:rPr lang="fr-CA" sz="3600" b="1" dirty="0" err="1" smtClean="0">
                <a:solidFill>
                  <a:srgbClr val="C00000"/>
                </a:solidFill>
              </a:rPr>
              <a:t>fragilidad</a:t>
            </a:r>
            <a:endParaRPr lang="fr-CA" sz="3600" b="1" dirty="0">
              <a:solidFill>
                <a:srgbClr val="C0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16632"/>
            <a:ext cx="3024336" cy="2089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407313" y="3504433"/>
            <a:ext cx="3672408" cy="307777"/>
          </a:xfrm>
          <a:prstGeom prst="rect">
            <a:avLst/>
          </a:prstGeom>
          <a:noFill/>
        </p:spPr>
        <p:txBody>
          <a:bodyPr wrap="square" rtlCol="0">
            <a:spAutoFit/>
          </a:bodyPr>
          <a:lstStyle/>
          <a:p>
            <a:r>
              <a:rPr lang="es-ES" sz="1400" b="1" dirty="0" smtClean="0"/>
              <a:t>Prevenir la fragilidad: Promoción y prevención</a:t>
            </a:r>
            <a:endParaRPr lang="es-ES" sz="1400" b="1" dirty="0"/>
          </a:p>
        </p:txBody>
      </p:sp>
      <p:sp>
        <p:nvSpPr>
          <p:cNvPr id="15" name="ZoneTexte 14"/>
          <p:cNvSpPr txBox="1"/>
          <p:nvPr/>
        </p:nvSpPr>
        <p:spPr>
          <a:xfrm>
            <a:off x="4716016" y="3504433"/>
            <a:ext cx="4104456" cy="307777"/>
          </a:xfrm>
          <a:prstGeom prst="rect">
            <a:avLst/>
          </a:prstGeom>
          <a:noFill/>
        </p:spPr>
        <p:txBody>
          <a:bodyPr wrap="square" rtlCol="0">
            <a:spAutoFit/>
          </a:bodyPr>
          <a:lstStyle/>
          <a:p>
            <a:r>
              <a:rPr lang="es-ES" sz="1400" b="1" dirty="0" smtClean="0"/>
              <a:t>Postergar la fragilidad: proteger de las consecuencias</a:t>
            </a:r>
            <a:endParaRPr lang="es-ES" sz="1400" b="1" dirty="0"/>
          </a:p>
        </p:txBody>
      </p:sp>
      <p:sp>
        <p:nvSpPr>
          <p:cNvPr id="13" name="Rectangle 12"/>
          <p:cNvSpPr/>
          <p:nvPr/>
        </p:nvSpPr>
        <p:spPr>
          <a:xfrm>
            <a:off x="467544" y="3942600"/>
            <a:ext cx="1584176" cy="2747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t>Determinantes biológicos, psicológicos y sociales de la trayectoria de la vida</a:t>
            </a:r>
            <a:endParaRPr lang="es-ES" sz="1600" b="1" dirty="0"/>
          </a:p>
        </p:txBody>
      </p:sp>
      <p:sp>
        <p:nvSpPr>
          <p:cNvPr id="17" name="Rectangle 16"/>
          <p:cNvSpPr/>
          <p:nvPr/>
        </p:nvSpPr>
        <p:spPr>
          <a:xfrm>
            <a:off x="2579258" y="3942600"/>
            <a:ext cx="1152128" cy="2747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t>Trastornos crónicos</a:t>
            </a:r>
          </a:p>
          <a:p>
            <a:pPr algn="ctr"/>
            <a:endParaRPr lang="es-ES" sz="1600" b="1" dirty="0"/>
          </a:p>
          <a:p>
            <a:pPr algn="ctr"/>
            <a:r>
              <a:rPr lang="es-ES" sz="1600" b="1" dirty="0" smtClean="0"/>
              <a:t>Reducción de las reservas fisiológicas</a:t>
            </a:r>
            <a:endParaRPr lang="es-ES" sz="1600" b="1" dirty="0"/>
          </a:p>
        </p:txBody>
      </p:sp>
      <p:cxnSp>
        <p:nvCxnSpPr>
          <p:cNvPr id="18" name="Connecteur droit avec flèche 17"/>
          <p:cNvCxnSpPr>
            <a:stCxn id="13" idx="3"/>
          </p:cNvCxnSpPr>
          <p:nvPr/>
        </p:nvCxnSpPr>
        <p:spPr>
          <a:xfrm flipV="1">
            <a:off x="2051720" y="4817974"/>
            <a:ext cx="591431" cy="49841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a:stCxn id="13" idx="3"/>
          </p:cNvCxnSpPr>
          <p:nvPr/>
        </p:nvCxnSpPr>
        <p:spPr>
          <a:xfrm>
            <a:off x="2051720" y="5316391"/>
            <a:ext cx="722242" cy="32967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a:stCxn id="17" idx="3"/>
            <a:endCxn id="28" idx="1"/>
          </p:cNvCxnSpPr>
          <p:nvPr/>
        </p:nvCxnSpPr>
        <p:spPr>
          <a:xfrm>
            <a:off x="3731386" y="5316391"/>
            <a:ext cx="106654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4797934" y="3942600"/>
            <a:ext cx="1502257" cy="2747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b="1" dirty="0" smtClean="0"/>
              <a:t>Fragilidad:</a:t>
            </a:r>
          </a:p>
          <a:p>
            <a:pPr marL="171450" indent="-171450">
              <a:buFont typeface="Arial" panose="020B0604020202020204" pitchFamily="34" charset="0"/>
              <a:buChar char="•"/>
            </a:pPr>
            <a:r>
              <a:rPr lang="es-ES" sz="1600" b="1" dirty="0" smtClean="0"/>
              <a:t>Perdida de peso</a:t>
            </a:r>
          </a:p>
          <a:p>
            <a:pPr marL="171450" indent="-171450">
              <a:buFont typeface="Arial" panose="020B0604020202020204" pitchFamily="34" charset="0"/>
              <a:buChar char="•"/>
            </a:pPr>
            <a:r>
              <a:rPr lang="es-ES" sz="1600" b="1" dirty="0" smtClean="0"/>
              <a:t>Agotamiento</a:t>
            </a:r>
          </a:p>
          <a:p>
            <a:pPr marL="171450" indent="-171450">
              <a:buFont typeface="Arial" panose="020B0604020202020204" pitchFamily="34" charset="0"/>
              <a:buChar char="•"/>
            </a:pPr>
            <a:r>
              <a:rPr lang="es-ES" sz="1600" b="1" dirty="0" smtClean="0"/>
              <a:t>Resistencia física</a:t>
            </a:r>
          </a:p>
          <a:p>
            <a:pPr marL="171450" indent="-171450">
              <a:buFont typeface="Arial" panose="020B0604020202020204" pitchFamily="34" charset="0"/>
              <a:buChar char="•"/>
            </a:pPr>
            <a:r>
              <a:rPr lang="es-ES" sz="1600" b="1" dirty="0" smtClean="0"/>
              <a:t>Fuerza</a:t>
            </a:r>
          </a:p>
          <a:p>
            <a:pPr marL="171450" indent="-171450">
              <a:buFont typeface="Arial" panose="020B0604020202020204" pitchFamily="34" charset="0"/>
              <a:buChar char="•"/>
            </a:pPr>
            <a:r>
              <a:rPr lang="es-ES" sz="1600" b="1" dirty="0" smtClean="0"/>
              <a:t>Marcha</a:t>
            </a:r>
            <a:endParaRPr lang="es-ES" sz="1600" b="1" dirty="0"/>
          </a:p>
        </p:txBody>
      </p:sp>
      <p:sp>
        <p:nvSpPr>
          <p:cNvPr id="31" name="Rectangle 30"/>
          <p:cNvSpPr/>
          <p:nvPr/>
        </p:nvSpPr>
        <p:spPr>
          <a:xfrm>
            <a:off x="6804248" y="3942600"/>
            <a:ext cx="2016224" cy="2747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b="1" dirty="0" smtClean="0"/>
              <a:t>Consecuencias:</a:t>
            </a:r>
          </a:p>
          <a:p>
            <a:pPr marL="171450" indent="-171450">
              <a:buFont typeface="Arial" panose="020B0604020202020204" pitchFamily="34" charset="0"/>
              <a:buChar char="•"/>
            </a:pPr>
            <a:r>
              <a:rPr lang="es-ES" sz="1600" b="1" dirty="0" smtClean="0"/>
              <a:t>Discapacidades</a:t>
            </a:r>
          </a:p>
          <a:p>
            <a:pPr marL="171450" indent="-171450">
              <a:buFont typeface="Arial" panose="020B0604020202020204" pitchFamily="34" charset="0"/>
              <a:buChar char="•"/>
            </a:pPr>
            <a:r>
              <a:rPr lang="es-ES" sz="1600" b="1" dirty="0" smtClean="0"/>
              <a:t>Enfermedades</a:t>
            </a:r>
          </a:p>
          <a:p>
            <a:pPr marL="171450" indent="-171450">
              <a:buFont typeface="Arial" panose="020B0604020202020204" pitchFamily="34" charset="0"/>
              <a:buChar char="•"/>
            </a:pPr>
            <a:r>
              <a:rPr lang="es-ES" sz="1600" b="1" dirty="0" smtClean="0"/>
              <a:t>Hospitalizaciones</a:t>
            </a:r>
          </a:p>
          <a:p>
            <a:pPr marL="171450" indent="-171450">
              <a:buFont typeface="Arial" panose="020B0604020202020204" pitchFamily="34" charset="0"/>
              <a:buChar char="•"/>
            </a:pPr>
            <a:r>
              <a:rPr lang="es-ES" sz="1600" b="1" dirty="0" smtClean="0"/>
              <a:t>Residencias</a:t>
            </a:r>
          </a:p>
          <a:p>
            <a:pPr marL="171450" indent="-171450">
              <a:buFont typeface="Arial" panose="020B0604020202020204" pitchFamily="34" charset="0"/>
              <a:buChar char="•"/>
            </a:pPr>
            <a:r>
              <a:rPr lang="es-ES" sz="1600" b="1" dirty="0" smtClean="0"/>
              <a:t>Muertes</a:t>
            </a:r>
            <a:endParaRPr lang="es-ES" sz="1600" b="1" dirty="0"/>
          </a:p>
        </p:txBody>
      </p:sp>
      <p:cxnSp>
        <p:nvCxnSpPr>
          <p:cNvPr id="32" name="Connecteur droit avec flèche 31"/>
          <p:cNvCxnSpPr>
            <a:stCxn id="28" idx="3"/>
            <a:endCxn id="31" idx="1"/>
          </p:cNvCxnSpPr>
          <p:nvPr/>
        </p:nvCxnSpPr>
        <p:spPr>
          <a:xfrm>
            <a:off x="6300191" y="5316391"/>
            <a:ext cx="504057"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 name="ZoneTexte 45"/>
          <p:cNvSpPr txBox="1"/>
          <p:nvPr/>
        </p:nvSpPr>
        <p:spPr>
          <a:xfrm>
            <a:off x="3346952" y="188640"/>
            <a:ext cx="1705916" cy="1015663"/>
          </a:xfrm>
          <a:prstGeom prst="rect">
            <a:avLst/>
          </a:prstGeom>
          <a:noFill/>
        </p:spPr>
        <p:txBody>
          <a:bodyPr wrap="none" rtlCol="0">
            <a:spAutoFit/>
          </a:bodyPr>
          <a:lstStyle/>
          <a:p>
            <a:r>
              <a:rPr lang="fr-CA" sz="1000" b="1" dirty="0" smtClean="0"/>
              <a:t>Bergman H, Béland F et coll. </a:t>
            </a:r>
          </a:p>
          <a:p>
            <a:r>
              <a:rPr lang="fr-CA" sz="1000" b="1" dirty="0" smtClean="0"/>
              <a:t>Développement d’un cadre </a:t>
            </a:r>
          </a:p>
          <a:p>
            <a:r>
              <a:rPr lang="fr-CA" sz="1000" b="1" dirty="0" smtClean="0"/>
              <a:t>de travail pour comprendre </a:t>
            </a:r>
          </a:p>
          <a:p>
            <a:r>
              <a:rPr lang="fr-CA" sz="1000" b="1" dirty="0" smtClean="0"/>
              <a:t>et étudier la fragilité, </a:t>
            </a:r>
          </a:p>
          <a:p>
            <a:r>
              <a:rPr lang="fr-CA" sz="1000" b="1" dirty="0" smtClean="0"/>
              <a:t>Gérontologie et société,</a:t>
            </a:r>
          </a:p>
          <a:p>
            <a:r>
              <a:rPr lang="fr-CA" sz="1000" b="1" dirty="0" smtClean="0"/>
              <a:t>2004,109:15-29.</a:t>
            </a:r>
            <a:endParaRPr lang="fr-CA" sz="1000" b="1" dirty="0"/>
          </a:p>
        </p:txBody>
      </p:sp>
      <p:grpSp>
        <p:nvGrpSpPr>
          <p:cNvPr id="79" name="Groupe 78"/>
          <p:cNvGrpSpPr/>
          <p:nvPr/>
        </p:nvGrpSpPr>
        <p:grpSpPr>
          <a:xfrm>
            <a:off x="52875" y="229956"/>
            <a:ext cx="8096966" cy="6548953"/>
            <a:chOff x="-187187" y="1386744"/>
            <a:chExt cx="8096966" cy="6548953"/>
          </a:xfrm>
        </p:grpSpPr>
        <p:sp>
          <p:nvSpPr>
            <p:cNvPr id="48" name="Explosion 2 47"/>
            <p:cNvSpPr/>
            <p:nvPr/>
          </p:nvSpPr>
          <p:spPr>
            <a:xfrm>
              <a:off x="-187187" y="1386744"/>
              <a:ext cx="8096966" cy="6548953"/>
            </a:xfrm>
            <a:prstGeom prst="irregularSeal2">
              <a:avLst/>
            </a:prstGeom>
            <a:solidFill>
              <a:srgbClr val="FFFF99">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221" y="4069974"/>
              <a:ext cx="5501372" cy="1694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8" name="Groupe 77"/>
          <p:cNvGrpSpPr/>
          <p:nvPr/>
        </p:nvGrpSpPr>
        <p:grpSpPr>
          <a:xfrm>
            <a:off x="2647" y="5476"/>
            <a:ext cx="9108504" cy="2991476"/>
            <a:chOff x="45368" y="-135881"/>
            <a:chExt cx="9108504" cy="3243962"/>
          </a:xfrm>
        </p:grpSpPr>
        <p:sp>
          <p:nvSpPr>
            <p:cNvPr id="71" name="Pensées 70"/>
            <p:cNvSpPr/>
            <p:nvPr/>
          </p:nvSpPr>
          <p:spPr>
            <a:xfrm>
              <a:off x="45368" y="-135881"/>
              <a:ext cx="9108504" cy="3243962"/>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nvGrpSpPr>
            <p:cNvPr id="81" name="Groupe 80"/>
            <p:cNvGrpSpPr/>
            <p:nvPr/>
          </p:nvGrpSpPr>
          <p:grpSpPr>
            <a:xfrm>
              <a:off x="899592" y="465475"/>
              <a:ext cx="7743651" cy="1798171"/>
              <a:chOff x="438557" y="1837052"/>
              <a:chExt cx="7972251" cy="2615353"/>
            </a:xfrm>
          </p:grpSpPr>
          <p:sp>
            <p:nvSpPr>
              <p:cNvPr id="82" name="Flèche droite 81"/>
              <p:cNvSpPr/>
              <p:nvPr/>
            </p:nvSpPr>
            <p:spPr>
              <a:xfrm>
                <a:off x="475337" y="2435968"/>
                <a:ext cx="7914279" cy="2616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83" name="Connecteur droit avec flèche 82"/>
              <p:cNvCxnSpPr/>
              <p:nvPr/>
            </p:nvCxnSpPr>
            <p:spPr>
              <a:xfrm>
                <a:off x="438557" y="3059993"/>
                <a:ext cx="797225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4" name="Connecteur droit 83"/>
              <p:cNvCxnSpPr/>
              <p:nvPr/>
            </p:nvCxnSpPr>
            <p:spPr>
              <a:xfrm>
                <a:off x="4551363" y="2697642"/>
                <a:ext cx="0" cy="91586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5775499" y="2769649"/>
                <a:ext cx="1368152" cy="523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Frágil</a:t>
                </a:r>
                <a:endParaRPr lang="es-ES" b="1" dirty="0"/>
              </a:p>
            </p:txBody>
          </p:sp>
          <p:sp>
            <p:nvSpPr>
              <p:cNvPr id="86" name="Rectangle 85"/>
              <p:cNvSpPr/>
              <p:nvPr/>
            </p:nvSpPr>
            <p:spPr>
              <a:xfrm>
                <a:off x="2483767" y="2805653"/>
                <a:ext cx="1948708" cy="1646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Pre- Frágil</a:t>
                </a:r>
                <a:endParaRPr lang="es-ES" b="1" dirty="0"/>
              </a:p>
            </p:txBody>
          </p:sp>
          <p:sp>
            <p:nvSpPr>
              <p:cNvPr id="87" name="Rectangle 86"/>
              <p:cNvSpPr/>
              <p:nvPr/>
            </p:nvSpPr>
            <p:spPr>
              <a:xfrm>
                <a:off x="575556" y="2798153"/>
                <a:ext cx="1368152" cy="523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Robusto</a:t>
                </a:r>
                <a:endParaRPr lang="es-ES" b="1" dirty="0"/>
              </a:p>
            </p:txBody>
          </p:sp>
          <p:sp>
            <p:nvSpPr>
              <p:cNvPr id="88" name="ZoneTexte 87"/>
              <p:cNvSpPr txBox="1"/>
              <p:nvPr/>
            </p:nvSpPr>
            <p:spPr>
              <a:xfrm>
                <a:off x="3665608" y="1837052"/>
                <a:ext cx="1696733" cy="537176"/>
              </a:xfrm>
              <a:prstGeom prst="rect">
                <a:avLst/>
              </a:prstGeom>
              <a:noFill/>
            </p:spPr>
            <p:txBody>
              <a:bodyPr wrap="none" rtlCol="0">
                <a:spAutoFit/>
              </a:bodyPr>
              <a:lstStyle/>
              <a:p>
                <a:r>
                  <a:rPr lang="fr-CA" b="1" dirty="0" err="1" smtClean="0"/>
                  <a:t>Envejecimiento</a:t>
                </a:r>
                <a:endParaRPr lang="fr-CA" b="1" dirty="0"/>
              </a:p>
            </p:txBody>
          </p:sp>
        </p:grpSp>
      </p:grpSp>
      <p:sp>
        <p:nvSpPr>
          <p:cNvPr id="51" name="Explosion 1 50"/>
          <p:cNvSpPr/>
          <p:nvPr/>
        </p:nvSpPr>
        <p:spPr>
          <a:xfrm>
            <a:off x="107357" y="1601416"/>
            <a:ext cx="7056784" cy="5256584"/>
          </a:xfrm>
          <a:prstGeom prst="irregularSeal1">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3200" b="1" dirty="0" smtClean="0"/>
              <a:t>Discapacidades:</a:t>
            </a:r>
          </a:p>
          <a:p>
            <a:pPr marL="457200" indent="-457200">
              <a:buFont typeface="Arial" panose="020B0604020202020204" pitchFamily="34" charset="0"/>
              <a:buChar char="•"/>
            </a:pPr>
            <a:r>
              <a:rPr lang="es-ES" sz="2400" b="1" dirty="0" smtClean="0"/>
              <a:t>Bien estar de las personas</a:t>
            </a:r>
          </a:p>
          <a:p>
            <a:pPr marL="457200" indent="-457200">
              <a:buFont typeface="Arial" panose="020B0604020202020204" pitchFamily="34" charset="0"/>
              <a:buChar char="•"/>
            </a:pPr>
            <a:r>
              <a:rPr lang="es-ES" sz="2400" b="1" dirty="0" smtClean="0"/>
              <a:t>Coste de la dependencia</a:t>
            </a:r>
            <a:endParaRPr lang="es-ES" sz="2400" b="1" dirty="0"/>
          </a:p>
        </p:txBody>
      </p:sp>
    </p:spTree>
    <p:extLst>
      <p:ext uri="{BB962C8B-B14F-4D97-AF65-F5344CB8AC3E}">
        <p14:creationId xmlns:p14="http://schemas.microsoft.com/office/powerpoint/2010/main" val="420350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circle(in)">
                                      <p:cBhvr>
                                        <p:cTn id="12" dur="2000"/>
                                        <p:tgtEl>
                                          <p:spTgt spid="51"/>
                                        </p:tgtEl>
                                      </p:cBhvr>
                                    </p:animEffect>
                                  </p:childTnLst>
                                </p:cTn>
                              </p:par>
                              <p:par>
                                <p:cTn id="13" presetID="6" presetClass="exit" presetSubtype="32" fill="hold" nodeType="withEffect">
                                  <p:stCondLst>
                                    <p:cond delay="0"/>
                                  </p:stCondLst>
                                  <p:childTnLst>
                                    <p:animEffect transition="out" filter="circle(out)">
                                      <p:cBhvr>
                                        <p:cTn id="14" dur="2000"/>
                                        <p:tgtEl>
                                          <p:spTgt spid="79"/>
                                        </p:tgtEl>
                                      </p:cBhvr>
                                    </p:animEffect>
                                    <p:set>
                                      <p:cBhvr>
                                        <p:cTn id="15" dur="1" fill="hold">
                                          <p:stCondLst>
                                            <p:cond delay="1999"/>
                                          </p:stCondLst>
                                        </p:cTn>
                                        <p:tgtEl>
                                          <p:spTgt spid="7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p:cTn id="20" dur="1000" fill="hold"/>
                                        <p:tgtEl>
                                          <p:spTgt spid="78"/>
                                        </p:tgtEl>
                                        <p:attrNameLst>
                                          <p:attrName>ppt_w</p:attrName>
                                        </p:attrNameLst>
                                      </p:cBhvr>
                                      <p:tavLst>
                                        <p:tav tm="0">
                                          <p:val>
                                            <p:fltVal val="0"/>
                                          </p:val>
                                        </p:tav>
                                        <p:tav tm="100000">
                                          <p:val>
                                            <p:strVal val="#ppt_w"/>
                                          </p:val>
                                        </p:tav>
                                      </p:tavLst>
                                    </p:anim>
                                    <p:anim calcmode="lin" valueType="num">
                                      <p:cBhvr>
                                        <p:cTn id="21" dur="1000" fill="hold"/>
                                        <p:tgtEl>
                                          <p:spTgt spid="78"/>
                                        </p:tgtEl>
                                        <p:attrNameLst>
                                          <p:attrName>ppt_h</p:attrName>
                                        </p:attrNameLst>
                                      </p:cBhvr>
                                      <p:tavLst>
                                        <p:tav tm="0">
                                          <p:val>
                                            <p:fltVal val="0"/>
                                          </p:val>
                                        </p:tav>
                                        <p:tav tm="100000">
                                          <p:val>
                                            <p:strVal val="#ppt_h"/>
                                          </p:val>
                                        </p:tav>
                                      </p:tavLst>
                                    </p:anim>
                                    <p:anim calcmode="lin" valueType="num">
                                      <p:cBhvr>
                                        <p:cTn id="22" dur="1000" fill="hold"/>
                                        <p:tgtEl>
                                          <p:spTgt spid="78"/>
                                        </p:tgtEl>
                                        <p:attrNameLst>
                                          <p:attrName>style.rotation</p:attrName>
                                        </p:attrNameLst>
                                      </p:cBhvr>
                                      <p:tavLst>
                                        <p:tav tm="0">
                                          <p:val>
                                            <p:fltVal val="90"/>
                                          </p:val>
                                        </p:tav>
                                        <p:tav tm="100000">
                                          <p:val>
                                            <p:fltVal val="0"/>
                                          </p:val>
                                        </p:tav>
                                      </p:tavLst>
                                    </p:anim>
                                    <p:animEffect transition="in" filter="fade">
                                      <p:cBhvr>
                                        <p:cTn id="23" dur="1000"/>
                                        <p:tgtEl>
                                          <p:spTgt spid="78"/>
                                        </p:tgtEl>
                                      </p:cBhvr>
                                    </p:animEffect>
                                  </p:childTnLst>
                                </p:cTn>
                              </p:par>
                              <p:par>
                                <p:cTn id="24" presetID="6" presetClass="exit" presetSubtype="32" fill="hold" grpId="1" nodeType="withEffect">
                                  <p:stCondLst>
                                    <p:cond delay="0"/>
                                  </p:stCondLst>
                                  <p:childTnLst>
                                    <p:animEffect transition="out" filter="circle(out)">
                                      <p:cBhvr>
                                        <p:cTn id="25" dur="2000"/>
                                        <p:tgtEl>
                                          <p:spTgt spid="51"/>
                                        </p:tgtEl>
                                      </p:cBhvr>
                                    </p:animEffect>
                                    <p:set>
                                      <p:cBhvr>
                                        <p:cTn id="26" dur="1" fill="hold">
                                          <p:stCondLst>
                                            <p:cond delay="19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l"/>
            <a:r>
              <a:rPr lang="es-ES" sz="3200" b="1" kern="0" dirty="0" smtClean="0">
                <a:solidFill>
                  <a:srgbClr val="B90000"/>
                </a:solidFill>
                <a:latin typeface="Verdana"/>
              </a:rPr>
              <a:t>A nosotros también</a:t>
            </a:r>
            <a:br>
              <a:rPr lang="es-ES" sz="3200" b="1" kern="0" dirty="0" smtClean="0">
                <a:solidFill>
                  <a:srgbClr val="B90000"/>
                </a:solidFill>
                <a:latin typeface="Verdana"/>
              </a:rPr>
            </a:br>
            <a:r>
              <a:rPr lang="es-ES" sz="3200" b="1" kern="0" dirty="0" smtClean="0">
                <a:solidFill>
                  <a:srgbClr val="B90000"/>
                </a:solidFill>
                <a:latin typeface="Verdana"/>
              </a:rPr>
              <a:t>nos fascinó la fragilidad</a:t>
            </a:r>
            <a:endParaRPr lang="fr-CA" dirty="0"/>
          </a:p>
        </p:txBody>
      </p:sp>
      <p:sp>
        <p:nvSpPr>
          <p:cNvPr id="8" name="Espace réservé du contenu 7"/>
          <p:cNvSpPr>
            <a:spLocks noGrp="1"/>
          </p:cNvSpPr>
          <p:nvPr>
            <p:ph idx="1"/>
          </p:nvPr>
        </p:nvSpPr>
        <p:spPr>
          <a:xfrm>
            <a:off x="251520" y="1700808"/>
            <a:ext cx="8496944" cy="3993307"/>
          </a:xfrm>
        </p:spPr>
        <p:txBody>
          <a:bodyPr>
            <a:normAutofit fontScale="92500" lnSpcReduction="20000"/>
          </a:bodyPr>
          <a:lstStyle/>
          <a:p>
            <a:pPr marL="469900" lvl="0" indent="-469900" fontAlgn="base">
              <a:spcAft>
                <a:spcPct val="0"/>
              </a:spcAft>
              <a:buClr>
                <a:srgbClr val="CC0000"/>
              </a:buClr>
              <a:buFont typeface="Wingdings" pitchFamily="2" charset="2"/>
              <a:buChar char="o"/>
            </a:pPr>
            <a:r>
              <a:rPr lang="es-ES" sz="2400" b="1" dirty="0" smtClean="0">
                <a:solidFill>
                  <a:schemeClr val="tx2"/>
                </a:solidFill>
                <a:ea typeface="ＭＳ Ｐゴシック" pitchFamily="34" charset="-128"/>
              </a:rPr>
              <a:t>La encuesta longitudinal </a:t>
            </a:r>
            <a:r>
              <a:rPr lang="es-ES" sz="2400" b="1" dirty="0" err="1" smtClean="0">
                <a:solidFill>
                  <a:schemeClr val="tx2"/>
                </a:solidFill>
                <a:ea typeface="ＭＳ Ｐゴシック" pitchFamily="34" charset="-128"/>
              </a:rPr>
              <a:t>FRéLE</a:t>
            </a:r>
            <a:r>
              <a:rPr lang="es-ES" sz="2400" b="1" dirty="0" smtClean="0">
                <a:solidFill>
                  <a:schemeClr val="tx2"/>
                </a:solidFill>
                <a:ea typeface="ＭＳ Ｐゴシック" pitchFamily="34" charset="-128"/>
              </a:rPr>
              <a:t> (</a:t>
            </a:r>
            <a:r>
              <a:rPr lang="es-ES" sz="2400" b="1" dirty="0" err="1" smtClean="0">
                <a:solidFill>
                  <a:schemeClr val="tx2"/>
                </a:solidFill>
                <a:ea typeface="ＭＳ Ｐゴシック" pitchFamily="34" charset="-128"/>
              </a:rPr>
              <a:t>Québec</a:t>
            </a:r>
            <a:r>
              <a:rPr lang="es-ES" sz="2400" b="1" dirty="0" smtClean="0">
                <a:solidFill>
                  <a:schemeClr val="tx2"/>
                </a:solidFill>
                <a:ea typeface="ＭＳ Ｐゴシック" pitchFamily="34" charset="-128"/>
              </a:rPr>
              <a:t>): </a:t>
            </a:r>
          </a:p>
          <a:p>
            <a:pPr marL="869950" lvl="1" indent="-469900" fontAlgn="base">
              <a:spcAft>
                <a:spcPct val="0"/>
              </a:spcAft>
              <a:buClr>
                <a:srgbClr val="CC0000"/>
              </a:buClr>
              <a:buFont typeface="Wingdings" pitchFamily="2" charset="2"/>
              <a:buChar char="o"/>
            </a:pPr>
            <a:r>
              <a:rPr lang="es-ES" sz="2200" b="1" dirty="0" smtClean="0">
                <a:solidFill>
                  <a:schemeClr val="tx2"/>
                </a:solidFill>
                <a:ea typeface="ＭＳ Ｐゴシック" pitchFamily="34" charset="-128"/>
              </a:rPr>
              <a:t>Para identificar los perfiles y trayectorias de fragilidad</a:t>
            </a:r>
          </a:p>
          <a:p>
            <a:pPr marL="869950" lvl="1" indent="-469900" fontAlgn="base">
              <a:spcAft>
                <a:spcPct val="0"/>
              </a:spcAft>
              <a:buClr>
                <a:srgbClr val="CC0000"/>
              </a:buClr>
              <a:buFont typeface="Wingdings" pitchFamily="2" charset="2"/>
              <a:buChar char="o"/>
            </a:pPr>
            <a:r>
              <a:rPr lang="es-ES" sz="2200" b="1" dirty="0" smtClean="0">
                <a:solidFill>
                  <a:schemeClr val="tx2"/>
                </a:solidFill>
                <a:ea typeface="ＭＳ Ｐゴシック" pitchFamily="34" charset="-128"/>
              </a:rPr>
              <a:t>Partiendo de la concepción de la fragilidad de </a:t>
            </a:r>
            <a:r>
              <a:rPr lang="es-ES" sz="2200" b="1" dirty="0" err="1" smtClean="0">
                <a:solidFill>
                  <a:schemeClr val="tx2"/>
                </a:solidFill>
                <a:ea typeface="ＭＳ Ｐゴシック" pitchFamily="34" charset="-128"/>
              </a:rPr>
              <a:t>Fried</a:t>
            </a:r>
            <a:r>
              <a:rPr lang="es-ES" sz="2200" b="1" dirty="0" smtClean="0">
                <a:solidFill>
                  <a:schemeClr val="tx2"/>
                </a:solidFill>
                <a:ea typeface="ＭＳ Ｐゴシック" pitchFamily="34" charset="-128"/>
              </a:rPr>
              <a:t>, examinar otras dimensiones de la fragilidad</a:t>
            </a:r>
          </a:p>
          <a:p>
            <a:pPr marL="869950" lvl="1" indent="-469900" fontAlgn="base">
              <a:spcAft>
                <a:spcPct val="0"/>
              </a:spcAft>
              <a:buClr>
                <a:srgbClr val="CC0000"/>
              </a:buClr>
              <a:buFont typeface="Wingdings" pitchFamily="2" charset="2"/>
              <a:buChar char="o"/>
            </a:pPr>
            <a:r>
              <a:rPr lang="es-ES" sz="2200" b="1" dirty="0" smtClean="0">
                <a:solidFill>
                  <a:schemeClr val="tx2"/>
                </a:solidFill>
                <a:ea typeface="ＭＳ Ｐゴシック" pitchFamily="34" charset="-128"/>
              </a:rPr>
              <a:t>Establecer los antecedentes y las consecuencias de la fragilidad.</a:t>
            </a:r>
          </a:p>
          <a:p>
            <a:pPr marL="469900" lvl="1" indent="-469900" fontAlgn="base">
              <a:spcAft>
                <a:spcPct val="0"/>
              </a:spcAft>
              <a:buClr>
                <a:srgbClr val="CC0000"/>
              </a:buClr>
              <a:buFont typeface="Wingdings" pitchFamily="2" charset="2"/>
              <a:buChar char="o"/>
            </a:pPr>
            <a:r>
              <a:rPr lang="es-ES" sz="2400" b="1" dirty="0" smtClean="0">
                <a:solidFill>
                  <a:schemeClr val="tx2"/>
                </a:solidFill>
                <a:ea typeface="ＭＳ Ｐゴシック" pitchFamily="34" charset="-128"/>
              </a:rPr>
              <a:t>En un marco amplio uniendo un enfoque poblacional y clínico: </a:t>
            </a:r>
            <a:endParaRPr lang="es-ES" sz="2400" b="1" dirty="0">
              <a:solidFill>
                <a:schemeClr val="tx2"/>
              </a:solidFill>
            </a:endParaRPr>
          </a:p>
          <a:p>
            <a:pPr marL="869950" lvl="2" indent="-469900" fontAlgn="base">
              <a:spcAft>
                <a:spcPct val="0"/>
              </a:spcAft>
              <a:buClr>
                <a:srgbClr val="CC0000"/>
              </a:buClr>
              <a:buFont typeface="Wingdings" pitchFamily="2" charset="2"/>
              <a:buChar char="o"/>
            </a:pPr>
            <a:r>
              <a:rPr lang="es-ES" sz="2200" b="1" dirty="0" smtClean="0">
                <a:solidFill>
                  <a:schemeClr val="tx2"/>
                </a:solidFill>
              </a:rPr>
              <a:t>¿ Como </a:t>
            </a:r>
            <a:r>
              <a:rPr lang="es-ES" sz="2200" b="1" dirty="0">
                <a:solidFill>
                  <a:schemeClr val="tx2"/>
                </a:solidFill>
              </a:rPr>
              <a:t>se distribuye la fragilidad durante el </a:t>
            </a:r>
            <a:r>
              <a:rPr lang="es-ES" sz="2200" b="1" dirty="0" smtClean="0">
                <a:solidFill>
                  <a:schemeClr val="tx2"/>
                </a:solidFill>
              </a:rPr>
              <a:t>último </a:t>
            </a:r>
            <a:r>
              <a:rPr lang="es-ES" sz="2200" b="1" dirty="0">
                <a:solidFill>
                  <a:schemeClr val="tx2"/>
                </a:solidFill>
              </a:rPr>
              <a:t>tercio de la vida ? </a:t>
            </a:r>
            <a:endParaRPr lang="es-ES" sz="2200" b="1" dirty="0" smtClean="0">
              <a:solidFill>
                <a:schemeClr val="tx2"/>
              </a:solidFill>
            </a:endParaRPr>
          </a:p>
          <a:p>
            <a:pPr marL="869950" lvl="2" indent="-469900" fontAlgn="base">
              <a:spcAft>
                <a:spcPct val="0"/>
              </a:spcAft>
              <a:buClr>
                <a:srgbClr val="CC0000"/>
              </a:buClr>
              <a:buFont typeface="Wingdings" pitchFamily="2" charset="2"/>
              <a:buChar char="o"/>
            </a:pPr>
            <a:r>
              <a:rPr lang="es-ES" sz="2200" b="1" dirty="0" smtClean="0">
                <a:solidFill>
                  <a:schemeClr val="tx2"/>
                </a:solidFill>
              </a:rPr>
              <a:t>¿ </a:t>
            </a:r>
            <a:r>
              <a:rPr lang="es-ES" sz="2200" b="1" dirty="0">
                <a:solidFill>
                  <a:schemeClr val="tx2"/>
                </a:solidFill>
              </a:rPr>
              <a:t>Como se interrelacionan </a:t>
            </a:r>
            <a:r>
              <a:rPr lang="es-ES" sz="2200" b="1" dirty="0" smtClean="0">
                <a:solidFill>
                  <a:schemeClr val="tx2"/>
                </a:solidFill>
              </a:rPr>
              <a:t>fragilidad y dependencia y </a:t>
            </a:r>
            <a:r>
              <a:rPr lang="es-ES" sz="2200" b="1" dirty="0">
                <a:solidFill>
                  <a:schemeClr val="tx2"/>
                </a:solidFill>
              </a:rPr>
              <a:t>que parte de la dependencia es atribuible a la fragilidad </a:t>
            </a:r>
            <a:r>
              <a:rPr lang="es-ES" sz="2200" b="1" dirty="0" smtClean="0">
                <a:solidFill>
                  <a:schemeClr val="tx2"/>
                </a:solidFill>
              </a:rPr>
              <a:t>?</a:t>
            </a:r>
          </a:p>
          <a:p>
            <a:pPr marL="469900" lvl="1" indent="-469900" fontAlgn="base">
              <a:spcAft>
                <a:spcPct val="0"/>
              </a:spcAft>
              <a:buClr>
                <a:srgbClr val="CC0000"/>
              </a:buClr>
              <a:buFont typeface="Wingdings" pitchFamily="2" charset="2"/>
              <a:buChar char="o"/>
            </a:pPr>
            <a:r>
              <a:rPr lang="es-ES" sz="2400" b="1" dirty="0" smtClean="0">
                <a:solidFill>
                  <a:schemeClr val="tx2"/>
                </a:solidFill>
              </a:rPr>
              <a:t>Preguntas para una política de salud hacia la fragilidad: </a:t>
            </a:r>
          </a:p>
          <a:p>
            <a:pPr marL="869950" lvl="2" indent="-469900" fontAlgn="base">
              <a:spcAft>
                <a:spcPct val="0"/>
              </a:spcAft>
              <a:buClr>
                <a:srgbClr val="CC0000"/>
              </a:buClr>
              <a:buFont typeface="Wingdings" pitchFamily="2" charset="2"/>
              <a:buChar char="o"/>
            </a:pPr>
            <a:r>
              <a:rPr lang="es-ES" sz="2200" b="1" dirty="0" smtClean="0">
                <a:solidFill>
                  <a:schemeClr val="tx2"/>
                </a:solidFill>
              </a:rPr>
              <a:t>¿ Se puede hacer algo para postergar la pre-fragilidad ?</a:t>
            </a:r>
          </a:p>
          <a:p>
            <a:pPr marL="869950" lvl="2" indent="-469900" fontAlgn="base">
              <a:spcAft>
                <a:spcPct val="0"/>
              </a:spcAft>
              <a:buClr>
                <a:srgbClr val="CC0000"/>
              </a:buClr>
              <a:buFont typeface="Wingdings" pitchFamily="2" charset="2"/>
              <a:buChar char="o"/>
            </a:pPr>
            <a:r>
              <a:rPr lang="es-ES" sz="2200" b="1" dirty="0" smtClean="0">
                <a:solidFill>
                  <a:schemeClr val="tx2"/>
                </a:solidFill>
              </a:rPr>
              <a:t>¿ Y que hacer ? </a:t>
            </a:r>
            <a:endParaRPr lang="es-ES" sz="2200" b="1" dirty="0">
              <a:solidFill>
                <a:schemeClr val="tx2"/>
              </a:solidFill>
            </a:endParaRPr>
          </a:p>
          <a:p>
            <a:pPr marL="869950" lvl="1" indent="-469900" fontAlgn="base">
              <a:spcAft>
                <a:spcPct val="0"/>
              </a:spcAft>
              <a:buClr>
                <a:srgbClr val="CC0000"/>
              </a:buClr>
              <a:buFont typeface="Wingdings" pitchFamily="2" charset="2"/>
              <a:buChar char="o"/>
            </a:pPr>
            <a:endParaRPr lang="es-MX" sz="2000" b="1" kern="0" dirty="0" smtClean="0">
              <a:solidFill>
                <a:srgbClr val="002060"/>
              </a:solidFill>
              <a:latin typeface="Verdana"/>
            </a:endParaRPr>
          </a:p>
        </p:txBody>
      </p:sp>
    </p:spTree>
    <p:extLst>
      <p:ext uri="{BB962C8B-B14F-4D97-AF65-F5344CB8AC3E}">
        <p14:creationId xmlns:p14="http://schemas.microsoft.com/office/powerpoint/2010/main" val="2952912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es-ES" dirty="0" smtClean="0">
                <a:solidFill>
                  <a:schemeClr val="accent1">
                    <a:lumMod val="75000"/>
                  </a:schemeClr>
                </a:solidFill>
              </a:rPr>
              <a:t>Un síndrome, un riesgo</a:t>
            </a:r>
            <a:br>
              <a:rPr lang="es-ES" dirty="0" smtClean="0">
                <a:solidFill>
                  <a:schemeClr val="accent1">
                    <a:lumMod val="75000"/>
                  </a:schemeClr>
                </a:solidFill>
              </a:rPr>
            </a:br>
            <a:r>
              <a:rPr lang="es-ES" dirty="0" smtClean="0">
                <a:solidFill>
                  <a:schemeClr val="accent1">
                    <a:lumMod val="75000"/>
                  </a:schemeClr>
                </a:solidFill>
              </a:rPr>
              <a:t>y Varias Definiciones</a:t>
            </a:r>
            <a:endParaRPr lang="es-ES" dirty="0">
              <a:solidFill>
                <a:schemeClr val="bg1">
                  <a:lumMod val="50000"/>
                </a:schemeClr>
              </a:solidFill>
            </a:endParaRPr>
          </a:p>
        </p:txBody>
      </p:sp>
      <p:sp>
        <p:nvSpPr>
          <p:cNvPr id="5" name="Espace réservé du texte 4"/>
          <p:cNvSpPr>
            <a:spLocks noGrp="1"/>
          </p:cNvSpPr>
          <p:nvPr>
            <p:ph type="body" idx="1"/>
          </p:nvPr>
        </p:nvSpPr>
        <p:spPr/>
        <p:txBody>
          <a:bodyPr/>
          <a:lstStyle/>
          <a:p>
            <a:r>
              <a:rPr lang="es-ES" b="1" dirty="0" smtClean="0"/>
              <a:t>La fragilidad</a:t>
            </a:r>
            <a:endParaRPr lang="es-ES" b="1" dirty="0"/>
          </a:p>
        </p:txBody>
      </p:sp>
    </p:spTree>
    <p:extLst>
      <p:ext uri="{BB962C8B-B14F-4D97-AF65-F5344CB8AC3E}">
        <p14:creationId xmlns:p14="http://schemas.microsoft.com/office/powerpoint/2010/main" val="627206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332656"/>
            <a:ext cx="8001000" cy="1216025"/>
          </a:xfrm>
        </p:spPr>
        <p:txBody>
          <a:bodyPr>
            <a:normAutofit/>
          </a:bodyPr>
          <a:lstStyle/>
          <a:p>
            <a:r>
              <a:rPr lang="es-ES" sz="3200" b="1" dirty="0" smtClean="0">
                <a:solidFill>
                  <a:srgbClr val="C00000"/>
                </a:solidFill>
              </a:rPr>
              <a:t>El síndrome médico</a:t>
            </a:r>
            <a:endParaRPr lang="es-ES" sz="3200" b="1" dirty="0">
              <a:solidFill>
                <a:srgbClr val="C00000"/>
              </a:solidFill>
            </a:endParaRPr>
          </a:p>
        </p:txBody>
      </p:sp>
      <p:sp>
        <p:nvSpPr>
          <p:cNvPr id="3" name="Espace réservé du contenu 2"/>
          <p:cNvSpPr>
            <a:spLocks noGrp="1"/>
          </p:cNvSpPr>
          <p:nvPr>
            <p:ph idx="1"/>
          </p:nvPr>
        </p:nvSpPr>
        <p:spPr>
          <a:xfrm>
            <a:off x="566738" y="1752600"/>
            <a:ext cx="8001000" cy="1604392"/>
          </a:xfrm>
        </p:spPr>
        <p:txBody>
          <a:bodyPr>
            <a:normAutofit/>
          </a:bodyPr>
          <a:lstStyle/>
          <a:p>
            <a:r>
              <a:rPr lang="es-ES" sz="2200" b="1" dirty="0" smtClean="0">
                <a:solidFill>
                  <a:srgbClr val="002060"/>
                </a:solidFill>
              </a:rPr>
              <a:t>Un síndrome médico*: </a:t>
            </a:r>
          </a:p>
          <a:p>
            <a:pPr lvl="1"/>
            <a:r>
              <a:rPr lang="es-ES" sz="1900" b="1" dirty="0" smtClean="0">
                <a:solidFill>
                  <a:srgbClr val="002060"/>
                </a:solidFill>
              </a:rPr>
              <a:t>Un conjunto de signos y síntomas asociados a un </a:t>
            </a:r>
            <a:r>
              <a:rPr lang="es-ES" sz="1900" b="1" smtClean="0">
                <a:solidFill>
                  <a:srgbClr val="002060"/>
                </a:solidFill>
              </a:rPr>
              <a:t>proceso mórbido </a:t>
            </a:r>
            <a:r>
              <a:rPr lang="es-ES" sz="1900" b="1" dirty="0" smtClean="0">
                <a:solidFill>
                  <a:srgbClr val="002060"/>
                </a:solidFill>
              </a:rPr>
              <a:t>que, juntos, constituyen el retrato de una enfermedad </a:t>
            </a:r>
          </a:p>
        </p:txBody>
      </p:sp>
      <p:sp>
        <p:nvSpPr>
          <p:cNvPr id="4" name="ZoneTexte 3"/>
          <p:cNvSpPr txBox="1"/>
          <p:nvPr/>
        </p:nvSpPr>
        <p:spPr>
          <a:xfrm>
            <a:off x="395536" y="6485430"/>
            <a:ext cx="8208912" cy="230832"/>
          </a:xfrm>
          <a:prstGeom prst="rect">
            <a:avLst/>
          </a:prstGeom>
          <a:noFill/>
        </p:spPr>
        <p:txBody>
          <a:bodyPr wrap="square" rtlCol="0">
            <a:spAutoFit/>
          </a:bodyPr>
          <a:lstStyle/>
          <a:p>
            <a:r>
              <a:rPr lang="es-ES" sz="900" b="1" dirty="0" smtClean="0"/>
              <a:t>*</a:t>
            </a:r>
            <a:r>
              <a:rPr lang="es-ES" sz="900" b="1" dirty="0" err="1" smtClean="0"/>
              <a:t>Source</a:t>
            </a:r>
            <a:r>
              <a:rPr lang="es-ES" sz="900" b="1" dirty="0" smtClean="0"/>
              <a:t>: </a:t>
            </a:r>
            <a:r>
              <a:rPr lang="es-ES" sz="900" b="1" dirty="0" err="1" smtClean="0"/>
              <a:t>Inouye</a:t>
            </a:r>
            <a:r>
              <a:rPr lang="es-ES" sz="900" b="1" dirty="0" smtClean="0"/>
              <a:t> &amp; al, Geriatric </a:t>
            </a:r>
            <a:r>
              <a:rPr lang="es-ES" sz="900" b="1" dirty="0" err="1" smtClean="0"/>
              <a:t>syndromes</a:t>
            </a:r>
            <a:r>
              <a:rPr lang="es-ES" sz="900" b="1" dirty="0" smtClean="0"/>
              <a:t>: </a:t>
            </a:r>
            <a:r>
              <a:rPr lang="es-ES" sz="900" b="1" dirty="0" err="1" smtClean="0"/>
              <a:t>clinical</a:t>
            </a:r>
            <a:r>
              <a:rPr lang="es-ES" sz="900" b="1" dirty="0" smtClean="0"/>
              <a:t>, </a:t>
            </a:r>
            <a:r>
              <a:rPr lang="es-ES" sz="900" b="1" dirty="0" err="1" smtClean="0"/>
              <a:t>research</a:t>
            </a:r>
            <a:r>
              <a:rPr lang="es-ES" sz="900" b="1" dirty="0" smtClean="0"/>
              <a:t> and </a:t>
            </a:r>
            <a:r>
              <a:rPr lang="es-ES" sz="900" b="1" dirty="0" err="1" smtClean="0"/>
              <a:t>policy</a:t>
            </a:r>
            <a:r>
              <a:rPr lang="es-ES" sz="900" b="1" dirty="0" smtClean="0"/>
              <a:t> </a:t>
            </a:r>
            <a:r>
              <a:rPr lang="es-ES" sz="900" b="1" dirty="0" err="1" smtClean="0"/>
              <a:t>implications</a:t>
            </a:r>
            <a:r>
              <a:rPr lang="es-ES" sz="900" b="1" dirty="0" smtClean="0"/>
              <a:t> of a </a:t>
            </a:r>
            <a:r>
              <a:rPr lang="es-ES" sz="900" b="1" dirty="0" err="1" smtClean="0"/>
              <a:t>core</a:t>
            </a:r>
            <a:r>
              <a:rPr lang="es-ES" sz="900" b="1" dirty="0" smtClean="0"/>
              <a:t> </a:t>
            </a:r>
            <a:r>
              <a:rPr lang="es-ES" sz="900" b="1" dirty="0" err="1" smtClean="0"/>
              <a:t>geriatric</a:t>
            </a:r>
            <a:r>
              <a:rPr lang="es-ES" sz="900" b="1" dirty="0" smtClean="0"/>
              <a:t> concept, JAGS, 2007;55:780-791</a:t>
            </a:r>
            <a:r>
              <a:rPr lang="es-ES" sz="900" dirty="0" smtClean="0"/>
              <a:t>,</a:t>
            </a:r>
            <a:endParaRPr lang="es-ES" sz="900" dirty="0"/>
          </a:p>
        </p:txBody>
      </p:sp>
      <p:graphicFrame>
        <p:nvGraphicFramePr>
          <p:cNvPr id="9" name="Diagramme 8"/>
          <p:cNvGraphicFramePr/>
          <p:nvPr>
            <p:extLst>
              <p:ext uri="{D42A27DB-BD31-4B8C-83A1-F6EECF244321}">
                <p14:modId xmlns:p14="http://schemas.microsoft.com/office/powerpoint/2010/main" val="3294360402"/>
              </p:ext>
            </p:extLst>
          </p:nvPr>
        </p:nvGraphicFramePr>
        <p:xfrm>
          <a:off x="34032" y="4152665"/>
          <a:ext cx="3816424" cy="375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573584" y="4152665"/>
            <a:ext cx="1349600" cy="369332"/>
          </a:xfrm>
          <a:prstGeom prst="rect">
            <a:avLst/>
          </a:prstGeom>
          <a:noFill/>
        </p:spPr>
        <p:txBody>
          <a:bodyPr wrap="none" rtlCol="0">
            <a:spAutoFit/>
          </a:bodyPr>
          <a:lstStyle/>
          <a:p>
            <a:r>
              <a:rPr lang="es-ES" b="1" dirty="0" smtClean="0">
                <a:solidFill>
                  <a:schemeClr val="bg1"/>
                </a:solidFill>
              </a:rPr>
              <a:t>Enfermedad</a:t>
            </a:r>
          </a:p>
        </p:txBody>
      </p:sp>
      <p:graphicFrame>
        <p:nvGraphicFramePr>
          <p:cNvPr id="11" name="Diagramme 10"/>
          <p:cNvGraphicFramePr/>
          <p:nvPr>
            <p:extLst>
              <p:ext uri="{D42A27DB-BD31-4B8C-83A1-F6EECF244321}">
                <p14:modId xmlns:p14="http://schemas.microsoft.com/office/powerpoint/2010/main" val="700853317"/>
              </p:ext>
            </p:extLst>
          </p:nvPr>
        </p:nvGraphicFramePr>
        <p:xfrm>
          <a:off x="2949848" y="4149367"/>
          <a:ext cx="3204356" cy="3759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Diagramme 11"/>
          <p:cNvGraphicFramePr/>
          <p:nvPr>
            <p:extLst>
              <p:ext uri="{D42A27DB-BD31-4B8C-83A1-F6EECF244321}">
                <p14:modId xmlns:p14="http://schemas.microsoft.com/office/powerpoint/2010/main" val="669137979"/>
              </p:ext>
            </p:extLst>
          </p:nvPr>
        </p:nvGraphicFramePr>
        <p:xfrm>
          <a:off x="1653704" y="4173563"/>
          <a:ext cx="2421920" cy="37592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0" name="ZoneTexte 9"/>
          <p:cNvSpPr txBox="1"/>
          <p:nvPr/>
        </p:nvSpPr>
        <p:spPr>
          <a:xfrm>
            <a:off x="2762672" y="3883471"/>
            <a:ext cx="1011624" cy="646331"/>
          </a:xfrm>
          <a:prstGeom prst="rect">
            <a:avLst/>
          </a:prstGeom>
          <a:noFill/>
        </p:spPr>
        <p:txBody>
          <a:bodyPr wrap="none" rtlCol="0">
            <a:spAutoFit/>
          </a:bodyPr>
          <a:lstStyle/>
          <a:p>
            <a:r>
              <a:rPr lang="fr-CA" dirty="0" smtClean="0"/>
              <a:t/>
            </a:r>
            <a:br>
              <a:rPr lang="fr-CA" dirty="0" smtClean="0"/>
            </a:br>
            <a:r>
              <a:rPr lang="es-ES" b="1" dirty="0" smtClean="0">
                <a:solidFill>
                  <a:schemeClr val="bg1"/>
                </a:solidFill>
              </a:rPr>
              <a:t>Etiología</a:t>
            </a:r>
            <a:endParaRPr lang="es-ES" b="1" dirty="0">
              <a:solidFill>
                <a:schemeClr val="bg1"/>
              </a:solidFill>
            </a:endParaRPr>
          </a:p>
        </p:txBody>
      </p:sp>
      <p:sp>
        <p:nvSpPr>
          <p:cNvPr id="13" name="ZoneTexte 12"/>
          <p:cNvSpPr txBox="1"/>
          <p:nvPr/>
        </p:nvSpPr>
        <p:spPr>
          <a:xfrm>
            <a:off x="4462016" y="4152665"/>
            <a:ext cx="1584176" cy="369332"/>
          </a:xfrm>
          <a:prstGeom prst="rect">
            <a:avLst/>
          </a:prstGeom>
          <a:noFill/>
        </p:spPr>
        <p:txBody>
          <a:bodyPr wrap="square" rtlCol="0">
            <a:spAutoFit/>
          </a:bodyPr>
          <a:lstStyle/>
          <a:p>
            <a:r>
              <a:rPr lang="es-ES" b="1" dirty="0" smtClean="0">
                <a:solidFill>
                  <a:schemeClr val="bg1"/>
                </a:solidFill>
              </a:rPr>
              <a:t>Patogénesis</a:t>
            </a:r>
            <a:endParaRPr lang="es-ES" b="1" dirty="0">
              <a:solidFill>
                <a:schemeClr val="bg1"/>
              </a:solidFill>
            </a:endParaRPr>
          </a:p>
        </p:txBody>
      </p:sp>
      <p:sp>
        <p:nvSpPr>
          <p:cNvPr id="15" name="ZoneTexte 14"/>
          <p:cNvSpPr txBox="1"/>
          <p:nvPr/>
        </p:nvSpPr>
        <p:spPr>
          <a:xfrm>
            <a:off x="7027936" y="5181343"/>
            <a:ext cx="1656184" cy="584775"/>
          </a:xfrm>
          <a:prstGeom prst="rect">
            <a:avLst/>
          </a:prstGeom>
          <a:noFill/>
        </p:spPr>
        <p:txBody>
          <a:bodyPr wrap="square" rtlCol="0">
            <a:spAutoFit/>
          </a:bodyPr>
          <a:lstStyle/>
          <a:p>
            <a:r>
              <a:rPr lang="es-ES" sz="1600" b="1" dirty="0" smtClean="0"/>
              <a:t>Síntomas y signos definidos</a:t>
            </a:r>
            <a:endParaRPr lang="es-ES" sz="1600" b="1" dirty="0"/>
          </a:p>
        </p:txBody>
      </p:sp>
      <p:graphicFrame>
        <p:nvGraphicFramePr>
          <p:cNvPr id="16" name="Diagramme 15"/>
          <p:cNvGraphicFramePr/>
          <p:nvPr>
            <p:extLst>
              <p:ext uri="{D42A27DB-BD31-4B8C-83A1-F6EECF244321}">
                <p14:modId xmlns:p14="http://schemas.microsoft.com/office/powerpoint/2010/main" val="1457217403"/>
              </p:ext>
            </p:extLst>
          </p:nvPr>
        </p:nvGraphicFramePr>
        <p:xfrm>
          <a:off x="6307856" y="3434019"/>
          <a:ext cx="2408094" cy="873388"/>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7" name="Diagramme 16"/>
          <p:cNvGraphicFramePr/>
          <p:nvPr>
            <p:extLst>
              <p:ext uri="{D42A27DB-BD31-4B8C-83A1-F6EECF244321}">
                <p14:modId xmlns:p14="http://schemas.microsoft.com/office/powerpoint/2010/main" val="66610200"/>
              </p:ext>
            </p:extLst>
          </p:nvPr>
        </p:nvGraphicFramePr>
        <p:xfrm>
          <a:off x="6307856" y="4305332"/>
          <a:ext cx="2408094" cy="864096"/>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4" name="Flèche droite 13"/>
          <p:cNvSpPr/>
          <p:nvPr/>
        </p:nvSpPr>
        <p:spPr>
          <a:xfrm>
            <a:off x="6262216" y="3535822"/>
            <a:ext cx="432048" cy="16030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17827487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332656"/>
            <a:ext cx="8001000" cy="1216025"/>
          </a:xfrm>
        </p:spPr>
        <p:txBody>
          <a:bodyPr>
            <a:normAutofit/>
          </a:bodyPr>
          <a:lstStyle/>
          <a:p>
            <a:r>
              <a:rPr lang="es-ES" sz="4000" b="1" dirty="0" smtClean="0">
                <a:solidFill>
                  <a:srgbClr val="C00000"/>
                </a:solidFill>
              </a:rPr>
              <a:t>El síndrome geriátrico</a:t>
            </a:r>
            <a:endParaRPr lang="es-ES" sz="4000" b="1" dirty="0">
              <a:solidFill>
                <a:srgbClr val="C00000"/>
              </a:solidFill>
            </a:endParaRPr>
          </a:p>
        </p:txBody>
      </p:sp>
      <p:sp>
        <p:nvSpPr>
          <p:cNvPr id="3" name="Espace réservé du contenu 2"/>
          <p:cNvSpPr>
            <a:spLocks noGrp="1"/>
          </p:cNvSpPr>
          <p:nvPr>
            <p:ph idx="1"/>
          </p:nvPr>
        </p:nvSpPr>
        <p:spPr>
          <a:xfrm>
            <a:off x="566738" y="1752600"/>
            <a:ext cx="8001000" cy="2252464"/>
          </a:xfrm>
        </p:spPr>
        <p:txBody>
          <a:bodyPr>
            <a:normAutofit fontScale="92500" lnSpcReduction="10000"/>
          </a:bodyPr>
          <a:lstStyle/>
          <a:p>
            <a:r>
              <a:rPr lang="es-MX" sz="2200" b="1" dirty="0" smtClean="0">
                <a:solidFill>
                  <a:srgbClr val="002060"/>
                </a:solidFill>
              </a:rPr>
              <a:t>Una afección multifactorial que aparece como una acumulación de deficiencias en múltiples sistemas, con impactos adversos</a:t>
            </a:r>
            <a:r>
              <a:rPr lang="es-MX" sz="2200" b="1" baseline="30000" dirty="0" smtClean="0">
                <a:solidFill>
                  <a:srgbClr val="002060"/>
                </a:solidFill>
              </a:rPr>
              <a:t>1,2</a:t>
            </a:r>
          </a:p>
          <a:p>
            <a:r>
              <a:rPr lang="es-MX" sz="2200" b="1" dirty="0" smtClean="0">
                <a:solidFill>
                  <a:srgbClr val="002060"/>
                </a:solidFill>
              </a:rPr>
              <a:t>Implica una única manifestación</a:t>
            </a:r>
            <a:r>
              <a:rPr lang="es-MX" sz="2200" b="1" baseline="30000" dirty="0" smtClean="0">
                <a:solidFill>
                  <a:srgbClr val="002060"/>
                </a:solidFill>
              </a:rPr>
              <a:t>3</a:t>
            </a:r>
            <a:r>
              <a:rPr lang="es-MX" sz="2200" b="1" dirty="0" smtClean="0">
                <a:solidFill>
                  <a:srgbClr val="002060"/>
                </a:solidFill>
              </a:rPr>
              <a:t>. Ejemplos: </a:t>
            </a:r>
            <a:r>
              <a:rPr lang="es-MX" sz="2200" b="1" dirty="0">
                <a:solidFill>
                  <a:srgbClr val="002060"/>
                </a:solidFill>
              </a:rPr>
              <a:t>las caídas y la </a:t>
            </a:r>
            <a:r>
              <a:rPr lang="es-MX" sz="2200" b="1" dirty="0" smtClean="0">
                <a:solidFill>
                  <a:srgbClr val="002060"/>
                </a:solidFill>
              </a:rPr>
              <a:t>incontinencia</a:t>
            </a:r>
            <a:r>
              <a:rPr lang="es-MX" sz="2200" b="1" baseline="30000" dirty="0" smtClean="0">
                <a:solidFill>
                  <a:srgbClr val="002060"/>
                </a:solidFill>
              </a:rPr>
              <a:t>2</a:t>
            </a:r>
            <a:endParaRPr lang="es-MX" sz="2200" b="1" dirty="0" smtClean="0">
              <a:solidFill>
                <a:srgbClr val="002060"/>
              </a:solidFill>
            </a:endParaRPr>
          </a:p>
          <a:p>
            <a:r>
              <a:rPr lang="es-MX" sz="2200" b="1" dirty="0" smtClean="0">
                <a:solidFill>
                  <a:srgbClr val="002060"/>
                </a:solidFill>
              </a:rPr>
              <a:t>Se alinea con el concepto de fenotipo definido como:</a:t>
            </a:r>
          </a:p>
          <a:p>
            <a:pPr lvl="1"/>
            <a:r>
              <a:rPr lang="es-MX" sz="1900" b="1" dirty="0" smtClean="0">
                <a:solidFill>
                  <a:srgbClr val="002060"/>
                </a:solidFill>
              </a:rPr>
              <a:t>Características físicas, morfológicas o bioquímicas  observables en un individuo y determinadas por un genotipo y un entorno</a:t>
            </a:r>
            <a:r>
              <a:rPr lang="es-MX" sz="1900" b="1" baseline="30000" dirty="0" smtClean="0">
                <a:solidFill>
                  <a:srgbClr val="002060"/>
                </a:solidFill>
              </a:rPr>
              <a:t>3</a:t>
            </a:r>
            <a:endParaRPr lang="es-MX" sz="2600" b="1" dirty="0"/>
          </a:p>
        </p:txBody>
      </p:sp>
      <p:sp>
        <p:nvSpPr>
          <p:cNvPr id="5" name="ZoneTexte 4"/>
          <p:cNvSpPr txBox="1"/>
          <p:nvPr/>
        </p:nvSpPr>
        <p:spPr>
          <a:xfrm>
            <a:off x="611560" y="6165305"/>
            <a:ext cx="7664860" cy="369332"/>
          </a:xfrm>
          <a:prstGeom prst="rect">
            <a:avLst/>
          </a:prstGeom>
          <a:noFill/>
        </p:spPr>
        <p:txBody>
          <a:bodyPr wrap="square" rtlCol="0">
            <a:spAutoFit/>
          </a:bodyPr>
          <a:lstStyle/>
          <a:p>
            <a:r>
              <a:rPr lang="es-ES" sz="900" b="1" dirty="0" err="1" smtClean="0"/>
              <a:t>Sources</a:t>
            </a:r>
            <a:r>
              <a:rPr lang="es-ES" sz="900" b="1" dirty="0"/>
              <a:t>: </a:t>
            </a:r>
            <a:r>
              <a:rPr lang="es-ES" sz="900" b="1" dirty="0" smtClean="0"/>
              <a:t>1. </a:t>
            </a:r>
            <a:r>
              <a:rPr lang="es-ES" sz="900" b="1" dirty="0" err="1" smtClean="0"/>
              <a:t>Flacker</a:t>
            </a:r>
            <a:r>
              <a:rPr lang="es-ES" sz="900" b="1" dirty="0"/>
              <a:t>, </a:t>
            </a:r>
            <a:r>
              <a:rPr lang="es-ES" sz="900" b="1" dirty="0" err="1"/>
              <a:t>What</a:t>
            </a:r>
            <a:r>
              <a:rPr lang="es-ES" sz="900" b="1" dirty="0"/>
              <a:t> </a:t>
            </a:r>
            <a:r>
              <a:rPr lang="es-ES" sz="900" b="1" dirty="0" err="1"/>
              <a:t>is</a:t>
            </a:r>
            <a:r>
              <a:rPr lang="es-ES" sz="900" b="1" dirty="0"/>
              <a:t> a </a:t>
            </a:r>
            <a:r>
              <a:rPr lang="es-ES" sz="900" b="1" dirty="0" err="1"/>
              <a:t>geriatric</a:t>
            </a:r>
            <a:r>
              <a:rPr lang="es-ES" sz="900" b="1" dirty="0"/>
              <a:t> </a:t>
            </a:r>
            <a:r>
              <a:rPr lang="es-ES" sz="900" b="1" dirty="0" err="1"/>
              <a:t>syndrome</a:t>
            </a:r>
            <a:r>
              <a:rPr lang="es-ES" sz="900" b="1" dirty="0"/>
              <a:t> </a:t>
            </a:r>
            <a:r>
              <a:rPr lang="es-ES" sz="900" b="1" dirty="0" err="1"/>
              <a:t>anyway</a:t>
            </a:r>
            <a:r>
              <a:rPr lang="es-ES" sz="900" b="1" dirty="0"/>
              <a:t>? JAGS, 2003; 51:574-576; 2. </a:t>
            </a:r>
            <a:r>
              <a:rPr lang="fr-CA" sz="900" b="1" dirty="0"/>
              <a:t>Bergman &amp; al, </a:t>
            </a:r>
            <a:r>
              <a:rPr lang="fr-CA" sz="900" b="1" dirty="0" err="1"/>
              <a:t>Frailty</a:t>
            </a:r>
            <a:r>
              <a:rPr lang="fr-CA" sz="900" b="1" dirty="0"/>
              <a:t>: an </a:t>
            </a:r>
            <a:r>
              <a:rPr lang="fr-CA" sz="900" b="1" dirty="0" err="1"/>
              <a:t>emerging</a:t>
            </a:r>
            <a:r>
              <a:rPr lang="fr-CA" sz="900" b="1" dirty="0"/>
              <a:t> </a:t>
            </a:r>
            <a:r>
              <a:rPr lang="fr-CA" sz="900" b="1" dirty="0" err="1"/>
              <a:t>research</a:t>
            </a:r>
            <a:r>
              <a:rPr lang="fr-CA" sz="900" b="1" dirty="0"/>
              <a:t> and </a:t>
            </a:r>
            <a:r>
              <a:rPr lang="fr-CA" sz="900" b="1" dirty="0" err="1"/>
              <a:t>clinical</a:t>
            </a:r>
            <a:r>
              <a:rPr lang="fr-CA" sz="900" b="1" dirty="0"/>
              <a:t> </a:t>
            </a:r>
            <a:r>
              <a:rPr lang="fr-CA" sz="900" b="1" dirty="0" err="1"/>
              <a:t>paradigm</a:t>
            </a:r>
            <a:r>
              <a:rPr lang="fr-CA" sz="900" b="1" dirty="0"/>
              <a:t>, JG:MS,2007;62A:731-7; 3. I</a:t>
            </a:r>
            <a:r>
              <a:rPr lang="es-ES" sz="900" b="1" dirty="0" err="1"/>
              <a:t>nouye</a:t>
            </a:r>
            <a:r>
              <a:rPr lang="es-ES" sz="900" b="1" dirty="0"/>
              <a:t> &amp; al, Geriatric </a:t>
            </a:r>
            <a:r>
              <a:rPr lang="es-ES" sz="900" b="1" dirty="0" err="1"/>
              <a:t>syndromes</a:t>
            </a:r>
            <a:r>
              <a:rPr lang="es-ES" sz="900" b="1" dirty="0"/>
              <a:t>: </a:t>
            </a:r>
            <a:r>
              <a:rPr lang="es-ES" sz="900" b="1" dirty="0" err="1"/>
              <a:t>clinical</a:t>
            </a:r>
            <a:r>
              <a:rPr lang="es-ES" sz="900" b="1" dirty="0"/>
              <a:t>, </a:t>
            </a:r>
            <a:r>
              <a:rPr lang="es-ES" sz="900" b="1" dirty="0" err="1"/>
              <a:t>research</a:t>
            </a:r>
            <a:r>
              <a:rPr lang="es-ES" sz="900" b="1" dirty="0"/>
              <a:t> and </a:t>
            </a:r>
            <a:r>
              <a:rPr lang="es-ES" sz="900" b="1" dirty="0" err="1"/>
              <a:t>policy</a:t>
            </a:r>
            <a:r>
              <a:rPr lang="es-ES" sz="900" b="1" dirty="0"/>
              <a:t> </a:t>
            </a:r>
            <a:r>
              <a:rPr lang="es-ES" sz="900" b="1" dirty="0" err="1"/>
              <a:t>implications</a:t>
            </a:r>
            <a:r>
              <a:rPr lang="es-ES" sz="900" b="1" dirty="0"/>
              <a:t> of a </a:t>
            </a:r>
            <a:r>
              <a:rPr lang="es-ES" sz="900" b="1" dirty="0" err="1"/>
              <a:t>c</a:t>
            </a:r>
            <a:r>
              <a:rPr lang="es-ES" sz="900" b="1" dirty="0" err="1" smtClean="0"/>
              <a:t>ore</a:t>
            </a:r>
            <a:r>
              <a:rPr lang="es-ES" sz="900" b="1" dirty="0" smtClean="0"/>
              <a:t> </a:t>
            </a:r>
            <a:r>
              <a:rPr lang="es-ES" sz="900" b="1" dirty="0" err="1"/>
              <a:t>geriatric</a:t>
            </a:r>
            <a:r>
              <a:rPr lang="es-ES" sz="900" b="1" dirty="0"/>
              <a:t> concept, JAGS, 2007;55:780-791</a:t>
            </a:r>
            <a:endParaRPr lang="es-ES" sz="900" dirty="0"/>
          </a:p>
        </p:txBody>
      </p:sp>
      <p:graphicFrame>
        <p:nvGraphicFramePr>
          <p:cNvPr id="7" name="Espace réservé du contenu 3"/>
          <p:cNvGraphicFramePr>
            <a:graphicFrameLocks/>
          </p:cNvGraphicFramePr>
          <p:nvPr>
            <p:extLst>
              <p:ext uri="{D42A27DB-BD31-4B8C-83A1-F6EECF244321}">
                <p14:modId xmlns:p14="http://schemas.microsoft.com/office/powerpoint/2010/main" val="1516184829"/>
              </p:ext>
            </p:extLst>
          </p:nvPr>
        </p:nvGraphicFramePr>
        <p:xfrm>
          <a:off x="583583" y="4005064"/>
          <a:ext cx="2565102" cy="720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Espace réservé du contenu 3"/>
          <p:cNvGraphicFramePr>
            <a:graphicFrameLocks/>
          </p:cNvGraphicFramePr>
          <p:nvPr>
            <p:extLst>
              <p:ext uri="{D42A27DB-BD31-4B8C-83A1-F6EECF244321}">
                <p14:modId xmlns:p14="http://schemas.microsoft.com/office/powerpoint/2010/main" val="4211088940"/>
              </p:ext>
            </p:extLst>
          </p:nvPr>
        </p:nvGraphicFramePr>
        <p:xfrm>
          <a:off x="583583" y="4869160"/>
          <a:ext cx="2565102" cy="7202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ZoneTexte 8"/>
          <p:cNvSpPr txBox="1"/>
          <p:nvPr/>
        </p:nvSpPr>
        <p:spPr>
          <a:xfrm>
            <a:off x="511575" y="5651873"/>
            <a:ext cx="2698624" cy="338554"/>
          </a:xfrm>
          <a:prstGeom prst="rect">
            <a:avLst/>
          </a:prstGeom>
          <a:noFill/>
        </p:spPr>
        <p:txBody>
          <a:bodyPr wrap="none" rtlCol="0">
            <a:spAutoFit/>
          </a:bodyPr>
          <a:lstStyle/>
          <a:p>
            <a:r>
              <a:rPr lang="fr-CA" sz="1600" b="1" dirty="0" err="1" smtClean="0"/>
              <a:t>Factores</a:t>
            </a:r>
            <a:r>
              <a:rPr lang="fr-CA" sz="1600" b="1" dirty="0" smtClean="0"/>
              <a:t> </a:t>
            </a:r>
            <a:r>
              <a:rPr lang="fr-CA" sz="1600" b="1" dirty="0" err="1" smtClean="0"/>
              <a:t>etiológicos</a:t>
            </a:r>
            <a:r>
              <a:rPr lang="fr-CA" sz="1600" b="1" dirty="0" smtClean="0"/>
              <a:t> multiples</a:t>
            </a:r>
            <a:endParaRPr lang="fr-CA" sz="1600" b="1" dirty="0"/>
          </a:p>
        </p:txBody>
      </p:sp>
      <p:sp>
        <p:nvSpPr>
          <p:cNvPr id="10" name="ZoneTexte 9"/>
          <p:cNvSpPr txBox="1"/>
          <p:nvPr/>
        </p:nvSpPr>
        <p:spPr>
          <a:xfrm>
            <a:off x="3233474" y="5661497"/>
            <a:ext cx="2952328" cy="338554"/>
          </a:xfrm>
          <a:prstGeom prst="rect">
            <a:avLst/>
          </a:prstGeom>
          <a:noFill/>
        </p:spPr>
        <p:txBody>
          <a:bodyPr wrap="square" rtlCol="0">
            <a:spAutoFit/>
          </a:bodyPr>
          <a:lstStyle/>
          <a:p>
            <a:r>
              <a:rPr lang="fr-CA" sz="1600" b="1" dirty="0" err="1" smtClean="0"/>
              <a:t>Vías</a:t>
            </a:r>
            <a:r>
              <a:rPr lang="fr-CA" sz="1600" b="1" dirty="0" smtClean="0"/>
              <a:t> </a:t>
            </a:r>
            <a:r>
              <a:rPr lang="fr-CA" sz="1600" b="1" dirty="0" err="1" smtClean="0"/>
              <a:t>pathogenéticas</a:t>
            </a:r>
            <a:endParaRPr lang="fr-CA" sz="1600" b="1" dirty="0"/>
          </a:p>
        </p:txBody>
      </p:sp>
      <p:graphicFrame>
        <p:nvGraphicFramePr>
          <p:cNvPr id="11" name="Diagramme 10"/>
          <p:cNvGraphicFramePr/>
          <p:nvPr>
            <p:extLst>
              <p:ext uri="{D42A27DB-BD31-4B8C-83A1-F6EECF244321}">
                <p14:modId xmlns:p14="http://schemas.microsoft.com/office/powerpoint/2010/main" val="4036083075"/>
              </p:ext>
            </p:extLst>
          </p:nvPr>
        </p:nvGraphicFramePr>
        <p:xfrm>
          <a:off x="2585402" y="3924942"/>
          <a:ext cx="2408094" cy="86409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2" name="Diagramme 11"/>
          <p:cNvGraphicFramePr/>
          <p:nvPr>
            <p:extLst>
              <p:ext uri="{D42A27DB-BD31-4B8C-83A1-F6EECF244321}">
                <p14:modId xmlns:p14="http://schemas.microsoft.com/office/powerpoint/2010/main" val="918549204"/>
              </p:ext>
            </p:extLst>
          </p:nvPr>
        </p:nvGraphicFramePr>
        <p:xfrm>
          <a:off x="2585402" y="4803906"/>
          <a:ext cx="2408094" cy="864096"/>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7" name="Diagramme 16"/>
          <p:cNvGraphicFramePr/>
          <p:nvPr>
            <p:extLst>
              <p:ext uri="{D42A27DB-BD31-4B8C-83A1-F6EECF244321}">
                <p14:modId xmlns:p14="http://schemas.microsoft.com/office/powerpoint/2010/main" val="1321487572"/>
              </p:ext>
            </p:extLst>
          </p:nvPr>
        </p:nvGraphicFramePr>
        <p:xfrm>
          <a:off x="5327576" y="5416623"/>
          <a:ext cx="3816424" cy="375926"/>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8" name="Flèche vers le bas 17"/>
          <p:cNvSpPr/>
          <p:nvPr/>
        </p:nvSpPr>
        <p:spPr>
          <a:xfrm rot="16200000">
            <a:off x="5292080" y="5203157"/>
            <a:ext cx="26860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 name="Pentagone 18"/>
          <p:cNvSpPr/>
          <p:nvPr/>
        </p:nvSpPr>
        <p:spPr>
          <a:xfrm>
            <a:off x="5136793" y="4035069"/>
            <a:ext cx="2737863" cy="14401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0" name="Pentagone 19"/>
          <p:cNvSpPr/>
          <p:nvPr/>
        </p:nvSpPr>
        <p:spPr>
          <a:xfrm>
            <a:off x="5128905" y="4488117"/>
            <a:ext cx="2737863" cy="14401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1" name="Pentagone 20"/>
          <p:cNvSpPr/>
          <p:nvPr/>
        </p:nvSpPr>
        <p:spPr>
          <a:xfrm>
            <a:off x="5102348" y="4941168"/>
            <a:ext cx="2737863" cy="14401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 name="Flèche vers le bas 3"/>
          <p:cNvSpPr/>
          <p:nvPr/>
        </p:nvSpPr>
        <p:spPr>
          <a:xfrm>
            <a:off x="7740352" y="4035068"/>
            <a:ext cx="268608" cy="13330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24052506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39552" y="404664"/>
            <a:ext cx="8147248" cy="1143000"/>
          </a:xfrm>
        </p:spPr>
        <p:txBody>
          <a:bodyPr>
            <a:noAutofit/>
          </a:bodyPr>
          <a:lstStyle/>
          <a:p>
            <a:r>
              <a:rPr lang="es-ES" sz="4000" b="1" dirty="0" smtClean="0">
                <a:solidFill>
                  <a:srgbClr val="C00000"/>
                </a:solidFill>
              </a:rPr>
              <a:t>¿ La fragilidad</a:t>
            </a:r>
            <a:br>
              <a:rPr lang="es-ES" sz="4000" b="1" dirty="0" smtClean="0">
                <a:solidFill>
                  <a:srgbClr val="C00000"/>
                </a:solidFill>
              </a:rPr>
            </a:br>
            <a:r>
              <a:rPr lang="es-ES" sz="4000" b="1" dirty="0" smtClean="0">
                <a:solidFill>
                  <a:srgbClr val="C00000"/>
                </a:solidFill>
              </a:rPr>
              <a:t>es un síndrome geriátrico ?</a:t>
            </a:r>
            <a:endParaRPr lang="es-ES" sz="4000" b="1" dirty="0">
              <a:solidFill>
                <a:srgbClr val="C00000"/>
              </a:solidFill>
            </a:endParaRPr>
          </a:p>
        </p:txBody>
      </p:sp>
      <p:sp>
        <p:nvSpPr>
          <p:cNvPr id="5" name="Espace réservé du texte 4"/>
          <p:cNvSpPr>
            <a:spLocks noGrp="1"/>
          </p:cNvSpPr>
          <p:nvPr>
            <p:ph type="body" idx="1"/>
          </p:nvPr>
        </p:nvSpPr>
        <p:spPr/>
        <p:txBody>
          <a:bodyPr/>
          <a:lstStyle/>
          <a:p>
            <a:r>
              <a:rPr lang="es-ES" dirty="0" smtClean="0">
                <a:solidFill>
                  <a:srgbClr val="002060"/>
                </a:solidFill>
              </a:rPr>
              <a:t>Síndrome geriátrico </a:t>
            </a:r>
            <a:endParaRPr lang="es-ES" dirty="0">
              <a:solidFill>
                <a:srgbClr val="002060"/>
              </a:solidFill>
            </a:endParaRPr>
          </a:p>
        </p:txBody>
      </p:sp>
      <p:sp>
        <p:nvSpPr>
          <p:cNvPr id="37891" name="Rectangle 3"/>
          <p:cNvSpPr>
            <a:spLocks noGrp="1" noChangeArrowheads="1"/>
          </p:cNvSpPr>
          <p:nvPr>
            <p:ph sz="half" idx="2"/>
          </p:nvPr>
        </p:nvSpPr>
        <p:spPr/>
        <p:txBody>
          <a:bodyPr/>
          <a:lstStyle/>
          <a:p>
            <a:pPr>
              <a:spcBef>
                <a:spcPts val="0"/>
              </a:spcBef>
            </a:pPr>
            <a:r>
              <a:rPr lang="es-ES" sz="2000" b="1" dirty="0" smtClean="0">
                <a:solidFill>
                  <a:srgbClr val="002060"/>
                </a:solidFill>
              </a:rPr>
              <a:t>Una afección multifactorial</a:t>
            </a:r>
          </a:p>
          <a:p>
            <a:pPr>
              <a:spcBef>
                <a:spcPts val="0"/>
              </a:spcBef>
            </a:pPr>
            <a:endParaRPr lang="es-ES" sz="2000" b="1" dirty="0" smtClean="0">
              <a:solidFill>
                <a:srgbClr val="002060"/>
              </a:solidFill>
            </a:endParaRPr>
          </a:p>
          <a:p>
            <a:pPr>
              <a:spcBef>
                <a:spcPts val="0"/>
              </a:spcBef>
            </a:pPr>
            <a:r>
              <a:rPr lang="es-ES" sz="2000" b="1" dirty="0" smtClean="0">
                <a:solidFill>
                  <a:srgbClr val="002060"/>
                </a:solidFill>
              </a:rPr>
              <a:t>Que aparece como una acumulación de deficiencias </a:t>
            </a:r>
          </a:p>
          <a:p>
            <a:pPr marL="0" indent="0">
              <a:spcBef>
                <a:spcPts val="0"/>
              </a:spcBef>
              <a:buNone/>
            </a:pPr>
            <a:endParaRPr lang="es-ES" sz="2000" b="1" dirty="0" smtClean="0">
              <a:solidFill>
                <a:srgbClr val="002060"/>
              </a:solidFill>
            </a:endParaRPr>
          </a:p>
          <a:p>
            <a:pPr>
              <a:spcBef>
                <a:spcPts val="0"/>
              </a:spcBef>
            </a:pPr>
            <a:r>
              <a:rPr lang="es-ES" sz="2000" b="1" dirty="0" smtClean="0">
                <a:solidFill>
                  <a:srgbClr val="002060"/>
                </a:solidFill>
              </a:rPr>
              <a:t>En múltiples sistemas</a:t>
            </a:r>
          </a:p>
          <a:p>
            <a:pPr>
              <a:spcBef>
                <a:spcPts val="0"/>
              </a:spcBef>
            </a:pPr>
            <a:endParaRPr lang="es-ES" sz="2000" b="1" dirty="0" smtClean="0">
              <a:solidFill>
                <a:srgbClr val="002060"/>
              </a:solidFill>
            </a:endParaRPr>
          </a:p>
          <a:p>
            <a:pPr>
              <a:spcBef>
                <a:spcPts val="0"/>
              </a:spcBef>
            </a:pPr>
            <a:r>
              <a:rPr lang="es-ES" sz="2000" b="1" dirty="0" smtClean="0">
                <a:solidFill>
                  <a:srgbClr val="002060"/>
                </a:solidFill>
              </a:rPr>
              <a:t>Que aumenta la  vulnerabilidad  a las demandas del entorno.</a:t>
            </a:r>
          </a:p>
          <a:p>
            <a:pPr>
              <a:lnSpc>
                <a:spcPct val="80000"/>
              </a:lnSpc>
            </a:pPr>
            <a:endParaRPr lang="fr-CA" sz="1400" dirty="0"/>
          </a:p>
        </p:txBody>
      </p:sp>
      <p:sp>
        <p:nvSpPr>
          <p:cNvPr id="6" name="Espace réservé du texte 5"/>
          <p:cNvSpPr>
            <a:spLocks noGrp="1"/>
          </p:cNvSpPr>
          <p:nvPr>
            <p:ph type="body" sz="quarter" idx="3"/>
          </p:nvPr>
        </p:nvSpPr>
        <p:spPr/>
        <p:txBody>
          <a:bodyPr/>
          <a:lstStyle/>
          <a:p>
            <a:r>
              <a:rPr lang="es-ES" dirty="0" smtClean="0">
                <a:solidFill>
                  <a:srgbClr val="002060"/>
                </a:solidFill>
              </a:rPr>
              <a:t>La fragilidad*</a:t>
            </a:r>
            <a:endParaRPr lang="es-ES" dirty="0">
              <a:solidFill>
                <a:srgbClr val="002060"/>
              </a:solidFill>
            </a:endParaRPr>
          </a:p>
        </p:txBody>
      </p:sp>
      <p:sp>
        <p:nvSpPr>
          <p:cNvPr id="7" name="Espace réservé du contenu 6"/>
          <p:cNvSpPr>
            <a:spLocks noGrp="1"/>
          </p:cNvSpPr>
          <p:nvPr>
            <p:ph sz="quarter" idx="4"/>
          </p:nvPr>
        </p:nvSpPr>
        <p:spPr>
          <a:xfrm>
            <a:off x="4644008" y="2213356"/>
            <a:ext cx="4041775" cy="3951288"/>
          </a:xfrm>
        </p:spPr>
        <p:txBody>
          <a:bodyPr>
            <a:normAutofit/>
          </a:bodyPr>
          <a:lstStyle/>
          <a:p>
            <a:pPr>
              <a:spcBef>
                <a:spcPts val="0"/>
              </a:spcBef>
            </a:pPr>
            <a:r>
              <a:rPr lang="es-ES" sz="2000" b="1" dirty="0" smtClean="0">
                <a:solidFill>
                  <a:srgbClr val="002060"/>
                </a:solidFill>
              </a:rPr>
              <a:t>Un síndrome biológico de reserva decreciente</a:t>
            </a:r>
          </a:p>
          <a:p>
            <a:pPr>
              <a:spcBef>
                <a:spcPts val="0"/>
              </a:spcBef>
            </a:pPr>
            <a:r>
              <a:rPr lang="es-ES" sz="2000" b="1" dirty="0" smtClean="0">
                <a:solidFill>
                  <a:srgbClr val="002060"/>
                </a:solidFill>
              </a:rPr>
              <a:t>Que conduce a una acumulación de deterioros</a:t>
            </a:r>
          </a:p>
          <a:p>
            <a:pPr marL="0" indent="0">
              <a:spcBef>
                <a:spcPts val="0"/>
              </a:spcBef>
              <a:buNone/>
            </a:pPr>
            <a:endParaRPr lang="es-ES" sz="2000" b="1" dirty="0" smtClean="0">
              <a:solidFill>
                <a:srgbClr val="002060"/>
              </a:solidFill>
            </a:endParaRPr>
          </a:p>
          <a:p>
            <a:pPr>
              <a:spcBef>
                <a:spcPts val="0"/>
              </a:spcBef>
            </a:pPr>
            <a:r>
              <a:rPr lang="es-ES" sz="2000" b="1" dirty="0" smtClean="0">
                <a:solidFill>
                  <a:srgbClr val="002060"/>
                </a:solidFill>
              </a:rPr>
              <a:t>De múltiples sistemas fisiológicos </a:t>
            </a:r>
          </a:p>
          <a:p>
            <a:pPr>
              <a:spcBef>
                <a:spcPts val="0"/>
              </a:spcBef>
            </a:pPr>
            <a:r>
              <a:rPr lang="es-ES" sz="2000" b="1" dirty="0" smtClean="0">
                <a:solidFill>
                  <a:srgbClr val="002060"/>
                </a:solidFill>
              </a:rPr>
              <a:t>Con disminución de la resistencia a los estresores.</a:t>
            </a:r>
            <a:endParaRPr lang="es-ES" sz="2000" b="1" dirty="0">
              <a:solidFill>
                <a:srgbClr val="002060"/>
              </a:solidFill>
            </a:endParaRPr>
          </a:p>
        </p:txBody>
      </p:sp>
      <p:sp>
        <p:nvSpPr>
          <p:cNvPr id="8" name="ZoneTexte 7"/>
          <p:cNvSpPr txBox="1"/>
          <p:nvPr/>
        </p:nvSpPr>
        <p:spPr>
          <a:xfrm>
            <a:off x="611560" y="6165305"/>
            <a:ext cx="7526419" cy="369332"/>
          </a:xfrm>
          <a:prstGeom prst="rect">
            <a:avLst/>
          </a:prstGeom>
          <a:noFill/>
        </p:spPr>
        <p:txBody>
          <a:bodyPr wrap="square" rtlCol="0">
            <a:spAutoFit/>
          </a:bodyPr>
          <a:lstStyle/>
          <a:p>
            <a:r>
              <a:rPr lang="es-ES" sz="900" b="1" dirty="0" smtClean="0"/>
              <a:t>*</a:t>
            </a:r>
            <a:r>
              <a:rPr lang="es-ES" sz="900" b="1" dirty="0" err="1" smtClean="0"/>
              <a:t>Source</a:t>
            </a:r>
            <a:r>
              <a:rPr lang="es-ES" sz="900" b="1" dirty="0" smtClean="0"/>
              <a:t>:  Fried &amp; al, </a:t>
            </a:r>
            <a:r>
              <a:rPr lang="es-ES" sz="900" b="1" dirty="0" err="1" smtClean="0"/>
              <a:t>Frailty</a:t>
            </a:r>
            <a:r>
              <a:rPr lang="es-ES" sz="900" b="1" dirty="0" smtClean="0"/>
              <a:t> in </a:t>
            </a:r>
            <a:r>
              <a:rPr lang="es-ES" sz="900" b="1" dirty="0" err="1" smtClean="0"/>
              <a:t>older</a:t>
            </a:r>
            <a:r>
              <a:rPr lang="es-ES" sz="900" b="1" dirty="0" smtClean="0"/>
              <a:t> </a:t>
            </a:r>
            <a:r>
              <a:rPr lang="es-ES" sz="900" b="1" dirty="0" err="1" smtClean="0"/>
              <a:t>adults</a:t>
            </a:r>
            <a:r>
              <a:rPr lang="es-ES" sz="900" b="1" dirty="0" smtClean="0"/>
              <a:t>: </a:t>
            </a:r>
            <a:r>
              <a:rPr lang="es-ES" sz="900" b="1" dirty="0" err="1" smtClean="0"/>
              <a:t>evidence</a:t>
            </a:r>
            <a:r>
              <a:rPr lang="es-ES" sz="900" b="1" dirty="0" smtClean="0"/>
              <a:t> </a:t>
            </a:r>
            <a:r>
              <a:rPr lang="es-ES" sz="900" b="1" dirty="0" err="1" smtClean="0"/>
              <a:t>for</a:t>
            </a:r>
            <a:r>
              <a:rPr lang="es-ES" sz="900" b="1" dirty="0" smtClean="0"/>
              <a:t> a </a:t>
            </a:r>
            <a:r>
              <a:rPr lang="es-ES" sz="900" b="1" dirty="0" err="1" smtClean="0"/>
              <a:t>phenotype</a:t>
            </a:r>
            <a:r>
              <a:rPr lang="es-ES" sz="900" b="1" dirty="0" smtClean="0"/>
              <a:t>. JG:MS, 2001;56ª:M146-M156</a:t>
            </a:r>
          </a:p>
          <a:p>
            <a:r>
              <a:rPr lang="es-ES" sz="900" b="1" dirty="0" smtClean="0"/>
              <a:t>      </a:t>
            </a:r>
            <a:endParaRPr lang="es-ES" sz="900" dirty="0"/>
          </a:p>
        </p:txBody>
      </p:sp>
    </p:spTree>
    <p:extLst>
      <p:ext uri="{BB962C8B-B14F-4D97-AF65-F5344CB8AC3E}">
        <p14:creationId xmlns:p14="http://schemas.microsoft.com/office/powerpoint/2010/main" val="42808382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barn(inVertical)">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barn(inVertical)">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barn(inVertical)">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l"/>
            <a:r>
              <a:rPr lang="es-ES" sz="3200" b="1" kern="0" dirty="0">
                <a:solidFill>
                  <a:srgbClr val="B90000"/>
                </a:solidFill>
                <a:latin typeface="Verdana"/>
              </a:rPr>
              <a:t>La fragilidad</a:t>
            </a:r>
            <a:br>
              <a:rPr lang="es-ES" sz="3200" b="1" kern="0" dirty="0">
                <a:solidFill>
                  <a:srgbClr val="B90000"/>
                </a:solidFill>
                <a:latin typeface="Verdana"/>
              </a:rPr>
            </a:br>
            <a:r>
              <a:rPr lang="es-ES" sz="3200" b="1" kern="0" dirty="0">
                <a:solidFill>
                  <a:srgbClr val="B90000"/>
                </a:solidFill>
                <a:latin typeface="Verdana"/>
              </a:rPr>
              <a:t>¿ </a:t>
            </a:r>
            <a:r>
              <a:rPr lang="es-ES" sz="3200" b="1" kern="0" dirty="0">
                <a:solidFill>
                  <a:srgbClr val="C00000"/>
                </a:solidFill>
                <a:latin typeface="Verdana"/>
              </a:rPr>
              <a:t>Síndrome: </a:t>
            </a:r>
            <a:r>
              <a:rPr lang="es-ES" sz="3200" b="1" kern="0" dirty="0" smtClean="0">
                <a:solidFill>
                  <a:srgbClr val="92D050"/>
                </a:solidFill>
                <a:latin typeface="Verdana"/>
              </a:rPr>
              <a:t>médico</a:t>
            </a:r>
            <a:r>
              <a:rPr lang="es-ES" sz="3200" b="1" kern="0" dirty="0" smtClean="0">
                <a:solidFill>
                  <a:srgbClr val="C00000"/>
                </a:solidFill>
                <a:latin typeface="Verdana"/>
              </a:rPr>
              <a:t> </a:t>
            </a:r>
            <a:r>
              <a:rPr lang="es-ES" sz="3200" b="1" kern="0" dirty="0">
                <a:solidFill>
                  <a:srgbClr val="C00000"/>
                </a:solidFill>
                <a:latin typeface="Verdana"/>
              </a:rPr>
              <a:t>o </a:t>
            </a:r>
            <a:r>
              <a:rPr lang="es-ES" sz="3200" b="1" kern="0" dirty="0">
                <a:solidFill>
                  <a:srgbClr val="CC0000"/>
                </a:solidFill>
                <a:latin typeface="Verdana"/>
              </a:rPr>
              <a:t>geriátrico</a:t>
            </a:r>
            <a:r>
              <a:rPr lang="es-ES" sz="3200" b="1" kern="0" dirty="0">
                <a:solidFill>
                  <a:srgbClr val="C00000"/>
                </a:solidFill>
                <a:latin typeface="Verdana"/>
              </a:rPr>
              <a:t>?</a:t>
            </a:r>
            <a:endParaRPr lang="fr-CA" dirty="0"/>
          </a:p>
        </p:txBody>
      </p:sp>
      <p:sp>
        <p:nvSpPr>
          <p:cNvPr id="8" name="Espace réservé du contenu 7"/>
          <p:cNvSpPr>
            <a:spLocks noGrp="1"/>
          </p:cNvSpPr>
          <p:nvPr>
            <p:ph idx="1"/>
          </p:nvPr>
        </p:nvSpPr>
        <p:spPr>
          <a:solidFill>
            <a:schemeClr val="bg1"/>
          </a:solidFill>
        </p:spPr>
        <p:txBody>
          <a:bodyPr>
            <a:normAutofit/>
          </a:bodyPr>
          <a:lstStyle/>
          <a:p>
            <a:pPr marL="469900" lvl="0" indent="-469900" fontAlgn="base">
              <a:spcAft>
                <a:spcPct val="0"/>
              </a:spcAft>
              <a:buClr>
                <a:srgbClr val="CC0000"/>
              </a:buClr>
              <a:buFont typeface="Wingdings" pitchFamily="2" charset="2"/>
              <a:buChar char="o"/>
            </a:pPr>
            <a:r>
              <a:rPr lang="es-ES" sz="2000" b="1" kern="0" dirty="0" smtClean="0">
                <a:solidFill>
                  <a:srgbClr val="002060"/>
                </a:solidFill>
                <a:latin typeface="Verdana"/>
              </a:rPr>
              <a:t>Síndrome médico: </a:t>
            </a:r>
          </a:p>
          <a:p>
            <a:pPr marL="908050" lvl="1" indent="-436563" fontAlgn="base">
              <a:spcAft>
                <a:spcPct val="0"/>
              </a:spcAft>
              <a:buClr>
                <a:srgbClr val="CC0000"/>
              </a:buClr>
              <a:buFont typeface="Wingdings" pitchFamily="2" charset="2"/>
              <a:buChar char="n"/>
            </a:pPr>
            <a:r>
              <a:rPr lang="es-ES" sz="1400" b="1" kern="0" dirty="0" smtClean="0">
                <a:solidFill>
                  <a:srgbClr val="002060"/>
                </a:solidFill>
                <a:latin typeface="Verdana"/>
              </a:rPr>
              <a:t>“La fragilidad física es un </a:t>
            </a:r>
            <a:r>
              <a:rPr lang="es-ES" sz="1400" b="1" kern="0" dirty="0" smtClean="0">
                <a:solidFill>
                  <a:srgbClr val="00B050"/>
                </a:solidFill>
                <a:latin typeface="Verdana"/>
              </a:rPr>
              <a:t>síndrome médico </a:t>
            </a:r>
            <a:r>
              <a:rPr lang="es-ES" sz="1400" b="1" kern="0" dirty="0" smtClean="0">
                <a:solidFill>
                  <a:srgbClr val="002060"/>
                </a:solidFill>
                <a:latin typeface="Verdana"/>
              </a:rPr>
              <a:t>importante</a:t>
            </a:r>
            <a:r>
              <a:rPr lang="es-ES" sz="1400" b="1" kern="0" baseline="30000" dirty="0" smtClean="0">
                <a:solidFill>
                  <a:srgbClr val="002060"/>
                </a:solidFill>
                <a:latin typeface="Verdana"/>
              </a:rPr>
              <a:t>1</a:t>
            </a:r>
          </a:p>
          <a:p>
            <a:pPr marL="908050" lvl="1" indent="-436563" fontAlgn="base">
              <a:spcAft>
                <a:spcPct val="0"/>
              </a:spcAft>
              <a:buClr>
                <a:srgbClr val="CC0000"/>
              </a:buClr>
              <a:buFont typeface="Wingdings" pitchFamily="2" charset="2"/>
              <a:buChar char="n"/>
            </a:pPr>
            <a:r>
              <a:rPr lang="es-ES" sz="1400" b="1" kern="0" dirty="0" smtClean="0">
                <a:solidFill>
                  <a:srgbClr val="002060"/>
                </a:solidFill>
                <a:latin typeface="Verdana"/>
              </a:rPr>
              <a:t>“…caracterizando la fragilidad como un </a:t>
            </a:r>
            <a:r>
              <a:rPr lang="es-ES" sz="1400" b="1" kern="0" dirty="0" smtClean="0">
                <a:solidFill>
                  <a:srgbClr val="00B050"/>
                </a:solidFill>
                <a:latin typeface="Verdana"/>
              </a:rPr>
              <a:t>síndrome médico</a:t>
            </a:r>
            <a:r>
              <a:rPr lang="es-ES" sz="1400" b="1" kern="0" dirty="0" smtClean="0">
                <a:latin typeface="Verdana"/>
              </a:rPr>
              <a:t>”</a:t>
            </a:r>
            <a:r>
              <a:rPr lang="es-ES" sz="1400" b="1" kern="0" baseline="30000" dirty="0" smtClean="0">
                <a:latin typeface="Verdana"/>
              </a:rPr>
              <a:t>3</a:t>
            </a:r>
          </a:p>
          <a:p>
            <a:pPr marL="908050" lvl="1" indent="-436563" fontAlgn="base">
              <a:spcAft>
                <a:spcPct val="0"/>
              </a:spcAft>
              <a:buClr>
                <a:srgbClr val="CC0000"/>
              </a:buClr>
              <a:buFont typeface="Wingdings" pitchFamily="2" charset="2"/>
              <a:buChar char="n"/>
            </a:pPr>
            <a:r>
              <a:rPr lang="es-ES" sz="1400" b="1" kern="0" dirty="0" smtClean="0">
                <a:solidFill>
                  <a:srgbClr val="002060"/>
                </a:solidFill>
                <a:latin typeface="Verdana"/>
              </a:rPr>
              <a:t>“Una conceptualización de fragilidad es que es un </a:t>
            </a:r>
            <a:r>
              <a:rPr lang="es-ES" sz="1400" b="1" kern="0" dirty="0" smtClean="0">
                <a:solidFill>
                  <a:srgbClr val="00B050"/>
                </a:solidFill>
                <a:latin typeface="Verdana"/>
              </a:rPr>
              <a:t>síndrome médico</a:t>
            </a:r>
            <a:r>
              <a:rPr lang="es-ES" sz="1400" b="1" kern="0" dirty="0" smtClean="0">
                <a:solidFill>
                  <a:srgbClr val="CC0000"/>
                </a:solidFill>
                <a:latin typeface="Verdana"/>
              </a:rPr>
              <a:t> </a:t>
            </a:r>
            <a:r>
              <a:rPr lang="es-ES" sz="1400" b="1" kern="0" dirty="0" smtClean="0">
                <a:solidFill>
                  <a:srgbClr val="002060"/>
                </a:solidFill>
                <a:latin typeface="Verdana"/>
              </a:rPr>
              <a:t>claro….”</a:t>
            </a:r>
            <a:r>
              <a:rPr lang="es-ES" sz="1400" b="1" kern="0" baseline="30000" dirty="0" smtClean="0">
                <a:solidFill>
                  <a:srgbClr val="002060"/>
                </a:solidFill>
                <a:latin typeface="Verdana"/>
              </a:rPr>
              <a:t>4</a:t>
            </a:r>
          </a:p>
          <a:p>
            <a:pPr marL="469900" lvl="0" indent="-469900" fontAlgn="base">
              <a:spcAft>
                <a:spcPct val="0"/>
              </a:spcAft>
              <a:buClr>
                <a:srgbClr val="CC0000"/>
              </a:buClr>
              <a:buFont typeface="Wingdings" pitchFamily="2" charset="2"/>
              <a:buChar char="o"/>
            </a:pPr>
            <a:r>
              <a:rPr lang="es-ES" sz="2000" b="1" kern="0" dirty="0" smtClean="0">
                <a:solidFill>
                  <a:srgbClr val="002060"/>
                </a:solidFill>
                <a:latin typeface="Verdana"/>
              </a:rPr>
              <a:t>Síndrome geriátrico:</a:t>
            </a:r>
          </a:p>
          <a:p>
            <a:pPr marL="908050" lvl="1" indent="-436563" fontAlgn="base">
              <a:spcAft>
                <a:spcPct val="0"/>
              </a:spcAft>
              <a:buClr>
                <a:srgbClr val="CC0000"/>
              </a:buClr>
              <a:buFont typeface="Wingdings" pitchFamily="2" charset="2"/>
              <a:buChar char="n"/>
            </a:pPr>
            <a:r>
              <a:rPr lang="es-ES" sz="1400" b="1" kern="0" dirty="0" smtClean="0">
                <a:solidFill>
                  <a:srgbClr val="002060"/>
                </a:solidFill>
                <a:latin typeface="Verdana"/>
              </a:rPr>
              <a:t>“La fragilidad ha sido definida como un </a:t>
            </a:r>
            <a:r>
              <a:rPr lang="es-ES" sz="1400" b="1" kern="0" dirty="0" smtClean="0">
                <a:solidFill>
                  <a:schemeClr val="accent2"/>
                </a:solidFill>
                <a:latin typeface="Verdana"/>
              </a:rPr>
              <a:t>síndrome geriátrico</a:t>
            </a:r>
            <a:r>
              <a:rPr lang="es-ES" sz="1400" b="1" kern="0" dirty="0" smtClean="0">
                <a:solidFill>
                  <a:srgbClr val="002060"/>
                </a:solidFill>
                <a:latin typeface="Verdana"/>
              </a:rPr>
              <a:t>….”</a:t>
            </a:r>
            <a:r>
              <a:rPr lang="es-ES" sz="1400" b="1" kern="0" baseline="30000" dirty="0" smtClean="0">
                <a:solidFill>
                  <a:srgbClr val="002060"/>
                </a:solidFill>
                <a:latin typeface="Verdana"/>
              </a:rPr>
              <a:t>2</a:t>
            </a:r>
            <a:endParaRPr lang="es-ES" sz="1400" b="1" kern="0" dirty="0" smtClean="0">
              <a:solidFill>
                <a:srgbClr val="002060"/>
              </a:solidFill>
              <a:latin typeface="Verdana"/>
            </a:endParaRPr>
          </a:p>
          <a:p>
            <a:pPr marL="908050" lvl="1" indent="-436563" fontAlgn="base">
              <a:spcAft>
                <a:spcPct val="0"/>
              </a:spcAft>
              <a:buClr>
                <a:srgbClr val="CC0000"/>
              </a:buClr>
              <a:buFont typeface="Wingdings" pitchFamily="2" charset="2"/>
              <a:buChar char="n"/>
            </a:pPr>
            <a:r>
              <a:rPr lang="es-ES" sz="1400" b="1" kern="0" dirty="0" smtClean="0">
                <a:solidFill>
                  <a:srgbClr val="002060"/>
                </a:solidFill>
                <a:latin typeface="Verdana"/>
              </a:rPr>
              <a:t>“La fragilidad es un importante y frecuente </a:t>
            </a:r>
            <a:r>
              <a:rPr lang="es-ES" sz="1400" b="1" kern="0" dirty="0" smtClean="0">
                <a:solidFill>
                  <a:schemeClr val="accent2"/>
                </a:solidFill>
                <a:latin typeface="Verdana"/>
              </a:rPr>
              <a:t>síndrome</a:t>
            </a:r>
            <a:r>
              <a:rPr lang="es-ES" sz="1400" b="1" kern="0" dirty="0" smtClean="0">
                <a:solidFill>
                  <a:srgbClr val="002060"/>
                </a:solidFill>
                <a:latin typeface="Verdana"/>
              </a:rPr>
              <a:t> </a:t>
            </a:r>
            <a:r>
              <a:rPr lang="es-ES" sz="1400" b="1" kern="0" dirty="0" smtClean="0">
                <a:solidFill>
                  <a:schemeClr val="accent2"/>
                </a:solidFill>
                <a:latin typeface="Verdana"/>
              </a:rPr>
              <a:t>geriátrico</a:t>
            </a:r>
            <a:r>
              <a:rPr lang="es-ES" sz="1400" b="1" kern="0" dirty="0" smtClean="0">
                <a:solidFill>
                  <a:srgbClr val="002060"/>
                </a:solidFill>
                <a:latin typeface="Verdana"/>
              </a:rPr>
              <a:t>”</a:t>
            </a:r>
            <a:r>
              <a:rPr lang="es-ES" sz="1400" b="1" kern="0" baseline="30000" dirty="0" smtClean="0">
                <a:solidFill>
                  <a:srgbClr val="002060"/>
                </a:solidFill>
                <a:latin typeface="Verdana"/>
              </a:rPr>
              <a:t>7</a:t>
            </a:r>
            <a:r>
              <a:rPr lang="es-ES" sz="1400" b="1" kern="0" dirty="0" smtClean="0">
                <a:solidFill>
                  <a:srgbClr val="002060"/>
                </a:solidFill>
                <a:latin typeface="Verdana"/>
              </a:rPr>
              <a:t>                                                                                                                                                                                                                                                                   </a:t>
            </a:r>
          </a:p>
          <a:p>
            <a:pPr marL="469900" lvl="0" indent="-469900" fontAlgn="base">
              <a:spcAft>
                <a:spcPct val="0"/>
              </a:spcAft>
              <a:buClr>
                <a:srgbClr val="CC0000"/>
              </a:buClr>
              <a:buFont typeface="Wingdings" pitchFamily="2" charset="2"/>
              <a:buChar char="o"/>
            </a:pPr>
            <a:r>
              <a:rPr lang="es-ES" sz="2000" b="1" kern="0" dirty="0" smtClean="0">
                <a:solidFill>
                  <a:srgbClr val="002060"/>
                </a:solidFill>
                <a:latin typeface="Verdana"/>
              </a:rPr>
              <a:t>Ambos: </a:t>
            </a:r>
          </a:p>
          <a:p>
            <a:pPr marL="908050" lvl="1" indent="-436563" fontAlgn="base">
              <a:spcAft>
                <a:spcPct val="0"/>
              </a:spcAft>
              <a:buClr>
                <a:srgbClr val="CC0000"/>
              </a:buClr>
              <a:buFont typeface="Wingdings" pitchFamily="2" charset="2"/>
              <a:buChar char="n"/>
            </a:pPr>
            <a:r>
              <a:rPr lang="es-ES" sz="1400" b="1" kern="0" dirty="0" smtClean="0">
                <a:solidFill>
                  <a:srgbClr val="002060"/>
                </a:solidFill>
                <a:latin typeface="Verdana"/>
              </a:rPr>
              <a:t>“La fragilidad emerge como un </a:t>
            </a:r>
            <a:r>
              <a:rPr lang="es-ES" sz="1400" b="1" kern="0" dirty="0" smtClean="0">
                <a:solidFill>
                  <a:schemeClr val="accent2"/>
                </a:solidFill>
                <a:latin typeface="Verdana"/>
              </a:rPr>
              <a:t>síndrome geriátrico</a:t>
            </a:r>
            <a:r>
              <a:rPr lang="es-ES" sz="1400" b="1" kern="0" dirty="0" smtClean="0">
                <a:solidFill>
                  <a:srgbClr val="002060"/>
                </a:solidFill>
                <a:latin typeface="Verdana"/>
              </a:rPr>
              <a:t>….Las definiciones conceptuales y operacionales de la fragilidad se han transformado culminando con el reconocimiento científico del constructo como un </a:t>
            </a:r>
            <a:r>
              <a:rPr lang="es-ES" sz="1400" b="1" kern="0" dirty="0" smtClean="0">
                <a:solidFill>
                  <a:srgbClr val="00B050"/>
                </a:solidFill>
                <a:latin typeface="Verdana"/>
              </a:rPr>
              <a:t>síndrome medico </a:t>
            </a:r>
            <a:r>
              <a:rPr lang="es-ES" sz="1400" b="1" kern="0" dirty="0" smtClean="0">
                <a:solidFill>
                  <a:srgbClr val="002060"/>
                </a:solidFill>
                <a:latin typeface="Verdana"/>
              </a:rPr>
              <a:t>…”</a:t>
            </a:r>
            <a:r>
              <a:rPr lang="es-ES" sz="1400" b="1" kern="0" baseline="30000" dirty="0" smtClean="0">
                <a:solidFill>
                  <a:srgbClr val="002060"/>
                </a:solidFill>
                <a:latin typeface="Verdana"/>
              </a:rPr>
              <a:t>5</a:t>
            </a:r>
            <a:endParaRPr lang="es-ES" sz="1400" b="1" kern="0" dirty="0" smtClean="0">
              <a:solidFill>
                <a:srgbClr val="002060"/>
              </a:solidFill>
              <a:latin typeface="Verdana"/>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107" y="5661248"/>
            <a:ext cx="8248650"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75924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51520" y="404664"/>
            <a:ext cx="8784976" cy="1143000"/>
          </a:xfrm>
        </p:spPr>
        <p:txBody>
          <a:bodyPr>
            <a:noAutofit/>
          </a:bodyPr>
          <a:lstStyle/>
          <a:p>
            <a:r>
              <a:rPr lang="es-MX" sz="4000" b="1" dirty="0" smtClean="0">
                <a:solidFill>
                  <a:srgbClr val="C00000"/>
                </a:solidFill>
              </a:rPr>
              <a:t>La fragilidad:</a:t>
            </a:r>
            <a:br>
              <a:rPr lang="es-MX" sz="4000" b="1" dirty="0" smtClean="0">
                <a:solidFill>
                  <a:srgbClr val="C00000"/>
                </a:solidFill>
              </a:rPr>
            </a:br>
            <a:r>
              <a:rPr lang="es-MX" sz="4000" b="1" dirty="0" smtClean="0">
                <a:solidFill>
                  <a:srgbClr val="C00000"/>
                </a:solidFill>
              </a:rPr>
              <a:t>¿</a:t>
            </a:r>
            <a:r>
              <a:rPr lang="es-MX" sz="3200" b="1" dirty="0" smtClean="0">
                <a:solidFill>
                  <a:srgbClr val="C00000"/>
                </a:solidFill>
              </a:rPr>
              <a:t>una acumulación de déficits?</a:t>
            </a:r>
            <a:endParaRPr lang="es-MX" sz="3200" b="1" dirty="0">
              <a:solidFill>
                <a:srgbClr val="C00000"/>
              </a:solidFill>
            </a:endParaRPr>
          </a:p>
        </p:txBody>
      </p:sp>
      <p:sp>
        <p:nvSpPr>
          <p:cNvPr id="37891" name="Rectangle 3"/>
          <p:cNvSpPr>
            <a:spLocks noGrp="1" noChangeArrowheads="1"/>
          </p:cNvSpPr>
          <p:nvPr>
            <p:ph sz="half" idx="2"/>
          </p:nvPr>
        </p:nvSpPr>
        <p:spPr>
          <a:xfrm>
            <a:off x="467544" y="1772816"/>
            <a:ext cx="8075240" cy="3951288"/>
          </a:xfrm>
        </p:spPr>
        <p:txBody>
          <a:bodyPr>
            <a:normAutofit fontScale="92500"/>
          </a:bodyPr>
          <a:lstStyle/>
          <a:p>
            <a:r>
              <a:rPr lang="es-ES" b="1" dirty="0" smtClean="0">
                <a:solidFill>
                  <a:srgbClr val="002060"/>
                </a:solidFill>
              </a:rPr>
              <a:t>“</a:t>
            </a:r>
            <a:r>
              <a:rPr lang="es-ES" b="1" dirty="0" smtClean="0"/>
              <a:t>Además del fenotípico y otros enfoques, la fragilidad es considerada cono un estado de riesgo causado por una acumulación de déficits asociados a la edad…Estos déficits son reconocibles clínicamente y cada uno representa un insulto que ha sido reparado insuficientemente….Como media, las personas acumulan déficits a medida que envejecen pero el reto de intentar comprender la fragilidad está en que las personas no acumulan los mismos déficits, ni los acumulan al mismo ritmo</a:t>
            </a:r>
            <a:r>
              <a:rPr lang="es-ES" b="1" dirty="0" smtClean="0">
                <a:solidFill>
                  <a:srgbClr val="002060"/>
                </a:solidFill>
              </a:rPr>
              <a:t>” </a:t>
            </a:r>
          </a:p>
          <a:p>
            <a:r>
              <a:rPr lang="es-ES" sz="1500" b="1" dirty="0" smtClean="0">
                <a:solidFill>
                  <a:srgbClr val="002060"/>
                </a:solidFill>
              </a:rPr>
              <a:t>“</a:t>
            </a:r>
            <a:r>
              <a:rPr lang="en-US" sz="1500" b="1" dirty="0"/>
              <a:t>In addition to the phenotypic and other approaches, frailty is considered as an at risk state caused by the age-associated accumulation of deficits…These [deficits] are clinically recognizable, and each represents an insult that has been insufficiently repaired…On average, people accumulate deficits as they age, but a challenge to understanding an essential property such as frailty is that people accumulate neither the same deficits nor the deficits at the same rate.</a:t>
            </a:r>
            <a:r>
              <a:rPr lang="es-ES" sz="1500" b="1" dirty="0">
                <a:solidFill>
                  <a:srgbClr val="002060"/>
                </a:solidFill>
              </a:rPr>
              <a:t>” </a:t>
            </a:r>
            <a:endParaRPr lang="fr-CA" sz="1500" b="1" dirty="0"/>
          </a:p>
          <a:p>
            <a:endParaRPr lang="fr-CA" sz="1500" b="1" dirty="0"/>
          </a:p>
        </p:txBody>
      </p:sp>
      <p:sp>
        <p:nvSpPr>
          <p:cNvPr id="8" name="ZoneTexte 7"/>
          <p:cNvSpPr txBox="1"/>
          <p:nvPr/>
        </p:nvSpPr>
        <p:spPr>
          <a:xfrm>
            <a:off x="611560" y="6165305"/>
            <a:ext cx="7526419" cy="369332"/>
          </a:xfrm>
          <a:prstGeom prst="rect">
            <a:avLst/>
          </a:prstGeom>
          <a:noFill/>
        </p:spPr>
        <p:txBody>
          <a:bodyPr wrap="square" rtlCol="0">
            <a:spAutoFit/>
          </a:bodyPr>
          <a:lstStyle/>
          <a:p>
            <a:r>
              <a:rPr lang="es-ES" sz="900" b="1" dirty="0" err="1" smtClean="0"/>
              <a:t>Source</a:t>
            </a:r>
            <a:r>
              <a:rPr lang="es-ES" sz="900" b="1" dirty="0" smtClean="0"/>
              <a:t>:  </a:t>
            </a:r>
            <a:r>
              <a:rPr lang="es-ES" sz="900" b="1" dirty="0" err="1" smtClean="0"/>
              <a:t>Rockwood</a:t>
            </a:r>
            <a:r>
              <a:rPr lang="es-ES" sz="900" b="1" dirty="0" smtClean="0"/>
              <a:t> K &amp; </a:t>
            </a:r>
            <a:r>
              <a:rPr lang="es-ES" sz="900" b="1" dirty="0" err="1" smtClean="0"/>
              <a:t>Mitniski</a:t>
            </a:r>
            <a:r>
              <a:rPr lang="es-ES" sz="900" b="1" dirty="0" smtClean="0"/>
              <a:t> A, </a:t>
            </a:r>
            <a:r>
              <a:rPr lang="es-ES" sz="900" b="1" dirty="0" err="1" smtClean="0"/>
              <a:t>Frailty</a:t>
            </a:r>
            <a:r>
              <a:rPr lang="es-ES" sz="900" b="1" dirty="0" smtClean="0"/>
              <a:t> </a:t>
            </a:r>
            <a:r>
              <a:rPr lang="es-ES" sz="900" b="1" dirty="0" err="1" smtClean="0"/>
              <a:t>defined</a:t>
            </a:r>
            <a:r>
              <a:rPr lang="es-ES" sz="900" b="1" dirty="0" smtClean="0"/>
              <a:t> </a:t>
            </a:r>
            <a:r>
              <a:rPr lang="es-ES" sz="900" b="1" dirty="0" err="1" smtClean="0"/>
              <a:t>by</a:t>
            </a:r>
            <a:r>
              <a:rPr lang="es-ES" sz="900" b="1" dirty="0" smtClean="0"/>
              <a:t> </a:t>
            </a:r>
            <a:r>
              <a:rPr lang="es-ES" sz="900" b="1" dirty="0" err="1" smtClean="0"/>
              <a:t>deficit</a:t>
            </a:r>
            <a:r>
              <a:rPr lang="es-ES" sz="900" b="1" dirty="0" smtClean="0"/>
              <a:t> </a:t>
            </a:r>
            <a:r>
              <a:rPr lang="es-ES" sz="900" b="1" dirty="0" err="1" smtClean="0"/>
              <a:t>accumulation</a:t>
            </a:r>
            <a:r>
              <a:rPr lang="es-ES" sz="900" b="1" dirty="0" smtClean="0"/>
              <a:t> and Geriatric medicine </a:t>
            </a:r>
            <a:r>
              <a:rPr lang="es-ES" sz="900" b="1" dirty="0" err="1" smtClean="0"/>
              <a:t>defined</a:t>
            </a:r>
            <a:r>
              <a:rPr lang="es-ES" sz="900" b="1" dirty="0" smtClean="0"/>
              <a:t> </a:t>
            </a:r>
            <a:r>
              <a:rPr lang="es-ES" sz="900" b="1" dirty="0" err="1" smtClean="0"/>
              <a:t>by</a:t>
            </a:r>
            <a:r>
              <a:rPr lang="es-ES" sz="900" b="1" dirty="0" smtClean="0"/>
              <a:t> </a:t>
            </a:r>
            <a:r>
              <a:rPr lang="es-ES" sz="900" b="1" dirty="0" err="1" smtClean="0"/>
              <a:t>frailty</a:t>
            </a:r>
            <a:r>
              <a:rPr lang="es-ES" sz="900" b="1" dirty="0" smtClean="0"/>
              <a:t>, </a:t>
            </a:r>
            <a:r>
              <a:rPr lang="es-ES" sz="900" b="1" dirty="0" err="1" smtClean="0"/>
              <a:t>Clin</a:t>
            </a:r>
            <a:r>
              <a:rPr lang="es-ES" sz="900" b="1" dirty="0" smtClean="0"/>
              <a:t> </a:t>
            </a:r>
            <a:r>
              <a:rPr lang="es-ES" sz="900" b="1" dirty="0" err="1" smtClean="0"/>
              <a:t>Geriatr</a:t>
            </a:r>
            <a:r>
              <a:rPr lang="es-ES" sz="900" b="1" dirty="0" smtClean="0"/>
              <a:t> </a:t>
            </a:r>
            <a:r>
              <a:rPr lang="es-ES" sz="900" b="1" dirty="0" err="1" smtClean="0"/>
              <a:t>Med</a:t>
            </a:r>
            <a:r>
              <a:rPr lang="es-ES" sz="900" b="1" dirty="0" smtClean="0"/>
              <a:t>, 2011;27:17-26. </a:t>
            </a:r>
          </a:p>
          <a:p>
            <a:r>
              <a:rPr lang="es-ES" sz="900" b="1" dirty="0" smtClean="0"/>
              <a:t>      </a:t>
            </a:r>
            <a:endParaRPr lang="es-ES" sz="900" dirty="0"/>
          </a:p>
        </p:txBody>
      </p:sp>
    </p:spTree>
    <p:extLst>
      <p:ext uri="{BB962C8B-B14F-4D97-AF65-F5344CB8AC3E}">
        <p14:creationId xmlns:p14="http://schemas.microsoft.com/office/powerpoint/2010/main" val="331938182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51520" y="404664"/>
            <a:ext cx="8784976" cy="1143000"/>
          </a:xfrm>
        </p:spPr>
        <p:txBody>
          <a:bodyPr>
            <a:noAutofit/>
          </a:bodyPr>
          <a:lstStyle/>
          <a:p>
            <a:r>
              <a:rPr lang="es-MX" sz="4000" b="1" dirty="0" smtClean="0">
                <a:solidFill>
                  <a:srgbClr val="C00000"/>
                </a:solidFill>
              </a:rPr>
              <a:t>La fragilidad:</a:t>
            </a:r>
            <a:br>
              <a:rPr lang="es-MX" sz="4000" b="1" dirty="0" smtClean="0">
                <a:solidFill>
                  <a:srgbClr val="C00000"/>
                </a:solidFill>
              </a:rPr>
            </a:br>
            <a:r>
              <a:rPr lang="es-MX" sz="3200" b="1" dirty="0" smtClean="0">
                <a:solidFill>
                  <a:srgbClr val="C00000"/>
                </a:solidFill>
              </a:rPr>
              <a:t>¿ Factores múltiples, manifestaciones múltiples</a:t>
            </a:r>
            <a:r>
              <a:rPr lang="es-MX" sz="4000" b="1" dirty="0" smtClean="0">
                <a:solidFill>
                  <a:srgbClr val="C00000"/>
                </a:solidFill>
              </a:rPr>
              <a:t> </a:t>
            </a:r>
            <a:r>
              <a:rPr lang="es-MX" sz="3200" b="1" dirty="0" smtClean="0">
                <a:solidFill>
                  <a:srgbClr val="C00000"/>
                </a:solidFill>
              </a:rPr>
              <a:t>?</a:t>
            </a:r>
            <a:endParaRPr lang="es-MX" sz="3200" b="1" dirty="0">
              <a:solidFill>
                <a:srgbClr val="C00000"/>
              </a:solidFill>
            </a:endParaRPr>
          </a:p>
        </p:txBody>
      </p:sp>
      <p:sp>
        <p:nvSpPr>
          <p:cNvPr id="37891" name="Rectangle 3"/>
          <p:cNvSpPr>
            <a:spLocks noGrp="1" noChangeArrowheads="1"/>
          </p:cNvSpPr>
          <p:nvPr>
            <p:ph sz="half" idx="2"/>
          </p:nvPr>
        </p:nvSpPr>
        <p:spPr>
          <a:xfrm>
            <a:off x="467544" y="1772816"/>
            <a:ext cx="8075240" cy="3951288"/>
          </a:xfrm>
        </p:spPr>
        <p:txBody>
          <a:bodyPr>
            <a:normAutofit/>
          </a:bodyPr>
          <a:lstStyle/>
          <a:p>
            <a:r>
              <a:rPr lang="es-ES" b="1" dirty="0" smtClean="0">
                <a:solidFill>
                  <a:srgbClr val="002060"/>
                </a:solidFill>
              </a:rPr>
              <a:t>“En lo que todos estamos de acuerdo es en que la fragilidad es un estado de deterioro que expone a la persona mayor a eventos adversos debido a un aumento de vulnerabilidad a los estresores endógenos y exógenos. Entonces, todas las manifestaciones de la fragilidad ocurren de forma combinada y ninguna de ellas es suficiente para identificar aquellos que tienen este síndrome” </a:t>
            </a:r>
            <a:r>
              <a:rPr lang="es-ES" b="1" baseline="30000" dirty="0" smtClean="0">
                <a:solidFill>
                  <a:srgbClr val="002060"/>
                </a:solidFill>
              </a:rPr>
              <a:t>1</a:t>
            </a:r>
            <a:r>
              <a:rPr lang="es-ES" b="1" dirty="0" smtClean="0">
                <a:solidFill>
                  <a:srgbClr val="002060"/>
                </a:solidFill>
              </a:rPr>
              <a:t>;</a:t>
            </a:r>
          </a:p>
          <a:p>
            <a:r>
              <a:rPr lang="es-ES" sz="1600" b="1" dirty="0">
                <a:solidFill>
                  <a:srgbClr val="002060"/>
                </a:solidFill>
              </a:rPr>
              <a:t>“</a:t>
            </a:r>
            <a:r>
              <a:rPr lang="es-ES" sz="1600" b="1" dirty="0" err="1">
                <a:solidFill>
                  <a:srgbClr val="002060"/>
                </a:solidFill>
              </a:rPr>
              <a:t>What</a:t>
            </a:r>
            <a:r>
              <a:rPr lang="es-ES" sz="1600" b="1" dirty="0">
                <a:solidFill>
                  <a:srgbClr val="002060"/>
                </a:solidFill>
              </a:rPr>
              <a:t> </a:t>
            </a:r>
            <a:r>
              <a:rPr lang="es-ES" sz="1600" b="1" dirty="0" err="1">
                <a:solidFill>
                  <a:srgbClr val="002060"/>
                </a:solidFill>
              </a:rPr>
              <a:t>we</a:t>
            </a:r>
            <a:r>
              <a:rPr lang="es-ES" sz="1600" b="1" dirty="0">
                <a:solidFill>
                  <a:srgbClr val="002060"/>
                </a:solidFill>
              </a:rPr>
              <a:t> </a:t>
            </a:r>
            <a:r>
              <a:rPr lang="es-ES" sz="1600" b="1" dirty="0" err="1">
                <a:solidFill>
                  <a:srgbClr val="002060"/>
                </a:solidFill>
              </a:rPr>
              <a:t>all</a:t>
            </a:r>
            <a:r>
              <a:rPr lang="es-ES" sz="1600" b="1" dirty="0">
                <a:solidFill>
                  <a:srgbClr val="002060"/>
                </a:solidFill>
              </a:rPr>
              <a:t> </a:t>
            </a:r>
            <a:r>
              <a:rPr lang="es-ES" sz="1600" b="1" dirty="0" err="1">
                <a:solidFill>
                  <a:srgbClr val="002060"/>
                </a:solidFill>
              </a:rPr>
              <a:t>agree</a:t>
            </a:r>
            <a:r>
              <a:rPr lang="es-ES" sz="1600" b="1" dirty="0">
                <a:solidFill>
                  <a:srgbClr val="002060"/>
                </a:solidFill>
              </a:rPr>
              <a:t> </a:t>
            </a:r>
            <a:r>
              <a:rPr lang="es-ES" sz="1600" b="1" dirty="0" err="1">
                <a:solidFill>
                  <a:srgbClr val="002060"/>
                </a:solidFill>
              </a:rPr>
              <a:t>is</a:t>
            </a:r>
            <a:r>
              <a:rPr lang="es-ES" sz="1600" b="1" dirty="0">
                <a:solidFill>
                  <a:srgbClr val="002060"/>
                </a:solidFill>
              </a:rPr>
              <a:t> </a:t>
            </a:r>
            <a:r>
              <a:rPr lang="es-ES" sz="1600" b="1" dirty="0" err="1">
                <a:solidFill>
                  <a:srgbClr val="002060"/>
                </a:solidFill>
              </a:rPr>
              <a:t>only</a:t>
            </a:r>
            <a:r>
              <a:rPr lang="es-ES" sz="1600" b="1" dirty="0">
                <a:solidFill>
                  <a:srgbClr val="002060"/>
                </a:solidFill>
              </a:rPr>
              <a:t> </a:t>
            </a:r>
            <a:r>
              <a:rPr lang="es-ES" sz="1600" b="1" dirty="0" err="1">
                <a:solidFill>
                  <a:srgbClr val="002060"/>
                </a:solidFill>
              </a:rPr>
              <a:t>that</a:t>
            </a:r>
            <a:r>
              <a:rPr lang="es-ES" sz="1600" b="1" dirty="0">
                <a:solidFill>
                  <a:srgbClr val="002060"/>
                </a:solidFill>
              </a:rPr>
              <a:t> [</a:t>
            </a:r>
            <a:r>
              <a:rPr lang="es-ES" sz="1600" b="1" dirty="0" err="1">
                <a:solidFill>
                  <a:srgbClr val="002060"/>
                </a:solidFill>
              </a:rPr>
              <a:t>frailty</a:t>
            </a:r>
            <a:r>
              <a:rPr lang="es-ES" sz="1600" b="1" dirty="0">
                <a:solidFill>
                  <a:srgbClr val="002060"/>
                </a:solidFill>
              </a:rPr>
              <a:t>] </a:t>
            </a:r>
            <a:r>
              <a:rPr lang="es-ES" sz="1600" b="1" dirty="0" err="1">
                <a:solidFill>
                  <a:srgbClr val="002060"/>
                </a:solidFill>
              </a:rPr>
              <a:t>is</a:t>
            </a:r>
            <a:r>
              <a:rPr lang="es-ES" sz="1600" b="1" dirty="0">
                <a:solidFill>
                  <a:srgbClr val="002060"/>
                </a:solidFill>
              </a:rPr>
              <a:t> a </a:t>
            </a:r>
            <a:r>
              <a:rPr lang="es-ES" sz="1600" b="1" dirty="0" err="1">
                <a:solidFill>
                  <a:srgbClr val="002060"/>
                </a:solidFill>
              </a:rPr>
              <a:t>detrimental</a:t>
            </a:r>
            <a:r>
              <a:rPr lang="es-ES" sz="1600" b="1" dirty="0">
                <a:solidFill>
                  <a:srgbClr val="002060"/>
                </a:solidFill>
              </a:rPr>
              <a:t> </a:t>
            </a:r>
            <a:r>
              <a:rPr lang="es-ES" sz="1600" b="1" dirty="0" err="1">
                <a:solidFill>
                  <a:srgbClr val="002060"/>
                </a:solidFill>
              </a:rPr>
              <a:t>state</a:t>
            </a:r>
            <a:r>
              <a:rPr lang="es-ES" sz="1600" b="1" dirty="0">
                <a:solidFill>
                  <a:srgbClr val="002060"/>
                </a:solidFill>
              </a:rPr>
              <a:t> </a:t>
            </a:r>
            <a:r>
              <a:rPr lang="es-ES" sz="1600" b="1" dirty="0" err="1">
                <a:solidFill>
                  <a:srgbClr val="002060"/>
                </a:solidFill>
              </a:rPr>
              <a:t>exposing</a:t>
            </a:r>
            <a:r>
              <a:rPr lang="es-ES" sz="1600" b="1" dirty="0">
                <a:solidFill>
                  <a:srgbClr val="002060"/>
                </a:solidFill>
              </a:rPr>
              <a:t> </a:t>
            </a:r>
            <a:r>
              <a:rPr lang="es-ES" sz="1600" b="1" dirty="0" err="1">
                <a:solidFill>
                  <a:srgbClr val="002060"/>
                </a:solidFill>
              </a:rPr>
              <a:t>the</a:t>
            </a:r>
            <a:r>
              <a:rPr lang="es-ES" sz="1600" b="1" dirty="0">
                <a:solidFill>
                  <a:srgbClr val="002060"/>
                </a:solidFill>
              </a:rPr>
              <a:t> </a:t>
            </a:r>
            <a:r>
              <a:rPr lang="es-ES" sz="1600" b="1" dirty="0" err="1">
                <a:solidFill>
                  <a:srgbClr val="002060"/>
                </a:solidFill>
              </a:rPr>
              <a:t>older</a:t>
            </a:r>
            <a:r>
              <a:rPr lang="es-ES" sz="1600" b="1" dirty="0">
                <a:solidFill>
                  <a:srgbClr val="002060"/>
                </a:solidFill>
              </a:rPr>
              <a:t> </a:t>
            </a:r>
            <a:r>
              <a:rPr lang="es-ES" sz="1600" b="1" dirty="0" err="1">
                <a:solidFill>
                  <a:srgbClr val="002060"/>
                </a:solidFill>
              </a:rPr>
              <a:t>person</a:t>
            </a:r>
            <a:r>
              <a:rPr lang="es-ES" sz="1600" b="1" dirty="0">
                <a:solidFill>
                  <a:srgbClr val="002060"/>
                </a:solidFill>
              </a:rPr>
              <a:t> to adverse </a:t>
            </a:r>
            <a:r>
              <a:rPr lang="es-ES" sz="1600" b="1" dirty="0" err="1">
                <a:solidFill>
                  <a:srgbClr val="002060"/>
                </a:solidFill>
              </a:rPr>
              <a:t>events</a:t>
            </a:r>
            <a:r>
              <a:rPr lang="es-ES" sz="1600" b="1" dirty="0">
                <a:solidFill>
                  <a:srgbClr val="002060"/>
                </a:solidFill>
              </a:rPr>
              <a:t> </a:t>
            </a:r>
            <a:r>
              <a:rPr lang="es-ES" sz="1600" b="1" dirty="0" err="1">
                <a:solidFill>
                  <a:srgbClr val="002060"/>
                </a:solidFill>
              </a:rPr>
              <a:t>due</a:t>
            </a:r>
            <a:r>
              <a:rPr lang="es-ES" sz="1600" b="1" dirty="0">
                <a:solidFill>
                  <a:srgbClr val="002060"/>
                </a:solidFill>
              </a:rPr>
              <a:t> to </a:t>
            </a:r>
            <a:r>
              <a:rPr lang="es-ES" sz="1600" b="1" dirty="0" err="1">
                <a:solidFill>
                  <a:srgbClr val="002060"/>
                </a:solidFill>
              </a:rPr>
              <a:t>an</a:t>
            </a:r>
            <a:r>
              <a:rPr lang="es-ES" sz="1600" b="1" dirty="0">
                <a:solidFill>
                  <a:srgbClr val="002060"/>
                </a:solidFill>
              </a:rPr>
              <a:t> </a:t>
            </a:r>
            <a:r>
              <a:rPr lang="es-ES" sz="1600" b="1" dirty="0" err="1">
                <a:solidFill>
                  <a:srgbClr val="002060"/>
                </a:solidFill>
              </a:rPr>
              <a:t>increased</a:t>
            </a:r>
            <a:r>
              <a:rPr lang="es-ES" sz="1600" b="1" dirty="0">
                <a:solidFill>
                  <a:srgbClr val="002060"/>
                </a:solidFill>
              </a:rPr>
              <a:t> </a:t>
            </a:r>
            <a:r>
              <a:rPr lang="es-ES" sz="1600" b="1" dirty="0" err="1">
                <a:solidFill>
                  <a:srgbClr val="002060"/>
                </a:solidFill>
              </a:rPr>
              <a:t>vulnerability</a:t>
            </a:r>
            <a:r>
              <a:rPr lang="es-ES" sz="1600" b="1" dirty="0">
                <a:solidFill>
                  <a:srgbClr val="002060"/>
                </a:solidFill>
              </a:rPr>
              <a:t> to </a:t>
            </a:r>
            <a:r>
              <a:rPr lang="es-ES" sz="1600" b="1" dirty="0" err="1">
                <a:solidFill>
                  <a:srgbClr val="002060"/>
                </a:solidFill>
              </a:rPr>
              <a:t>endogenous</a:t>
            </a:r>
            <a:r>
              <a:rPr lang="es-ES" sz="1600" b="1" dirty="0">
                <a:solidFill>
                  <a:srgbClr val="002060"/>
                </a:solidFill>
              </a:rPr>
              <a:t> and </a:t>
            </a:r>
            <a:r>
              <a:rPr lang="es-ES" sz="1600" b="1" dirty="0" err="1">
                <a:solidFill>
                  <a:srgbClr val="002060"/>
                </a:solidFill>
              </a:rPr>
              <a:t>exogenous</a:t>
            </a:r>
            <a:r>
              <a:rPr lang="es-ES" sz="1600" b="1" dirty="0">
                <a:solidFill>
                  <a:srgbClr val="002060"/>
                </a:solidFill>
              </a:rPr>
              <a:t> </a:t>
            </a:r>
            <a:r>
              <a:rPr lang="es-ES" sz="1600" b="1" dirty="0" err="1">
                <a:solidFill>
                  <a:srgbClr val="002060"/>
                </a:solidFill>
              </a:rPr>
              <a:t>stressors</a:t>
            </a:r>
            <a:r>
              <a:rPr lang="es-ES" sz="1600" b="1" dirty="0">
                <a:solidFill>
                  <a:srgbClr val="002060"/>
                </a:solidFill>
              </a:rPr>
              <a:t>…As </a:t>
            </a:r>
            <a:r>
              <a:rPr lang="es-ES" sz="1600" b="1" dirty="0" err="1">
                <a:solidFill>
                  <a:srgbClr val="002060"/>
                </a:solidFill>
              </a:rPr>
              <a:t>such</a:t>
            </a:r>
            <a:r>
              <a:rPr lang="es-ES" sz="1600" b="1" dirty="0">
                <a:solidFill>
                  <a:srgbClr val="002060"/>
                </a:solidFill>
              </a:rPr>
              <a:t>, </a:t>
            </a:r>
            <a:r>
              <a:rPr lang="es-ES" sz="1600" b="1" dirty="0" err="1">
                <a:solidFill>
                  <a:srgbClr val="002060"/>
                </a:solidFill>
              </a:rPr>
              <a:t>all</a:t>
            </a:r>
            <a:r>
              <a:rPr lang="es-ES" sz="1600" b="1" dirty="0">
                <a:solidFill>
                  <a:srgbClr val="002060"/>
                </a:solidFill>
              </a:rPr>
              <a:t> </a:t>
            </a:r>
            <a:r>
              <a:rPr lang="es-ES" sz="1600" b="1" dirty="0" err="1">
                <a:solidFill>
                  <a:srgbClr val="002060"/>
                </a:solidFill>
              </a:rPr>
              <a:t>the</a:t>
            </a:r>
            <a:r>
              <a:rPr lang="es-ES" sz="1600" b="1" dirty="0">
                <a:solidFill>
                  <a:srgbClr val="002060"/>
                </a:solidFill>
              </a:rPr>
              <a:t> </a:t>
            </a:r>
            <a:r>
              <a:rPr lang="es-ES" sz="1600" b="1" dirty="0" err="1">
                <a:solidFill>
                  <a:srgbClr val="002060"/>
                </a:solidFill>
              </a:rPr>
              <a:t>manifestations</a:t>
            </a:r>
            <a:r>
              <a:rPr lang="es-ES" sz="1600" b="1" dirty="0">
                <a:solidFill>
                  <a:srgbClr val="002060"/>
                </a:solidFill>
              </a:rPr>
              <a:t> </a:t>
            </a:r>
            <a:r>
              <a:rPr lang="es-ES" sz="1600" b="1" dirty="0" err="1">
                <a:solidFill>
                  <a:srgbClr val="002060"/>
                </a:solidFill>
              </a:rPr>
              <a:t>associated</a:t>
            </a:r>
            <a:r>
              <a:rPr lang="es-ES" sz="1600" b="1" dirty="0">
                <a:solidFill>
                  <a:srgbClr val="002060"/>
                </a:solidFill>
              </a:rPr>
              <a:t> </a:t>
            </a:r>
            <a:r>
              <a:rPr lang="es-ES" sz="1600" b="1" dirty="0" err="1">
                <a:solidFill>
                  <a:srgbClr val="002060"/>
                </a:solidFill>
              </a:rPr>
              <a:t>with</a:t>
            </a:r>
            <a:r>
              <a:rPr lang="es-ES" sz="1600" b="1" dirty="0">
                <a:solidFill>
                  <a:srgbClr val="002060"/>
                </a:solidFill>
              </a:rPr>
              <a:t> [</a:t>
            </a:r>
            <a:r>
              <a:rPr lang="es-ES" sz="1600" b="1" dirty="0" err="1">
                <a:solidFill>
                  <a:srgbClr val="002060"/>
                </a:solidFill>
              </a:rPr>
              <a:t>frailty</a:t>
            </a:r>
            <a:r>
              <a:rPr lang="es-ES" sz="1600" b="1" dirty="0">
                <a:solidFill>
                  <a:srgbClr val="002060"/>
                </a:solidFill>
              </a:rPr>
              <a:t>] </a:t>
            </a:r>
            <a:r>
              <a:rPr lang="es-ES" sz="1600" b="1" dirty="0" err="1">
                <a:solidFill>
                  <a:srgbClr val="002060"/>
                </a:solidFill>
              </a:rPr>
              <a:t>occur</a:t>
            </a:r>
            <a:r>
              <a:rPr lang="es-ES" sz="1600" b="1" dirty="0">
                <a:solidFill>
                  <a:srgbClr val="002060"/>
                </a:solidFill>
              </a:rPr>
              <a:t> in </a:t>
            </a:r>
            <a:r>
              <a:rPr lang="es-ES" sz="1600" b="1" dirty="0" err="1">
                <a:solidFill>
                  <a:srgbClr val="002060"/>
                </a:solidFill>
              </a:rPr>
              <a:t>combination</a:t>
            </a:r>
            <a:r>
              <a:rPr lang="es-ES" sz="1600" b="1" dirty="0">
                <a:solidFill>
                  <a:srgbClr val="002060"/>
                </a:solidFill>
              </a:rPr>
              <a:t>, and no single </a:t>
            </a:r>
            <a:r>
              <a:rPr lang="es-ES" sz="1600" b="1" dirty="0" err="1">
                <a:solidFill>
                  <a:srgbClr val="002060"/>
                </a:solidFill>
              </a:rPr>
              <a:t>manifestation</a:t>
            </a:r>
            <a:r>
              <a:rPr lang="es-ES" sz="1600" b="1" dirty="0">
                <a:solidFill>
                  <a:srgbClr val="002060"/>
                </a:solidFill>
              </a:rPr>
              <a:t> </a:t>
            </a:r>
            <a:r>
              <a:rPr lang="es-ES" sz="1600" b="1" dirty="0" err="1">
                <a:solidFill>
                  <a:srgbClr val="002060"/>
                </a:solidFill>
              </a:rPr>
              <a:t>is</a:t>
            </a:r>
            <a:r>
              <a:rPr lang="es-ES" sz="1600" b="1" dirty="0">
                <a:solidFill>
                  <a:srgbClr val="002060"/>
                </a:solidFill>
              </a:rPr>
              <a:t> </a:t>
            </a:r>
            <a:r>
              <a:rPr lang="es-ES" sz="1600" b="1" dirty="0" err="1">
                <a:solidFill>
                  <a:srgbClr val="002060"/>
                </a:solidFill>
              </a:rPr>
              <a:t>sufficient</a:t>
            </a:r>
            <a:r>
              <a:rPr lang="es-ES" sz="1600" b="1" dirty="0">
                <a:solidFill>
                  <a:srgbClr val="002060"/>
                </a:solidFill>
              </a:rPr>
              <a:t> to </a:t>
            </a:r>
            <a:r>
              <a:rPr lang="es-ES" sz="1600" b="1" dirty="0" err="1">
                <a:solidFill>
                  <a:srgbClr val="002060"/>
                </a:solidFill>
              </a:rPr>
              <a:t>identify</a:t>
            </a:r>
            <a:r>
              <a:rPr lang="es-ES" sz="1600" b="1" dirty="0">
                <a:solidFill>
                  <a:srgbClr val="002060"/>
                </a:solidFill>
              </a:rPr>
              <a:t> </a:t>
            </a:r>
            <a:r>
              <a:rPr lang="es-ES" sz="1600" b="1" dirty="0" err="1">
                <a:solidFill>
                  <a:srgbClr val="002060"/>
                </a:solidFill>
              </a:rPr>
              <a:t>those</a:t>
            </a:r>
            <a:r>
              <a:rPr lang="es-ES" sz="1600" b="1" dirty="0">
                <a:solidFill>
                  <a:srgbClr val="002060"/>
                </a:solidFill>
              </a:rPr>
              <a:t> </a:t>
            </a:r>
            <a:r>
              <a:rPr lang="es-ES" sz="1600" b="1" dirty="0" err="1">
                <a:solidFill>
                  <a:srgbClr val="002060"/>
                </a:solidFill>
              </a:rPr>
              <a:t>within</a:t>
            </a:r>
            <a:r>
              <a:rPr lang="es-ES" sz="1600" b="1" dirty="0">
                <a:solidFill>
                  <a:srgbClr val="002060"/>
                </a:solidFill>
              </a:rPr>
              <a:t> </a:t>
            </a:r>
            <a:r>
              <a:rPr lang="es-ES" sz="1600" b="1" dirty="0" err="1">
                <a:solidFill>
                  <a:srgbClr val="002060"/>
                </a:solidFill>
              </a:rPr>
              <a:t>the</a:t>
            </a:r>
            <a:r>
              <a:rPr lang="es-ES" sz="1600" b="1" dirty="0">
                <a:solidFill>
                  <a:srgbClr val="002060"/>
                </a:solidFill>
              </a:rPr>
              <a:t> </a:t>
            </a:r>
            <a:r>
              <a:rPr lang="es-ES" sz="1600" b="1" dirty="0" err="1">
                <a:solidFill>
                  <a:srgbClr val="002060"/>
                </a:solidFill>
              </a:rPr>
              <a:t>syndrome</a:t>
            </a:r>
            <a:r>
              <a:rPr lang="es-ES" sz="1600" b="1" dirty="0">
                <a:solidFill>
                  <a:srgbClr val="002060"/>
                </a:solidFill>
              </a:rPr>
              <a:t>” </a:t>
            </a:r>
            <a:r>
              <a:rPr lang="es-ES" sz="1600" b="1" baseline="30000" dirty="0">
                <a:solidFill>
                  <a:srgbClr val="002060"/>
                </a:solidFill>
              </a:rPr>
              <a:t>1</a:t>
            </a:r>
            <a:r>
              <a:rPr lang="es-ES" sz="1600" b="1" dirty="0">
                <a:solidFill>
                  <a:srgbClr val="002060"/>
                </a:solidFill>
              </a:rPr>
              <a:t>;</a:t>
            </a:r>
          </a:p>
          <a:p>
            <a:endParaRPr lang="es-ES" b="1" dirty="0" smtClean="0">
              <a:solidFill>
                <a:srgbClr val="002060"/>
              </a:solidFill>
            </a:endParaRPr>
          </a:p>
          <a:p>
            <a:pPr>
              <a:lnSpc>
                <a:spcPct val="80000"/>
              </a:lnSpc>
            </a:pPr>
            <a:endParaRPr lang="fr-CA" sz="1400" dirty="0"/>
          </a:p>
        </p:txBody>
      </p:sp>
      <p:sp>
        <p:nvSpPr>
          <p:cNvPr id="8" name="ZoneTexte 7"/>
          <p:cNvSpPr txBox="1"/>
          <p:nvPr/>
        </p:nvSpPr>
        <p:spPr>
          <a:xfrm>
            <a:off x="611560" y="6165305"/>
            <a:ext cx="7526419" cy="369332"/>
          </a:xfrm>
          <a:prstGeom prst="rect">
            <a:avLst/>
          </a:prstGeom>
          <a:noFill/>
        </p:spPr>
        <p:txBody>
          <a:bodyPr wrap="square" rtlCol="0">
            <a:spAutoFit/>
          </a:bodyPr>
          <a:lstStyle/>
          <a:p>
            <a:r>
              <a:rPr lang="es-ES" sz="900" b="1" dirty="0" err="1" smtClean="0"/>
              <a:t>Source</a:t>
            </a:r>
            <a:r>
              <a:rPr lang="es-ES" sz="900" b="1" dirty="0" smtClean="0"/>
              <a:t>:  1. </a:t>
            </a:r>
            <a:r>
              <a:rPr lang="es-ES" sz="900" b="1" dirty="0" err="1" smtClean="0"/>
              <a:t>Cesari</a:t>
            </a:r>
            <a:r>
              <a:rPr lang="es-ES" sz="900" b="1" dirty="0" smtClean="0"/>
              <a:t>, </a:t>
            </a:r>
            <a:r>
              <a:rPr lang="es-ES" sz="900" b="1" dirty="0" err="1" smtClean="0"/>
              <a:t>The</a:t>
            </a:r>
            <a:r>
              <a:rPr lang="es-ES" sz="900" b="1" dirty="0" smtClean="0"/>
              <a:t> </a:t>
            </a:r>
            <a:r>
              <a:rPr lang="es-ES" sz="900" b="1" dirty="0" err="1" smtClean="0"/>
              <a:t>multidimenstionaly</a:t>
            </a:r>
            <a:r>
              <a:rPr lang="es-ES" sz="900" b="1" dirty="0" smtClean="0"/>
              <a:t> of </a:t>
            </a:r>
            <a:r>
              <a:rPr lang="es-ES" sz="900" b="1" dirty="0" err="1" smtClean="0"/>
              <a:t>frailty</a:t>
            </a:r>
            <a:r>
              <a:rPr lang="es-ES" sz="900" b="1" dirty="0" smtClean="0"/>
              <a:t>. J. </a:t>
            </a:r>
            <a:r>
              <a:rPr lang="es-ES" sz="900" b="1" dirty="0" err="1" smtClean="0"/>
              <a:t>Nutr</a:t>
            </a:r>
            <a:r>
              <a:rPr lang="es-ES" sz="900" b="1" dirty="0" smtClean="0"/>
              <a:t>. H. &amp; </a:t>
            </a:r>
            <a:r>
              <a:rPr lang="es-ES" sz="900" b="1" dirty="0" err="1" smtClean="0"/>
              <a:t>Aging</a:t>
            </a:r>
            <a:r>
              <a:rPr lang="es-ES" sz="900" b="1" dirty="0" smtClean="0"/>
              <a:t>. 2011,15: 663-4. </a:t>
            </a:r>
          </a:p>
          <a:p>
            <a:r>
              <a:rPr lang="es-ES" sz="900" b="1" dirty="0" smtClean="0"/>
              <a:t>      </a:t>
            </a:r>
            <a:endParaRPr lang="es-ES" sz="900" dirty="0"/>
          </a:p>
        </p:txBody>
      </p:sp>
    </p:spTree>
    <p:extLst>
      <p:ext uri="{BB962C8B-B14F-4D97-AF65-F5344CB8AC3E}">
        <p14:creationId xmlns:p14="http://schemas.microsoft.com/office/powerpoint/2010/main" val="529227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 b="1" dirty="0" smtClean="0">
                <a:solidFill>
                  <a:srgbClr val="C00000"/>
                </a:solidFill>
              </a:rPr>
              <a:t>Síndrome de la fragilidad, una constelación: modelo de </a:t>
            </a:r>
            <a:r>
              <a:rPr lang="es-ES" b="1" dirty="0" err="1" smtClean="0">
                <a:solidFill>
                  <a:srgbClr val="C00000"/>
                </a:solidFill>
              </a:rPr>
              <a:t>Fried</a:t>
            </a:r>
            <a:endParaRPr lang="es-ES" b="1" dirty="0">
              <a:solidFill>
                <a:srgbClr val="C00000"/>
              </a:solidFill>
            </a:endParaRPr>
          </a:p>
        </p:txBody>
      </p:sp>
      <p:sp>
        <p:nvSpPr>
          <p:cNvPr id="3" name="Ellipse 2"/>
          <p:cNvSpPr/>
          <p:nvPr/>
        </p:nvSpPr>
        <p:spPr>
          <a:xfrm>
            <a:off x="3218409" y="4116839"/>
            <a:ext cx="2664296"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t>Síndrome de la fragilidad</a:t>
            </a:r>
            <a:endParaRPr lang="es-ES" sz="2400" b="1" dirty="0"/>
          </a:p>
        </p:txBody>
      </p:sp>
      <p:grpSp>
        <p:nvGrpSpPr>
          <p:cNvPr id="7" name="Groupe 6"/>
          <p:cNvGrpSpPr/>
          <p:nvPr/>
        </p:nvGrpSpPr>
        <p:grpSpPr>
          <a:xfrm>
            <a:off x="452549" y="1614756"/>
            <a:ext cx="2550269" cy="1310188"/>
            <a:chOff x="452549" y="1614756"/>
            <a:chExt cx="2550269" cy="1310188"/>
          </a:xfrm>
        </p:grpSpPr>
        <p:sp>
          <p:nvSpPr>
            <p:cNvPr id="4" name="Rectangle 3"/>
            <p:cNvSpPr/>
            <p:nvPr/>
          </p:nvSpPr>
          <p:spPr>
            <a:xfrm>
              <a:off x="899592" y="2060848"/>
              <a:ext cx="1656184" cy="864096"/>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b="1" dirty="0" err="1" smtClean="0">
                  <a:solidFill>
                    <a:schemeClr val="accent1">
                      <a:lumMod val="75000"/>
                    </a:schemeClr>
                  </a:solidFill>
                </a:rPr>
                <a:t>Agotamiento</a:t>
              </a:r>
              <a:endParaRPr lang="fr-CA" sz="2000" b="1" dirty="0">
                <a:solidFill>
                  <a:schemeClr val="accent1">
                    <a:lumMod val="75000"/>
                  </a:schemeClr>
                </a:solidFill>
              </a:endParaRPr>
            </a:p>
          </p:txBody>
        </p:sp>
        <p:sp>
          <p:nvSpPr>
            <p:cNvPr id="5" name="Forme libre 4"/>
            <p:cNvSpPr/>
            <p:nvPr/>
          </p:nvSpPr>
          <p:spPr>
            <a:xfrm>
              <a:off x="452549" y="1837396"/>
              <a:ext cx="2550269" cy="383518"/>
            </a:xfrm>
            <a:custGeom>
              <a:avLst/>
              <a:gdLst>
                <a:gd name="connsiteX0" fmla="*/ 0 w 2550269"/>
                <a:gd name="connsiteY0" fmla="*/ 0 h 383518"/>
                <a:gd name="connsiteX1" fmla="*/ 1258529 w 2550269"/>
                <a:gd name="connsiteY1" fmla="*/ 383458 h 383518"/>
                <a:gd name="connsiteX2" fmla="*/ 2458065 w 2550269"/>
                <a:gd name="connsiteY2" fmla="*/ 29497 h 383518"/>
                <a:gd name="connsiteX3" fmla="*/ 2467897 w 2550269"/>
                <a:gd name="connsiteY3" fmla="*/ 19664 h 383518"/>
                <a:gd name="connsiteX4" fmla="*/ 2458065 w 2550269"/>
                <a:gd name="connsiteY4" fmla="*/ 19664 h 383518"/>
                <a:gd name="connsiteX5" fmla="*/ 2448232 w 2550269"/>
                <a:gd name="connsiteY5" fmla="*/ 49161 h 383518"/>
                <a:gd name="connsiteX6" fmla="*/ 2517058 w 2550269"/>
                <a:gd name="connsiteY6" fmla="*/ 19664 h 383518"/>
                <a:gd name="connsiteX7" fmla="*/ 2517058 w 2550269"/>
                <a:gd name="connsiteY7" fmla="*/ 19664 h 38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0269" h="383518">
                  <a:moveTo>
                    <a:pt x="0" y="0"/>
                  </a:moveTo>
                  <a:cubicBezTo>
                    <a:pt x="424426" y="189271"/>
                    <a:pt x="848852" y="378542"/>
                    <a:pt x="1258529" y="383458"/>
                  </a:cubicBezTo>
                  <a:cubicBezTo>
                    <a:pt x="1668206" y="388374"/>
                    <a:pt x="2256504" y="90129"/>
                    <a:pt x="2458065" y="29497"/>
                  </a:cubicBezTo>
                  <a:cubicBezTo>
                    <a:pt x="2659626" y="-31135"/>
                    <a:pt x="2467897" y="21303"/>
                    <a:pt x="2467897" y="19664"/>
                  </a:cubicBezTo>
                  <a:cubicBezTo>
                    <a:pt x="2467897" y="18025"/>
                    <a:pt x="2461342" y="14748"/>
                    <a:pt x="2458065" y="19664"/>
                  </a:cubicBezTo>
                  <a:cubicBezTo>
                    <a:pt x="2454788" y="24580"/>
                    <a:pt x="2438400" y="49161"/>
                    <a:pt x="2448232" y="49161"/>
                  </a:cubicBezTo>
                  <a:cubicBezTo>
                    <a:pt x="2458064" y="49161"/>
                    <a:pt x="2517058" y="19664"/>
                    <a:pt x="2517058" y="19664"/>
                  </a:cubicBezTo>
                  <a:lnTo>
                    <a:pt x="2517058" y="1966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ZoneTexte 5"/>
            <p:cNvSpPr txBox="1"/>
            <p:nvPr/>
          </p:nvSpPr>
          <p:spPr>
            <a:xfrm>
              <a:off x="604351" y="1614756"/>
              <a:ext cx="2305631" cy="307777"/>
            </a:xfrm>
            <a:prstGeom prst="rect">
              <a:avLst/>
            </a:prstGeom>
            <a:noFill/>
          </p:spPr>
          <p:txBody>
            <a:bodyPr wrap="none" rtlCol="0">
              <a:spAutoFit/>
            </a:bodyPr>
            <a:lstStyle/>
            <a:p>
              <a:r>
                <a:rPr lang="es-ES" sz="1400" b="1" dirty="0" smtClean="0"/>
                <a:t>Pertenece a otros síndromes</a:t>
              </a:r>
              <a:endParaRPr lang="es-ES" sz="1400" b="1" dirty="0"/>
            </a:p>
          </p:txBody>
        </p:sp>
      </p:grpSp>
      <p:grpSp>
        <p:nvGrpSpPr>
          <p:cNvPr id="8" name="Groupe 7"/>
          <p:cNvGrpSpPr/>
          <p:nvPr/>
        </p:nvGrpSpPr>
        <p:grpSpPr>
          <a:xfrm>
            <a:off x="3275422" y="2232943"/>
            <a:ext cx="2550269" cy="1232556"/>
            <a:chOff x="448244" y="1692388"/>
            <a:chExt cx="2550269" cy="1232556"/>
          </a:xfrm>
        </p:grpSpPr>
        <p:sp>
          <p:nvSpPr>
            <p:cNvPr id="9" name="Rectangle 8"/>
            <p:cNvSpPr/>
            <p:nvPr/>
          </p:nvSpPr>
          <p:spPr>
            <a:xfrm>
              <a:off x="899592" y="2060848"/>
              <a:ext cx="1656184" cy="864096"/>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smtClean="0">
                  <a:solidFill>
                    <a:schemeClr val="accent1">
                      <a:lumMod val="75000"/>
                    </a:schemeClr>
                  </a:solidFill>
                </a:rPr>
                <a:t>Resistencia</a:t>
              </a:r>
            </a:p>
            <a:p>
              <a:pPr algn="ctr"/>
              <a:r>
                <a:rPr lang="es-ES" sz="2000" b="1" dirty="0" smtClean="0">
                  <a:solidFill>
                    <a:schemeClr val="accent1">
                      <a:lumMod val="75000"/>
                    </a:schemeClr>
                  </a:solidFill>
                </a:rPr>
                <a:t>física</a:t>
              </a:r>
              <a:endParaRPr lang="es-ES" sz="2000" b="1" dirty="0">
                <a:solidFill>
                  <a:schemeClr val="accent1">
                    <a:lumMod val="75000"/>
                  </a:schemeClr>
                </a:solidFill>
              </a:endParaRPr>
            </a:p>
          </p:txBody>
        </p:sp>
        <p:sp>
          <p:nvSpPr>
            <p:cNvPr id="10" name="Forme libre 9"/>
            <p:cNvSpPr/>
            <p:nvPr/>
          </p:nvSpPr>
          <p:spPr>
            <a:xfrm>
              <a:off x="448244" y="1853520"/>
              <a:ext cx="2550269" cy="383518"/>
            </a:xfrm>
            <a:custGeom>
              <a:avLst/>
              <a:gdLst>
                <a:gd name="connsiteX0" fmla="*/ 0 w 2550269"/>
                <a:gd name="connsiteY0" fmla="*/ 0 h 383518"/>
                <a:gd name="connsiteX1" fmla="*/ 1258529 w 2550269"/>
                <a:gd name="connsiteY1" fmla="*/ 383458 h 383518"/>
                <a:gd name="connsiteX2" fmla="*/ 2458065 w 2550269"/>
                <a:gd name="connsiteY2" fmla="*/ 29497 h 383518"/>
                <a:gd name="connsiteX3" fmla="*/ 2467897 w 2550269"/>
                <a:gd name="connsiteY3" fmla="*/ 19664 h 383518"/>
                <a:gd name="connsiteX4" fmla="*/ 2458065 w 2550269"/>
                <a:gd name="connsiteY4" fmla="*/ 19664 h 383518"/>
                <a:gd name="connsiteX5" fmla="*/ 2448232 w 2550269"/>
                <a:gd name="connsiteY5" fmla="*/ 49161 h 383518"/>
                <a:gd name="connsiteX6" fmla="*/ 2517058 w 2550269"/>
                <a:gd name="connsiteY6" fmla="*/ 19664 h 383518"/>
                <a:gd name="connsiteX7" fmla="*/ 2517058 w 2550269"/>
                <a:gd name="connsiteY7" fmla="*/ 19664 h 38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0269" h="383518">
                  <a:moveTo>
                    <a:pt x="0" y="0"/>
                  </a:moveTo>
                  <a:cubicBezTo>
                    <a:pt x="424426" y="189271"/>
                    <a:pt x="848852" y="378542"/>
                    <a:pt x="1258529" y="383458"/>
                  </a:cubicBezTo>
                  <a:cubicBezTo>
                    <a:pt x="1668206" y="388374"/>
                    <a:pt x="2256504" y="90129"/>
                    <a:pt x="2458065" y="29497"/>
                  </a:cubicBezTo>
                  <a:cubicBezTo>
                    <a:pt x="2659626" y="-31135"/>
                    <a:pt x="2467897" y="21303"/>
                    <a:pt x="2467897" y="19664"/>
                  </a:cubicBezTo>
                  <a:cubicBezTo>
                    <a:pt x="2467897" y="18025"/>
                    <a:pt x="2461342" y="14748"/>
                    <a:pt x="2458065" y="19664"/>
                  </a:cubicBezTo>
                  <a:cubicBezTo>
                    <a:pt x="2454788" y="24580"/>
                    <a:pt x="2438400" y="49161"/>
                    <a:pt x="2448232" y="49161"/>
                  </a:cubicBezTo>
                  <a:cubicBezTo>
                    <a:pt x="2458064" y="49161"/>
                    <a:pt x="2517058" y="19664"/>
                    <a:pt x="2517058" y="19664"/>
                  </a:cubicBezTo>
                  <a:lnTo>
                    <a:pt x="2517058" y="1966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ZoneTexte 10"/>
            <p:cNvSpPr txBox="1"/>
            <p:nvPr/>
          </p:nvSpPr>
          <p:spPr>
            <a:xfrm>
              <a:off x="574868" y="1692388"/>
              <a:ext cx="2305631" cy="307777"/>
            </a:xfrm>
            <a:prstGeom prst="rect">
              <a:avLst/>
            </a:prstGeom>
            <a:noFill/>
          </p:spPr>
          <p:txBody>
            <a:bodyPr wrap="none" rtlCol="0">
              <a:spAutoFit/>
            </a:bodyPr>
            <a:lstStyle/>
            <a:p>
              <a:r>
                <a:rPr lang="es-ES" sz="1400" b="1" dirty="0" smtClean="0"/>
                <a:t>Pertenece a otros síndromes</a:t>
              </a:r>
              <a:endParaRPr lang="es-ES" sz="1400" b="1" dirty="0"/>
            </a:p>
          </p:txBody>
        </p:sp>
      </p:grpSp>
      <p:grpSp>
        <p:nvGrpSpPr>
          <p:cNvPr id="12" name="Groupe 11"/>
          <p:cNvGrpSpPr/>
          <p:nvPr/>
        </p:nvGrpSpPr>
        <p:grpSpPr>
          <a:xfrm>
            <a:off x="6185972" y="5277721"/>
            <a:ext cx="2550269" cy="1269204"/>
            <a:chOff x="564163" y="2060848"/>
            <a:chExt cx="2550269" cy="1269204"/>
          </a:xfrm>
        </p:grpSpPr>
        <p:sp>
          <p:nvSpPr>
            <p:cNvPr id="13" name="Rectangle 12"/>
            <p:cNvSpPr/>
            <p:nvPr/>
          </p:nvSpPr>
          <p:spPr>
            <a:xfrm>
              <a:off x="899591" y="2060848"/>
              <a:ext cx="1929067" cy="864096"/>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smtClean="0">
                  <a:solidFill>
                    <a:schemeClr val="accent1">
                      <a:lumMod val="75000"/>
                    </a:schemeClr>
                  </a:solidFill>
                </a:rPr>
                <a:t>Velocidad</a:t>
              </a:r>
            </a:p>
            <a:p>
              <a:pPr algn="ctr"/>
              <a:r>
                <a:rPr lang="es-ES" sz="2000" b="1" dirty="0" smtClean="0">
                  <a:solidFill>
                    <a:schemeClr val="accent1">
                      <a:lumMod val="75000"/>
                    </a:schemeClr>
                  </a:solidFill>
                </a:rPr>
                <a:t> de la marcha</a:t>
              </a:r>
              <a:endParaRPr lang="es-ES" sz="2000" b="1" dirty="0">
                <a:solidFill>
                  <a:schemeClr val="accent1">
                    <a:lumMod val="75000"/>
                  </a:schemeClr>
                </a:solidFill>
              </a:endParaRPr>
            </a:p>
          </p:txBody>
        </p:sp>
        <p:sp>
          <p:nvSpPr>
            <p:cNvPr id="14" name="Forme libre 13"/>
            <p:cNvSpPr/>
            <p:nvPr/>
          </p:nvSpPr>
          <p:spPr>
            <a:xfrm rot="10800000">
              <a:off x="564163" y="2792645"/>
              <a:ext cx="2550269" cy="383518"/>
            </a:xfrm>
            <a:custGeom>
              <a:avLst/>
              <a:gdLst>
                <a:gd name="connsiteX0" fmla="*/ 0 w 2550269"/>
                <a:gd name="connsiteY0" fmla="*/ 0 h 383518"/>
                <a:gd name="connsiteX1" fmla="*/ 1258529 w 2550269"/>
                <a:gd name="connsiteY1" fmla="*/ 383458 h 383518"/>
                <a:gd name="connsiteX2" fmla="*/ 2458065 w 2550269"/>
                <a:gd name="connsiteY2" fmla="*/ 29497 h 383518"/>
                <a:gd name="connsiteX3" fmla="*/ 2467897 w 2550269"/>
                <a:gd name="connsiteY3" fmla="*/ 19664 h 383518"/>
                <a:gd name="connsiteX4" fmla="*/ 2458065 w 2550269"/>
                <a:gd name="connsiteY4" fmla="*/ 19664 h 383518"/>
                <a:gd name="connsiteX5" fmla="*/ 2448232 w 2550269"/>
                <a:gd name="connsiteY5" fmla="*/ 49161 h 383518"/>
                <a:gd name="connsiteX6" fmla="*/ 2517058 w 2550269"/>
                <a:gd name="connsiteY6" fmla="*/ 19664 h 383518"/>
                <a:gd name="connsiteX7" fmla="*/ 2517058 w 2550269"/>
                <a:gd name="connsiteY7" fmla="*/ 19664 h 38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0269" h="383518">
                  <a:moveTo>
                    <a:pt x="0" y="0"/>
                  </a:moveTo>
                  <a:cubicBezTo>
                    <a:pt x="424426" y="189271"/>
                    <a:pt x="848852" y="378542"/>
                    <a:pt x="1258529" y="383458"/>
                  </a:cubicBezTo>
                  <a:cubicBezTo>
                    <a:pt x="1668206" y="388374"/>
                    <a:pt x="2256504" y="90129"/>
                    <a:pt x="2458065" y="29497"/>
                  </a:cubicBezTo>
                  <a:cubicBezTo>
                    <a:pt x="2659626" y="-31135"/>
                    <a:pt x="2467897" y="21303"/>
                    <a:pt x="2467897" y="19664"/>
                  </a:cubicBezTo>
                  <a:cubicBezTo>
                    <a:pt x="2467897" y="18025"/>
                    <a:pt x="2461342" y="14748"/>
                    <a:pt x="2458065" y="19664"/>
                  </a:cubicBezTo>
                  <a:cubicBezTo>
                    <a:pt x="2454788" y="24580"/>
                    <a:pt x="2438400" y="49161"/>
                    <a:pt x="2448232" y="49161"/>
                  </a:cubicBezTo>
                  <a:cubicBezTo>
                    <a:pt x="2458064" y="49161"/>
                    <a:pt x="2517058" y="19664"/>
                    <a:pt x="2517058" y="19664"/>
                  </a:cubicBezTo>
                  <a:lnTo>
                    <a:pt x="2517058" y="1966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ZoneTexte 14"/>
            <p:cNvSpPr txBox="1"/>
            <p:nvPr/>
          </p:nvSpPr>
          <p:spPr>
            <a:xfrm>
              <a:off x="711308" y="3022275"/>
              <a:ext cx="2305631" cy="307777"/>
            </a:xfrm>
            <a:prstGeom prst="rect">
              <a:avLst/>
            </a:prstGeom>
            <a:noFill/>
          </p:spPr>
          <p:txBody>
            <a:bodyPr wrap="none" rtlCol="0">
              <a:spAutoFit/>
            </a:bodyPr>
            <a:lstStyle/>
            <a:p>
              <a:r>
                <a:rPr lang="es-ES" sz="1400" b="1" dirty="0" smtClean="0"/>
                <a:t>Pertenece a otros síndromes</a:t>
              </a:r>
              <a:endParaRPr lang="es-ES" sz="1400" b="1" dirty="0"/>
            </a:p>
          </p:txBody>
        </p:sp>
      </p:grpSp>
      <p:grpSp>
        <p:nvGrpSpPr>
          <p:cNvPr id="16" name="Groupe 15"/>
          <p:cNvGrpSpPr/>
          <p:nvPr/>
        </p:nvGrpSpPr>
        <p:grpSpPr>
          <a:xfrm>
            <a:off x="6014017" y="1906959"/>
            <a:ext cx="2550269" cy="1263572"/>
            <a:chOff x="463973" y="1661372"/>
            <a:chExt cx="2550269" cy="1263572"/>
          </a:xfrm>
        </p:grpSpPr>
        <p:sp>
          <p:nvSpPr>
            <p:cNvPr id="17" name="Rectangle 16"/>
            <p:cNvSpPr/>
            <p:nvPr/>
          </p:nvSpPr>
          <p:spPr>
            <a:xfrm>
              <a:off x="899592" y="2060848"/>
              <a:ext cx="1656184" cy="864096"/>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smtClean="0">
                  <a:solidFill>
                    <a:schemeClr val="accent1">
                      <a:lumMod val="75000"/>
                    </a:schemeClr>
                  </a:solidFill>
                </a:rPr>
                <a:t>Perdida de peso</a:t>
              </a:r>
              <a:endParaRPr lang="es-ES" sz="2000" b="1" dirty="0">
                <a:solidFill>
                  <a:schemeClr val="accent1">
                    <a:lumMod val="75000"/>
                  </a:schemeClr>
                </a:solidFill>
              </a:endParaRPr>
            </a:p>
          </p:txBody>
        </p:sp>
        <p:sp>
          <p:nvSpPr>
            <p:cNvPr id="18" name="Forme libre 17"/>
            <p:cNvSpPr/>
            <p:nvPr/>
          </p:nvSpPr>
          <p:spPr>
            <a:xfrm>
              <a:off x="463973" y="1815261"/>
              <a:ext cx="2550269" cy="383518"/>
            </a:xfrm>
            <a:custGeom>
              <a:avLst/>
              <a:gdLst>
                <a:gd name="connsiteX0" fmla="*/ 0 w 2550269"/>
                <a:gd name="connsiteY0" fmla="*/ 0 h 383518"/>
                <a:gd name="connsiteX1" fmla="*/ 1258529 w 2550269"/>
                <a:gd name="connsiteY1" fmla="*/ 383458 h 383518"/>
                <a:gd name="connsiteX2" fmla="*/ 2458065 w 2550269"/>
                <a:gd name="connsiteY2" fmla="*/ 29497 h 383518"/>
                <a:gd name="connsiteX3" fmla="*/ 2467897 w 2550269"/>
                <a:gd name="connsiteY3" fmla="*/ 19664 h 383518"/>
                <a:gd name="connsiteX4" fmla="*/ 2458065 w 2550269"/>
                <a:gd name="connsiteY4" fmla="*/ 19664 h 383518"/>
                <a:gd name="connsiteX5" fmla="*/ 2448232 w 2550269"/>
                <a:gd name="connsiteY5" fmla="*/ 49161 h 383518"/>
                <a:gd name="connsiteX6" fmla="*/ 2517058 w 2550269"/>
                <a:gd name="connsiteY6" fmla="*/ 19664 h 383518"/>
                <a:gd name="connsiteX7" fmla="*/ 2517058 w 2550269"/>
                <a:gd name="connsiteY7" fmla="*/ 19664 h 38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0269" h="383518">
                  <a:moveTo>
                    <a:pt x="0" y="0"/>
                  </a:moveTo>
                  <a:cubicBezTo>
                    <a:pt x="424426" y="189271"/>
                    <a:pt x="848852" y="378542"/>
                    <a:pt x="1258529" y="383458"/>
                  </a:cubicBezTo>
                  <a:cubicBezTo>
                    <a:pt x="1668206" y="388374"/>
                    <a:pt x="2256504" y="90129"/>
                    <a:pt x="2458065" y="29497"/>
                  </a:cubicBezTo>
                  <a:cubicBezTo>
                    <a:pt x="2659626" y="-31135"/>
                    <a:pt x="2467897" y="21303"/>
                    <a:pt x="2467897" y="19664"/>
                  </a:cubicBezTo>
                  <a:cubicBezTo>
                    <a:pt x="2467897" y="18025"/>
                    <a:pt x="2461342" y="14748"/>
                    <a:pt x="2458065" y="19664"/>
                  </a:cubicBezTo>
                  <a:cubicBezTo>
                    <a:pt x="2454788" y="24580"/>
                    <a:pt x="2438400" y="49161"/>
                    <a:pt x="2448232" y="49161"/>
                  </a:cubicBezTo>
                  <a:cubicBezTo>
                    <a:pt x="2458064" y="49161"/>
                    <a:pt x="2517058" y="19664"/>
                    <a:pt x="2517058" y="19664"/>
                  </a:cubicBezTo>
                  <a:lnTo>
                    <a:pt x="2517058" y="1966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 name="ZoneTexte 18"/>
            <p:cNvSpPr txBox="1"/>
            <p:nvPr/>
          </p:nvSpPr>
          <p:spPr>
            <a:xfrm>
              <a:off x="619295" y="1661372"/>
              <a:ext cx="2305631" cy="307777"/>
            </a:xfrm>
            <a:prstGeom prst="rect">
              <a:avLst/>
            </a:prstGeom>
            <a:noFill/>
          </p:spPr>
          <p:txBody>
            <a:bodyPr wrap="none" rtlCol="0">
              <a:spAutoFit/>
            </a:bodyPr>
            <a:lstStyle/>
            <a:p>
              <a:r>
                <a:rPr lang="es-ES" sz="1400" b="1" dirty="0" smtClean="0"/>
                <a:t>Pertenece a otros síndromes</a:t>
              </a:r>
              <a:endParaRPr lang="es-ES" sz="1400" b="1" dirty="0"/>
            </a:p>
          </p:txBody>
        </p:sp>
      </p:grpSp>
      <p:grpSp>
        <p:nvGrpSpPr>
          <p:cNvPr id="20" name="Groupe 19"/>
          <p:cNvGrpSpPr/>
          <p:nvPr/>
        </p:nvGrpSpPr>
        <p:grpSpPr>
          <a:xfrm>
            <a:off x="604351" y="5340895"/>
            <a:ext cx="2550269" cy="1290011"/>
            <a:chOff x="376584" y="2034479"/>
            <a:chExt cx="2550269" cy="1290011"/>
          </a:xfrm>
        </p:grpSpPr>
        <p:sp>
          <p:nvSpPr>
            <p:cNvPr id="21" name="Rectangle 20"/>
            <p:cNvSpPr/>
            <p:nvPr/>
          </p:nvSpPr>
          <p:spPr>
            <a:xfrm>
              <a:off x="701309" y="2034479"/>
              <a:ext cx="1900821" cy="864096"/>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smtClean="0">
                  <a:solidFill>
                    <a:schemeClr val="accent1">
                      <a:lumMod val="75000"/>
                    </a:schemeClr>
                  </a:solidFill>
                </a:rPr>
                <a:t>Fuerza </a:t>
              </a:r>
              <a:endParaRPr lang="es-ES" sz="2000" b="1" dirty="0" smtClean="0">
                <a:solidFill>
                  <a:schemeClr val="accent1">
                    <a:lumMod val="75000"/>
                  </a:schemeClr>
                </a:solidFill>
              </a:endParaRPr>
            </a:p>
            <a:p>
              <a:pPr algn="ctr"/>
              <a:r>
                <a:rPr lang="es-ES" sz="2000" b="1" dirty="0" smtClean="0">
                  <a:solidFill>
                    <a:schemeClr val="accent1">
                      <a:lumMod val="75000"/>
                    </a:schemeClr>
                  </a:solidFill>
                </a:rPr>
                <a:t>de </a:t>
              </a:r>
              <a:r>
                <a:rPr lang="es-ES" sz="2000" b="1" dirty="0" smtClean="0">
                  <a:solidFill>
                    <a:schemeClr val="accent1">
                      <a:lumMod val="75000"/>
                    </a:schemeClr>
                  </a:solidFill>
                </a:rPr>
                <a:t>la mano </a:t>
              </a:r>
              <a:endParaRPr lang="es-ES" sz="2000" b="1" dirty="0">
                <a:solidFill>
                  <a:schemeClr val="accent1">
                    <a:lumMod val="75000"/>
                  </a:schemeClr>
                </a:solidFill>
              </a:endParaRPr>
            </a:p>
          </p:txBody>
        </p:sp>
        <p:sp>
          <p:nvSpPr>
            <p:cNvPr id="22" name="Forme libre 21"/>
            <p:cNvSpPr/>
            <p:nvPr/>
          </p:nvSpPr>
          <p:spPr>
            <a:xfrm rot="10800000">
              <a:off x="376584" y="2722141"/>
              <a:ext cx="2550269" cy="383518"/>
            </a:xfrm>
            <a:custGeom>
              <a:avLst/>
              <a:gdLst>
                <a:gd name="connsiteX0" fmla="*/ 0 w 2550269"/>
                <a:gd name="connsiteY0" fmla="*/ 0 h 383518"/>
                <a:gd name="connsiteX1" fmla="*/ 1258529 w 2550269"/>
                <a:gd name="connsiteY1" fmla="*/ 383458 h 383518"/>
                <a:gd name="connsiteX2" fmla="*/ 2458065 w 2550269"/>
                <a:gd name="connsiteY2" fmla="*/ 29497 h 383518"/>
                <a:gd name="connsiteX3" fmla="*/ 2467897 w 2550269"/>
                <a:gd name="connsiteY3" fmla="*/ 19664 h 383518"/>
                <a:gd name="connsiteX4" fmla="*/ 2458065 w 2550269"/>
                <a:gd name="connsiteY4" fmla="*/ 19664 h 383518"/>
                <a:gd name="connsiteX5" fmla="*/ 2448232 w 2550269"/>
                <a:gd name="connsiteY5" fmla="*/ 49161 h 383518"/>
                <a:gd name="connsiteX6" fmla="*/ 2517058 w 2550269"/>
                <a:gd name="connsiteY6" fmla="*/ 19664 h 383518"/>
                <a:gd name="connsiteX7" fmla="*/ 2517058 w 2550269"/>
                <a:gd name="connsiteY7" fmla="*/ 19664 h 38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0269" h="383518">
                  <a:moveTo>
                    <a:pt x="0" y="0"/>
                  </a:moveTo>
                  <a:cubicBezTo>
                    <a:pt x="424426" y="189271"/>
                    <a:pt x="848852" y="378542"/>
                    <a:pt x="1258529" y="383458"/>
                  </a:cubicBezTo>
                  <a:cubicBezTo>
                    <a:pt x="1668206" y="388374"/>
                    <a:pt x="2256504" y="90129"/>
                    <a:pt x="2458065" y="29497"/>
                  </a:cubicBezTo>
                  <a:cubicBezTo>
                    <a:pt x="2659626" y="-31135"/>
                    <a:pt x="2467897" y="21303"/>
                    <a:pt x="2467897" y="19664"/>
                  </a:cubicBezTo>
                  <a:cubicBezTo>
                    <a:pt x="2467897" y="18025"/>
                    <a:pt x="2461342" y="14748"/>
                    <a:pt x="2458065" y="19664"/>
                  </a:cubicBezTo>
                  <a:cubicBezTo>
                    <a:pt x="2454788" y="24580"/>
                    <a:pt x="2438400" y="49161"/>
                    <a:pt x="2448232" y="49161"/>
                  </a:cubicBezTo>
                  <a:cubicBezTo>
                    <a:pt x="2458064" y="49161"/>
                    <a:pt x="2517058" y="19664"/>
                    <a:pt x="2517058" y="19664"/>
                  </a:cubicBezTo>
                  <a:lnTo>
                    <a:pt x="2517058" y="1966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3" name="ZoneTexte 22"/>
            <p:cNvSpPr txBox="1"/>
            <p:nvPr/>
          </p:nvSpPr>
          <p:spPr>
            <a:xfrm>
              <a:off x="590593" y="3016713"/>
              <a:ext cx="2305631" cy="307777"/>
            </a:xfrm>
            <a:prstGeom prst="rect">
              <a:avLst/>
            </a:prstGeom>
            <a:noFill/>
          </p:spPr>
          <p:txBody>
            <a:bodyPr wrap="none" rtlCol="0">
              <a:spAutoFit/>
            </a:bodyPr>
            <a:lstStyle/>
            <a:p>
              <a:r>
                <a:rPr lang="es-ES" sz="1400" b="1" dirty="0" smtClean="0"/>
                <a:t>Pertenece a otros síndromes</a:t>
              </a:r>
              <a:endParaRPr lang="es-ES" sz="1400" b="1" dirty="0"/>
            </a:p>
          </p:txBody>
        </p:sp>
      </p:grpSp>
      <p:cxnSp>
        <p:nvCxnSpPr>
          <p:cNvPr id="25" name="Connecteur droit avec flèche 24"/>
          <p:cNvCxnSpPr>
            <a:stCxn id="3" idx="0"/>
            <a:endCxn id="4" idx="2"/>
          </p:cNvCxnSpPr>
          <p:nvPr/>
        </p:nvCxnSpPr>
        <p:spPr>
          <a:xfrm flipH="1" flipV="1">
            <a:off x="1727684" y="2924944"/>
            <a:ext cx="2822873" cy="119189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a:stCxn id="3" idx="0"/>
            <a:endCxn id="9" idx="2"/>
          </p:cNvCxnSpPr>
          <p:nvPr/>
        </p:nvCxnSpPr>
        <p:spPr>
          <a:xfrm flipV="1">
            <a:off x="4550557" y="3465499"/>
            <a:ext cx="4305" cy="6513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3" idx="0"/>
            <a:endCxn id="17" idx="2"/>
          </p:cNvCxnSpPr>
          <p:nvPr/>
        </p:nvCxnSpPr>
        <p:spPr>
          <a:xfrm flipV="1">
            <a:off x="4550557" y="3170531"/>
            <a:ext cx="2727171" cy="94630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a:stCxn id="3" idx="4"/>
            <a:endCxn id="13" idx="1"/>
          </p:cNvCxnSpPr>
          <p:nvPr/>
        </p:nvCxnSpPr>
        <p:spPr>
          <a:xfrm>
            <a:off x="4550557" y="5124951"/>
            <a:ext cx="1970843" cy="5848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3" idx="4"/>
            <a:endCxn id="21" idx="3"/>
          </p:cNvCxnSpPr>
          <p:nvPr/>
        </p:nvCxnSpPr>
        <p:spPr>
          <a:xfrm flipH="1">
            <a:off x="2829897" y="5124951"/>
            <a:ext cx="1720660" cy="64799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Flèche vers le bas 23"/>
          <p:cNvSpPr/>
          <p:nvPr/>
        </p:nvSpPr>
        <p:spPr>
          <a:xfrm>
            <a:off x="1148037" y="5543797"/>
            <a:ext cx="276105" cy="25172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1" name="Flèche vers le bas 30"/>
          <p:cNvSpPr/>
          <p:nvPr/>
        </p:nvSpPr>
        <p:spPr>
          <a:xfrm>
            <a:off x="6624228" y="5464642"/>
            <a:ext cx="216024" cy="25172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smtClean="0"/>
              <a:t> </a:t>
            </a:r>
            <a:endParaRPr lang="fr-CA" dirty="0"/>
          </a:p>
        </p:txBody>
      </p:sp>
      <p:sp>
        <p:nvSpPr>
          <p:cNvPr id="32" name="Flèche vers le bas 31"/>
          <p:cNvSpPr/>
          <p:nvPr/>
        </p:nvSpPr>
        <p:spPr>
          <a:xfrm>
            <a:off x="3851920" y="3044669"/>
            <a:ext cx="276105" cy="25172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469103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MX" b="1" dirty="0" smtClean="0">
                <a:solidFill>
                  <a:srgbClr val="C00000"/>
                </a:solidFill>
              </a:rPr>
              <a:t>¿</a:t>
            </a:r>
            <a:r>
              <a:rPr lang="es-ES" sz="3600" b="1" dirty="0" smtClean="0">
                <a:solidFill>
                  <a:srgbClr val="C00000"/>
                </a:solidFill>
              </a:rPr>
              <a:t>Como se distribuyen  los </a:t>
            </a:r>
            <a:r>
              <a:rPr lang="es-ES" sz="3600" b="1" dirty="0" smtClean="0">
                <a:solidFill>
                  <a:srgbClr val="C00000"/>
                </a:solidFill>
              </a:rPr>
              <a:t>componentes</a:t>
            </a:r>
            <a:br>
              <a:rPr lang="es-ES" sz="3600" b="1" dirty="0" smtClean="0">
                <a:solidFill>
                  <a:srgbClr val="C00000"/>
                </a:solidFill>
              </a:rPr>
            </a:br>
            <a:r>
              <a:rPr lang="es-ES" sz="3600" b="1" dirty="0" smtClean="0">
                <a:solidFill>
                  <a:srgbClr val="C00000"/>
                </a:solidFill>
              </a:rPr>
              <a:t> </a:t>
            </a:r>
            <a:r>
              <a:rPr lang="es-ES" sz="3600" b="1" dirty="0" smtClean="0">
                <a:solidFill>
                  <a:srgbClr val="C00000"/>
                </a:solidFill>
              </a:rPr>
              <a:t>de la fragilidad en una población?</a:t>
            </a:r>
            <a:endParaRPr lang="es-ES" sz="3600" b="1" dirty="0">
              <a:solidFill>
                <a:srgbClr val="C000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979" y="1760541"/>
            <a:ext cx="6840759" cy="5107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e 12"/>
          <p:cNvGrpSpPr/>
          <p:nvPr/>
        </p:nvGrpSpPr>
        <p:grpSpPr>
          <a:xfrm>
            <a:off x="2090152" y="1495888"/>
            <a:ext cx="1440160" cy="4813433"/>
            <a:chOff x="2090152" y="1495888"/>
            <a:chExt cx="1440160" cy="4813433"/>
          </a:xfrm>
        </p:grpSpPr>
        <p:pic>
          <p:nvPicPr>
            <p:cNvPr id="39"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0152" y="1495888"/>
              <a:ext cx="1440160" cy="385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7701" y="1824051"/>
              <a:ext cx="740161" cy="29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0152" y="2140716"/>
              <a:ext cx="1152129" cy="416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2"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4014" y="2136039"/>
            <a:ext cx="3322201" cy="41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6660232" y="5385991"/>
            <a:ext cx="2286000" cy="923330"/>
          </a:xfrm>
          <a:prstGeom prst="rect">
            <a:avLst/>
          </a:prstGeom>
        </p:spPr>
        <p:txBody>
          <a:bodyPr wrap="square">
            <a:spAutoFit/>
          </a:bodyPr>
          <a:lstStyle/>
          <a:p>
            <a:r>
              <a:rPr lang="es-ES" b="1" dirty="0" smtClean="0">
                <a:solidFill>
                  <a:schemeClr val="accent2"/>
                </a:solidFill>
              </a:rPr>
              <a:t>Estudio  </a:t>
            </a:r>
            <a:r>
              <a:rPr lang="es-ES" b="1" dirty="0" err="1" smtClean="0">
                <a:solidFill>
                  <a:schemeClr val="accent2"/>
                </a:solidFill>
              </a:rPr>
              <a:t>FRéLE</a:t>
            </a:r>
            <a:r>
              <a:rPr lang="es-ES" b="1" dirty="0" smtClean="0">
                <a:solidFill>
                  <a:schemeClr val="accent2"/>
                </a:solidFill>
              </a:rPr>
              <a:t>, </a:t>
            </a:r>
            <a:r>
              <a:rPr lang="es-ES" b="1" dirty="0" err="1" smtClean="0">
                <a:solidFill>
                  <a:schemeClr val="accent2"/>
                </a:solidFill>
              </a:rPr>
              <a:t>Québec</a:t>
            </a:r>
            <a:r>
              <a:rPr lang="es-ES" b="1" dirty="0" smtClean="0">
                <a:solidFill>
                  <a:schemeClr val="accent2"/>
                </a:solidFill>
              </a:rPr>
              <a:t>, 1643 personas mayores</a:t>
            </a:r>
            <a:endParaRPr lang="es-ES" dirty="0"/>
          </a:p>
        </p:txBody>
      </p:sp>
      <p:sp>
        <p:nvSpPr>
          <p:cNvPr id="3" name="ZoneTexte 2"/>
          <p:cNvSpPr txBox="1"/>
          <p:nvPr/>
        </p:nvSpPr>
        <p:spPr>
          <a:xfrm>
            <a:off x="2822395" y="6453336"/>
            <a:ext cx="2697872" cy="307777"/>
          </a:xfrm>
          <a:prstGeom prst="rect">
            <a:avLst/>
          </a:prstGeom>
          <a:solidFill>
            <a:schemeClr val="bg1"/>
          </a:solidFill>
        </p:spPr>
        <p:txBody>
          <a:bodyPr wrap="square" rtlCol="0">
            <a:spAutoFit/>
          </a:bodyPr>
          <a:lstStyle/>
          <a:p>
            <a:r>
              <a:rPr lang="es-ES" sz="1400" b="1" dirty="0" smtClean="0"/>
              <a:t>Velocidad de la marcha: cm/</a:t>
            </a:r>
            <a:r>
              <a:rPr lang="es-ES" sz="1400" b="1" dirty="0" err="1" smtClean="0"/>
              <a:t>seg</a:t>
            </a:r>
            <a:r>
              <a:rPr lang="es-ES" sz="1400" b="1" dirty="0" smtClean="0"/>
              <a:t>.</a:t>
            </a:r>
            <a:endParaRPr lang="es-ES" sz="1400" b="1" dirty="0"/>
          </a:p>
        </p:txBody>
      </p:sp>
    </p:spTree>
    <p:extLst>
      <p:ext uri="{BB962C8B-B14F-4D97-AF65-F5344CB8AC3E}">
        <p14:creationId xmlns:p14="http://schemas.microsoft.com/office/powerpoint/2010/main" val="1464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3140" y="4294260"/>
            <a:ext cx="3206174" cy="2569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75" y="4294261"/>
            <a:ext cx="3206173" cy="2569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1224" y="1434738"/>
            <a:ext cx="3236256" cy="2593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27" y="1447925"/>
            <a:ext cx="3219800" cy="2579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23079" y="8281"/>
            <a:ext cx="8229600" cy="1143000"/>
          </a:xfrm>
        </p:spPr>
        <p:txBody>
          <a:bodyPr>
            <a:normAutofit fontScale="90000"/>
          </a:bodyPr>
          <a:lstStyle/>
          <a:p>
            <a:r>
              <a:rPr lang="es-ES" sz="4000" b="1" dirty="0" smtClean="0">
                <a:solidFill>
                  <a:srgbClr val="C00000"/>
                </a:solidFill>
              </a:rPr>
              <a:t>En los 5 componentes:</a:t>
            </a:r>
            <a:br>
              <a:rPr lang="es-ES" sz="4000" b="1" dirty="0" smtClean="0">
                <a:solidFill>
                  <a:srgbClr val="C00000"/>
                </a:solidFill>
              </a:rPr>
            </a:br>
            <a:r>
              <a:rPr lang="fr-CA" sz="3100" b="1" dirty="0" err="1">
                <a:solidFill>
                  <a:schemeClr val="accent2"/>
                </a:solidFill>
              </a:rPr>
              <a:t>Estudio</a:t>
            </a:r>
            <a:r>
              <a:rPr lang="fr-CA" sz="3100" b="1" dirty="0">
                <a:solidFill>
                  <a:schemeClr val="accent2"/>
                </a:solidFill>
              </a:rPr>
              <a:t>  </a:t>
            </a:r>
            <a:r>
              <a:rPr lang="fr-CA" sz="3100" b="1" dirty="0" err="1">
                <a:solidFill>
                  <a:schemeClr val="accent2"/>
                </a:solidFill>
              </a:rPr>
              <a:t>FRéLE</a:t>
            </a:r>
            <a:r>
              <a:rPr lang="fr-CA" sz="3100" b="1" dirty="0">
                <a:solidFill>
                  <a:schemeClr val="accent2"/>
                </a:solidFill>
              </a:rPr>
              <a:t>, Québec, 1643 </a:t>
            </a:r>
            <a:r>
              <a:rPr lang="fr-CA" sz="3100" b="1" dirty="0" err="1">
                <a:solidFill>
                  <a:schemeClr val="accent2"/>
                </a:solidFill>
              </a:rPr>
              <a:t>personas</a:t>
            </a:r>
            <a:r>
              <a:rPr lang="fr-CA" sz="3100" b="1" dirty="0">
                <a:solidFill>
                  <a:schemeClr val="accent2"/>
                </a:solidFill>
              </a:rPr>
              <a:t> </a:t>
            </a:r>
            <a:r>
              <a:rPr lang="fr-CA" sz="3100" b="1" dirty="0" err="1">
                <a:solidFill>
                  <a:schemeClr val="accent2"/>
                </a:solidFill>
              </a:rPr>
              <a:t>mayores</a:t>
            </a:r>
            <a:endParaRPr lang="es-ES" sz="3100" b="1" dirty="0">
              <a:solidFill>
                <a:srgbClr val="C00000"/>
              </a:solidFill>
            </a:endParaRPr>
          </a:p>
        </p:txBody>
      </p:sp>
      <p:pic>
        <p:nvPicPr>
          <p:cNvPr id="410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92163" y="1505865"/>
            <a:ext cx="3235217" cy="2592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oupe 11"/>
          <p:cNvGrpSpPr/>
          <p:nvPr/>
        </p:nvGrpSpPr>
        <p:grpSpPr>
          <a:xfrm>
            <a:off x="122618" y="1102039"/>
            <a:ext cx="7223884" cy="5473502"/>
            <a:chOff x="106090" y="1065599"/>
            <a:chExt cx="7223884" cy="5473502"/>
          </a:xfrm>
        </p:grpSpPr>
        <p:sp>
          <p:nvSpPr>
            <p:cNvPr id="6" name="ZoneTexte 5"/>
            <p:cNvSpPr txBox="1"/>
            <p:nvPr/>
          </p:nvSpPr>
          <p:spPr>
            <a:xfrm>
              <a:off x="311337" y="1151281"/>
              <a:ext cx="1224136" cy="276999"/>
            </a:xfrm>
            <a:prstGeom prst="rect">
              <a:avLst/>
            </a:prstGeom>
            <a:noFill/>
          </p:spPr>
          <p:txBody>
            <a:bodyPr wrap="square" rtlCol="0">
              <a:spAutoFit/>
            </a:bodyPr>
            <a:lstStyle/>
            <a:p>
              <a:r>
                <a:rPr lang="fr-CA" sz="1200" b="1" dirty="0" smtClean="0">
                  <a:solidFill>
                    <a:schemeClr val="accent2"/>
                  </a:solidFill>
                </a:rPr>
                <a:t>Zona de </a:t>
              </a:r>
              <a:r>
                <a:rPr lang="fr-CA" sz="1200" b="1" dirty="0" err="1" smtClean="0">
                  <a:solidFill>
                    <a:schemeClr val="accent2"/>
                  </a:solidFill>
                </a:rPr>
                <a:t>riesgo</a:t>
              </a:r>
              <a:endParaRPr lang="fr-CA" sz="1200" b="1" dirty="0">
                <a:solidFill>
                  <a:schemeClr val="accent2"/>
                </a:solidFill>
              </a:endParaRPr>
            </a:p>
          </p:txBody>
        </p:sp>
        <p:pic>
          <p:nvPicPr>
            <p:cNvPr id="4109"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065599"/>
              <a:ext cx="12255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0"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3140" y="1116037"/>
              <a:ext cx="12255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1"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090" y="3966764"/>
              <a:ext cx="12255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2"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4424" y="4020568"/>
              <a:ext cx="12255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lèche vers le bas 8"/>
            <p:cNvSpPr/>
            <p:nvPr/>
          </p:nvSpPr>
          <p:spPr>
            <a:xfrm>
              <a:off x="628892" y="1372418"/>
              <a:ext cx="360040" cy="161925"/>
            </a:xfrm>
            <a:prstGeom prst="down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4127" name="Picture 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46308" y="1327351"/>
              <a:ext cx="481013"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28" name="Picture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8579" y="4247220"/>
              <a:ext cx="481013"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29" name="Picture 3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8404" y="1409874"/>
              <a:ext cx="481013"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0" name="Picture 3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82717" y="4269810"/>
              <a:ext cx="481013"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11337" y="1613572"/>
              <a:ext cx="1025797" cy="2087636"/>
            </a:xfrm>
            <a:prstGeom prst="rect">
              <a:avLst/>
            </a:prstGeom>
            <a:solidFill>
              <a:schemeClr val="accent2">
                <a:alpha val="43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accent2"/>
                </a:solidFill>
              </a:endParaRPr>
            </a:p>
          </p:txBody>
        </p:sp>
        <p:pic>
          <p:nvPicPr>
            <p:cNvPr id="4132" name="Picture 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70284" y="1641923"/>
              <a:ext cx="1645917" cy="2105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3" name="Picture 3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68404" y="1585071"/>
              <a:ext cx="363474" cy="212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4" name="Picture 3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13708" y="4436133"/>
              <a:ext cx="591422" cy="2068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35" name="Pictur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4572" y="4448363"/>
              <a:ext cx="589025" cy="209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1" name="Groupe 10"/>
          <p:cNvGrpSpPr/>
          <p:nvPr/>
        </p:nvGrpSpPr>
        <p:grpSpPr>
          <a:xfrm>
            <a:off x="950116" y="1643151"/>
            <a:ext cx="7321003" cy="4926458"/>
            <a:chOff x="911498" y="1628800"/>
            <a:chExt cx="7321003" cy="4926458"/>
          </a:xfrm>
        </p:grpSpPr>
        <p:sp>
          <p:nvSpPr>
            <p:cNvPr id="8" name="Rectangle 7"/>
            <p:cNvSpPr/>
            <p:nvPr/>
          </p:nvSpPr>
          <p:spPr>
            <a:xfrm>
              <a:off x="6516216" y="1628800"/>
              <a:ext cx="1716285" cy="2088232"/>
            </a:xfrm>
            <a:prstGeom prst="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4117" name="Picture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03848" y="1679055"/>
              <a:ext cx="432048"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8" name="Picture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09550" y="1630104"/>
              <a:ext cx="1062719" cy="2098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9" name="Picture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1498" y="4464519"/>
              <a:ext cx="1488355" cy="2090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20" name="Picture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83040" y="4451957"/>
              <a:ext cx="1449461" cy="2103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3819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fr-CA" altLang="fr-FR" sz="3400" b="1" dirty="0" smtClean="0">
                <a:solidFill>
                  <a:schemeClr val="accent2"/>
                </a:solidFill>
              </a:rPr>
              <a:t/>
            </a:r>
            <a:br>
              <a:rPr lang="fr-CA" altLang="fr-FR" sz="3400" b="1" dirty="0" smtClean="0">
                <a:solidFill>
                  <a:schemeClr val="accent2"/>
                </a:solidFill>
              </a:rPr>
            </a:br>
            <a:r>
              <a:rPr lang="es-ES" altLang="fr-FR" sz="2800" b="1" dirty="0" smtClean="0">
                <a:solidFill>
                  <a:schemeClr val="accent2"/>
                </a:solidFill>
              </a:rPr>
              <a:t>Los componentes de la fragilidad a lo largo del tiempo en una persona</a:t>
            </a:r>
          </a:p>
        </p:txBody>
      </p:sp>
      <p:pic>
        <p:nvPicPr>
          <p:cNvPr id="122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773238"/>
            <a:ext cx="7991475" cy="4271962"/>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293" name="Rectangle 6"/>
          <p:cNvSpPr>
            <a:spLocks noChangeArrowheads="1"/>
          </p:cNvSpPr>
          <p:nvPr/>
        </p:nvSpPr>
        <p:spPr bwMode="auto">
          <a:xfrm rot="-5400000">
            <a:off x="-504031" y="3609182"/>
            <a:ext cx="2592387" cy="215900"/>
          </a:xfrm>
          <a:prstGeom prst="rect">
            <a:avLst/>
          </a:prstGeom>
          <a:solidFill>
            <a:schemeClr val="accent1"/>
          </a:solidFill>
          <a:ln w="9525">
            <a:solidFill>
              <a:schemeClr val="tx1"/>
            </a:solidFill>
            <a:miter lim="800000"/>
            <a:headEnd/>
            <a:tailEnd/>
          </a:ln>
        </p:spPr>
        <p:txBody>
          <a:bodyPr vert="eaVert"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fontAlgn="base" hangingPunct="1">
              <a:spcBef>
                <a:spcPct val="0"/>
              </a:spcBef>
              <a:spcAft>
                <a:spcPct val="0"/>
              </a:spcAft>
            </a:pPr>
            <a:endParaRPr lang="fr-FR" altLang="fr-FR" sz="1200" b="1" smtClean="0">
              <a:solidFill>
                <a:srgbClr val="000000"/>
              </a:solidFill>
            </a:endParaRPr>
          </a:p>
        </p:txBody>
      </p:sp>
      <p:sp>
        <p:nvSpPr>
          <p:cNvPr id="12295" name="Line 8"/>
          <p:cNvSpPr>
            <a:spLocks noChangeShapeType="1"/>
          </p:cNvSpPr>
          <p:nvPr/>
        </p:nvSpPr>
        <p:spPr bwMode="auto">
          <a:xfrm>
            <a:off x="1042988" y="4076700"/>
            <a:ext cx="7202487"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fr-CA" smtClean="0">
              <a:solidFill>
                <a:srgbClr val="000000"/>
              </a:solidFill>
            </a:endParaRPr>
          </a:p>
        </p:txBody>
      </p:sp>
      <p:sp>
        <p:nvSpPr>
          <p:cNvPr id="12310" name="AutoShape 28"/>
          <p:cNvSpPr>
            <a:spLocks noChangeArrowheads="1"/>
          </p:cNvSpPr>
          <p:nvPr/>
        </p:nvSpPr>
        <p:spPr bwMode="auto">
          <a:xfrm>
            <a:off x="6300788" y="2060575"/>
            <a:ext cx="1368425" cy="1296988"/>
          </a:xfrm>
          <a:prstGeom prst="foldedCorner">
            <a:avLst>
              <a:gd name="adj" fmla="val 12500"/>
            </a:avLst>
          </a:prstGeom>
          <a:gradFill rotWithShape="1">
            <a:gsLst>
              <a:gs pos="0">
                <a:srgbClr val="FFFF66"/>
              </a:gs>
              <a:gs pos="100000">
                <a:srgbClr val="FFFFEC"/>
              </a:gs>
            </a:gsLst>
            <a:lin ang="2700000" scaled="1"/>
          </a:gradFill>
          <a:ln w="22225">
            <a:solidFill>
              <a:schemeClr val="tx1"/>
            </a:solidFill>
            <a:round/>
            <a:headEnd/>
            <a:tailEnd/>
          </a:ln>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fontAlgn="base" hangingPunct="1">
              <a:spcBef>
                <a:spcPct val="0"/>
              </a:spcBef>
              <a:spcAft>
                <a:spcPct val="0"/>
              </a:spcAft>
            </a:pPr>
            <a:r>
              <a:rPr lang="es-ES" altLang="fr-FR" sz="1600" b="1" dirty="0" smtClean="0">
                <a:solidFill>
                  <a:srgbClr val="000000"/>
                </a:solidFill>
              </a:rPr>
              <a:t>Umbral </a:t>
            </a:r>
          </a:p>
          <a:p>
            <a:pPr algn="ctr" eaLnBrk="1" fontAlgn="base" hangingPunct="1">
              <a:spcBef>
                <a:spcPct val="0"/>
              </a:spcBef>
              <a:spcAft>
                <a:spcPct val="0"/>
              </a:spcAft>
            </a:pPr>
            <a:r>
              <a:rPr lang="es-ES" altLang="fr-FR" sz="1600" b="1" dirty="0" smtClean="0">
                <a:solidFill>
                  <a:srgbClr val="000000"/>
                </a:solidFill>
              </a:rPr>
              <a:t>de </a:t>
            </a:r>
          </a:p>
          <a:p>
            <a:pPr algn="ctr" eaLnBrk="1" fontAlgn="base" hangingPunct="1">
              <a:spcBef>
                <a:spcPct val="0"/>
              </a:spcBef>
              <a:spcAft>
                <a:spcPct val="0"/>
              </a:spcAft>
            </a:pPr>
            <a:r>
              <a:rPr lang="es-ES" altLang="fr-FR" sz="1600" b="1" dirty="0" smtClean="0">
                <a:solidFill>
                  <a:srgbClr val="000000"/>
                </a:solidFill>
              </a:rPr>
              <a:t>fragilidad</a:t>
            </a:r>
          </a:p>
        </p:txBody>
      </p:sp>
      <p:cxnSp>
        <p:nvCxnSpPr>
          <p:cNvPr id="12311" name="AutoShape 30"/>
          <p:cNvCxnSpPr>
            <a:cxnSpLocks noChangeShapeType="1"/>
            <a:stCxn id="12295" idx="1"/>
            <a:endCxn id="12310" idx="3"/>
          </p:cNvCxnSpPr>
          <p:nvPr/>
        </p:nvCxnSpPr>
        <p:spPr bwMode="auto">
          <a:xfrm rot="16200000" flipV="1">
            <a:off x="7265194" y="3124994"/>
            <a:ext cx="1395412" cy="565150"/>
          </a:xfrm>
          <a:prstGeom prst="curvedConnector4">
            <a:avLst>
              <a:gd name="adj1" fmla="val 37315"/>
              <a:gd name="adj2" fmla="val 61519"/>
            </a:avLst>
          </a:prstGeom>
          <a:noFill/>
          <a:ln w="41275">
            <a:solidFill>
              <a:schemeClr val="accent2"/>
            </a:solidFill>
            <a:round/>
            <a:headEnd type="stealth" w="lg" len="lg"/>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0737478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Espace réservé du contenu 4"/>
          <p:cNvGraphicFramePr>
            <a:graphicFrameLocks/>
          </p:cNvGraphicFramePr>
          <p:nvPr>
            <p:extLst>
              <p:ext uri="{D42A27DB-BD31-4B8C-83A1-F6EECF244321}">
                <p14:modId xmlns:p14="http://schemas.microsoft.com/office/powerpoint/2010/main" val="1814824176"/>
              </p:ext>
            </p:extLst>
          </p:nvPr>
        </p:nvGraphicFramePr>
        <p:xfrm>
          <a:off x="1073200" y="1700808"/>
          <a:ext cx="6846135" cy="3810000"/>
        </p:xfrm>
        <a:graphic>
          <a:graphicData uri="http://schemas.openxmlformats.org/drawingml/2006/table">
            <a:tbl>
              <a:tblPr firstRow="1" bandRow="1">
                <a:tableStyleId>{5C22544A-7EE6-4342-B048-85BDC9FD1C3A}</a:tableStyleId>
              </a:tblPr>
              <a:tblGrid>
                <a:gridCol w="2390081"/>
                <a:gridCol w="1546446"/>
                <a:gridCol w="1540381"/>
                <a:gridCol w="1369227"/>
              </a:tblGrid>
              <a:tr h="333273">
                <a:tc>
                  <a:txBody>
                    <a:bodyPr/>
                    <a:lstStyle/>
                    <a:p>
                      <a:endParaRPr lang="fr-CA" sz="2400" dirty="0"/>
                    </a:p>
                  </a:txBody>
                  <a:tcPr>
                    <a:solidFill>
                      <a:srgbClr val="002060"/>
                    </a:solidFill>
                  </a:tcPr>
                </a:tc>
                <a:tc>
                  <a:txBody>
                    <a:bodyPr/>
                    <a:lstStyle/>
                    <a:p>
                      <a:r>
                        <a:rPr lang="fr-CA" sz="2400" b="1" dirty="0" smtClean="0"/>
                        <a:t>Fried NF</a:t>
                      </a:r>
                      <a:endParaRPr lang="fr-CA" sz="2400" b="1" dirty="0"/>
                    </a:p>
                  </a:txBody>
                  <a:tcPr>
                    <a:solidFill>
                      <a:srgbClr val="002060"/>
                    </a:solidFill>
                  </a:tcPr>
                </a:tc>
                <a:tc>
                  <a:txBody>
                    <a:bodyPr/>
                    <a:lstStyle/>
                    <a:p>
                      <a:r>
                        <a:rPr lang="fr-CA" sz="2400" b="1" dirty="0" smtClean="0"/>
                        <a:t>Fried PF</a:t>
                      </a:r>
                      <a:endParaRPr lang="fr-CA" sz="2400" b="1" dirty="0"/>
                    </a:p>
                  </a:txBody>
                  <a:tcPr>
                    <a:solidFill>
                      <a:srgbClr val="002060"/>
                    </a:solidFill>
                  </a:tcPr>
                </a:tc>
                <a:tc>
                  <a:txBody>
                    <a:bodyPr/>
                    <a:lstStyle/>
                    <a:p>
                      <a:r>
                        <a:rPr lang="fr-CA" sz="2400" b="1" dirty="0" smtClean="0"/>
                        <a:t>Fried F</a:t>
                      </a:r>
                      <a:endParaRPr lang="fr-CA" sz="2400" b="1" dirty="0"/>
                    </a:p>
                  </a:txBody>
                  <a:tcPr>
                    <a:solidFill>
                      <a:srgbClr val="002060"/>
                    </a:solidFill>
                  </a:tcPr>
                </a:tc>
              </a:tr>
              <a:tr h="355101">
                <a:tc>
                  <a:txBody>
                    <a:bodyPr/>
                    <a:lstStyle/>
                    <a:p>
                      <a:r>
                        <a:rPr lang="fr-CA" sz="2400" b="1" dirty="0" smtClean="0"/>
                        <a:t>% </a:t>
                      </a:r>
                      <a:r>
                        <a:rPr lang="fr-CA" sz="1800" b="1" dirty="0" err="1" smtClean="0"/>
                        <a:t>FRèLE</a:t>
                      </a:r>
                      <a:r>
                        <a:rPr lang="fr-CA" sz="1800" b="1" dirty="0" smtClean="0"/>
                        <a:t> </a:t>
                      </a:r>
                      <a:r>
                        <a:rPr lang="es-ES" sz="1400" b="1" baseline="0" noProof="0" dirty="0" smtClean="0"/>
                        <a:t>(65 anos +)</a:t>
                      </a:r>
                      <a:endParaRPr lang="fr-CA" sz="1400" b="1" dirty="0"/>
                    </a:p>
                  </a:txBody>
                  <a:tcPr/>
                </a:tc>
                <a:tc>
                  <a:txBody>
                    <a:bodyPr/>
                    <a:lstStyle/>
                    <a:p>
                      <a:pPr algn="ctr"/>
                      <a:r>
                        <a:rPr lang="fr-CA" sz="2000" b="1" i="0" dirty="0" smtClean="0"/>
                        <a:t>49%</a:t>
                      </a:r>
                      <a:endParaRPr lang="fr-CA" sz="2000" b="1" i="0" dirty="0"/>
                    </a:p>
                  </a:txBody>
                  <a:tcPr/>
                </a:tc>
                <a:tc>
                  <a:txBody>
                    <a:bodyPr/>
                    <a:lstStyle/>
                    <a:p>
                      <a:pPr algn="ctr"/>
                      <a:r>
                        <a:rPr lang="fr-CA" sz="2000" b="1" i="0" dirty="0" smtClean="0"/>
                        <a:t>40%</a:t>
                      </a:r>
                      <a:endParaRPr lang="fr-CA" sz="2000" b="1" i="0" dirty="0"/>
                    </a:p>
                  </a:txBody>
                  <a:tcPr/>
                </a:tc>
                <a:tc>
                  <a:txBody>
                    <a:bodyPr/>
                    <a:lstStyle/>
                    <a:p>
                      <a:pPr algn="ctr"/>
                      <a:r>
                        <a:rPr lang="fr-CA" sz="2000" b="1" i="0" dirty="0" smtClean="0"/>
                        <a:t>11%</a:t>
                      </a:r>
                      <a:endParaRPr lang="fr-CA" sz="2000" b="1" i="0" dirty="0"/>
                    </a:p>
                  </a:txBody>
                  <a:tcPr/>
                </a:tc>
              </a:tr>
              <a:tr h="3551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2400" b="1" dirty="0" smtClean="0"/>
                        <a:t>% </a:t>
                      </a:r>
                      <a:r>
                        <a:rPr lang="fr-CA" sz="1800" b="1" dirty="0" smtClean="0"/>
                        <a:t>CHS</a:t>
                      </a:r>
                      <a:r>
                        <a:rPr lang="fr-CA" sz="1800" b="1" baseline="30000" dirty="0" smtClean="0"/>
                        <a:t>(1)</a:t>
                      </a:r>
                      <a:r>
                        <a:rPr lang="es-ES" sz="2400" b="1" baseline="0" noProof="0" dirty="0" smtClean="0"/>
                        <a:t> </a:t>
                      </a:r>
                      <a:r>
                        <a:rPr lang="es-ES" sz="1400" b="1" baseline="0" noProof="0" dirty="0" smtClean="0"/>
                        <a:t>(65 anos +)</a:t>
                      </a:r>
                      <a:endParaRPr lang="fr-CA" sz="1400" b="1" baseline="30000" dirty="0" smtClean="0"/>
                    </a:p>
                  </a:txBody>
                  <a:tcPr/>
                </a:tc>
                <a:tc>
                  <a:txBody>
                    <a:bodyPr/>
                    <a:lstStyle/>
                    <a:p>
                      <a:pPr algn="ctr"/>
                      <a:r>
                        <a:rPr lang="fr-CA" sz="2000" b="1" i="0" dirty="0" smtClean="0"/>
                        <a:t>33%</a:t>
                      </a:r>
                      <a:endParaRPr lang="fr-CA" sz="2000" b="1" i="0" dirty="0"/>
                    </a:p>
                  </a:txBody>
                  <a:tcPr/>
                </a:tc>
                <a:tc>
                  <a:txBody>
                    <a:bodyPr/>
                    <a:lstStyle/>
                    <a:p>
                      <a:pPr algn="ctr"/>
                      <a:r>
                        <a:rPr lang="fr-CA" sz="2000" b="1" i="0" dirty="0" smtClean="0"/>
                        <a:t>55%</a:t>
                      </a:r>
                      <a:endParaRPr lang="fr-CA" sz="2000" b="1" i="0" dirty="0"/>
                    </a:p>
                  </a:txBody>
                  <a:tcPr/>
                </a:tc>
                <a:tc>
                  <a:txBody>
                    <a:bodyPr/>
                    <a:lstStyle/>
                    <a:p>
                      <a:pPr algn="ctr"/>
                      <a:r>
                        <a:rPr lang="fr-CA" sz="2000" b="1" i="0" dirty="0" smtClean="0"/>
                        <a:t>12%</a:t>
                      </a:r>
                      <a:endParaRPr lang="fr-CA" sz="2000" b="1" i="0" dirty="0"/>
                    </a:p>
                  </a:txBody>
                  <a:tcPr/>
                </a:tc>
              </a:tr>
              <a:tr h="3551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2400" b="1" dirty="0" smtClean="0"/>
                        <a:t>% </a:t>
                      </a:r>
                      <a:r>
                        <a:rPr lang="fr-CA" sz="1800" b="1" dirty="0" smtClean="0"/>
                        <a:t>WHAS</a:t>
                      </a:r>
                      <a:r>
                        <a:rPr lang="fr-CA" sz="1800" b="1" baseline="30000" dirty="0" smtClean="0"/>
                        <a:t>(1)</a:t>
                      </a:r>
                      <a:r>
                        <a:rPr lang="es-ES" sz="2400" b="1" baseline="0" noProof="0" dirty="0" smtClean="0"/>
                        <a:t> </a:t>
                      </a:r>
                      <a:r>
                        <a:rPr lang="es-ES" sz="1400" b="1" baseline="0" noProof="0" dirty="0" smtClean="0"/>
                        <a:t>(65 anos +)</a:t>
                      </a:r>
                      <a:endParaRPr lang="fr-CA" sz="1400" b="1" dirty="0" smtClean="0"/>
                    </a:p>
                  </a:txBody>
                  <a:tcPr/>
                </a:tc>
                <a:tc>
                  <a:txBody>
                    <a:bodyPr/>
                    <a:lstStyle/>
                    <a:p>
                      <a:pPr algn="ctr"/>
                      <a:r>
                        <a:rPr lang="fr-CA" sz="2000" b="1" i="0" dirty="0" smtClean="0"/>
                        <a:t>45%</a:t>
                      </a:r>
                      <a:endParaRPr lang="fr-CA" sz="2000" b="1" i="0" dirty="0"/>
                    </a:p>
                  </a:txBody>
                  <a:tcPr/>
                </a:tc>
                <a:tc>
                  <a:txBody>
                    <a:bodyPr/>
                    <a:lstStyle/>
                    <a:p>
                      <a:pPr algn="ctr"/>
                      <a:r>
                        <a:rPr lang="fr-CA" sz="2000" b="1" i="0" dirty="0" smtClean="0"/>
                        <a:t>44%</a:t>
                      </a:r>
                      <a:endParaRPr lang="fr-CA" sz="2000" b="1" i="0" dirty="0"/>
                    </a:p>
                  </a:txBody>
                  <a:tcPr/>
                </a:tc>
                <a:tc>
                  <a:txBody>
                    <a:bodyPr/>
                    <a:lstStyle/>
                    <a:p>
                      <a:pPr algn="ctr"/>
                      <a:r>
                        <a:rPr lang="fr-CA" sz="2000" b="1" i="0" dirty="0" smtClean="0"/>
                        <a:t>11%</a:t>
                      </a:r>
                      <a:endParaRPr lang="fr-CA" sz="2000" b="1" i="0" dirty="0"/>
                    </a:p>
                  </a:txBody>
                  <a:tcPr/>
                </a:tc>
              </a:tr>
              <a:tr h="355101">
                <a:tc>
                  <a:txBody>
                    <a:bodyPr/>
                    <a:lstStyle/>
                    <a:p>
                      <a:r>
                        <a:rPr lang="es-ES" sz="1800" b="1" noProof="0" dirty="0" smtClean="0"/>
                        <a:t>Toledo</a:t>
                      </a:r>
                      <a:r>
                        <a:rPr lang="fr-CA" sz="1800" b="1" baseline="30000" dirty="0" smtClean="0"/>
                        <a:t>(2)</a:t>
                      </a:r>
                      <a:r>
                        <a:rPr lang="es-ES" sz="1800" b="1" baseline="0" noProof="0" dirty="0" smtClean="0"/>
                        <a:t> </a:t>
                      </a:r>
                      <a:r>
                        <a:rPr lang="es-ES" sz="1400" b="1" baseline="0" noProof="0" dirty="0" smtClean="0"/>
                        <a:t>(65 anos +)</a:t>
                      </a:r>
                      <a:endParaRPr lang="es-ES" sz="1000" b="1" noProof="0" dirty="0"/>
                    </a:p>
                  </a:txBody>
                  <a:tcPr/>
                </a:tc>
                <a:tc>
                  <a:txBody>
                    <a:bodyPr/>
                    <a:lstStyle/>
                    <a:p>
                      <a:pPr algn="ctr"/>
                      <a:r>
                        <a:rPr lang="fr-CA" sz="2000" b="1" i="0" dirty="0" smtClean="0"/>
                        <a:t>50%</a:t>
                      </a:r>
                      <a:endParaRPr lang="fr-CA" sz="2000" b="1" i="0" dirty="0"/>
                    </a:p>
                  </a:txBody>
                  <a:tcPr/>
                </a:tc>
                <a:tc>
                  <a:txBody>
                    <a:bodyPr/>
                    <a:lstStyle/>
                    <a:p>
                      <a:pPr algn="ctr"/>
                      <a:r>
                        <a:rPr lang="fr-CA" sz="2000" b="1" i="0" dirty="0" smtClean="0"/>
                        <a:t>42%</a:t>
                      </a:r>
                      <a:endParaRPr lang="fr-CA" sz="2000" b="1" i="0" dirty="0"/>
                    </a:p>
                  </a:txBody>
                  <a:tcPr/>
                </a:tc>
                <a:tc>
                  <a:txBody>
                    <a:bodyPr/>
                    <a:lstStyle/>
                    <a:p>
                      <a:pPr algn="ctr"/>
                      <a:r>
                        <a:rPr lang="fr-CA" sz="2000" b="1" i="0" dirty="0" smtClean="0"/>
                        <a:t>8%</a:t>
                      </a:r>
                      <a:endParaRPr lang="fr-CA" sz="2000" b="1" i="0" dirty="0"/>
                    </a:p>
                  </a:txBody>
                  <a:tcPr/>
                </a:tc>
              </a:tr>
              <a:tr h="355101">
                <a:tc>
                  <a:txBody>
                    <a:bodyPr/>
                    <a:lstStyle/>
                    <a:p>
                      <a:r>
                        <a:rPr lang="es-ES" sz="1800" b="1" noProof="0" dirty="0" smtClean="0"/>
                        <a:t>España</a:t>
                      </a:r>
                      <a:r>
                        <a:rPr lang="es-ES" sz="1800" b="1" baseline="30000" noProof="0" dirty="0" smtClean="0"/>
                        <a:t>(3) </a:t>
                      </a:r>
                      <a:r>
                        <a:rPr lang="es-ES" sz="1400" b="1" baseline="0" noProof="0" dirty="0" smtClean="0"/>
                        <a:t>(65 anos +)</a:t>
                      </a:r>
                      <a:endParaRPr lang="es-ES" sz="1000" b="1" baseline="30000" noProof="0" dirty="0"/>
                    </a:p>
                  </a:txBody>
                  <a:tcPr/>
                </a:tc>
                <a:tc>
                  <a:txBody>
                    <a:bodyPr/>
                    <a:lstStyle/>
                    <a:p>
                      <a:pPr algn="ctr"/>
                      <a:r>
                        <a:rPr lang="fr-CA" sz="2000" b="1" i="0" dirty="0" smtClean="0"/>
                        <a:t>22%</a:t>
                      </a:r>
                      <a:endParaRPr lang="fr-CA" sz="2000" b="1" i="0" dirty="0"/>
                    </a:p>
                  </a:txBody>
                  <a:tcPr/>
                </a:tc>
                <a:tc>
                  <a:txBody>
                    <a:bodyPr/>
                    <a:lstStyle/>
                    <a:p>
                      <a:pPr algn="ctr"/>
                      <a:r>
                        <a:rPr lang="fr-CA" sz="2000" b="1" i="0" dirty="0" smtClean="0"/>
                        <a:t>51%</a:t>
                      </a:r>
                      <a:endParaRPr lang="fr-CA" sz="2000" b="1" i="0" dirty="0"/>
                    </a:p>
                  </a:txBody>
                  <a:tcPr/>
                </a:tc>
                <a:tc>
                  <a:txBody>
                    <a:bodyPr/>
                    <a:lstStyle/>
                    <a:p>
                      <a:pPr algn="ctr"/>
                      <a:r>
                        <a:rPr lang="fr-CA" sz="2000" b="1" i="0" dirty="0" smtClean="0"/>
                        <a:t>27%</a:t>
                      </a:r>
                      <a:endParaRPr lang="fr-CA" sz="2000" b="1" i="0" dirty="0"/>
                    </a:p>
                  </a:txBody>
                  <a:tcPr/>
                </a:tc>
              </a:tr>
              <a:tr h="355101">
                <a:tc>
                  <a:txBody>
                    <a:bodyPr/>
                    <a:lstStyle/>
                    <a:p>
                      <a:r>
                        <a:rPr lang="es-ES" sz="1800" b="1" noProof="0" dirty="0" smtClean="0"/>
                        <a:t>México DC</a:t>
                      </a:r>
                      <a:r>
                        <a:rPr lang="fr-CA" sz="1800" b="1" baseline="30000" dirty="0" smtClean="0"/>
                        <a:t>(43) </a:t>
                      </a:r>
                      <a:r>
                        <a:rPr lang="fr-CA" sz="1400" b="1" baseline="30000" dirty="0" smtClean="0"/>
                        <a:t> </a:t>
                      </a:r>
                      <a:r>
                        <a:rPr lang="es-ES" sz="1400" b="1" baseline="0" noProof="0" dirty="0" smtClean="0"/>
                        <a:t>(60 anos +)</a:t>
                      </a:r>
                      <a:endParaRPr lang="es-ES" sz="1400" b="1" baseline="0" noProof="0" dirty="0"/>
                    </a:p>
                  </a:txBody>
                  <a:tcPr/>
                </a:tc>
                <a:tc>
                  <a:txBody>
                    <a:bodyPr/>
                    <a:lstStyle/>
                    <a:p>
                      <a:pPr algn="ctr"/>
                      <a:r>
                        <a:rPr lang="fr-CA" sz="2000" b="1" i="0" dirty="0" smtClean="0"/>
                        <a:t>12%</a:t>
                      </a:r>
                      <a:endParaRPr lang="fr-CA" sz="2000" b="1" i="0" dirty="0"/>
                    </a:p>
                  </a:txBody>
                  <a:tcPr/>
                </a:tc>
                <a:tc>
                  <a:txBody>
                    <a:bodyPr/>
                    <a:lstStyle/>
                    <a:p>
                      <a:pPr algn="ctr"/>
                      <a:r>
                        <a:rPr lang="fr-CA" sz="2000" b="1" i="0" dirty="0" smtClean="0"/>
                        <a:t>49%</a:t>
                      </a:r>
                      <a:endParaRPr lang="fr-CA" sz="2000" b="1" i="0" dirty="0"/>
                    </a:p>
                  </a:txBody>
                  <a:tcPr/>
                </a:tc>
                <a:tc>
                  <a:txBody>
                    <a:bodyPr/>
                    <a:lstStyle/>
                    <a:p>
                      <a:pPr algn="ctr"/>
                      <a:r>
                        <a:rPr lang="fr-CA" sz="2000" b="1" i="0" dirty="0" smtClean="0"/>
                        <a:t>39%</a:t>
                      </a:r>
                      <a:endParaRPr lang="fr-CA" sz="2000" b="1" i="0" dirty="0"/>
                    </a:p>
                  </a:txBody>
                  <a:tcPr/>
                </a:tc>
              </a:tr>
              <a:tr h="3551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noProof="0" dirty="0" smtClean="0"/>
                        <a:t>Santiago</a:t>
                      </a:r>
                      <a:r>
                        <a:rPr lang="fr-CA" sz="1800" b="1" baseline="30000" dirty="0" smtClean="0"/>
                        <a:t>(4)</a:t>
                      </a:r>
                      <a:r>
                        <a:rPr lang="es-ES" sz="1800" b="1" baseline="0" noProof="0" dirty="0" smtClean="0"/>
                        <a:t> </a:t>
                      </a:r>
                      <a:r>
                        <a:rPr lang="es-ES" sz="1400" b="1" baseline="0" noProof="0" dirty="0" smtClean="0"/>
                        <a:t>(60 </a:t>
                      </a:r>
                      <a:r>
                        <a:rPr lang="es-ES" sz="1400" b="1" baseline="0" noProof="1" smtClean="0"/>
                        <a:t>anos</a:t>
                      </a:r>
                      <a:r>
                        <a:rPr lang="es-ES" sz="1400" b="1" baseline="0" noProof="0" dirty="0" smtClean="0"/>
                        <a:t> +)</a:t>
                      </a:r>
                      <a:endParaRPr lang="es-ES" sz="1800" b="1" noProof="0" dirty="0"/>
                    </a:p>
                  </a:txBody>
                  <a:tcPr/>
                </a:tc>
                <a:tc>
                  <a:txBody>
                    <a:bodyPr/>
                    <a:lstStyle/>
                    <a:p>
                      <a:pPr algn="ctr"/>
                      <a:r>
                        <a:rPr lang="fr-CA" sz="2000" b="1" i="0" dirty="0" smtClean="0"/>
                        <a:t>6%</a:t>
                      </a:r>
                      <a:endParaRPr lang="fr-CA" sz="2000" b="1" i="0" dirty="0"/>
                    </a:p>
                  </a:txBody>
                  <a:tcPr/>
                </a:tc>
                <a:tc>
                  <a:txBody>
                    <a:bodyPr/>
                    <a:lstStyle/>
                    <a:p>
                      <a:pPr algn="ctr"/>
                      <a:r>
                        <a:rPr lang="fr-CA" sz="2000" b="1" i="0" dirty="0" smtClean="0"/>
                        <a:t>51%</a:t>
                      </a:r>
                      <a:endParaRPr lang="fr-CA" sz="2000" b="1" i="0" dirty="0"/>
                    </a:p>
                  </a:txBody>
                  <a:tcPr/>
                </a:tc>
                <a:tc>
                  <a:txBody>
                    <a:bodyPr/>
                    <a:lstStyle/>
                    <a:p>
                      <a:pPr algn="ctr"/>
                      <a:r>
                        <a:rPr lang="fr-CA" sz="2000" b="1" i="0" dirty="0" smtClean="0"/>
                        <a:t>43%</a:t>
                      </a:r>
                      <a:endParaRPr lang="fr-CA" sz="2000" b="1" i="0" dirty="0"/>
                    </a:p>
                  </a:txBody>
                  <a:tcPr/>
                </a:tc>
              </a:tr>
              <a:tr h="3551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noProof="0" dirty="0" smtClean="0"/>
                        <a:t>Sao Paulo</a:t>
                      </a:r>
                      <a:r>
                        <a:rPr lang="fr-CA" sz="1800" b="1" baseline="30000" dirty="0" smtClean="0"/>
                        <a:t>(4) </a:t>
                      </a:r>
                      <a:r>
                        <a:rPr lang="es-ES" sz="1400" b="1" baseline="0" noProof="0" dirty="0" smtClean="0"/>
                        <a:t>(60 </a:t>
                      </a:r>
                      <a:r>
                        <a:rPr lang="es-ES" sz="1400" b="1" baseline="0" noProof="1" smtClean="0"/>
                        <a:t>anos</a:t>
                      </a:r>
                      <a:r>
                        <a:rPr lang="es-ES" sz="1400" b="1" baseline="0" noProof="0" dirty="0" smtClean="0"/>
                        <a:t> +)</a:t>
                      </a:r>
                      <a:endParaRPr lang="es-ES" sz="1800" b="1" noProof="0" dirty="0"/>
                    </a:p>
                  </a:txBody>
                  <a:tcPr/>
                </a:tc>
                <a:tc>
                  <a:txBody>
                    <a:bodyPr/>
                    <a:lstStyle/>
                    <a:p>
                      <a:pPr algn="ctr"/>
                      <a:r>
                        <a:rPr lang="fr-CA" sz="2000" b="1" i="0" dirty="0" smtClean="0"/>
                        <a:t>11%</a:t>
                      </a:r>
                      <a:endParaRPr lang="fr-CA" sz="2000" b="1" i="0" dirty="0"/>
                    </a:p>
                  </a:txBody>
                  <a:tcPr/>
                </a:tc>
                <a:tc>
                  <a:txBody>
                    <a:bodyPr/>
                    <a:lstStyle/>
                    <a:p>
                      <a:pPr algn="ctr"/>
                      <a:r>
                        <a:rPr lang="fr-CA" sz="2000" b="1" i="0" dirty="0" smtClean="0"/>
                        <a:t>49%</a:t>
                      </a:r>
                      <a:endParaRPr lang="fr-CA" sz="2000" b="1" i="0" dirty="0"/>
                    </a:p>
                  </a:txBody>
                  <a:tcPr/>
                </a:tc>
                <a:tc>
                  <a:txBody>
                    <a:bodyPr/>
                    <a:lstStyle/>
                    <a:p>
                      <a:pPr algn="ctr"/>
                      <a:r>
                        <a:rPr lang="fr-CA" sz="2000" b="1" i="0" dirty="0" smtClean="0"/>
                        <a:t>40%</a:t>
                      </a:r>
                      <a:endParaRPr lang="fr-CA" sz="2000" b="1" i="0" dirty="0"/>
                    </a:p>
                  </a:txBody>
                  <a:tcPr/>
                </a:tc>
              </a:tr>
            </a:tbl>
          </a:graphicData>
        </a:graphic>
      </p:graphicFrame>
      <p:sp>
        <p:nvSpPr>
          <p:cNvPr id="3" name="Titre 2"/>
          <p:cNvSpPr>
            <a:spLocks noGrp="1"/>
          </p:cNvSpPr>
          <p:nvPr>
            <p:ph type="title"/>
          </p:nvPr>
        </p:nvSpPr>
        <p:spPr>
          <a:xfrm>
            <a:off x="179512" y="332656"/>
            <a:ext cx="8892480" cy="1512168"/>
          </a:xfrm>
        </p:spPr>
        <p:txBody>
          <a:bodyPr>
            <a:normAutofit/>
          </a:bodyPr>
          <a:lstStyle/>
          <a:p>
            <a:r>
              <a:rPr lang="es-ES" sz="3200" b="1" dirty="0" smtClean="0">
                <a:solidFill>
                  <a:schemeClr val="accent2"/>
                </a:solidFill>
              </a:rPr>
              <a:t>Frecuencias </a:t>
            </a:r>
            <a:r>
              <a:rPr lang="es-ES" sz="3200" b="1" dirty="0">
                <a:solidFill>
                  <a:schemeClr val="accent2"/>
                </a:solidFill>
              </a:rPr>
              <a:t>d</a:t>
            </a:r>
            <a:r>
              <a:rPr lang="es-ES" sz="3200" b="1" dirty="0" smtClean="0">
                <a:solidFill>
                  <a:schemeClr val="accent2"/>
                </a:solidFill>
              </a:rPr>
              <a:t>e la fragilidad: </a:t>
            </a:r>
            <a:br>
              <a:rPr lang="es-ES" sz="3200" b="1" dirty="0" smtClean="0">
                <a:solidFill>
                  <a:schemeClr val="accent2"/>
                </a:solidFill>
              </a:rPr>
            </a:br>
            <a:r>
              <a:rPr lang="es-ES" sz="3200" b="1" dirty="0" smtClean="0">
                <a:solidFill>
                  <a:schemeClr val="accent2"/>
                </a:solidFill>
              </a:rPr>
              <a:t>Canadá, </a:t>
            </a:r>
            <a:r>
              <a:rPr lang="es-ES" sz="3200" b="1" dirty="0">
                <a:solidFill>
                  <a:schemeClr val="accent2"/>
                </a:solidFill>
              </a:rPr>
              <a:t>EE UU, </a:t>
            </a:r>
            <a:r>
              <a:rPr lang="es-ES" sz="3200" b="1" dirty="0" smtClean="0">
                <a:solidFill>
                  <a:schemeClr val="accent2"/>
                </a:solidFill>
              </a:rPr>
              <a:t>España, América latina </a:t>
            </a:r>
            <a:endParaRPr lang="es-ES" sz="3200" b="1" dirty="0">
              <a:solidFill>
                <a:schemeClr val="accent2"/>
              </a:solidFill>
            </a:endParaRPr>
          </a:p>
        </p:txBody>
      </p:sp>
      <p:sp>
        <p:nvSpPr>
          <p:cNvPr id="20" name="Rectangle 19"/>
          <p:cNvSpPr/>
          <p:nvPr/>
        </p:nvSpPr>
        <p:spPr>
          <a:xfrm>
            <a:off x="1190163" y="6000477"/>
            <a:ext cx="7632848" cy="784830"/>
          </a:xfrm>
          <a:prstGeom prst="rect">
            <a:avLst/>
          </a:prstGeom>
        </p:spPr>
        <p:txBody>
          <a:bodyPr wrap="square">
            <a:spAutoFit/>
          </a:bodyPr>
          <a:lstStyle/>
          <a:p>
            <a:r>
              <a:rPr lang="fr-CA" sz="900" b="1" dirty="0" smtClean="0"/>
              <a:t>Source :</a:t>
            </a:r>
            <a:r>
              <a:rPr lang="es-ES" sz="900" b="1" dirty="0" smtClean="0"/>
              <a:t> (1) </a:t>
            </a:r>
            <a:r>
              <a:rPr lang="fr-CA" sz="900" b="1" dirty="0" err="1" smtClean="0"/>
              <a:t>Bandeen</a:t>
            </a:r>
            <a:r>
              <a:rPr lang="fr-CA" sz="900" b="1" dirty="0" smtClean="0"/>
              <a:t>-roche &amp; al, </a:t>
            </a:r>
            <a:r>
              <a:rPr lang="fr-CA" sz="900" b="1" dirty="0" err="1" smtClean="0"/>
              <a:t>Phenotype</a:t>
            </a:r>
            <a:r>
              <a:rPr lang="fr-CA" sz="900" b="1" dirty="0" smtClean="0"/>
              <a:t> of </a:t>
            </a:r>
            <a:r>
              <a:rPr lang="fr-CA" sz="900" b="1" dirty="0" err="1" smtClean="0"/>
              <a:t>frailty</a:t>
            </a:r>
            <a:r>
              <a:rPr lang="fr-CA" sz="900" b="1" dirty="0" smtClean="0"/>
              <a:t>: </a:t>
            </a:r>
            <a:r>
              <a:rPr lang="fr-CA" sz="900" b="1" dirty="0" err="1" smtClean="0"/>
              <a:t>Characterization</a:t>
            </a:r>
            <a:r>
              <a:rPr lang="fr-CA" sz="900" b="1" dirty="0" smtClean="0"/>
              <a:t> in the </a:t>
            </a:r>
            <a:r>
              <a:rPr lang="fr-CA" sz="900" b="1" dirty="0" err="1" smtClean="0"/>
              <a:t>Women’s</a:t>
            </a:r>
            <a:r>
              <a:rPr lang="fr-CA" sz="900" b="1" dirty="0" smtClean="0"/>
              <a:t>  </a:t>
            </a:r>
            <a:r>
              <a:rPr lang="fr-CA" sz="900" b="1" dirty="0" err="1" smtClean="0"/>
              <a:t>Health</a:t>
            </a:r>
            <a:r>
              <a:rPr lang="fr-CA" sz="900" b="1" dirty="0" smtClean="0"/>
              <a:t> and </a:t>
            </a:r>
            <a:r>
              <a:rPr lang="fr-CA" sz="900" b="1" dirty="0" err="1" smtClean="0"/>
              <a:t>Aging</a:t>
            </a:r>
            <a:r>
              <a:rPr lang="fr-CA" sz="900" b="1" dirty="0" smtClean="0"/>
              <a:t> </a:t>
            </a:r>
            <a:r>
              <a:rPr lang="fr-CA" sz="900" b="1" dirty="0" err="1" smtClean="0"/>
              <a:t>Studies</a:t>
            </a:r>
            <a:r>
              <a:rPr lang="fr-CA" sz="900" b="1" dirty="0"/>
              <a:t>,</a:t>
            </a:r>
            <a:r>
              <a:rPr lang="fr-CA" sz="900" b="1" dirty="0" smtClean="0"/>
              <a:t> JG:MS,2006;61A:262-266.; (2) Garcia-Garcia ? Al, The </a:t>
            </a:r>
            <a:r>
              <a:rPr lang="fr-CA" sz="900" b="1" dirty="0" err="1" smtClean="0"/>
              <a:t>prevalence</a:t>
            </a:r>
            <a:r>
              <a:rPr lang="fr-CA" sz="900" b="1" dirty="0" smtClean="0"/>
              <a:t> of </a:t>
            </a:r>
            <a:r>
              <a:rPr lang="fr-CA" sz="900" b="1" dirty="0" err="1" smtClean="0"/>
              <a:t>frailty</a:t>
            </a:r>
            <a:r>
              <a:rPr lang="fr-CA" sz="900" b="1" dirty="0" smtClean="0"/>
              <a:t> syndrome in an </a:t>
            </a:r>
            <a:r>
              <a:rPr lang="fr-CA" sz="900" b="1" dirty="0" err="1" smtClean="0"/>
              <a:t>older</a:t>
            </a:r>
            <a:r>
              <a:rPr lang="fr-CA" sz="900" b="1" dirty="0" smtClean="0"/>
              <a:t> population </a:t>
            </a:r>
            <a:r>
              <a:rPr lang="fr-CA" sz="900" b="1" dirty="0" err="1" smtClean="0"/>
              <a:t>from</a:t>
            </a:r>
            <a:r>
              <a:rPr lang="fr-CA" sz="900" b="1" dirty="0" smtClean="0"/>
              <a:t> Spain, Journal of Nutrition, </a:t>
            </a:r>
            <a:r>
              <a:rPr lang="fr-CA" sz="900" b="1" dirty="0" err="1" smtClean="0"/>
              <a:t>Health</a:t>
            </a:r>
            <a:r>
              <a:rPr lang="fr-CA" sz="900" b="1" dirty="0" smtClean="0"/>
              <a:t> and </a:t>
            </a:r>
            <a:r>
              <a:rPr lang="fr-CA" sz="900" b="1" dirty="0" err="1" smtClean="0"/>
              <a:t>Aging</a:t>
            </a:r>
            <a:r>
              <a:rPr lang="fr-CA" sz="900" b="1" dirty="0" smtClean="0"/>
              <a:t>, 2011;15:852-856; (3) </a:t>
            </a:r>
            <a:r>
              <a:rPr lang="fr-CA" sz="900" b="1" dirty="0" err="1" smtClean="0"/>
              <a:t>Santos-Eggiman</a:t>
            </a:r>
            <a:r>
              <a:rPr lang="fr-CA" sz="900" b="1" dirty="0" smtClean="0"/>
              <a:t>_&amp;_</a:t>
            </a:r>
            <a:r>
              <a:rPr lang="fr-CA" sz="900" b="1" dirty="0" err="1" smtClean="0"/>
              <a:t>al_Prevalence</a:t>
            </a:r>
            <a:r>
              <a:rPr lang="fr-CA" sz="900" b="1" dirty="0" smtClean="0"/>
              <a:t> of </a:t>
            </a:r>
            <a:r>
              <a:rPr lang="fr-CA" sz="900" b="1" dirty="0" err="1" smtClean="0"/>
              <a:t>frailty</a:t>
            </a:r>
            <a:r>
              <a:rPr lang="fr-CA" sz="900" b="1" dirty="0" smtClean="0"/>
              <a:t> in </a:t>
            </a:r>
            <a:r>
              <a:rPr lang="fr-CA" sz="900" b="1" dirty="0" err="1" smtClean="0"/>
              <a:t>middel-aged</a:t>
            </a:r>
            <a:r>
              <a:rPr lang="fr-CA" sz="900" b="1" dirty="0" smtClean="0"/>
              <a:t> and </a:t>
            </a:r>
            <a:r>
              <a:rPr lang="fr-CA" sz="900" b="1" dirty="0" err="1" smtClean="0"/>
              <a:t>older</a:t>
            </a:r>
            <a:r>
              <a:rPr lang="fr-CA" sz="900" b="1" dirty="0" smtClean="0"/>
              <a:t> </a:t>
            </a:r>
            <a:r>
              <a:rPr lang="fr-CA" sz="900" b="1" dirty="0" err="1" smtClean="0"/>
              <a:t>community-dwelling</a:t>
            </a:r>
            <a:r>
              <a:rPr lang="fr-CA" sz="900" b="1" dirty="0" smtClean="0"/>
              <a:t> </a:t>
            </a:r>
            <a:r>
              <a:rPr lang="fr-CA" sz="900" b="1" dirty="0" err="1" smtClean="0"/>
              <a:t>Europeans</a:t>
            </a:r>
            <a:r>
              <a:rPr lang="fr-CA" sz="900" b="1" dirty="0" smtClean="0"/>
              <a:t> living in 10 countries, JG:MS.2009, doi:10.1093/</a:t>
            </a:r>
            <a:r>
              <a:rPr lang="fr-CA" sz="900" b="1" dirty="0" err="1" smtClean="0"/>
              <a:t>gerona</a:t>
            </a:r>
            <a:r>
              <a:rPr lang="fr-CA" sz="900" b="1" dirty="0" smtClean="0"/>
              <a:t>/glp012; (4) Alvarado &amp; al, Life course social and </a:t>
            </a:r>
            <a:r>
              <a:rPr lang="fr-CA" sz="900" b="1" dirty="0" err="1" smtClean="0"/>
              <a:t>health</a:t>
            </a:r>
            <a:r>
              <a:rPr lang="fr-CA" sz="900" b="1" dirty="0" smtClean="0"/>
              <a:t> conditions </a:t>
            </a:r>
            <a:r>
              <a:rPr lang="fr-CA" sz="900" b="1" dirty="0" err="1" smtClean="0"/>
              <a:t>liked</a:t>
            </a:r>
            <a:r>
              <a:rPr lang="fr-CA" sz="900" b="1" dirty="0" smtClean="0"/>
              <a:t> to </a:t>
            </a:r>
            <a:r>
              <a:rPr lang="fr-CA" sz="900" b="1" dirty="0" err="1" smtClean="0"/>
              <a:t>frailty</a:t>
            </a:r>
            <a:r>
              <a:rPr lang="fr-CA" sz="900" b="1" dirty="0" smtClean="0"/>
              <a:t> in Latin American </a:t>
            </a:r>
            <a:r>
              <a:rPr lang="fr-CA" sz="900" b="1" dirty="0" err="1" smtClean="0"/>
              <a:t>older</a:t>
            </a:r>
            <a:r>
              <a:rPr lang="fr-CA" sz="900" b="1" dirty="0" smtClean="0"/>
              <a:t> men and </a:t>
            </a:r>
            <a:r>
              <a:rPr lang="fr-CA" sz="900" b="1" dirty="0" err="1" smtClean="0"/>
              <a:t>women</a:t>
            </a:r>
            <a:r>
              <a:rPr lang="fr-CA" sz="900" b="1" dirty="0" smtClean="0"/>
              <a:t>, </a:t>
            </a:r>
            <a:r>
              <a:rPr lang="fr-CA" sz="900" b="1" dirty="0" err="1" smtClean="0"/>
              <a:t>JofG:MS</a:t>
            </a:r>
            <a:r>
              <a:rPr lang="fr-CA" sz="900" b="1" dirty="0" smtClean="0"/>
              <a:t>, 2008;12:1399-1406</a:t>
            </a:r>
            <a:endParaRPr lang="fr-CA" sz="900" b="1" dirty="0"/>
          </a:p>
        </p:txBody>
      </p:sp>
      <p:pic>
        <p:nvPicPr>
          <p:cNvPr id="5"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spTree>
    <p:extLst>
      <p:ext uri="{BB962C8B-B14F-4D97-AF65-F5344CB8AC3E}">
        <p14:creationId xmlns:p14="http://schemas.microsoft.com/office/powerpoint/2010/main" val="87686153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A" dirty="0" err="1" smtClean="0">
                <a:solidFill>
                  <a:schemeClr val="accent1">
                    <a:lumMod val="75000"/>
                  </a:schemeClr>
                </a:solidFill>
              </a:rPr>
              <a:t>PrEvenCión</a:t>
            </a:r>
            <a:r>
              <a:rPr lang="fr-CA" dirty="0" smtClean="0">
                <a:solidFill>
                  <a:schemeClr val="accent1">
                    <a:lumMod val="75000"/>
                  </a:schemeClr>
                </a:solidFill>
              </a:rPr>
              <a:t>, </a:t>
            </a:r>
            <a:r>
              <a:rPr lang="fr-CA" dirty="0" err="1" smtClean="0">
                <a:solidFill>
                  <a:schemeClr val="accent1">
                    <a:lumMod val="75000"/>
                  </a:schemeClr>
                </a:solidFill>
              </a:rPr>
              <a:t>promoCión</a:t>
            </a:r>
            <a:r>
              <a:rPr lang="fr-CA" dirty="0" smtClean="0">
                <a:solidFill>
                  <a:schemeClr val="accent1">
                    <a:lumMod val="75000"/>
                  </a:schemeClr>
                </a:solidFill>
              </a:rPr>
              <a:t> </a:t>
            </a:r>
            <a:br>
              <a:rPr lang="fr-CA" dirty="0" smtClean="0">
                <a:solidFill>
                  <a:schemeClr val="accent1">
                    <a:lumMod val="75000"/>
                  </a:schemeClr>
                </a:solidFill>
              </a:rPr>
            </a:br>
            <a:r>
              <a:rPr lang="fr-CA" dirty="0" smtClean="0">
                <a:solidFill>
                  <a:schemeClr val="accent1">
                    <a:lumMod val="75000"/>
                  </a:schemeClr>
                </a:solidFill>
              </a:rPr>
              <a:t>Y POBLACION</a:t>
            </a:r>
            <a:endParaRPr lang="fr-CA" dirty="0">
              <a:solidFill>
                <a:schemeClr val="accent1">
                  <a:lumMod val="75000"/>
                </a:schemeClr>
              </a:solidFill>
            </a:endParaRPr>
          </a:p>
        </p:txBody>
      </p:sp>
      <p:sp>
        <p:nvSpPr>
          <p:cNvPr id="5" name="Espace réservé du texte 4"/>
          <p:cNvSpPr>
            <a:spLocks noGrp="1"/>
          </p:cNvSpPr>
          <p:nvPr>
            <p:ph type="body" idx="1"/>
          </p:nvPr>
        </p:nvSpPr>
        <p:spPr/>
        <p:txBody>
          <a:bodyPr/>
          <a:lstStyle/>
          <a:p>
            <a:r>
              <a:rPr lang="fr-CA" b="1" dirty="0" err="1" smtClean="0"/>
              <a:t>Enfoques</a:t>
            </a:r>
            <a:r>
              <a:rPr lang="fr-CA" b="1" dirty="0" smtClean="0"/>
              <a:t> de </a:t>
            </a:r>
            <a:r>
              <a:rPr lang="fr-CA" b="1" dirty="0" err="1" smtClean="0"/>
              <a:t>salud</a:t>
            </a:r>
            <a:r>
              <a:rPr lang="fr-CA" b="1" dirty="0" smtClean="0"/>
              <a:t> </a:t>
            </a:r>
            <a:r>
              <a:rPr lang="fr-CA" b="1" dirty="0" err="1" smtClean="0"/>
              <a:t>pública</a:t>
            </a:r>
            <a:endParaRPr lang="fr-CA" b="1" dirty="0"/>
          </a:p>
        </p:txBody>
      </p:sp>
    </p:spTree>
    <p:extLst>
      <p:ext uri="{BB962C8B-B14F-4D97-AF65-F5344CB8AC3E}">
        <p14:creationId xmlns:p14="http://schemas.microsoft.com/office/powerpoint/2010/main" val="12652482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4000" b="1" dirty="0" err="1" smtClean="0">
                <a:solidFill>
                  <a:schemeClr val="accent2"/>
                </a:solidFill>
              </a:rPr>
              <a:t>Tres</a:t>
            </a:r>
            <a:r>
              <a:rPr lang="fr-CA" sz="4000" b="1" dirty="0" smtClean="0">
                <a:solidFill>
                  <a:schemeClr val="accent2"/>
                </a:solidFill>
              </a:rPr>
              <a:t> </a:t>
            </a:r>
            <a:r>
              <a:rPr lang="fr-CA" sz="4000" b="1" dirty="0" err="1" smtClean="0">
                <a:solidFill>
                  <a:schemeClr val="accent2"/>
                </a:solidFill>
              </a:rPr>
              <a:t>tipos</a:t>
            </a:r>
            <a:r>
              <a:rPr lang="fr-CA" sz="4000" b="1" dirty="0" smtClean="0">
                <a:solidFill>
                  <a:schemeClr val="accent2"/>
                </a:solidFill>
              </a:rPr>
              <a:t> de </a:t>
            </a:r>
            <a:r>
              <a:rPr lang="fr-CA" sz="4000" b="1" dirty="0" err="1" smtClean="0">
                <a:solidFill>
                  <a:schemeClr val="accent2"/>
                </a:solidFill>
              </a:rPr>
              <a:t>prevención</a:t>
            </a:r>
            <a:endParaRPr lang="fr-CA" sz="4000" b="1" dirty="0">
              <a:solidFill>
                <a:schemeClr val="accent2"/>
              </a:solidFill>
            </a:endParaRPr>
          </a:p>
        </p:txBody>
      </p:sp>
      <p:sp>
        <p:nvSpPr>
          <p:cNvPr id="3" name="Espace réservé du contenu 2"/>
          <p:cNvSpPr>
            <a:spLocks noGrp="1"/>
          </p:cNvSpPr>
          <p:nvPr>
            <p:ph idx="1"/>
          </p:nvPr>
        </p:nvSpPr>
        <p:spPr>
          <a:xfrm>
            <a:off x="467544" y="1700808"/>
            <a:ext cx="8229600" cy="3744416"/>
          </a:xfrm>
        </p:spPr>
        <p:txBody>
          <a:bodyPr>
            <a:normAutofit fontScale="25000" lnSpcReduction="20000"/>
          </a:bodyPr>
          <a:lstStyle/>
          <a:p>
            <a:r>
              <a:rPr lang="es-ES" sz="9600" b="1" dirty="0" smtClean="0">
                <a:solidFill>
                  <a:schemeClr val="tx2"/>
                </a:solidFill>
              </a:rPr>
              <a:t>La distinción clásica en prevención*: </a:t>
            </a:r>
          </a:p>
          <a:p>
            <a:pPr lvl="1"/>
            <a:r>
              <a:rPr lang="es-ES" sz="8000" b="1" dirty="0" smtClean="0">
                <a:solidFill>
                  <a:schemeClr val="tx2"/>
                </a:solidFill>
              </a:rPr>
              <a:t>Primaria, antes de la enfermedad:</a:t>
            </a:r>
          </a:p>
          <a:p>
            <a:pPr lvl="2"/>
            <a:r>
              <a:rPr lang="es-ES" sz="7200" b="1" dirty="0" smtClean="0">
                <a:solidFill>
                  <a:schemeClr val="tx2"/>
                </a:solidFill>
              </a:rPr>
              <a:t>Acciones destinadas a toda la población con el fin de prevenir enfermedades de alta prevalencia, destinadas a toda la población interviniendo sobre factores de riesgo bien conocidos; </a:t>
            </a:r>
          </a:p>
          <a:p>
            <a:pPr lvl="2"/>
            <a:r>
              <a:rPr lang="es-ES" sz="7200" b="1" dirty="0" smtClean="0">
                <a:solidFill>
                  <a:schemeClr val="tx2"/>
                </a:solidFill>
              </a:rPr>
              <a:t>La salud pública juega un rol fundamental  mediante las medidas de prevención; </a:t>
            </a:r>
          </a:p>
          <a:p>
            <a:pPr lvl="2"/>
            <a:r>
              <a:rPr lang="es-ES" sz="7200" b="1" dirty="0" smtClean="0">
                <a:solidFill>
                  <a:schemeClr val="tx2"/>
                </a:solidFill>
              </a:rPr>
              <a:t>Los profesionales de salud juegan un papel de guías y educadores. </a:t>
            </a:r>
          </a:p>
          <a:p>
            <a:pPr lvl="1"/>
            <a:r>
              <a:rPr lang="es-ES" sz="8000" b="1" dirty="0" smtClean="0">
                <a:solidFill>
                  <a:schemeClr val="tx2"/>
                </a:solidFill>
              </a:rPr>
              <a:t>Secundaria: detección de condiciones e intervención precoz;</a:t>
            </a:r>
          </a:p>
          <a:p>
            <a:pPr lvl="1"/>
            <a:r>
              <a:rPr lang="es-ES" sz="8000" b="1" dirty="0" smtClean="0">
                <a:solidFill>
                  <a:schemeClr val="tx2"/>
                </a:solidFill>
              </a:rPr>
              <a:t>Terciaria : Una vez la enfermedad ha sido diagnosticada y el tratamiento establecido , se intentan prevenir las complicaciones de la enfermedad.</a:t>
            </a:r>
            <a:endParaRPr lang="es-ES" dirty="0" smtClean="0">
              <a:solidFill>
                <a:schemeClr val="tx2"/>
              </a:solidFill>
            </a:endParaRPr>
          </a:p>
          <a:p>
            <a:pPr lvl="2"/>
            <a:endParaRPr lang="en-US" dirty="0" smtClean="0"/>
          </a:p>
        </p:txBody>
      </p:sp>
      <p:sp>
        <p:nvSpPr>
          <p:cNvPr id="4" name="ZoneTexte 3"/>
          <p:cNvSpPr txBox="1"/>
          <p:nvPr/>
        </p:nvSpPr>
        <p:spPr>
          <a:xfrm>
            <a:off x="1115616" y="6453336"/>
            <a:ext cx="4543231" cy="215444"/>
          </a:xfrm>
          <a:prstGeom prst="rect">
            <a:avLst/>
          </a:prstGeom>
          <a:noFill/>
        </p:spPr>
        <p:txBody>
          <a:bodyPr wrap="none" rtlCol="0">
            <a:spAutoFit/>
          </a:bodyPr>
          <a:lstStyle/>
          <a:p>
            <a:r>
              <a:rPr lang="fr-CA" sz="800" b="1" dirty="0" smtClean="0"/>
              <a:t>Source: Gordon RS, An </a:t>
            </a:r>
            <a:r>
              <a:rPr lang="fr-CA" sz="800" b="1" dirty="0" err="1" smtClean="0"/>
              <a:t>operational</a:t>
            </a:r>
            <a:r>
              <a:rPr lang="fr-CA" sz="800" b="1" dirty="0" smtClean="0"/>
              <a:t> classification of </a:t>
            </a:r>
            <a:r>
              <a:rPr lang="fr-CA" sz="800" b="1" dirty="0" err="1" smtClean="0"/>
              <a:t>disease</a:t>
            </a:r>
            <a:r>
              <a:rPr lang="fr-CA" sz="800" b="1" dirty="0" smtClean="0"/>
              <a:t> </a:t>
            </a:r>
            <a:r>
              <a:rPr lang="fr-CA" sz="800" b="1" dirty="0" err="1" smtClean="0"/>
              <a:t>prevention</a:t>
            </a:r>
            <a:r>
              <a:rPr lang="fr-CA" sz="800" b="1" dirty="0" smtClean="0"/>
              <a:t>, Public </a:t>
            </a:r>
            <a:r>
              <a:rPr lang="fr-CA" sz="800" b="1" dirty="0" err="1" smtClean="0"/>
              <a:t>Health</a:t>
            </a:r>
            <a:r>
              <a:rPr lang="fr-CA" sz="800" b="1" dirty="0" smtClean="0"/>
              <a:t> Reports, 96, 1983</a:t>
            </a:r>
            <a:endParaRPr lang="fr-CA" sz="800" b="1" dirty="0"/>
          </a:p>
        </p:txBody>
      </p:sp>
      <p:pic>
        <p:nvPicPr>
          <p:cNvPr id="5"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s-ES" sz="4000" b="1" dirty="0" smtClean="0">
                <a:solidFill>
                  <a:srgbClr val="C00000"/>
                </a:solidFill>
              </a:rPr>
              <a:t>Tres tipos de acción en salud publica</a:t>
            </a:r>
            <a:endParaRPr lang="es-ES" sz="4000" b="1" dirty="0">
              <a:solidFill>
                <a:srgbClr val="C00000"/>
              </a:solidFill>
            </a:endParaRPr>
          </a:p>
        </p:txBody>
      </p:sp>
      <p:sp>
        <p:nvSpPr>
          <p:cNvPr id="3" name="Espace réservé du contenu 2"/>
          <p:cNvSpPr>
            <a:spLocks noGrp="1"/>
          </p:cNvSpPr>
          <p:nvPr>
            <p:ph idx="1"/>
          </p:nvPr>
        </p:nvSpPr>
        <p:spPr/>
        <p:txBody>
          <a:bodyPr>
            <a:normAutofit/>
          </a:bodyPr>
          <a:lstStyle/>
          <a:p>
            <a:pPr lvl="1"/>
            <a:r>
              <a:rPr lang="es-ES" sz="2400" b="1" dirty="0" smtClean="0">
                <a:solidFill>
                  <a:schemeClr val="tx2"/>
                </a:solidFill>
              </a:rPr>
              <a:t>El enfoque de grupos de riesgo: </a:t>
            </a:r>
          </a:p>
          <a:p>
            <a:pPr lvl="2"/>
            <a:r>
              <a:rPr lang="es-ES" sz="2000" b="1" dirty="0" smtClean="0">
                <a:solidFill>
                  <a:schemeClr val="tx2"/>
                </a:solidFill>
              </a:rPr>
              <a:t>Se dirige a los grupos a alto </a:t>
            </a:r>
            <a:r>
              <a:rPr lang="es-ES" sz="2000" b="1" dirty="0" smtClean="0">
                <a:solidFill>
                  <a:schemeClr val="tx2"/>
                </a:solidFill>
              </a:rPr>
              <a:t>riesgo, </a:t>
            </a:r>
            <a:r>
              <a:rPr lang="es-ES" sz="2000" b="1" dirty="0" smtClean="0">
                <a:solidFill>
                  <a:schemeClr val="tx2"/>
                </a:solidFill>
              </a:rPr>
              <a:t>aquellos con alta prevalencia de las causas de la enfermedad (</a:t>
            </a:r>
            <a:r>
              <a:rPr lang="es-ES" sz="2000" b="1" dirty="0" err="1" smtClean="0">
                <a:solidFill>
                  <a:schemeClr val="tx2"/>
                </a:solidFill>
              </a:rPr>
              <a:t>Lalonde</a:t>
            </a:r>
            <a:r>
              <a:rPr lang="es-ES" sz="2000" b="1" dirty="0" smtClean="0">
                <a:solidFill>
                  <a:schemeClr val="tx2"/>
                </a:solidFill>
              </a:rPr>
              <a:t>); </a:t>
            </a:r>
          </a:p>
          <a:p>
            <a:pPr lvl="1"/>
            <a:r>
              <a:rPr lang="es-ES" sz="2400" b="1" dirty="0" smtClean="0">
                <a:solidFill>
                  <a:schemeClr val="tx2"/>
                </a:solidFill>
              </a:rPr>
              <a:t>El enfoque poblacional:  </a:t>
            </a:r>
          </a:p>
          <a:p>
            <a:pPr lvl="2"/>
            <a:r>
              <a:rPr lang="es-ES" sz="2000" b="1" dirty="0" smtClean="0">
                <a:solidFill>
                  <a:schemeClr val="tx2"/>
                </a:solidFill>
              </a:rPr>
              <a:t>Se dirige a la reducción de la prevalencia de causas de causas de enfermedad en toda la población  (Rose); </a:t>
            </a:r>
          </a:p>
          <a:p>
            <a:pPr lvl="1"/>
            <a:r>
              <a:rPr lang="es-ES" sz="2400" b="1" dirty="0" smtClean="0">
                <a:solidFill>
                  <a:schemeClr val="tx2"/>
                </a:solidFill>
              </a:rPr>
              <a:t>El enfoque de poblaciones vulnerables:</a:t>
            </a:r>
          </a:p>
          <a:p>
            <a:pPr lvl="2"/>
            <a:r>
              <a:rPr lang="es-ES" sz="2000" b="1" dirty="0" smtClean="0">
                <a:solidFill>
                  <a:schemeClr val="tx2"/>
                </a:solidFill>
              </a:rPr>
              <a:t>Se dirige a las poblaciones vulnerables,  a riesgo de las causas de las causas (Gordon &amp; al; Potvin et Frohlich):</a:t>
            </a:r>
          </a:p>
          <a:p>
            <a:pPr lvl="3"/>
            <a:r>
              <a:rPr lang="es-ES" sz="1800" b="1" dirty="0" smtClean="0">
                <a:solidFill>
                  <a:schemeClr val="tx2"/>
                </a:solidFill>
              </a:rPr>
              <a:t>Los sub-grupos que en base a sus características (edad, sexo, posición socioeconómica) tienen riesgos superiores a otros grupos.</a:t>
            </a:r>
          </a:p>
          <a:p>
            <a:pPr lvl="2"/>
            <a:endParaRPr lang="fr-CA" dirty="0" smtClean="0"/>
          </a:p>
          <a:p>
            <a:pPr lvl="2"/>
            <a:endParaRPr lang="en-US" dirty="0" smtClean="0"/>
          </a:p>
        </p:txBody>
      </p:sp>
      <p:sp>
        <p:nvSpPr>
          <p:cNvPr id="4" name="ZoneTexte 3"/>
          <p:cNvSpPr txBox="1"/>
          <p:nvPr/>
        </p:nvSpPr>
        <p:spPr>
          <a:xfrm>
            <a:off x="1115616" y="6525344"/>
            <a:ext cx="4469493" cy="215444"/>
          </a:xfrm>
          <a:prstGeom prst="rect">
            <a:avLst/>
          </a:prstGeom>
          <a:noFill/>
        </p:spPr>
        <p:txBody>
          <a:bodyPr wrap="none" rtlCol="0">
            <a:spAutoFit/>
          </a:bodyPr>
          <a:lstStyle/>
          <a:p>
            <a:r>
              <a:rPr lang="fr-CA" sz="800" dirty="0" smtClean="0"/>
              <a:t>Source: Gordon RS, An </a:t>
            </a:r>
            <a:r>
              <a:rPr lang="fr-CA" sz="800" dirty="0" err="1" smtClean="0"/>
              <a:t>operational</a:t>
            </a:r>
            <a:r>
              <a:rPr lang="fr-CA" sz="800" dirty="0" smtClean="0"/>
              <a:t> classification of </a:t>
            </a:r>
            <a:r>
              <a:rPr lang="fr-CA" sz="800" dirty="0" err="1" smtClean="0"/>
              <a:t>disease</a:t>
            </a:r>
            <a:r>
              <a:rPr lang="fr-CA" sz="800" dirty="0" smtClean="0"/>
              <a:t> </a:t>
            </a:r>
            <a:r>
              <a:rPr lang="fr-CA" sz="800" dirty="0" err="1" smtClean="0"/>
              <a:t>prevention</a:t>
            </a:r>
            <a:r>
              <a:rPr lang="fr-CA" sz="800" dirty="0" smtClean="0"/>
              <a:t>, Public </a:t>
            </a:r>
            <a:r>
              <a:rPr lang="fr-CA" sz="800" dirty="0" err="1" smtClean="0"/>
              <a:t>Health</a:t>
            </a:r>
            <a:r>
              <a:rPr lang="fr-CA" sz="800" dirty="0" smtClean="0"/>
              <a:t> Reports, 96, 1983</a:t>
            </a:r>
            <a:endParaRPr lang="fr-CA" sz="800" dirty="0"/>
          </a:p>
        </p:txBody>
      </p:sp>
      <p:pic>
        <p:nvPicPr>
          <p:cNvPr id="5"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4000" b="1" dirty="0" smtClean="0">
                <a:solidFill>
                  <a:schemeClr val="accent2"/>
                </a:solidFill>
              </a:rPr>
              <a:t>Las causas de las causas</a:t>
            </a:r>
            <a:endParaRPr lang="fr-CA" sz="4000" b="1" dirty="0">
              <a:solidFill>
                <a:schemeClr val="accent2"/>
              </a:solidFill>
            </a:endParaRPr>
          </a:p>
        </p:txBody>
      </p:sp>
      <p:pic>
        <p:nvPicPr>
          <p:cNvPr id="1026" name="Picture 2"/>
          <p:cNvPicPr>
            <a:picLocks noChangeAspect="1" noChangeArrowheads="1"/>
          </p:cNvPicPr>
          <p:nvPr/>
        </p:nvPicPr>
        <p:blipFill>
          <a:blip r:embed="rId2" cstate="print"/>
          <a:srcRect/>
          <a:stretch>
            <a:fillRect/>
          </a:stretch>
        </p:blipFill>
        <p:spPr bwMode="auto">
          <a:xfrm rot="5400000">
            <a:off x="2351671" y="1112825"/>
            <a:ext cx="4656681" cy="5688632"/>
          </a:xfrm>
          <a:prstGeom prst="rect">
            <a:avLst/>
          </a:prstGeom>
          <a:noFill/>
          <a:ln w="9525">
            <a:noFill/>
            <a:miter lim="800000"/>
            <a:headEnd/>
            <a:tailEnd/>
          </a:ln>
        </p:spPr>
      </p:pic>
      <p:sp>
        <p:nvSpPr>
          <p:cNvPr id="6" name="ZoneTexte 5"/>
          <p:cNvSpPr txBox="1"/>
          <p:nvPr/>
        </p:nvSpPr>
        <p:spPr>
          <a:xfrm>
            <a:off x="1187624" y="6453336"/>
            <a:ext cx="5022529" cy="230832"/>
          </a:xfrm>
          <a:prstGeom prst="rect">
            <a:avLst/>
          </a:prstGeom>
          <a:noFill/>
        </p:spPr>
        <p:txBody>
          <a:bodyPr wrap="none" rtlCol="0">
            <a:spAutoFit/>
          </a:bodyPr>
          <a:lstStyle/>
          <a:p>
            <a:r>
              <a:rPr lang="fr-CA" sz="900" b="1" dirty="0" smtClean="0"/>
              <a:t>Source: Rose G, The </a:t>
            </a:r>
            <a:r>
              <a:rPr lang="fr-CA" sz="900" b="1" dirty="0" err="1" smtClean="0"/>
              <a:t>Strategy</a:t>
            </a:r>
            <a:r>
              <a:rPr lang="fr-CA" sz="900" b="1" dirty="0" smtClean="0"/>
              <a:t> of </a:t>
            </a:r>
            <a:r>
              <a:rPr lang="fr-CA" sz="900" b="1" dirty="0" err="1" smtClean="0"/>
              <a:t>Preventive</a:t>
            </a:r>
            <a:r>
              <a:rPr lang="fr-CA" sz="900" b="1" dirty="0" smtClean="0"/>
              <a:t> Medicine, Oxford </a:t>
            </a:r>
            <a:r>
              <a:rPr lang="fr-CA" sz="900" b="1" dirty="0" err="1" smtClean="0"/>
              <a:t>University</a:t>
            </a:r>
            <a:r>
              <a:rPr lang="fr-CA" sz="900" b="1" dirty="0" smtClean="0"/>
              <a:t> </a:t>
            </a:r>
            <a:r>
              <a:rPr lang="fr-CA" sz="900" b="1" dirty="0" err="1" smtClean="0"/>
              <a:t>Press</a:t>
            </a:r>
            <a:r>
              <a:rPr lang="fr-CA" sz="900" b="1" dirty="0" smtClean="0"/>
              <a:t>, Oxford, 1995, page 57</a:t>
            </a:r>
            <a:r>
              <a:rPr lang="fr-CA" sz="800" b="1" dirty="0" smtClean="0"/>
              <a:t>.</a:t>
            </a:r>
            <a:endParaRPr lang="fr-CA" sz="800" b="1" dirty="0"/>
          </a:p>
        </p:txBody>
      </p:sp>
      <p:pic>
        <p:nvPicPr>
          <p:cNvPr id="8" name="Picture 2" descr="&#10;logo Pref.jpg                                                  00002162Data                           B5D3CEDD:"/>
          <p:cNvPicPr>
            <a:picLocks noChangeAspect="1" noChangeArrowheads="1"/>
          </p:cNvPicPr>
          <p:nvPr/>
        </p:nvPicPr>
        <p:blipFill>
          <a:blip r:embed="rId3"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60648"/>
            <a:ext cx="8928991" cy="1143000"/>
          </a:xfrm>
        </p:spPr>
        <p:txBody>
          <a:bodyPr>
            <a:normAutofit fontScale="90000"/>
          </a:bodyPr>
          <a:lstStyle/>
          <a:p>
            <a:r>
              <a:rPr lang="es-ES" sz="4000" b="1" dirty="0" smtClean="0">
                <a:solidFill>
                  <a:schemeClr val="accent2"/>
                </a:solidFill>
              </a:rPr>
              <a:t>Nada mas que las causas próximas:</a:t>
            </a:r>
            <a:br>
              <a:rPr lang="es-ES" sz="4000" b="1" dirty="0" smtClean="0">
                <a:solidFill>
                  <a:schemeClr val="accent2"/>
                </a:solidFill>
              </a:rPr>
            </a:br>
            <a:r>
              <a:rPr lang="es-ES" sz="3100" b="1" dirty="0" smtClean="0">
                <a:solidFill>
                  <a:schemeClr val="accent2"/>
                </a:solidFill>
              </a:rPr>
              <a:t>Prioridad a la prevención secundaria</a:t>
            </a:r>
            <a:endParaRPr lang="es-ES" sz="3100" b="1" dirty="0">
              <a:solidFill>
                <a:schemeClr val="accent2"/>
              </a:solidFill>
            </a:endParaRPr>
          </a:p>
        </p:txBody>
      </p:sp>
      <p:sp>
        <p:nvSpPr>
          <p:cNvPr id="6" name="ZoneTexte 5"/>
          <p:cNvSpPr txBox="1"/>
          <p:nvPr/>
        </p:nvSpPr>
        <p:spPr>
          <a:xfrm>
            <a:off x="1187624" y="6453336"/>
            <a:ext cx="5022529" cy="230832"/>
          </a:xfrm>
          <a:prstGeom prst="rect">
            <a:avLst/>
          </a:prstGeom>
          <a:noFill/>
        </p:spPr>
        <p:txBody>
          <a:bodyPr wrap="none" rtlCol="0">
            <a:spAutoFit/>
          </a:bodyPr>
          <a:lstStyle/>
          <a:p>
            <a:r>
              <a:rPr lang="fr-CA" sz="900" b="1" dirty="0" smtClean="0"/>
              <a:t>Source: Rose G, The </a:t>
            </a:r>
            <a:r>
              <a:rPr lang="fr-CA" sz="900" b="1" dirty="0" err="1" smtClean="0"/>
              <a:t>Strategy</a:t>
            </a:r>
            <a:r>
              <a:rPr lang="fr-CA" sz="900" b="1" dirty="0" smtClean="0"/>
              <a:t> of </a:t>
            </a:r>
            <a:r>
              <a:rPr lang="fr-CA" sz="900" b="1" dirty="0" err="1" smtClean="0"/>
              <a:t>Preventive</a:t>
            </a:r>
            <a:r>
              <a:rPr lang="fr-CA" sz="900" b="1" dirty="0" smtClean="0"/>
              <a:t> Medicine, Oxford </a:t>
            </a:r>
            <a:r>
              <a:rPr lang="fr-CA" sz="900" b="1" dirty="0" err="1" smtClean="0"/>
              <a:t>University</a:t>
            </a:r>
            <a:r>
              <a:rPr lang="fr-CA" sz="900" b="1" dirty="0" smtClean="0"/>
              <a:t> </a:t>
            </a:r>
            <a:r>
              <a:rPr lang="fr-CA" sz="900" b="1" dirty="0" err="1" smtClean="0"/>
              <a:t>Press</a:t>
            </a:r>
            <a:r>
              <a:rPr lang="fr-CA" sz="900" b="1" dirty="0" smtClean="0"/>
              <a:t>, Oxford, 1995, page 57</a:t>
            </a:r>
            <a:r>
              <a:rPr lang="fr-CA" sz="800" b="1" dirty="0" smtClean="0"/>
              <a:t>.</a:t>
            </a:r>
            <a:endParaRPr lang="fr-CA" sz="800" b="1" dirty="0"/>
          </a:p>
        </p:txBody>
      </p:sp>
      <p:pic>
        <p:nvPicPr>
          <p:cNvPr id="8"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sp>
        <p:nvSpPr>
          <p:cNvPr id="9" name="Forme libre 8"/>
          <p:cNvSpPr/>
          <p:nvPr/>
        </p:nvSpPr>
        <p:spPr>
          <a:xfrm>
            <a:off x="3754805" y="2843842"/>
            <a:ext cx="1161144" cy="1892313"/>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10" name="Connecteur droit 9"/>
          <p:cNvCxnSpPr/>
          <p:nvPr/>
        </p:nvCxnSpPr>
        <p:spPr>
          <a:xfrm>
            <a:off x="3563888" y="2046325"/>
            <a:ext cx="0" cy="267881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flipH="1" flipV="1">
            <a:off x="3563888" y="4732485"/>
            <a:ext cx="2753704" cy="73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3138899" y="1918401"/>
            <a:ext cx="648072" cy="276999"/>
          </a:xfrm>
          <a:prstGeom prst="rect">
            <a:avLst/>
          </a:prstGeom>
          <a:noFill/>
        </p:spPr>
        <p:txBody>
          <a:bodyPr wrap="square" rtlCol="0">
            <a:spAutoFit/>
          </a:bodyPr>
          <a:lstStyle/>
          <a:p>
            <a:r>
              <a:rPr lang="fr-CA" sz="1200" b="1" dirty="0" smtClean="0"/>
              <a:t>100</a:t>
            </a:r>
            <a:endParaRPr lang="fr-CA" sz="1200" b="1" dirty="0"/>
          </a:p>
        </p:txBody>
      </p:sp>
      <p:sp>
        <p:nvSpPr>
          <p:cNvPr id="16" name="ZoneTexte 15"/>
          <p:cNvSpPr txBox="1"/>
          <p:nvPr/>
        </p:nvSpPr>
        <p:spPr>
          <a:xfrm>
            <a:off x="3210049" y="2382476"/>
            <a:ext cx="648072" cy="276999"/>
          </a:xfrm>
          <a:prstGeom prst="rect">
            <a:avLst/>
          </a:prstGeom>
          <a:noFill/>
        </p:spPr>
        <p:txBody>
          <a:bodyPr wrap="square" rtlCol="0">
            <a:spAutoFit/>
          </a:bodyPr>
          <a:lstStyle/>
          <a:p>
            <a:r>
              <a:rPr lang="fr-CA" sz="1200" b="1" dirty="0"/>
              <a:t>8</a:t>
            </a:r>
            <a:r>
              <a:rPr lang="fr-CA" sz="1200" b="1" dirty="0" smtClean="0"/>
              <a:t>0</a:t>
            </a:r>
            <a:endParaRPr lang="fr-CA" sz="1200" b="1" dirty="0"/>
          </a:p>
        </p:txBody>
      </p:sp>
      <p:sp>
        <p:nvSpPr>
          <p:cNvPr id="17" name="ZoneTexte 16"/>
          <p:cNvSpPr txBox="1"/>
          <p:nvPr/>
        </p:nvSpPr>
        <p:spPr>
          <a:xfrm>
            <a:off x="3210049" y="3002468"/>
            <a:ext cx="648072" cy="276999"/>
          </a:xfrm>
          <a:prstGeom prst="rect">
            <a:avLst/>
          </a:prstGeom>
          <a:noFill/>
        </p:spPr>
        <p:txBody>
          <a:bodyPr wrap="square" rtlCol="0">
            <a:spAutoFit/>
          </a:bodyPr>
          <a:lstStyle/>
          <a:p>
            <a:r>
              <a:rPr lang="fr-CA" sz="1200" b="1" dirty="0"/>
              <a:t>6</a:t>
            </a:r>
            <a:r>
              <a:rPr lang="fr-CA" sz="1200" b="1" dirty="0" smtClean="0"/>
              <a:t>0</a:t>
            </a:r>
            <a:endParaRPr lang="fr-CA" sz="1200" b="1" dirty="0"/>
          </a:p>
        </p:txBody>
      </p:sp>
      <p:sp>
        <p:nvSpPr>
          <p:cNvPr id="18" name="ZoneTexte 17"/>
          <p:cNvSpPr txBox="1"/>
          <p:nvPr/>
        </p:nvSpPr>
        <p:spPr>
          <a:xfrm>
            <a:off x="3235752" y="4073756"/>
            <a:ext cx="648072" cy="276999"/>
          </a:xfrm>
          <a:prstGeom prst="rect">
            <a:avLst/>
          </a:prstGeom>
          <a:noFill/>
        </p:spPr>
        <p:txBody>
          <a:bodyPr wrap="square" rtlCol="0">
            <a:spAutoFit/>
          </a:bodyPr>
          <a:lstStyle/>
          <a:p>
            <a:r>
              <a:rPr lang="fr-CA" sz="1200" b="1" dirty="0"/>
              <a:t>2</a:t>
            </a:r>
            <a:r>
              <a:rPr lang="fr-CA" sz="1200" b="1" dirty="0" smtClean="0"/>
              <a:t>0</a:t>
            </a:r>
            <a:endParaRPr lang="fr-CA" sz="1200" b="1" dirty="0"/>
          </a:p>
        </p:txBody>
      </p:sp>
      <p:sp>
        <p:nvSpPr>
          <p:cNvPr id="19" name="ZoneTexte 18"/>
          <p:cNvSpPr txBox="1"/>
          <p:nvPr/>
        </p:nvSpPr>
        <p:spPr>
          <a:xfrm>
            <a:off x="3210049" y="3463315"/>
            <a:ext cx="648072" cy="276999"/>
          </a:xfrm>
          <a:prstGeom prst="rect">
            <a:avLst/>
          </a:prstGeom>
          <a:noFill/>
        </p:spPr>
        <p:txBody>
          <a:bodyPr wrap="square" rtlCol="0">
            <a:spAutoFit/>
          </a:bodyPr>
          <a:lstStyle/>
          <a:p>
            <a:r>
              <a:rPr lang="fr-CA" sz="1200" b="1" dirty="0"/>
              <a:t>4</a:t>
            </a:r>
            <a:r>
              <a:rPr lang="fr-CA" sz="1200" b="1" dirty="0" smtClean="0"/>
              <a:t>0</a:t>
            </a:r>
            <a:endParaRPr lang="fr-CA" sz="1200" b="1" dirty="0"/>
          </a:p>
        </p:txBody>
      </p:sp>
      <p:cxnSp>
        <p:nvCxnSpPr>
          <p:cNvPr id="20" name="Connecteur droit 19"/>
          <p:cNvCxnSpPr/>
          <p:nvPr/>
        </p:nvCxnSpPr>
        <p:spPr>
          <a:xfrm flipH="1">
            <a:off x="3563889" y="2056901"/>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flipH="1">
            <a:off x="3581290" y="2520976"/>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flipH="1">
            <a:off x="3563889" y="3140968"/>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flipH="1">
            <a:off x="3581289" y="3601814"/>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flipH="1">
            <a:off x="3581288" y="4212256"/>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4079777" y="4577433"/>
            <a:ext cx="1" cy="1490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6303210" y="4594940"/>
            <a:ext cx="0" cy="1757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5731350" y="4591461"/>
            <a:ext cx="1" cy="15227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5226437" y="4578887"/>
            <a:ext cx="1" cy="1367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4644008" y="4587955"/>
            <a:ext cx="1" cy="14908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843840" y="4732485"/>
            <a:ext cx="471875" cy="276999"/>
          </a:xfrm>
          <a:prstGeom prst="rect">
            <a:avLst/>
          </a:prstGeom>
          <a:noFill/>
        </p:spPr>
        <p:txBody>
          <a:bodyPr wrap="square" rtlCol="0">
            <a:spAutoFit/>
          </a:bodyPr>
          <a:lstStyle/>
          <a:p>
            <a:r>
              <a:rPr lang="fr-CA" sz="1200" b="1" dirty="0" smtClean="0"/>
              <a:t>100</a:t>
            </a:r>
            <a:endParaRPr lang="fr-CA" sz="1200" b="1" dirty="0"/>
          </a:p>
        </p:txBody>
      </p:sp>
      <p:sp>
        <p:nvSpPr>
          <p:cNvPr id="44" name="ZoneTexte 43"/>
          <p:cNvSpPr txBox="1"/>
          <p:nvPr/>
        </p:nvSpPr>
        <p:spPr>
          <a:xfrm>
            <a:off x="4372066" y="4739826"/>
            <a:ext cx="543883" cy="276999"/>
          </a:xfrm>
          <a:prstGeom prst="rect">
            <a:avLst/>
          </a:prstGeom>
          <a:noFill/>
        </p:spPr>
        <p:txBody>
          <a:bodyPr wrap="square" rtlCol="0">
            <a:spAutoFit/>
          </a:bodyPr>
          <a:lstStyle/>
          <a:p>
            <a:r>
              <a:rPr lang="fr-CA" sz="1200" b="1" dirty="0"/>
              <a:t>2</a:t>
            </a:r>
            <a:r>
              <a:rPr lang="fr-CA" sz="1200" b="1" dirty="0" smtClean="0"/>
              <a:t>00</a:t>
            </a:r>
            <a:endParaRPr lang="fr-CA" sz="1200" b="1" dirty="0"/>
          </a:p>
        </p:txBody>
      </p:sp>
      <p:sp>
        <p:nvSpPr>
          <p:cNvPr id="45" name="ZoneTexte 44"/>
          <p:cNvSpPr txBox="1"/>
          <p:nvPr/>
        </p:nvSpPr>
        <p:spPr>
          <a:xfrm>
            <a:off x="4984599" y="4770640"/>
            <a:ext cx="483678" cy="276999"/>
          </a:xfrm>
          <a:prstGeom prst="rect">
            <a:avLst/>
          </a:prstGeom>
          <a:noFill/>
        </p:spPr>
        <p:txBody>
          <a:bodyPr wrap="square" rtlCol="0">
            <a:spAutoFit/>
          </a:bodyPr>
          <a:lstStyle/>
          <a:p>
            <a:r>
              <a:rPr lang="fr-CA" sz="1200" b="1" dirty="0"/>
              <a:t>3</a:t>
            </a:r>
            <a:r>
              <a:rPr lang="fr-CA" sz="1200" b="1" dirty="0" smtClean="0"/>
              <a:t>00</a:t>
            </a:r>
            <a:endParaRPr lang="fr-CA" sz="1200" b="1" dirty="0"/>
          </a:p>
        </p:txBody>
      </p:sp>
      <p:sp>
        <p:nvSpPr>
          <p:cNvPr id="46" name="ZoneTexte 45"/>
          <p:cNvSpPr txBox="1"/>
          <p:nvPr/>
        </p:nvSpPr>
        <p:spPr>
          <a:xfrm>
            <a:off x="5500935" y="4764797"/>
            <a:ext cx="460829" cy="276999"/>
          </a:xfrm>
          <a:prstGeom prst="rect">
            <a:avLst/>
          </a:prstGeom>
          <a:noFill/>
        </p:spPr>
        <p:txBody>
          <a:bodyPr wrap="square" rtlCol="0">
            <a:spAutoFit/>
          </a:bodyPr>
          <a:lstStyle/>
          <a:p>
            <a:r>
              <a:rPr lang="fr-CA" sz="1200" b="1" dirty="0"/>
              <a:t>4</a:t>
            </a:r>
            <a:r>
              <a:rPr lang="fr-CA" sz="1200" b="1" dirty="0" smtClean="0"/>
              <a:t>00</a:t>
            </a:r>
            <a:endParaRPr lang="fr-CA" sz="1200" b="1" dirty="0"/>
          </a:p>
        </p:txBody>
      </p:sp>
      <p:sp>
        <p:nvSpPr>
          <p:cNvPr id="47" name="ZoneTexte 46"/>
          <p:cNvSpPr txBox="1"/>
          <p:nvPr/>
        </p:nvSpPr>
        <p:spPr>
          <a:xfrm>
            <a:off x="6070693" y="4757545"/>
            <a:ext cx="465034" cy="276999"/>
          </a:xfrm>
          <a:prstGeom prst="rect">
            <a:avLst/>
          </a:prstGeom>
          <a:noFill/>
        </p:spPr>
        <p:txBody>
          <a:bodyPr wrap="square" rtlCol="0">
            <a:spAutoFit/>
          </a:bodyPr>
          <a:lstStyle/>
          <a:p>
            <a:r>
              <a:rPr lang="fr-CA" sz="1200" b="1" dirty="0"/>
              <a:t>5</a:t>
            </a:r>
            <a:r>
              <a:rPr lang="fr-CA" sz="1200" b="1" dirty="0" smtClean="0"/>
              <a:t>00</a:t>
            </a:r>
            <a:endParaRPr lang="fr-CA" sz="1200" b="1" dirty="0"/>
          </a:p>
        </p:txBody>
      </p:sp>
      <p:sp>
        <p:nvSpPr>
          <p:cNvPr id="1034" name="ZoneTexte 1033"/>
          <p:cNvSpPr txBox="1"/>
          <p:nvPr/>
        </p:nvSpPr>
        <p:spPr>
          <a:xfrm>
            <a:off x="3698888" y="5116542"/>
            <a:ext cx="2700996" cy="369332"/>
          </a:xfrm>
          <a:prstGeom prst="rect">
            <a:avLst/>
          </a:prstGeom>
          <a:noFill/>
        </p:spPr>
        <p:txBody>
          <a:bodyPr wrap="none" rtlCol="0">
            <a:spAutoFit/>
          </a:bodyPr>
          <a:lstStyle/>
          <a:p>
            <a:r>
              <a:rPr lang="es-ES" b="1" dirty="0" smtClean="0"/>
              <a:t>Colesterol total: 100mg/cc</a:t>
            </a:r>
            <a:endParaRPr lang="es-ES" b="1" dirty="0"/>
          </a:p>
        </p:txBody>
      </p:sp>
      <p:sp>
        <p:nvSpPr>
          <p:cNvPr id="1035" name="ZoneTexte 1034"/>
          <p:cNvSpPr txBox="1"/>
          <p:nvPr/>
        </p:nvSpPr>
        <p:spPr>
          <a:xfrm rot="16200000">
            <a:off x="2047137" y="3127713"/>
            <a:ext cx="1859805" cy="369332"/>
          </a:xfrm>
          <a:prstGeom prst="rect">
            <a:avLst/>
          </a:prstGeom>
          <a:noFill/>
        </p:spPr>
        <p:txBody>
          <a:bodyPr wrap="none" rtlCol="0">
            <a:spAutoFit/>
          </a:bodyPr>
          <a:lstStyle/>
          <a:p>
            <a:r>
              <a:rPr lang="es-ES" b="1" dirty="0" smtClean="0"/>
              <a:t>% en la población</a:t>
            </a:r>
            <a:endParaRPr lang="es-ES" b="1" dirty="0"/>
          </a:p>
        </p:txBody>
      </p:sp>
      <p:grpSp>
        <p:nvGrpSpPr>
          <p:cNvPr id="1043" name="Groupe 1042"/>
          <p:cNvGrpSpPr/>
          <p:nvPr/>
        </p:nvGrpSpPr>
        <p:grpSpPr>
          <a:xfrm>
            <a:off x="4644899" y="3213518"/>
            <a:ext cx="1534800" cy="2016119"/>
            <a:chOff x="4164927" y="3297584"/>
            <a:chExt cx="1808160" cy="1873136"/>
          </a:xfrm>
        </p:grpSpPr>
        <p:sp>
          <p:nvSpPr>
            <p:cNvPr id="4" name="Forme libre 3"/>
            <p:cNvSpPr/>
            <p:nvPr/>
          </p:nvSpPr>
          <p:spPr>
            <a:xfrm>
              <a:off x="4164927" y="3532026"/>
              <a:ext cx="1808160" cy="1209613"/>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1037" name="Connecteur droit 1036"/>
            <p:cNvCxnSpPr/>
            <p:nvPr/>
          </p:nvCxnSpPr>
          <p:spPr>
            <a:xfrm>
              <a:off x="5232559" y="3297584"/>
              <a:ext cx="21149" cy="1873136"/>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042" name="Flèche courbée vers le bas 1041"/>
          <p:cNvSpPr/>
          <p:nvPr/>
        </p:nvSpPr>
        <p:spPr>
          <a:xfrm>
            <a:off x="4940740" y="2324261"/>
            <a:ext cx="1159349" cy="75849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1044" name="Groupe 1043"/>
          <p:cNvGrpSpPr/>
          <p:nvPr/>
        </p:nvGrpSpPr>
        <p:grpSpPr>
          <a:xfrm>
            <a:off x="4583297" y="3181997"/>
            <a:ext cx="1607627" cy="2113273"/>
            <a:chOff x="4192637" y="3040837"/>
            <a:chExt cx="1573982" cy="2113273"/>
          </a:xfrm>
        </p:grpSpPr>
        <p:sp>
          <p:nvSpPr>
            <p:cNvPr id="59" name="Forme libre 58"/>
            <p:cNvSpPr/>
            <p:nvPr/>
          </p:nvSpPr>
          <p:spPr>
            <a:xfrm>
              <a:off x="4192637" y="3395493"/>
              <a:ext cx="1573982" cy="1209613"/>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63" name="Connecteur droit 62"/>
            <p:cNvCxnSpPr/>
            <p:nvPr/>
          </p:nvCxnSpPr>
          <p:spPr>
            <a:xfrm>
              <a:off x="5196716" y="3040837"/>
              <a:ext cx="0" cy="2113273"/>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2" name="Groupe 31"/>
          <p:cNvGrpSpPr/>
          <p:nvPr/>
        </p:nvGrpSpPr>
        <p:grpSpPr>
          <a:xfrm>
            <a:off x="4562546" y="3187651"/>
            <a:ext cx="1475435" cy="2041986"/>
            <a:chOff x="836885" y="2771869"/>
            <a:chExt cx="1695881" cy="1906671"/>
          </a:xfrm>
        </p:grpSpPr>
        <p:sp>
          <p:nvSpPr>
            <p:cNvPr id="79" name="Forme libre 78"/>
            <p:cNvSpPr/>
            <p:nvPr/>
          </p:nvSpPr>
          <p:spPr>
            <a:xfrm>
              <a:off x="836885" y="3021562"/>
              <a:ext cx="1695881" cy="1209613"/>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80" name="Connecteur droit 79"/>
            <p:cNvCxnSpPr/>
            <p:nvPr/>
          </p:nvCxnSpPr>
          <p:spPr>
            <a:xfrm>
              <a:off x="1917252" y="2771869"/>
              <a:ext cx="9301" cy="1906671"/>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82" name="Forme libre 81"/>
          <p:cNvSpPr/>
          <p:nvPr/>
        </p:nvSpPr>
        <p:spPr>
          <a:xfrm>
            <a:off x="4630537" y="3170961"/>
            <a:ext cx="1165285" cy="1586584"/>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3" name="Forme libre 82"/>
          <p:cNvSpPr/>
          <p:nvPr/>
        </p:nvSpPr>
        <p:spPr>
          <a:xfrm>
            <a:off x="4672336" y="3470898"/>
            <a:ext cx="1258951" cy="1272840"/>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7" name="Forme libre 86"/>
          <p:cNvSpPr/>
          <p:nvPr/>
        </p:nvSpPr>
        <p:spPr>
          <a:xfrm>
            <a:off x="4740898" y="3311005"/>
            <a:ext cx="1069179" cy="1414139"/>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14586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44"/>
                                        </p:tgtEl>
                                        <p:attrNameLst>
                                          <p:attrName>style.visibility</p:attrName>
                                        </p:attrNameLst>
                                      </p:cBhvr>
                                      <p:to>
                                        <p:strVal val="visible"/>
                                      </p:to>
                                    </p:set>
                                    <p:animEffect transition="in" filter="barn(inVertical)">
                                      <p:cBhvr>
                                        <p:cTn id="7" dur="2000"/>
                                        <p:tgtEl>
                                          <p:spTgt spid="104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8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042"/>
                                        </p:tgtEl>
                                        <p:attrNameLst>
                                          <p:attrName>style.visibility</p:attrName>
                                        </p:attrNameLst>
                                      </p:cBhvr>
                                      <p:to>
                                        <p:strVal val="visible"/>
                                      </p:to>
                                    </p:set>
                                    <p:animEffect transition="in" filter="wipe(down)">
                                      <p:cBhvr>
                                        <p:cTn id="16" dur="1300"/>
                                        <p:tgtEl>
                                          <p:spTgt spid="1042"/>
                                        </p:tgtEl>
                                      </p:cBhvr>
                                    </p:animEffect>
                                  </p:childTnLst>
                                </p:cTn>
                              </p:par>
                            </p:childTnLst>
                          </p:cTn>
                        </p:par>
                        <p:par>
                          <p:cTn id="17" fill="hold">
                            <p:stCondLst>
                              <p:cond delay="1300"/>
                            </p:stCondLst>
                            <p:childTnLst>
                              <p:par>
                                <p:cTn id="18" presetID="10" presetClass="exit" presetSubtype="0" fill="hold" nodeType="afterEffect">
                                  <p:stCondLst>
                                    <p:cond delay="0"/>
                                  </p:stCondLst>
                                  <p:childTnLst>
                                    <p:animEffect transition="out" filter="fade">
                                      <p:cBhvr>
                                        <p:cTn id="19" dur="500"/>
                                        <p:tgtEl>
                                          <p:spTgt spid="1044"/>
                                        </p:tgtEl>
                                      </p:cBhvr>
                                    </p:animEffect>
                                    <p:set>
                                      <p:cBhvr>
                                        <p:cTn id="20" dur="1" fill="hold">
                                          <p:stCondLst>
                                            <p:cond delay="499"/>
                                          </p:stCondLst>
                                        </p:cTn>
                                        <p:tgtEl>
                                          <p:spTgt spid="104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0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3" nodeType="clickEffect">
                                  <p:stCondLst>
                                    <p:cond delay="0"/>
                                  </p:stCondLst>
                                  <p:childTnLst>
                                    <p:animEffect transition="out" filter="fade">
                                      <p:cBhvr>
                                        <p:cTn id="26" dur="500"/>
                                        <p:tgtEl>
                                          <p:spTgt spid="83"/>
                                        </p:tgtEl>
                                      </p:cBhvr>
                                    </p:animEffect>
                                    <p:set>
                                      <p:cBhvr>
                                        <p:cTn id="27" dur="1" fill="hold">
                                          <p:stCondLst>
                                            <p:cond delay="499"/>
                                          </p:stCondLst>
                                        </p:cTn>
                                        <p:tgtEl>
                                          <p:spTgt spid="83"/>
                                        </p:tgtEl>
                                        <p:attrNameLst>
                                          <p:attrName>style.visibility</p:attrName>
                                        </p:attrNameLst>
                                      </p:cBhvr>
                                      <p:to>
                                        <p:strVal val="hidden"/>
                                      </p:to>
                                    </p:set>
                                  </p:childTnLst>
                                </p:cTn>
                              </p:par>
                              <p:par>
                                <p:cTn id="28" presetID="10" presetClass="exit" presetSubtype="0" fill="hold" grpId="2" nodeType="withEffect">
                                  <p:stCondLst>
                                    <p:cond delay="0"/>
                                  </p:stCondLst>
                                  <p:childTnLst>
                                    <p:animEffect transition="out" filter="fade">
                                      <p:cBhvr>
                                        <p:cTn id="29" dur="500"/>
                                        <p:tgtEl>
                                          <p:spTgt spid="1042"/>
                                        </p:tgtEl>
                                      </p:cBhvr>
                                    </p:animEffect>
                                    <p:set>
                                      <p:cBhvr>
                                        <p:cTn id="30" dur="1" fill="hold">
                                          <p:stCondLst>
                                            <p:cond delay="499"/>
                                          </p:stCondLst>
                                        </p:cTn>
                                        <p:tgtEl>
                                          <p:spTgt spid="1042"/>
                                        </p:tgtEl>
                                        <p:attrNameLst>
                                          <p:attrName>style.visibility</p:attrName>
                                        </p:attrNameLst>
                                      </p:cBhvr>
                                      <p:to>
                                        <p:strVal val="hidden"/>
                                      </p:to>
                                    </p:set>
                                  </p:childTnLst>
                                </p:cTn>
                              </p:par>
                              <p:par>
                                <p:cTn id="31" presetID="42" presetClass="entr" presetSubtype="0" fill="hold" grpId="0" nodeType="with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fade">
                                      <p:cBhvr>
                                        <p:cTn id="33" dur="3000"/>
                                        <p:tgtEl>
                                          <p:spTgt spid="87"/>
                                        </p:tgtEl>
                                      </p:cBhvr>
                                    </p:animEffect>
                                    <p:anim calcmode="lin" valueType="num">
                                      <p:cBhvr>
                                        <p:cTn id="34" dur="3000" fill="hold"/>
                                        <p:tgtEl>
                                          <p:spTgt spid="87"/>
                                        </p:tgtEl>
                                        <p:attrNameLst>
                                          <p:attrName>ppt_x</p:attrName>
                                        </p:attrNameLst>
                                      </p:cBhvr>
                                      <p:tavLst>
                                        <p:tav tm="0">
                                          <p:val>
                                            <p:strVal val="#ppt_x"/>
                                          </p:val>
                                        </p:tav>
                                        <p:tav tm="100000">
                                          <p:val>
                                            <p:strVal val="#ppt_x"/>
                                          </p:val>
                                        </p:tav>
                                      </p:tavLst>
                                    </p:anim>
                                    <p:anim calcmode="lin" valueType="num">
                                      <p:cBhvr>
                                        <p:cTn id="35" dur="3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1" nodeType="clickEffect">
                                  <p:stCondLst>
                                    <p:cond delay="0"/>
                                  </p:stCondLst>
                                  <p:childTnLst>
                                    <p:set>
                                      <p:cBhvr>
                                        <p:cTn id="39" dur="1" fill="hold">
                                          <p:stCondLst>
                                            <p:cond delay="0"/>
                                          </p:stCondLst>
                                        </p:cTn>
                                        <p:tgtEl>
                                          <p:spTgt spid="1042"/>
                                        </p:tgtEl>
                                        <p:attrNameLst>
                                          <p:attrName>style.visibility</p:attrName>
                                        </p:attrNameLst>
                                      </p:cBhvr>
                                      <p:to>
                                        <p:strVal val="visible"/>
                                      </p:to>
                                    </p:set>
                                    <p:animEffect transition="in" filter="wipe(down)">
                                      <p:cBhvr>
                                        <p:cTn id="40" dur="100"/>
                                        <p:tgtEl>
                                          <p:spTgt spid="1042"/>
                                        </p:tgtEl>
                                      </p:cBhvr>
                                    </p:animEffect>
                                  </p:childTnLst>
                                </p:cTn>
                              </p:par>
                              <p:par>
                                <p:cTn id="41" presetID="10" presetClass="exit" presetSubtype="0" fill="hold" nodeType="withEffect">
                                  <p:stCondLst>
                                    <p:cond delay="0"/>
                                  </p:stCondLst>
                                  <p:childTnLst>
                                    <p:animEffect transition="out" filter="fade">
                                      <p:cBhvr>
                                        <p:cTn id="42" dur="500"/>
                                        <p:tgtEl>
                                          <p:spTgt spid="1043"/>
                                        </p:tgtEl>
                                      </p:cBhvr>
                                    </p:animEffect>
                                    <p:set>
                                      <p:cBhvr>
                                        <p:cTn id="43" dur="1" fill="hold">
                                          <p:stCondLst>
                                            <p:cond delay="499"/>
                                          </p:stCondLst>
                                        </p:cTn>
                                        <p:tgtEl>
                                          <p:spTgt spid="1043"/>
                                        </p:tgtEl>
                                        <p:attrNameLst>
                                          <p:attrName>style.visibility</p:attrName>
                                        </p:attrNameLst>
                                      </p:cBhvr>
                                      <p:to>
                                        <p:strVal val="hidden"/>
                                      </p:to>
                                    </p:set>
                                  </p:childTnLst>
                                </p:cTn>
                              </p:par>
                              <p:par>
                                <p:cTn id="44" presetID="2" presetClass="entr" presetSubtype="4"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fill="hold"/>
                                        <p:tgtEl>
                                          <p:spTgt spid="32"/>
                                        </p:tgtEl>
                                        <p:attrNameLst>
                                          <p:attrName>ppt_x</p:attrName>
                                        </p:attrNameLst>
                                      </p:cBhvr>
                                      <p:tavLst>
                                        <p:tav tm="0">
                                          <p:val>
                                            <p:strVal val="#ppt_x"/>
                                          </p:val>
                                        </p:tav>
                                        <p:tav tm="100000">
                                          <p:val>
                                            <p:strVal val="#ppt_x"/>
                                          </p:val>
                                        </p:tav>
                                      </p:tavLst>
                                    </p:anim>
                                    <p:anim calcmode="lin" valueType="num">
                                      <p:cBhvr additive="base">
                                        <p:cTn id="4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600"/>
                                        <p:tgtEl>
                                          <p:spTgt spid="87"/>
                                        </p:tgtEl>
                                      </p:cBhvr>
                                    </p:animEffect>
                                    <p:set>
                                      <p:cBhvr>
                                        <p:cTn id="52" dur="1" fill="hold">
                                          <p:stCondLst>
                                            <p:cond delay="599"/>
                                          </p:stCondLst>
                                        </p:cTn>
                                        <p:tgtEl>
                                          <p:spTgt spid="8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042"/>
                                        </p:tgtEl>
                                      </p:cBhvr>
                                    </p:animEffect>
                                    <p:set>
                                      <p:cBhvr>
                                        <p:cTn id="55" dur="1" fill="hold">
                                          <p:stCondLst>
                                            <p:cond delay="499"/>
                                          </p:stCondLst>
                                        </p:cTn>
                                        <p:tgtEl>
                                          <p:spTgt spid="1042"/>
                                        </p:tgtEl>
                                        <p:attrNameLst>
                                          <p:attrName>style.visibility</p:attrName>
                                        </p:attrNameLst>
                                      </p:cBhvr>
                                      <p:to>
                                        <p:strVal val="hidden"/>
                                      </p:to>
                                    </p:set>
                                  </p:childTnLst>
                                </p:cTn>
                              </p:par>
                              <p:par>
                                <p:cTn id="56" presetID="42" presetClass="entr" presetSubtype="0" fill="hold" grpId="0" nodeType="with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fade">
                                      <p:cBhvr>
                                        <p:cTn id="58" dur="1000"/>
                                        <p:tgtEl>
                                          <p:spTgt spid="82"/>
                                        </p:tgtEl>
                                      </p:cBhvr>
                                    </p:animEffect>
                                    <p:anim calcmode="lin" valueType="num">
                                      <p:cBhvr>
                                        <p:cTn id="59" dur="1000" fill="hold"/>
                                        <p:tgtEl>
                                          <p:spTgt spid="82"/>
                                        </p:tgtEl>
                                        <p:attrNameLst>
                                          <p:attrName>ppt_x</p:attrName>
                                        </p:attrNameLst>
                                      </p:cBhvr>
                                      <p:tavLst>
                                        <p:tav tm="0">
                                          <p:val>
                                            <p:strVal val="#ppt_x"/>
                                          </p:val>
                                        </p:tav>
                                        <p:tav tm="100000">
                                          <p:val>
                                            <p:strVal val="#ppt_x"/>
                                          </p:val>
                                        </p:tav>
                                      </p:tavLst>
                                    </p:anim>
                                    <p:anim calcmode="lin" valueType="num">
                                      <p:cBhvr>
                                        <p:cTn id="60" dur="1000" fill="hold"/>
                                        <p:tgtEl>
                                          <p:spTgt spid="82"/>
                                        </p:tgtEl>
                                        <p:attrNameLst>
                                          <p:attrName>ppt_y</p:attrName>
                                        </p:attrNameLst>
                                      </p:cBhvr>
                                      <p:tavLst>
                                        <p:tav tm="0">
                                          <p:val>
                                            <p:strVal val="#ppt_y+.1"/>
                                          </p:val>
                                        </p:tav>
                                        <p:tav tm="100000">
                                          <p:val>
                                            <p:strVal val="#ppt_y"/>
                                          </p:val>
                                        </p:tav>
                                      </p:tavLst>
                                    </p:anim>
                                  </p:childTnLst>
                                </p:cTn>
                              </p:par>
                              <p:par>
                                <p:cTn id="61" presetID="10" presetClass="exit" presetSubtype="0" fill="hold" nodeType="withEffect">
                                  <p:stCondLst>
                                    <p:cond delay="0"/>
                                  </p:stCondLst>
                                  <p:childTnLst>
                                    <p:animEffect transition="out" filter="fade">
                                      <p:cBhvr>
                                        <p:cTn id="62" dur="500"/>
                                        <p:tgtEl>
                                          <p:spTgt spid="32"/>
                                        </p:tgtEl>
                                      </p:cBhvr>
                                    </p:animEffect>
                                    <p:set>
                                      <p:cBhvr>
                                        <p:cTn id="63" dur="1" fill="hold">
                                          <p:stCondLst>
                                            <p:cond delay="499"/>
                                          </p:stCondLst>
                                        </p:cTn>
                                        <p:tgtEl>
                                          <p:spTgt spid="32"/>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044"/>
                                        </p:tgtEl>
                                        <p:attrNameLst>
                                          <p:attrName>style.visibility</p:attrName>
                                        </p:attrNameLst>
                                      </p:cBhvr>
                                      <p:to>
                                        <p:strVal val="visible"/>
                                      </p:to>
                                    </p:set>
                                    <p:animEffect transition="in" filter="fade">
                                      <p:cBhvr>
                                        <p:cTn id="68" dur="500"/>
                                        <p:tgtEl>
                                          <p:spTgt spid="1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2" grpId="0" animBg="1"/>
      <p:bldP spid="1042" grpId="1" animBg="1"/>
      <p:bldP spid="1042" grpId="2" animBg="1"/>
      <p:bldP spid="1042" grpId="3" animBg="1"/>
      <p:bldP spid="82" grpId="0" animBg="1"/>
      <p:bldP spid="83" grpId="1" animBg="1"/>
      <p:bldP spid="83" grpId="3" animBg="1"/>
      <p:bldP spid="87" grpId="0" animBg="1"/>
      <p:bldP spid="87"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9207" y="260648"/>
            <a:ext cx="8229600" cy="1143000"/>
          </a:xfrm>
        </p:spPr>
        <p:txBody>
          <a:bodyPr>
            <a:normAutofit fontScale="90000"/>
          </a:bodyPr>
          <a:lstStyle/>
          <a:p>
            <a:r>
              <a:rPr lang="es-ES" sz="4000" b="1" dirty="0" smtClean="0">
                <a:solidFill>
                  <a:schemeClr val="accent2"/>
                </a:solidFill>
              </a:rPr>
              <a:t>Las causas de las causas</a:t>
            </a:r>
            <a:br>
              <a:rPr lang="es-ES" sz="4000" b="1" dirty="0" smtClean="0">
                <a:solidFill>
                  <a:schemeClr val="accent2"/>
                </a:solidFill>
              </a:rPr>
            </a:br>
            <a:endParaRPr lang="es-ES" sz="3100" b="1" dirty="0">
              <a:solidFill>
                <a:schemeClr val="accent2"/>
              </a:solidFill>
            </a:endParaRPr>
          </a:p>
        </p:txBody>
      </p:sp>
      <p:sp>
        <p:nvSpPr>
          <p:cNvPr id="6" name="ZoneTexte 5"/>
          <p:cNvSpPr txBox="1"/>
          <p:nvPr/>
        </p:nvSpPr>
        <p:spPr>
          <a:xfrm>
            <a:off x="1187624" y="6453336"/>
            <a:ext cx="5022529" cy="230832"/>
          </a:xfrm>
          <a:prstGeom prst="rect">
            <a:avLst/>
          </a:prstGeom>
          <a:noFill/>
        </p:spPr>
        <p:txBody>
          <a:bodyPr wrap="none" rtlCol="0">
            <a:spAutoFit/>
          </a:bodyPr>
          <a:lstStyle/>
          <a:p>
            <a:r>
              <a:rPr lang="fr-CA" sz="900" b="1" dirty="0" smtClean="0"/>
              <a:t>Source: Rose G, The </a:t>
            </a:r>
            <a:r>
              <a:rPr lang="fr-CA" sz="900" b="1" dirty="0" err="1" smtClean="0"/>
              <a:t>Strategy</a:t>
            </a:r>
            <a:r>
              <a:rPr lang="fr-CA" sz="900" b="1" dirty="0" smtClean="0"/>
              <a:t> of </a:t>
            </a:r>
            <a:r>
              <a:rPr lang="fr-CA" sz="900" b="1" dirty="0" err="1" smtClean="0"/>
              <a:t>Preventive</a:t>
            </a:r>
            <a:r>
              <a:rPr lang="fr-CA" sz="900" b="1" dirty="0" smtClean="0"/>
              <a:t> Medicine, Oxford </a:t>
            </a:r>
            <a:r>
              <a:rPr lang="fr-CA" sz="900" b="1" dirty="0" err="1" smtClean="0"/>
              <a:t>University</a:t>
            </a:r>
            <a:r>
              <a:rPr lang="fr-CA" sz="900" b="1" dirty="0" smtClean="0"/>
              <a:t> </a:t>
            </a:r>
            <a:r>
              <a:rPr lang="fr-CA" sz="900" b="1" dirty="0" err="1" smtClean="0"/>
              <a:t>Press</a:t>
            </a:r>
            <a:r>
              <a:rPr lang="fr-CA" sz="900" b="1" dirty="0" smtClean="0"/>
              <a:t>, Oxford, 1995, page 57</a:t>
            </a:r>
            <a:r>
              <a:rPr lang="fr-CA" sz="800" b="1" dirty="0" smtClean="0"/>
              <a:t>.</a:t>
            </a:r>
            <a:endParaRPr lang="fr-CA" sz="800" b="1" dirty="0"/>
          </a:p>
        </p:txBody>
      </p:sp>
      <p:pic>
        <p:nvPicPr>
          <p:cNvPr id="8"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sp>
        <p:nvSpPr>
          <p:cNvPr id="9" name="Forme libre 8"/>
          <p:cNvSpPr/>
          <p:nvPr/>
        </p:nvSpPr>
        <p:spPr>
          <a:xfrm>
            <a:off x="3754805" y="2843842"/>
            <a:ext cx="1161144" cy="1892313"/>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10" name="Connecteur droit 9"/>
          <p:cNvCxnSpPr/>
          <p:nvPr/>
        </p:nvCxnSpPr>
        <p:spPr>
          <a:xfrm>
            <a:off x="3563888" y="2046325"/>
            <a:ext cx="0" cy="267881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flipH="1" flipV="1">
            <a:off x="3563888" y="4732485"/>
            <a:ext cx="2753704" cy="73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3138899" y="1918401"/>
            <a:ext cx="648072" cy="276999"/>
          </a:xfrm>
          <a:prstGeom prst="rect">
            <a:avLst/>
          </a:prstGeom>
          <a:noFill/>
        </p:spPr>
        <p:txBody>
          <a:bodyPr wrap="square" rtlCol="0">
            <a:spAutoFit/>
          </a:bodyPr>
          <a:lstStyle/>
          <a:p>
            <a:r>
              <a:rPr lang="fr-CA" sz="1200" b="1" dirty="0" smtClean="0"/>
              <a:t>100</a:t>
            </a:r>
            <a:endParaRPr lang="fr-CA" sz="1200" b="1" dirty="0"/>
          </a:p>
        </p:txBody>
      </p:sp>
      <p:sp>
        <p:nvSpPr>
          <p:cNvPr id="16" name="ZoneTexte 15"/>
          <p:cNvSpPr txBox="1"/>
          <p:nvPr/>
        </p:nvSpPr>
        <p:spPr>
          <a:xfrm>
            <a:off x="3210049" y="2382476"/>
            <a:ext cx="648072" cy="276999"/>
          </a:xfrm>
          <a:prstGeom prst="rect">
            <a:avLst/>
          </a:prstGeom>
          <a:noFill/>
        </p:spPr>
        <p:txBody>
          <a:bodyPr wrap="square" rtlCol="0">
            <a:spAutoFit/>
          </a:bodyPr>
          <a:lstStyle/>
          <a:p>
            <a:r>
              <a:rPr lang="fr-CA" sz="1200" b="1" dirty="0"/>
              <a:t>8</a:t>
            </a:r>
            <a:r>
              <a:rPr lang="fr-CA" sz="1200" b="1" dirty="0" smtClean="0"/>
              <a:t>0</a:t>
            </a:r>
            <a:endParaRPr lang="fr-CA" sz="1200" b="1" dirty="0"/>
          </a:p>
        </p:txBody>
      </p:sp>
      <p:sp>
        <p:nvSpPr>
          <p:cNvPr id="17" name="ZoneTexte 16"/>
          <p:cNvSpPr txBox="1"/>
          <p:nvPr/>
        </p:nvSpPr>
        <p:spPr>
          <a:xfrm>
            <a:off x="3210049" y="3002468"/>
            <a:ext cx="648072" cy="276999"/>
          </a:xfrm>
          <a:prstGeom prst="rect">
            <a:avLst/>
          </a:prstGeom>
          <a:noFill/>
        </p:spPr>
        <p:txBody>
          <a:bodyPr wrap="square" rtlCol="0">
            <a:spAutoFit/>
          </a:bodyPr>
          <a:lstStyle/>
          <a:p>
            <a:r>
              <a:rPr lang="fr-CA" sz="1200" b="1" dirty="0"/>
              <a:t>6</a:t>
            </a:r>
            <a:r>
              <a:rPr lang="fr-CA" sz="1200" b="1" dirty="0" smtClean="0"/>
              <a:t>0</a:t>
            </a:r>
            <a:endParaRPr lang="fr-CA" sz="1200" b="1" dirty="0"/>
          </a:p>
        </p:txBody>
      </p:sp>
      <p:sp>
        <p:nvSpPr>
          <p:cNvPr id="18" name="ZoneTexte 17"/>
          <p:cNvSpPr txBox="1"/>
          <p:nvPr/>
        </p:nvSpPr>
        <p:spPr>
          <a:xfrm>
            <a:off x="3235752" y="4073756"/>
            <a:ext cx="648072" cy="276999"/>
          </a:xfrm>
          <a:prstGeom prst="rect">
            <a:avLst/>
          </a:prstGeom>
          <a:noFill/>
        </p:spPr>
        <p:txBody>
          <a:bodyPr wrap="square" rtlCol="0">
            <a:spAutoFit/>
          </a:bodyPr>
          <a:lstStyle/>
          <a:p>
            <a:r>
              <a:rPr lang="fr-CA" sz="1200" b="1" dirty="0"/>
              <a:t>2</a:t>
            </a:r>
            <a:r>
              <a:rPr lang="fr-CA" sz="1200" b="1" dirty="0" smtClean="0"/>
              <a:t>0</a:t>
            </a:r>
            <a:endParaRPr lang="fr-CA" sz="1200" b="1" dirty="0"/>
          </a:p>
        </p:txBody>
      </p:sp>
      <p:sp>
        <p:nvSpPr>
          <p:cNvPr id="19" name="ZoneTexte 18"/>
          <p:cNvSpPr txBox="1"/>
          <p:nvPr/>
        </p:nvSpPr>
        <p:spPr>
          <a:xfrm>
            <a:off x="3210049" y="3463315"/>
            <a:ext cx="648072" cy="276999"/>
          </a:xfrm>
          <a:prstGeom prst="rect">
            <a:avLst/>
          </a:prstGeom>
          <a:noFill/>
        </p:spPr>
        <p:txBody>
          <a:bodyPr wrap="square" rtlCol="0">
            <a:spAutoFit/>
          </a:bodyPr>
          <a:lstStyle/>
          <a:p>
            <a:r>
              <a:rPr lang="fr-CA" sz="1200" b="1" dirty="0"/>
              <a:t>4</a:t>
            </a:r>
            <a:r>
              <a:rPr lang="fr-CA" sz="1200" b="1" dirty="0" smtClean="0"/>
              <a:t>0</a:t>
            </a:r>
            <a:endParaRPr lang="fr-CA" sz="1200" b="1" dirty="0"/>
          </a:p>
        </p:txBody>
      </p:sp>
      <p:cxnSp>
        <p:nvCxnSpPr>
          <p:cNvPr id="20" name="Connecteur droit 19"/>
          <p:cNvCxnSpPr/>
          <p:nvPr/>
        </p:nvCxnSpPr>
        <p:spPr>
          <a:xfrm flipH="1">
            <a:off x="3563889" y="2056901"/>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flipH="1">
            <a:off x="3581290" y="2520976"/>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flipH="1">
            <a:off x="3563889" y="3140968"/>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flipH="1">
            <a:off x="3581289" y="3601814"/>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flipH="1">
            <a:off x="3581288" y="4212256"/>
            <a:ext cx="1349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4079777" y="4577433"/>
            <a:ext cx="1" cy="1490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6303210" y="4594940"/>
            <a:ext cx="0" cy="1757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5731350" y="4591461"/>
            <a:ext cx="1" cy="15227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5226437" y="4578887"/>
            <a:ext cx="1" cy="1367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4644008" y="4587955"/>
            <a:ext cx="1" cy="14908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843840" y="4732485"/>
            <a:ext cx="471875" cy="276999"/>
          </a:xfrm>
          <a:prstGeom prst="rect">
            <a:avLst/>
          </a:prstGeom>
          <a:noFill/>
        </p:spPr>
        <p:txBody>
          <a:bodyPr wrap="square" rtlCol="0">
            <a:spAutoFit/>
          </a:bodyPr>
          <a:lstStyle/>
          <a:p>
            <a:r>
              <a:rPr lang="fr-CA" sz="1200" b="1" dirty="0" smtClean="0"/>
              <a:t>100</a:t>
            </a:r>
            <a:endParaRPr lang="fr-CA" sz="1200" b="1" dirty="0"/>
          </a:p>
        </p:txBody>
      </p:sp>
      <p:sp>
        <p:nvSpPr>
          <p:cNvPr id="44" name="ZoneTexte 43"/>
          <p:cNvSpPr txBox="1"/>
          <p:nvPr/>
        </p:nvSpPr>
        <p:spPr>
          <a:xfrm>
            <a:off x="4372066" y="4739826"/>
            <a:ext cx="543883" cy="276999"/>
          </a:xfrm>
          <a:prstGeom prst="rect">
            <a:avLst/>
          </a:prstGeom>
          <a:noFill/>
        </p:spPr>
        <p:txBody>
          <a:bodyPr wrap="square" rtlCol="0">
            <a:spAutoFit/>
          </a:bodyPr>
          <a:lstStyle/>
          <a:p>
            <a:r>
              <a:rPr lang="fr-CA" sz="1200" b="1" dirty="0"/>
              <a:t>2</a:t>
            </a:r>
            <a:r>
              <a:rPr lang="fr-CA" sz="1200" b="1" dirty="0" smtClean="0"/>
              <a:t>00</a:t>
            </a:r>
            <a:endParaRPr lang="fr-CA" sz="1200" b="1" dirty="0"/>
          </a:p>
        </p:txBody>
      </p:sp>
      <p:sp>
        <p:nvSpPr>
          <p:cNvPr id="45" name="ZoneTexte 44"/>
          <p:cNvSpPr txBox="1"/>
          <p:nvPr/>
        </p:nvSpPr>
        <p:spPr>
          <a:xfrm>
            <a:off x="4984599" y="4770640"/>
            <a:ext cx="483678" cy="276999"/>
          </a:xfrm>
          <a:prstGeom prst="rect">
            <a:avLst/>
          </a:prstGeom>
          <a:noFill/>
        </p:spPr>
        <p:txBody>
          <a:bodyPr wrap="square" rtlCol="0">
            <a:spAutoFit/>
          </a:bodyPr>
          <a:lstStyle/>
          <a:p>
            <a:r>
              <a:rPr lang="fr-CA" sz="1200" b="1" dirty="0"/>
              <a:t>3</a:t>
            </a:r>
            <a:r>
              <a:rPr lang="fr-CA" sz="1200" b="1" dirty="0" smtClean="0"/>
              <a:t>00</a:t>
            </a:r>
            <a:endParaRPr lang="fr-CA" sz="1200" b="1" dirty="0"/>
          </a:p>
        </p:txBody>
      </p:sp>
      <p:sp>
        <p:nvSpPr>
          <p:cNvPr id="46" name="ZoneTexte 45"/>
          <p:cNvSpPr txBox="1"/>
          <p:nvPr/>
        </p:nvSpPr>
        <p:spPr>
          <a:xfrm>
            <a:off x="5500935" y="4764797"/>
            <a:ext cx="460829" cy="276999"/>
          </a:xfrm>
          <a:prstGeom prst="rect">
            <a:avLst/>
          </a:prstGeom>
          <a:noFill/>
        </p:spPr>
        <p:txBody>
          <a:bodyPr wrap="square" rtlCol="0">
            <a:spAutoFit/>
          </a:bodyPr>
          <a:lstStyle/>
          <a:p>
            <a:r>
              <a:rPr lang="fr-CA" sz="1200" b="1" dirty="0"/>
              <a:t>4</a:t>
            </a:r>
            <a:r>
              <a:rPr lang="fr-CA" sz="1200" b="1" dirty="0" smtClean="0"/>
              <a:t>00</a:t>
            </a:r>
            <a:endParaRPr lang="fr-CA" sz="1200" b="1" dirty="0"/>
          </a:p>
        </p:txBody>
      </p:sp>
      <p:sp>
        <p:nvSpPr>
          <p:cNvPr id="47" name="ZoneTexte 46"/>
          <p:cNvSpPr txBox="1"/>
          <p:nvPr/>
        </p:nvSpPr>
        <p:spPr>
          <a:xfrm>
            <a:off x="6070693" y="4757545"/>
            <a:ext cx="465034" cy="276999"/>
          </a:xfrm>
          <a:prstGeom prst="rect">
            <a:avLst/>
          </a:prstGeom>
          <a:noFill/>
        </p:spPr>
        <p:txBody>
          <a:bodyPr wrap="square" rtlCol="0">
            <a:spAutoFit/>
          </a:bodyPr>
          <a:lstStyle/>
          <a:p>
            <a:r>
              <a:rPr lang="fr-CA" sz="1200" b="1" dirty="0"/>
              <a:t>5</a:t>
            </a:r>
            <a:r>
              <a:rPr lang="fr-CA" sz="1200" b="1" dirty="0" smtClean="0"/>
              <a:t>00</a:t>
            </a:r>
            <a:endParaRPr lang="fr-CA" sz="1200" b="1" dirty="0"/>
          </a:p>
        </p:txBody>
      </p:sp>
      <p:sp>
        <p:nvSpPr>
          <p:cNvPr id="1034" name="ZoneTexte 1033"/>
          <p:cNvSpPr txBox="1"/>
          <p:nvPr/>
        </p:nvSpPr>
        <p:spPr>
          <a:xfrm>
            <a:off x="3698888" y="5116542"/>
            <a:ext cx="2700996" cy="369332"/>
          </a:xfrm>
          <a:prstGeom prst="rect">
            <a:avLst/>
          </a:prstGeom>
          <a:noFill/>
        </p:spPr>
        <p:txBody>
          <a:bodyPr wrap="none" rtlCol="0">
            <a:spAutoFit/>
          </a:bodyPr>
          <a:lstStyle/>
          <a:p>
            <a:r>
              <a:rPr lang="es-ES" b="1" dirty="0" smtClean="0"/>
              <a:t>Colesterol total: 100mg/cc</a:t>
            </a:r>
            <a:endParaRPr lang="es-ES" b="1" dirty="0"/>
          </a:p>
        </p:txBody>
      </p:sp>
      <p:sp>
        <p:nvSpPr>
          <p:cNvPr id="1035" name="ZoneTexte 1034"/>
          <p:cNvSpPr txBox="1"/>
          <p:nvPr/>
        </p:nvSpPr>
        <p:spPr>
          <a:xfrm rot="16200000">
            <a:off x="2047137" y="3127713"/>
            <a:ext cx="1859805" cy="369332"/>
          </a:xfrm>
          <a:prstGeom prst="rect">
            <a:avLst/>
          </a:prstGeom>
          <a:noFill/>
        </p:spPr>
        <p:txBody>
          <a:bodyPr wrap="none" rtlCol="0">
            <a:spAutoFit/>
          </a:bodyPr>
          <a:lstStyle/>
          <a:p>
            <a:r>
              <a:rPr lang="es-ES" b="1" dirty="0" smtClean="0"/>
              <a:t>% en la población</a:t>
            </a:r>
            <a:endParaRPr lang="es-ES" b="1" dirty="0"/>
          </a:p>
        </p:txBody>
      </p:sp>
      <p:sp>
        <p:nvSpPr>
          <p:cNvPr id="59" name="Forme libre 58"/>
          <p:cNvSpPr/>
          <p:nvPr/>
        </p:nvSpPr>
        <p:spPr>
          <a:xfrm>
            <a:off x="4537444" y="3529595"/>
            <a:ext cx="1607627" cy="1209613"/>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8" name="Forme libre 47"/>
          <p:cNvSpPr/>
          <p:nvPr/>
        </p:nvSpPr>
        <p:spPr>
          <a:xfrm>
            <a:off x="3716289" y="2843843"/>
            <a:ext cx="1224451" cy="1882676"/>
          </a:xfrm>
          <a:custGeom>
            <a:avLst/>
            <a:gdLst>
              <a:gd name="connsiteX0" fmla="*/ 0 w 1917291"/>
              <a:gd name="connsiteY0" fmla="*/ 1199780 h 1209613"/>
              <a:gd name="connsiteX1" fmla="*/ 235974 w 1917291"/>
              <a:gd name="connsiteY1" fmla="*/ 1140787 h 1209613"/>
              <a:gd name="connsiteX2" fmla="*/ 403123 w 1917291"/>
              <a:gd name="connsiteY2" fmla="*/ 1052297 h 1209613"/>
              <a:gd name="connsiteX3" fmla="*/ 540774 w 1917291"/>
              <a:gd name="connsiteY3" fmla="*/ 924477 h 1209613"/>
              <a:gd name="connsiteX4" fmla="*/ 678426 w 1917291"/>
              <a:gd name="connsiteY4" fmla="*/ 708167 h 1209613"/>
              <a:gd name="connsiteX5" fmla="*/ 845574 w 1917291"/>
              <a:gd name="connsiteY5" fmla="*/ 255884 h 1209613"/>
              <a:gd name="connsiteX6" fmla="*/ 914400 w 1917291"/>
              <a:gd name="connsiteY6" fmla="*/ 88735 h 1209613"/>
              <a:gd name="connsiteX7" fmla="*/ 953729 w 1917291"/>
              <a:gd name="connsiteY7" fmla="*/ 19909 h 1209613"/>
              <a:gd name="connsiteX8" fmla="*/ 1002891 w 1917291"/>
              <a:gd name="connsiteY8" fmla="*/ 245 h 1209613"/>
              <a:gd name="connsiteX9" fmla="*/ 1091381 w 1917291"/>
              <a:gd name="connsiteY9" fmla="*/ 29742 h 1209613"/>
              <a:gd name="connsiteX10" fmla="*/ 1170039 w 1917291"/>
              <a:gd name="connsiteY10" fmla="*/ 118232 h 1209613"/>
              <a:gd name="connsiteX11" fmla="*/ 1238865 w 1917291"/>
              <a:gd name="connsiteY11" fmla="*/ 285380 h 1209613"/>
              <a:gd name="connsiteX12" fmla="*/ 1406013 w 1917291"/>
              <a:gd name="connsiteY12" fmla="*/ 816322 h 1209613"/>
              <a:gd name="connsiteX13" fmla="*/ 1465007 w 1917291"/>
              <a:gd name="connsiteY13" fmla="*/ 934309 h 1209613"/>
              <a:gd name="connsiteX14" fmla="*/ 1553497 w 1917291"/>
              <a:gd name="connsiteY14" fmla="*/ 1042464 h 1209613"/>
              <a:gd name="connsiteX15" fmla="*/ 1681316 w 1917291"/>
              <a:gd name="connsiteY15" fmla="*/ 1130955 h 1209613"/>
              <a:gd name="connsiteX16" fmla="*/ 1818968 w 1917291"/>
              <a:gd name="connsiteY16" fmla="*/ 1180116 h 1209613"/>
              <a:gd name="connsiteX17" fmla="*/ 1917291 w 1917291"/>
              <a:gd name="connsiteY17" fmla="*/ 1209613 h 1209613"/>
              <a:gd name="connsiteX18" fmla="*/ 1917291 w 1917291"/>
              <a:gd name="connsiteY18" fmla="*/ 1209613 h 12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7291" h="1209613">
                <a:moveTo>
                  <a:pt x="0" y="1199780"/>
                </a:moveTo>
                <a:cubicBezTo>
                  <a:pt x="84393" y="1182573"/>
                  <a:pt x="168787" y="1165367"/>
                  <a:pt x="235974" y="1140787"/>
                </a:cubicBezTo>
                <a:cubicBezTo>
                  <a:pt x="303161" y="1116206"/>
                  <a:pt x="352323" y="1088349"/>
                  <a:pt x="403123" y="1052297"/>
                </a:cubicBezTo>
                <a:cubicBezTo>
                  <a:pt x="453923" y="1016245"/>
                  <a:pt x="494890" y="981832"/>
                  <a:pt x="540774" y="924477"/>
                </a:cubicBezTo>
                <a:cubicBezTo>
                  <a:pt x="586658" y="867122"/>
                  <a:pt x="627626" y="819599"/>
                  <a:pt x="678426" y="708167"/>
                </a:cubicBezTo>
                <a:cubicBezTo>
                  <a:pt x="729226" y="596735"/>
                  <a:pt x="806245" y="359123"/>
                  <a:pt x="845574" y="255884"/>
                </a:cubicBezTo>
                <a:cubicBezTo>
                  <a:pt x="884903" y="152645"/>
                  <a:pt x="896374" y="128064"/>
                  <a:pt x="914400" y="88735"/>
                </a:cubicBezTo>
                <a:cubicBezTo>
                  <a:pt x="932426" y="49406"/>
                  <a:pt x="938981" y="34657"/>
                  <a:pt x="953729" y="19909"/>
                </a:cubicBezTo>
                <a:cubicBezTo>
                  <a:pt x="968478" y="5161"/>
                  <a:pt x="979949" y="-1394"/>
                  <a:pt x="1002891" y="245"/>
                </a:cubicBezTo>
                <a:cubicBezTo>
                  <a:pt x="1025833" y="1884"/>
                  <a:pt x="1063523" y="10078"/>
                  <a:pt x="1091381" y="29742"/>
                </a:cubicBezTo>
                <a:cubicBezTo>
                  <a:pt x="1119239" y="49406"/>
                  <a:pt x="1145458" y="75626"/>
                  <a:pt x="1170039" y="118232"/>
                </a:cubicBezTo>
                <a:cubicBezTo>
                  <a:pt x="1194620" y="160838"/>
                  <a:pt x="1199536" y="169032"/>
                  <a:pt x="1238865" y="285380"/>
                </a:cubicBezTo>
                <a:cubicBezTo>
                  <a:pt x="1278194" y="401728"/>
                  <a:pt x="1368323" y="708167"/>
                  <a:pt x="1406013" y="816322"/>
                </a:cubicBezTo>
                <a:cubicBezTo>
                  <a:pt x="1443703" y="924477"/>
                  <a:pt x="1440426" y="896619"/>
                  <a:pt x="1465007" y="934309"/>
                </a:cubicBezTo>
                <a:cubicBezTo>
                  <a:pt x="1489588" y="971999"/>
                  <a:pt x="1517446" y="1009690"/>
                  <a:pt x="1553497" y="1042464"/>
                </a:cubicBezTo>
                <a:cubicBezTo>
                  <a:pt x="1589548" y="1075238"/>
                  <a:pt x="1637071" y="1108013"/>
                  <a:pt x="1681316" y="1130955"/>
                </a:cubicBezTo>
                <a:cubicBezTo>
                  <a:pt x="1725561" y="1153897"/>
                  <a:pt x="1779639" y="1167006"/>
                  <a:pt x="1818968" y="1180116"/>
                </a:cubicBezTo>
                <a:cubicBezTo>
                  <a:pt x="1858297" y="1193226"/>
                  <a:pt x="1917291" y="1209613"/>
                  <a:pt x="1917291" y="1209613"/>
                </a:cubicBezTo>
                <a:lnTo>
                  <a:pt x="1917291" y="1209613"/>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10615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2222E-6 5.27412E-7 L -0.11545 0.00231 " pathEditMode="relative" rAng="0" ptsTypes="AA">
                                      <p:cBhvr>
                                        <p:cTn id="6" dur="2000" fill="hold"/>
                                        <p:tgtEl>
                                          <p:spTgt spid="59"/>
                                        </p:tgtEl>
                                        <p:attrNameLst>
                                          <p:attrName>ppt_x</p:attrName>
                                          <p:attrName>ppt_y</p:attrName>
                                        </p:attrNameLst>
                                      </p:cBhvr>
                                      <p:rCtr x="-5781" y="116"/>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48"/>
                                        </p:tgtEl>
                                        <p:attrNameLst>
                                          <p:attrName>style.visibility</p:attrName>
                                        </p:attrNameLst>
                                      </p:cBhvr>
                                      <p:to>
                                        <p:strVal val="visible"/>
                                      </p:to>
                                    </p:set>
                                  </p:childTnLst>
                                </p:cTn>
                              </p:par>
                            </p:childTnLst>
                          </p:cTn>
                        </p:par>
                        <p:par>
                          <p:cTn id="10" fill="hold">
                            <p:stCondLst>
                              <p:cond delay="2000"/>
                            </p:stCondLst>
                            <p:childTnLst>
                              <p:par>
                                <p:cTn id="11" presetID="10" presetClass="exit" presetSubtype="0" fill="hold" grpId="1" nodeType="afterEffect">
                                  <p:stCondLst>
                                    <p:cond delay="0"/>
                                  </p:stCondLst>
                                  <p:childTnLst>
                                    <p:animEffect transition="out" filter="fade">
                                      <p:cBhvr>
                                        <p:cTn id="12" dur="500"/>
                                        <p:tgtEl>
                                          <p:spTgt spid="59"/>
                                        </p:tgtEl>
                                      </p:cBhvr>
                                    </p:animEffect>
                                    <p:set>
                                      <p:cBhvr>
                                        <p:cTn id="13" dur="1" fill="hold">
                                          <p:stCondLst>
                                            <p:cond delay="499"/>
                                          </p:stCondLst>
                                        </p:cTn>
                                        <p:tgtEl>
                                          <p:spTgt spid="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4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s-ES" sz="3600" b="1" dirty="0" smtClean="0">
                <a:solidFill>
                  <a:srgbClr val="C00000"/>
                </a:solidFill>
              </a:rPr>
              <a:t>El proceso: llegan nuevos casos</a:t>
            </a:r>
            <a:endParaRPr lang="es-ES" sz="3600" b="1" dirty="0">
              <a:solidFill>
                <a:srgbClr val="C00000"/>
              </a:solidFill>
            </a:endParaRPr>
          </a:p>
        </p:txBody>
      </p:sp>
      <p:sp>
        <p:nvSpPr>
          <p:cNvPr id="3" name="Espace réservé du contenu 2"/>
          <p:cNvSpPr>
            <a:spLocks noGrp="1"/>
          </p:cNvSpPr>
          <p:nvPr>
            <p:ph idx="1"/>
          </p:nvPr>
        </p:nvSpPr>
        <p:spPr/>
        <p:txBody>
          <a:bodyPr>
            <a:normAutofit fontScale="92500" lnSpcReduction="20000"/>
          </a:bodyPr>
          <a:lstStyle/>
          <a:p>
            <a:r>
              <a:rPr lang="es-ES" sz="2600" b="1" dirty="0" smtClean="0"/>
              <a:t> ”Hay tres grandes problemas …que requieren seria atención …</a:t>
            </a:r>
          </a:p>
          <a:p>
            <a:pPr lvl="1"/>
            <a:r>
              <a:rPr lang="es-ES" sz="2400" b="1" dirty="0" smtClean="0"/>
              <a:t>…El tercer problema con nuestro modelo de salud pública, sin embargo, es el más desafiante.  Incluso si todo el mundo a riesgo cambiara su comportamiento a un nivel inferior de riesgo, otras personas continuarían a entrar en la categoría de riesgo a la misma velocidad.  Esto ocurre porque rara vez identificamos e intervenimos sobre las fuerzas que originalmente causaron el problema en la comunidad </a:t>
            </a:r>
            <a:r>
              <a:rPr lang="es-ES" sz="2400" b="1" baseline="30000" dirty="0" smtClean="0"/>
              <a:t>(1) </a:t>
            </a:r>
            <a:r>
              <a:rPr lang="es-ES" sz="2400" b="1" dirty="0" smtClean="0"/>
              <a:t>…”Y por comunidad me refiero al grupo de personas diana para nuestra intervención…”</a:t>
            </a:r>
            <a:r>
              <a:rPr lang="es-ES" sz="2400" b="1" baseline="30000" dirty="0" smtClean="0"/>
              <a:t>(2)</a:t>
            </a:r>
          </a:p>
          <a:p>
            <a:r>
              <a:rPr lang="fr-CA" sz="1700" b="1" dirty="0"/>
              <a:t> </a:t>
            </a:r>
            <a:r>
              <a:rPr lang="en-US" sz="1700" b="1" dirty="0"/>
              <a:t>”There are three major problems…that require our serious </a:t>
            </a:r>
            <a:r>
              <a:rPr lang="fr-CA" sz="1700" b="1" dirty="0"/>
              <a:t>attention…</a:t>
            </a:r>
          </a:p>
          <a:p>
            <a:pPr lvl="1"/>
            <a:r>
              <a:rPr lang="en-US" sz="1500" b="1" dirty="0"/>
              <a:t>…The third problem with our current public health model, however, is the most challenging of all. Even if everyone at risk did change their behavior to lower their risk, new people would continue to enter the at-risk population at an unaffected rate. This is because we rarely identify and intervene on those forces in the community that cause the problem in the first place” </a:t>
            </a:r>
            <a:r>
              <a:rPr lang="en-US" sz="1500" b="1" baseline="30000" dirty="0"/>
              <a:t>(1) </a:t>
            </a:r>
            <a:r>
              <a:rPr lang="en-US" sz="1500" b="1" dirty="0"/>
              <a:t>…”And by ‘community’ I mean any group of people we target for intervention…”</a:t>
            </a:r>
            <a:r>
              <a:rPr lang="en-US" sz="1500" b="1" baseline="30000" dirty="0"/>
              <a:t>(2)</a:t>
            </a:r>
            <a:endParaRPr lang="fr-CA" sz="1500" b="1" baseline="30000" dirty="0"/>
          </a:p>
          <a:p>
            <a:endParaRPr lang="fr-CA" sz="2400" b="1" baseline="30000" dirty="0"/>
          </a:p>
        </p:txBody>
      </p:sp>
      <p:sp>
        <p:nvSpPr>
          <p:cNvPr id="4" name="ZoneTexte 3"/>
          <p:cNvSpPr txBox="1"/>
          <p:nvPr/>
        </p:nvSpPr>
        <p:spPr>
          <a:xfrm>
            <a:off x="539552" y="6213157"/>
            <a:ext cx="8190255" cy="646331"/>
          </a:xfrm>
          <a:prstGeom prst="rect">
            <a:avLst/>
          </a:prstGeom>
          <a:noFill/>
        </p:spPr>
        <p:txBody>
          <a:bodyPr wrap="none" rtlCol="0">
            <a:spAutoFit/>
          </a:bodyPr>
          <a:lstStyle/>
          <a:p>
            <a:r>
              <a:rPr lang="fr-CA" sz="1200" b="1" dirty="0" smtClean="0"/>
              <a:t>Source: (1) </a:t>
            </a:r>
            <a:r>
              <a:rPr lang="fr-CA" sz="1200" b="1" dirty="0" err="1" smtClean="0"/>
              <a:t>Syme</a:t>
            </a:r>
            <a:r>
              <a:rPr lang="fr-CA" sz="1200" b="1" dirty="0" smtClean="0"/>
              <a:t> SL, The </a:t>
            </a:r>
            <a:r>
              <a:rPr lang="fr-CA" sz="1200" b="1" dirty="0" err="1" smtClean="0"/>
              <a:t>prevention</a:t>
            </a:r>
            <a:r>
              <a:rPr lang="fr-CA" sz="1200" b="1" dirty="0" smtClean="0"/>
              <a:t> of </a:t>
            </a:r>
            <a:r>
              <a:rPr lang="fr-CA" sz="1200" b="1" dirty="0" err="1" smtClean="0"/>
              <a:t>disease</a:t>
            </a:r>
            <a:r>
              <a:rPr lang="fr-CA" sz="1200" b="1" dirty="0" smtClean="0"/>
              <a:t> and promotion of </a:t>
            </a:r>
            <a:r>
              <a:rPr lang="fr-CA" sz="1200" b="1" dirty="0" err="1" smtClean="0"/>
              <a:t>health</a:t>
            </a:r>
            <a:r>
              <a:rPr lang="fr-CA" sz="1200" b="1" dirty="0" smtClean="0"/>
              <a:t>: the </a:t>
            </a:r>
            <a:r>
              <a:rPr lang="fr-CA" sz="1200" b="1" dirty="0" err="1" smtClean="0"/>
              <a:t>need</a:t>
            </a:r>
            <a:r>
              <a:rPr lang="fr-CA" sz="1200" b="1" dirty="0" smtClean="0"/>
              <a:t> for a new </a:t>
            </a:r>
            <a:r>
              <a:rPr lang="fr-CA" sz="1200" b="1" dirty="0" err="1" smtClean="0"/>
              <a:t>approach</a:t>
            </a:r>
            <a:r>
              <a:rPr lang="fr-CA" sz="1200" b="1" dirty="0" smtClean="0"/>
              <a:t>, </a:t>
            </a:r>
            <a:r>
              <a:rPr lang="fr-CA" sz="1200" b="1" dirty="0" err="1" smtClean="0"/>
              <a:t>European</a:t>
            </a:r>
            <a:r>
              <a:rPr lang="fr-CA" sz="1200" b="1" dirty="0" smtClean="0"/>
              <a:t> Journal </a:t>
            </a:r>
          </a:p>
          <a:p>
            <a:r>
              <a:rPr lang="fr-CA" sz="1200" b="1" dirty="0"/>
              <a:t> </a:t>
            </a:r>
            <a:r>
              <a:rPr lang="fr-CA" sz="1200" b="1" dirty="0" smtClean="0"/>
              <a:t>             of Public </a:t>
            </a:r>
            <a:r>
              <a:rPr lang="fr-CA" sz="1200" b="1" dirty="0" err="1" smtClean="0"/>
              <a:t>Health</a:t>
            </a:r>
            <a:r>
              <a:rPr lang="fr-CA" sz="1200" b="1" dirty="0" smtClean="0"/>
              <a:t>, 2007;17:329-330. (2) </a:t>
            </a:r>
            <a:r>
              <a:rPr lang="fr-CA" sz="1200" b="1" dirty="0" err="1" smtClean="0"/>
              <a:t>Syme</a:t>
            </a:r>
            <a:r>
              <a:rPr lang="fr-CA" sz="1200" b="1" dirty="0" smtClean="0"/>
              <a:t> SL, Social </a:t>
            </a:r>
            <a:r>
              <a:rPr lang="fr-CA" sz="1200" b="1" dirty="0" err="1" smtClean="0"/>
              <a:t>determinants</a:t>
            </a:r>
            <a:r>
              <a:rPr lang="fr-CA" sz="1200" b="1" dirty="0" smtClean="0"/>
              <a:t> of </a:t>
            </a:r>
            <a:r>
              <a:rPr lang="fr-CA" sz="1200" b="1" dirty="0" err="1" smtClean="0"/>
              <a:t>health</a:t>
            </a:r>
            <a:r>
              <a:rPr lang="fr-CA" sz="1200" b="1" dirty="0" smtClean="0"/>
              <a:t>: The </a:t>
            </a:r>
            <a:r>
              <a:rPr lang="fr-CA" sz="1200" b="1" dirty="0" err="1" smtClean="0"/>
              <a:t>community</a:t>
            </a:r>
            <a:r>
              <a:rPr lang="fr-CA" sz="1200" b="1" dirty="0" smtClean="0"/>
              <a:t> as an </a:t>
            </a:r>
            <a:r>
              <a:rPr lang="fr-CA" sz="1200" b="1" dirty="0" err="1" smtClean="0"/>
              <a:t>empowered</a:t>
            </a:r>
            <a:r>
              <a:rPr lang="fr-CA" sz="1200" b="1" dirty="0" smtClean="0"/>
              <a:t> </a:t>
            </a:r>
          </a:p>
          <a:p>
            <a:r>
              <a:rPr lang="fr-CA" sz="1200" b="1" dirty="0"/>
              <a:t> </a:t>
            </a:r>
            <a:r>
              <a:rPr lang="fr-CA" sz="1200" b="1" dirty="0" smtClean="0"/>
              <a:t>             </a:t>
            </a:r>
            <a:r>
              <a:rPr lang="fr-CA" sz="1200" b="1" dirty="0" err="1" smtClean="0"/>
              <a:t>partner</a:t>
            </a:r>
            <a:r>
              <a:rPr lang="fr-CA" sz="1200" b="1" dirty="0" smtClean="0"/>
              <a:t>, </a:t>
            </a:r>
            <a:r>
              <a:rPr lang="fr-CA" sz="1200" b="1" dirty="0" err="1" smtClean="0"/>
              <a:t>Prev</a:t>
            </a:r>
            <a:r>
              <a:rPr lang="fr-CA" sz="1200" b="1" dirty="0" smtClean="0"/>
              <a:t>. </a:t>
            </a:r>
            <a:r>
              <a:rPr lang="fr-CA" sz="1200" b="1" dirty="0" err="1" smtClean="0"/>
              <a:t>Chronic</a:t>
            </a:r>
            <a:r>
              <a:rPr lang="fr-CA" sz="1200" b="1" dirty="0" smtClean="0"/>
              <a:t> Dis, 2004,1:A02. (3) </a:t>
            </a:r>
            <a:r>
              <a:rPr lang="fr-CA" sz="1200" b="1" dirty="0" err="1" smtClean="0"/>
              <a:t>MrFit</a:t>
            </a:r>
            <a:r>
              <a:rPr lang="fr-CA" sz="1200" b="1" dirty="0" smtClean="0"/>
              <a:t>, Multiple </a:t>
            </a:r>
            <a:r>
              <a:rPr lang="fr-CA" sz="1200" b="1" dirty="0" err="1" smtClean="0"/>
              <a:t>risk</a:t>
            </a:r>
            <a:r>
              <a:rPr lang="fr-CA" sz="1200" b="1" dirty="0" smtClean="0"/>
              <a:t> factor in intervention Trial, JAMA, 1982;248:1465-1477.</a:t>
            </a:r>
            <a:endParaRPr lang="fr-CA" sz="1200" b="1" dirty="0"/>
          </a:p>
        </p:txBody>
      </p:sp>
    </p:spTree>
    <p:extLst>
      <p:ext uri="{BB962C8B-B14F-4D97-AF65-F5344CB8AC3E}">
        <p14:creationId xmlns:p14="http://schemas.microsoft.com/office/powerpoint/2010/main" val="22432541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67544" y="4437112"/>
            <a:ext cx="8603233" cy="1362075"/>
          </a:xfrm>
        </p:spPr>
        <p:txBody>
          <a:bodyPr>
            <a:normAutofit fontScale="90000"/>
          </a:bodyPr>
          <a:lstStyle/>
          <a:p>
            <a:r>
              <a:rPr lang="fr-CA" dirty="0" smtClean="0">
                <a:solidFill>
                  <a:schemeClr val="tx2"/>
                </a:solidFill>
              </a:rPr>
              <a:t>De la </a:t>
            </a:r>
            <a:r>
              <a:rPr lang="fr-CA" dirty="0" err="1" smtClean="0">
                <a:solidFill>
                  <a:schemeClr val="tx2"/>
                </a:solidFill>
              </a:rPr>
              <a:t>prEvenCiÓn</a:t>
            </a:r>
            <a:r>
              <a:rPr lang="fr-CA" dirty="0" smtClean="0">
                <a:solidFill>
                  <a:schemeClr val="tx2"/>
                </a:solidFill>
              </a:rPr>
              <a:t> </a:t>
            </a:r>
            <a:r>
              <a:rPr lang="fr-CA" dirty="0">
                <a:solidFill>
                  <a:schemeClr val="tx2">
                    <a:lumMod val="60000"/>
                    <a:lumOff val="40000"/>
                  </a:schemeClr>
                </a:solidFill>
              </a:rPr>
              <a:t>de LAS </a:t>
            </a:r>
            <a:r>
              <a:rPr lang="fr-CA" dirty="0" smtClean="0">
                <a:solidFill>
                  <a:schemeClr val="tx2">
                    <a:lumMod val="60000"/>
                    <a:lumOff val="40000"/>
                  </a:schemeClr>
                </a:solidFill>
              </a:rPr>
              <a:t>ENFERMEDADES</a:t>
            </a:r>
            <a:r>
              <a:rPr lang="fr-CA" dirty="0" smtClean="0">
                <a:solidFill>
                  <a:schemeClr val="tx2"/>
                </a:solidFill>
              </a:rPr>
              <a:t/>
            </a:r>
            <a:br>
              <a:rPr lang="fr-CA" dirty="0" smtClean="0">
                <a:solidFill>
                  <a:schemeClr val="tx2"/>
                </a:solidFill>
              </a:rPr>
            </a:br>
            <a:r>
              <a:rPr lang="fr-CA" dirty="0" smtClean="0">
                <a:solidFill>
                  <a:schemeClr val="tx2"/>
                </a:solidFill>
              </a:rPr>
              <a:t>A </a:t>
            </a:r>
            <a:r>
              <a:rPr lang="fr-CA" dirty="0">
                <a:solidFill>
                  <a:schemeClr val="tx2"/>
                </a:solidFill>
              </a:rPr>
              <a:t>la </a:t>
            </a:r>
            <a:r>
              <a:rPr lang="fr-CA" dirty="0" err="1" smtClean="0">
                <a:solidFill>
                  <a:schemeClr val="tx2"/>
                </a:solidFill>
              </a:rPr>
              <a:t>promoCiÓn</a:t>
            </a:r>
            <a:r>
              <a:rPr lang="fr-CA" dirty="0" smtClean="0">
                <a:solidFill>
                  <a:schemeClr val="tx2"/>
                </a:solidFill>
              </a:rPr>
              <a:t> </a:t>
            </a:r>
            <a:r>
              <a:rPr lang="fr-CA" dirty="0">
                <a:solidFill>
                  <a:schemeClr val="tx2">
                    <a:lumMod val="60000"/>
                    <a:lumOff val="40000"/>
                  </a:schemeClr>
                </a:solidFill>
              </a:rPr>
              <a:t>de la </a:t>
            </a:r>
            <a:r>
              <a:rPr lang="fr-CA" dirty="0" err="1">
                <a:solidFill>
                  <a:schemeClr val="tx2">
                    <a:lumMod val="60000"/>
                    <a:lumOff val="40000"/>
                  </a:schemeClr>
                </a:solidFill>
              </a:rPr>
              <a:t>saLUD</a:t>
            </a:r>
            <a:r>
              <a:rPr lang="fr-CA" dirty="0">
                <a:solidFill>
                  <a:schemeClr val="tx2">
                    <a:lumMod val="60000"/>
                    <a:lumOff val="40000"/>
                  </a:schemeClr>
                </a:solidFill>
              </a:rPr>
              <a:t> </a:t>
            </a:r>
          </a:p>
        </p:txBody>
      </p:sp>
      <p:sp>
        <p:nvSpPr>
          <p:cNvPr id="5" name="Espace réservé du texte 4"/>
          <p:cNvSpPr>
            <a:spLocks noGrp="1"/>
          </p:cNvSpPr>
          <p:nvPr>
            <p:ph type="body" idx="1"/>
          </p:nvPr>
        </p:nvSpPr>
        <p:spPr/>
        <p:txBody>
          <a:bodyPr/>
          <a:lstStyle/>
          <a:p>
            <a:r>
              <a:rPr lang="fr-CA" b="1" dirty="0" err="1" smtClean="0"/>
              <a:t>Politicas</a:t>
            </a:r>
            <a:r>
              <a:rPr lang="fr-CA" b="1" dirty="0" smtClean="0"/>
              <a:t> de </a:t>
            </a:r>
            <a:r>
              <a:rPr lang="fr-CA" b="1" dirty="0" err="1" smtClean="0"/>
              <a:t>salud</a:t>
            </a:r>
            <a:r>
              <a:rPr lang="fr-CA" b="1" dirty="0" smtClean="0"/>
              <a:t> </a:t>
            </a:r>
            <a:r>
              <a:rPr lang="fr-CA" b="1" dirty="0" err="1" smtClean="0"/>
              <a:t>pública</a:t>
            </a:r>
            <a:r>
              <a:rPr lang="fr-CA" b="1" dirty="0" smtClean="0"/>
              <a:t> </a:t>
            </a:r>
            <a:r>
              <a:rPr lang="fr-CA" b="1" dirty="0" err="1" smtClean="0"/>
              <a:t>adaptadas</a:t>
            </a:r>
            <a:endParaRPr lang="fr-CA" b="1" dirty="0"/>
          </a:p>
        </p:txBody>
      </p:sp>
    </p:spTree>
    <p:extLst>
      <p:ext uri="{BB962C8B-B14F-4D97-AF65-F5344CB8AC3E}">
        <p14:creationId xmlns:p14="http://schemas.microsoft.com/office/powerpoint/2010/main" val="35877407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784976" cy="1143000"/>
          </a:xfrm>
        </p:spPr>
        <p:txBody>
          <a:bodyPr>
            <a:normAutofit fontScale="90000"/>
          </a:bodyPr>
          <a:lstStyle/>
          <a:p>
            <a:r>
              <a:rPr lang="fr-CA" b="1" dirty="0" err="1" smtClean="0">
                <a:solidFill>
                  <a:schemeClr val="accent2"/>
                </a:solidFill>
              </a:rPr>
              <a:t>Estado</a:t>
            </a:r>
            <a:r>
              <a:rPr lang="fr-CA" b="1" dirty="0" smtClean="0">
                <a:solidFill>
                  <a:schemeClr val="accent2"/>
                </a:solidFill>
              </a:rPr>
              <a:t> de </a:t>
            </a:r>
            <a:r>
              <a:rPr lang="fr-CA" b="1" dirty="0" err="1" smtClean="0">
                <a:solidFill>
                  <a:schemeClr val="accent2"/>
                </a:solidFill>
              </a:rPr>
              <a:t>fragilidad</a:t>
            </a:r>
            <a:r>
              <a:rPr lang="fr-CA" b="1" dirty="0" smtClean="0">
                <a:solidFill>
                  <a:schemeClr val="accent2"/>
                </a:solidFill>
              </a:rPr>
              <a:t> </a:t>
            </a:r>
            <a:r>
              <a:rPr lang="fr-CA" b="1" dirty="0" err="1" smtClean="0">
                <a:solidFill>
                  <a:schemeClr val="accent2"/>
                </a:solidFill>
              </a:rPr>
              <a:t>por</a:t>
            </a:r>
            <a:r>
              <a:rPr lang="fr-CA" b="1" dirty="0" smtClean="0">
                <a:solidFill>
                  <a:schemeClr val="accent2"/>
                </a:solidFill>
              </a:rPr>
              <a:t> </a:t>
            </a:r>
            <a:r>
              <a:rPr lang="fr-CA" b="1" dirty="0" err="1" smtClean="0">
                <a:solidFill>
                  <a:schemeClr val="accent2"/>
                </a:solidFill>
              </a:rPr>
              <a:t>edad</a:t>
            </a:r>
            <a:r>
              <a:rPr lang="fr-CA" b="1" dirty="0" smtClean="0">
                <a:solidFill>
                  <a:schemeClr val="accent2"/>
                </a:solidFill>
              </a:rPr>
              <a:t>:</a:t>
            </a:r>
            <a:br>
              <a:rPr lang="fr-CA" b="1" dirty="0" smtClean="0">
                <a:solidFill>
                  <a:schemeClr val="accent2"/>
                </a:solidFill>
              </a:rPr>
            </a:br>
            <a:r>
              <a:rPr lang="fr-CA" sz="3100" b="1" dirty="0" err="1" smtClean="0">
                <a:solidFill>
                  <a:schemeClr val="accent2"/>
                </a:solidFill>
              </a:rPr>
              <a:t>Estudio</a:t>
            </a:r>
            <a:r>
              <a:rPr lang="fr-CA" sz="3100" b="1" dirty="0" smtClean="0">
                <a:solidFill>
                  <a:schemeClr val="accent2"/>
                </a:solidFill>
              </a:rPr>
              <a:t>  </a:t>
            </a:r>
            <a:r>
              <a:rPr lang="fr-CA" sz="3100" b="1" dirty="0" err="1" smtClean="0">
                <a:solidFill>
                  <a:schemeClr val="accent2"/>
                </a:solidFill>
              </a:rPr>
              <a:t>FRéLE</a:t>
            </a:r>
            <a:r>
              <a:rPr lang="fr-CA" sz="3100" b="1" dirty="0" smtClean="0">
                <a:solidFill>
                  <a:schemeClr val="accent2"/>
                </a:solidFill>
              </a:rPr>
              <a:t>, Québec, 1643 </a:t>
            </a:r>
            <a:r>
              <a:rPr lang="fr-CA" sz="3100" b="1" dirty="0" err="1" smtClean="0">
                <a:solidFill>
                  <a:schemeClr val="accent2"/>
                </a:solidFill>
              </a:rPr>
              <a:t>personas</a:t>
            </a:r>
            <a:r>
              <a:rPr lang="fr-CA" sz="3100" b="1" dirty="0" smtClean="0">
                <a:solidFill>
                  <a:schemeClr val="accent2"/>
                </a:solidFill>
              </a:rPr>
              <a:t> </a:t>
            </a:r>
            <a:r>
              <a:rPr lang="fr-CA" sz="3100" b="1" dirty="0" err="1" smtClean="0">
                <a:solidFill>
                  <a:schemeClr val="accent2"/>
                </a:solidFill>
              </a:rPr>
              <a:t>mayores</a:t>
            </a:r>
            <a:endParaRPr lang="fr-CA" sz="1300" b="1" dirty="0">
              <a:solidFill>
                <a:schemeClr val="accent2"/>
              </a:solidFill>
            </a:endParaRPr>
          </a:p>
        </p:txBody>
      </p:sp>
      <p:pic>
        <p:nvPicPr>
          <p:cNvPr id="59"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aphicFrame>
        <p:nvGraphicFramePr>
          <p:cNvPr id="31" name="Graphique 30"/>
          <p:cNvGraphicFramePr>
            <a:graphicFrameLocks/>
          </p:cNvGraphicFramePr>
          <p:nvPr>
            <p:extLst>
              <p:ext uri="{D42A27DB-BD31-4B8C-83A1-F6EECF244321}">
                <p14:modId xmlns:p14="http://schemas.microsoft.com/office/powerpoint/2010/main" val="2549212023"/>
              </p:ext>
            </p:extLst>
          </p:nvPr>
        </p:nvGraphicFramePr>
        <p:xfrm>
          <a:off x="1187624" y="1626918"/>
          <a:ext cx="7632848" cy="5070297"/>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à coins arrondis 4"/>
          <p:cNvSpPr/>
          <p:nvPr/>
        </p:nvSpPr>
        <p:spPr>
          <a:xfrm>
            <a:off x="5960040" y="5735788"/>
            <a:ext cx="916215" cy="50405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fr-FR" sz="2000" b="1" dirty="0" err="1" smtClean="0">
                <a:solidFill>
                  <a:srgbClr val="002060"/>
                </a:solidFill>
              </a:rPr>
              <a:t>Frágil</a:t>
            </a:r>
            <a:endParaRPr lang="fr-FR" b="1" dirty="0">
              <a:solidFill>
                <a:srgbClr val="002060"/>
              </a:solidFill>
            </a:endParaRPr>
          </a:p>
        </p:txBody>
      </p:sp>
      <p:sp>
        <p:nvSpPr>
          <p:cNvPr id="6" name="Rectangle à coins arrondis 5"/>
          <p:cNvSpPr/>
          <p:nvPr/>
        </p:nvSpPr>
        <p:spPr>
          <a:xfrm>
            <a:off x="6084168" y="2957663"/>
            <a:ext cx="1296144" cy="50405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fr-FR" sz="2000" b="1" dirty="0" err="1" smtClean="0">
                <a:solidFill>
                  <a:srgbClr val="002060"/>
                </a:solidFill>
              </a:rPr>
              <a:t>Pre-frágil</a:t>
            </a:r>
            <a:endParaRPr lang="fr-FR" b="1" dirty="0">
              <a:solidFill>
                <a:srgbClr val="00206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784976" cy="1143000"/>
          </a:xfrm>
        </p:spPr>
        <p:txBody>
          <a:bodyPr>
            <a:normAutofit fontScale="90000"/>
          </a:bodyPr>
          <a:lstStyle/>
          <a:p>
            <a:r>
              <a:rPr lang="es-ES" b="1" dirty="0" smtClean="0">
                <a:solidFill>
                  <a:schemeClr val="accent2"/>
                </a:solidFill>
              </a:rPr>
              <a:t>Estado de fragilidad por edad, alisados: </a:t>
            </a:r>
            <a:r>
              <a:rPr lang="es-ES" sz="3100" b="1" dirty="0" smtClean="0">
                <a:solidFill>
                  <a:schemeClr val="accent2"/>
                </a:solidFill>
              </a:rPr>
              <a:t>Estudio  </a:t>
            </a:r>
            <a:r>
              <a:rPr lang="es-ES" sz="3100" b="1" dirty="0" err="1" smtClean="0">
                <a:solidFill>
                  <a:schemeClr val="accent2"/>
                </a:solidFill>
              </a:rPr>
              <a:t>FRéLE</a:t>
            </a:r>
            <a:r>
              <a:rPr lang="es-ES" sz="3100" b="1" dirty="0" smtClean="0">
                <a:solidFill>
                  <a:schemeClr val="accent2"/>
                </a:solidFill>
              </a:rPr>
              <a:t>, </a:t>
            </a:r>
            <a:r>
              <a:rPr lang="es-ES" sz="3100" b="1" dirty="0" err="1" smtClean="0">
                <a:solidFill>
                  <a:schemeClr val="accent2"/>
                </a:solidFill>
              </a:rPr>
              <a:t>Québec</a:t>
            </a:r>
            <a:r>
              <a:rPr lang="es-ES" sz="3100" b="1" dirty="0" smtClean="0">
                <a:solidFill>
                  <a:schemeClr val="accent2"/>
                </a:solidFill>
              </a:rPr>
              <a:t>, (n=1643)</a:t>
            </a:r>
            <a:endParaRPr lang="es-ES" sz="3100" b="1" dirty="0">
              <a:solidFill>
                <a:schemeClr val="accent2"/>
              </a:solidFill>
            </a:endParaRPr>
          </a:p>
        </p:txBody>
      </p:sp>
      <p:pic>
        <p:nvPicPr>
          <p:cNvPr id="59"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aphicFrame>
        <p:nvGraphicFramePr>
          <p:cNvPr id="5" name="Graphique 4"/>
          <p:cNvGraphicFramePr>
            <a:graphicFrameLocks/>
          </p:cNvGraphicFramePr>
          <p:nvPr>
            <p:extLst>
              <p:ext uri="{D42A27DB-BD31-4B8C-83A1-F6EECF244321}">
                <p14:modId xmlns:p14="http://schemas.microsoft.com/office/powerpoint/2010/main" val="1604330795"/>
              </p:ext>
            </p:extLst>
          </p:nvPr>
        </p:nvGraphicFramePr>
        <p:xfrm>
          <a:off x="1187624" y="1484784"/>
          <a:ext cx="7600950" cy="5157788"/>
        </p:xfrm>
        <a:graphic>
          <a:graphicData uri="http://schemas.openxmlformats.org/drawingml/2006/chart">
            <c:chart xmlns:c="http://schemas.openxmlformats.org/drawingml/2006/chart" xmlns:r="http://schemas.openxmlformats.org/officeDocument/2006/relationships" r:id="rId3"/>
          </a:graphicData>
        </a:graphic>
      </p:graphicFrame>
      <p:sp>
        <p:nvSpPr>
          <p:cNvPr id="3" name="ZoneTexte 2"/>
          <p:cNvSpPr txBox="1"/>
          <p:nvPr/>
        </p:nvSpPr>
        <p:spPr>
          <a:xfrm>
            <a:off x="2339752" y="2877890"/>
            <a:ext cx="1224136" cy="646331"/>
          </a:xfrm>
          <a:prstGeom prst="rect">
            <a:avLst/>
          </a:prstGeom>
          <a:solidFill>
            <a:srgbClr val="FFFF00"/>
          </a:solidFill>
          <a:ln w="38100">
            <a:solidFill>
              <a:schemeClr val="tx1"/>
            </a:solidFill>
          </a:ln>
        </p:spPr>
        <p:txBody>
          <a:bodyPr wrap="square" rtlCol="0">
            <a:spAutoFit/>
          </a:bodyPr>
          <a:lstStyle/>
          <a:p>
            <a:r>
              <a:rPr lang="fr-CA" b="1" dirty="0" smtClean="0"/>
              <a:t>No-</a:t>
            </a:r>
            <a:r>
              <a:rPr lang="fr-CA" b="1" dirty="0" err="1" smtClean="0"/>
              <a:t>Frágiles</a:t>
            </a:r>
            <a:endParaRPr lang="fr-CA" b="1" dirty="0"/>
          </a:p>
        </p:txBody>
      </p:sp>
      <p:sp>
        <p:nvSpPr>
          <p:cNvPr id="7" name="ZoneTexte 6"/>
          <p:cNvSpPr txBox="1"/>
          <p:nvPr/>
        </p:nvSpPr>
        <p:spPr>
          <a:xfrm>
            <a:off x="1979712" y="4365104"/>
            <a:ext cx="1224136" cy="646331"/>
          </a:xfrm>
          <a:prstGeom prst="rect">
            <a:avLst/>
          </a:prstGeom>
          <a:solidFill>
            <a:srgbClr val="FFFF00"/>
          </a:solidFill>
          <a:ln w="38100">
            <a:solidFill>
              <a:schemeClr val="tx1"/>
            </a:solidFill>
          </a:ln>
        </p:spPr>
        <p:txBody>
          <a:bodyPr wrap="square" rtlCol="0">
            <a:spAutoFit/>
          </a:bodyPr>
          <a:lstStyle/>
          <a:p>
            <a:r>
              <a:rPr lang="fr-CA" b="1" dirty="0" err="1" smtClean="0"/>
              <a:t>Pre-frágiles</a:t>
            </a:r>
            <a:endParaRPr lang="fr-CA" b="1" dirty="0"/>
          </a:p>
        </p:txBody>
      </p:sp>
      <p:sp>
        <p:nvSpPr>
          <p:cNvPr id="8" name="ZoneTexte 7"/>
          <p:cNvSpPr txBox="1"/>
          <p:nvPr/>
        </p:nvSpPr>
        <p:spPr>
          <a:xfrm>
            <a:off x="4653317" y="5853556"/>
            <a:ext cx="998803" cy="369332"/>
          </a:xfrm>
          <a:prstGeom prst="rect">
            <a:avLst/>
          </a:prstGeom>
          <a:solidFill>
            <a:srgbClr val="FFFF00"/>
          </a:solidFill>
          <a:ln w="38100">
            <a:solidFill>
              <a:schemeClr val="tx1"/>
            </a:solidFill>
          </a:ln>
        </p:spPr>
        <p:txBody>
          <a:bodyPr wrap="square" rtlCol="0">
            <a:spAutoFit/>
          </a:bodyPr>
          <a:lstStyle/>
          <a:p>
            <a:r>
              <a:rPr lang="fr-CA" b="1" dirty="0" err="1" smtClean="0"/>
              <a:t>Frágiles</a:t>
            </a:r>
            <a:endParaRPr lang="fr-CA" b="1" dirty="0"/>
          </a:p>
        </p:txBody>
      </p:sp>
      <p:sp>
        <p:nvSpPr>
          <p:cNvPr id="4" name="Pensées 3"/>
          <p:cNvSpPr/>
          <p:nvPr/>
        </p:nvSpPr>
        <p:spPr>
          <a:xfrm>
            <a:off x="5256076" y="1916832"/>
            <a:ext cx="3780420" cy="2952328"/>
          </a:xfrm>
          <a:prstGeom prst="cloudCallout">
            <a:avLst/>
          </a:prstGeom>
          <a:solidFill>
            <a:schemeClr val="bg1">
              <a:alpha val="86000"/>
            </a:schemeClr>
          </a:solid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000" b="1" dirty="0" smtClean="0">
              <a:solidFill>
                <a:schemeClr val="tx2">
                  <a:lumMod val="75000"/>
                </a:schemeClr>
              </a:solidFill>
            </a:endParaRPr>
          </a:p>
          <a:p>
            <a:pPr algn="ctr"/>
            <a:r>
              <a:rPr lang="es-ES" sz="2000" b="1" dirty="0" smtClean="0">
                <a:solidFill>
                  <a:schemeClr val="tx2">
                    <a:lumMod val="75000"/>
                  </a:schemeClr>
                </a:solidFill>
              </a:rPr>
              <a:t>Si tuviéramos estudios longitudinales se podrían conocer las transiciones entre los estados de fragilidad</a:t>
            </a:r>
            <a:endParaRPr lang="es-ES" sz="2000" b="1" dirty="0" smtClean="0">
              <a:solidFill>
                <a:schemeClr val="tx2">
                  <a:lumMod val="75000"/>
                </a:schemeClr>
              </a:solidFill>
            </a:endParaRPr>
          </a:p>
        </p:txBody>
      </p:sp>
    </p:spTree>
    <p:extLst>
      <p:ext uri="{BB962C8B-B14F-4D97-AF65-F5344CB8AC3E}">
        <p14:creationId xmlns:p14="http://schemas.microsoft.com/office/powerpoint/2010/main" val="116506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phique 4"/>
          <p:cNvGraphicFramePr>
            <a:graphicFrameLocks/>
          </p:cNvGraphicFramePr>
          <p:nvPr>
            <p:extLst>
              <p:ext uri="{D42A27DB-BD31-4B8C-83A1-F6EECF244321}">
                <p14:modId xmlns:p14="http://schemas.microsoft.com/office/powerpoint/2010/main" val="3034541570"/>
              </p:ext>
            </p:extLst>
          </p:nvPr>
        </p:nvGraphicFramePr>
        <p:xfrm>
          <a:off x="1115616" y="1467729"/>
          <a:ext cx="7600950" cy="515778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re 1"/>
          <p:cNvSpPr>
            <a:spLocks noGrp="1"/>
          </p:cNvSpPr>
          <p:nvPr>
            <p:ph type="title"/>
          </p:nvPr>
        </p:nvSpPr>
        <p:spPr/>
        <p:txBody>
          <a:bodyPr>
            <a:normAutofit fontScale="90000"/>
          </a:bodyPr>
          <a:lstStyle/>
          <a:p>
            <a:r>
              <a:rPr lang="es-ES" b="1" dirty="0" smtClean="0">
                <a:solidFill>
                  <a:schemeClr val="accent2"/>
                </a:solidFill>
              </a:rPr>
              <a:t>Las personas mayores  no-frágiles: </a:t>
            </a:r>
            <a:br>
              <a:rPr lang="es-ES" b="1" dirty="0" smtClean="0">
                <a:solidFill>
                  <a:schemeClr val="accent2"/>
                </a:solidFill>
              </a:rPr>
            </a:br>
            <a:r>
              <a:rPr lang="es-ES" b="1" dirty="0" smtClean="0">
                <a:solidFill>
                  <a:schemeClr val="accent2"/>
                </a:solidFill>
              </a:rPr>
              <a:t>Un enfoque poblacional</a:t>
            </a:r>
            <a:endParaRPr lang="es-ES" sz="3600" b="1" dirty="0">
              <a:solidFill>
                <a:schemeClr val="accent2"/>
              </a:solidFill>
            </a:endParaRPr>
          </a:p>
        </p:txBody>
      </p:sp>
      <p:pic>
        <p:nvPicPr>
          <p:cNvPr id="59" name="Picture 2" descr="&#10;logo Pref.jpg                                                  00002162Data                           B5D3CEDD:"/>
          <p:cNvPicPr>
            <a:picLocks noChangeAspect="1" noChangeArrowheads="1"/>
          </p:cNvPicPr>
          <p:nvPr/>
        </p:nvPicPr>
        <p:blipFill>
          <a:blip r:embed="rId3"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sp>
        <p:nvSpPr>
          <p:cNvPr id="3" name="ZoneTexte 2"/>
          <p:cNvSpPr txBox="1"/>
          <p:nvPr/>
        </p:nvSpPr>
        <p:spPr>
          <a:xfrm>
            <a:off x="5724128" y="4443112"/>
            <a:ext cx="1224136" cy="646331"/>
          </a:xfrm>
          <a:prstGeom prst="rect">
            <a:avLst/>
          </a:prstGeom>
          <a:solidFill>
            <a:srgbClr val="FFFF00"/>
          </a:solidFill>
          <a:ln w="38100">
            <a:solidFill>
              <a:schemeClr val="tx1"/>
            </a:solidFill>
          </a:ln>
        </p:spPr>
        <p:txBody>
          <a:bodyPr wrap="square" rtlCol="0">
            <a:spAutoFit/>
          </a:bodyPr>
          <a:lstStyle/>
          <a:p>
            <a:r>
              <a:rPr lang="fr-CA" b="1" dirty="0" smtClean="0"/>
              <a:t>Non-</a:t>
            </a:r>
            <a:r>
              <a:rPr lang="fr-CA" b="1" dirty="0" err="1" smtClean="0"/>
              <a:t>Frágiles</a:t>
            </a:r>
            <a:endParaRPr lang="fr-CA" b="1" dirty="0"/>
          </a:p>
        </p:txBody>
      </p:sp>
      <p:grpSp>
        <p:nvGrpSpPr>
          <p:cNvPr id="7" name="Groupe 6"/>
          <p:cNvGrpSpPr/>
          <p:nvPr/>
        </p:nvGrpSpPr>
        <p:grpSpPr>
          <a:xfrm>
            <a:off x="1752693" y="1836192"/>
            <a:ext cx="4907093" cy="3707751"/>
            <a:chOff x="1775793" y="2124896"/>
            <a:chExt cx="4907093" cy="3419239"/>
          </a:xfrm>
        </p:grpSpPr>
        <p:grpSp>
          <p:nvGrpSpPr>
            <p:cNvPr id="15" name="Groupe 14"/>
            <p:cNvGrpSpPr/>
            <p:nvPr/>
          </p:nvGrpSpPr>
          <p:grpSpPr>
            <a:xfrm rot="6898082">
              <a:off x="3217390" y="2843631"/>
              <a:ext cx="395086" cy="3278280"/>
              <a:chOff x="1493520" y="1005960"/>
              <a:chExt cx="395086" cy="3278280"/>
            </a:xfrm>
          </p:grpSpPr>
          <p:sp>
            <p:nvSpPr>
              <p:cNvPr id="16" name="Flèche droite 15"/>
              <p:cNvSpPr/>
              <p:nvPr/>
            </p:nvSpPr>
            <p:spPr>
              <a:xfrm rot="18366774">
                <a:off x="787185" y="1921453"/>
                <a:ext cx="1981736" cy="150749"/>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Flèche droite 16"/>
              <p:cNvSpPr/>
              <p:nvPr/>
            </p:nvSpPr>
            <p:spPr>
              <a:xfrm rot="18218784">
                <a:off x="1066054" y="2782937"/>
                <a:ext cx="1024757" cy="169825"/>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Flèche droite 17"/>
              <p:cNvSpPr/>
              <p:nvPr/>
            </p:nvSpPr>
            <p:spPr>
              <a:xfrm rot="18337106">
                <a:off x="1132651" y="3107368"/>
                <a:ext cx="1168680" cy="16633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 name="Flèche droite 18"/>
              <p:cNvSpPr/>
              <p:nvPr/>
            </p:nvSpPr>
            <p:spPr>
              <a:xfrm rot="18346954">
                <a:off x="1094950" y="3490585"/>
                <a:ext cx="1419161" cy="16815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grpSp>
          <p:nvGrpSpPr>
            <p:cNvPr id="6" name="Groupe 5"/>
            <p:cNvGrpSpPr/>
            <p:nvPr/>
          </p:nvGrpSpPr>
          <p:grpSpPr>
            <a:xfrm>
              <a:off x="2218390" y="2124896"/>
              <a:ext cx="4464496" cy="3419239"/>
              <a:chOff x="2218390" y="2124896"/>
              <a:chExt cx="4464496" cy="3419239"/>
            </a:xfrm>
          </p:grpSpPr>
          <p:sp>
            <p:nvSpPr>
              <p:cNvPr id="20" name="Ellipse 19"/>
              <p:cNvSpPr/>
              <p:nvPr/>
            </p:nvSpPr>
            <p:spPr>
              <a:xfrm>
                <a:off x="2218390" y="2124896"/>
                <a:ext cx="4464496" cy="1527311"/>
              </a:xfrm>
              <a:prstGeom prst="ellipse">
                <a:avLst/>
              </a:prstGeom>
              <a:gradFill flip="none" rotWithShape="1">
                <a:gsLst>
                  <a:gs pos="42000">
                    <a:schemeClr val="accent1">
                      <a:tint val="44500"/>
                      <a:satMod val="160000"/>
                      <a:alpha val="62000"/>
                    </a:schemeClr>
                  </a:gs>
                  <a:gs pos="94000">
                    <a:schemeClr val="accent1">
                      <a:tint val="23500"/>
                      <a:satMod val="160000"/>
                      <a:alpha val="0"/>
                    </a:schemeClr>
                  </a:gs>
                </a:gsLst>
                <a:path path="circle">
                  <a:fillToRect r="100000" b="100000"/>
                </a:path>
                <a:tileRect l="-100000" t="-10000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50000"/>
                      </a:schemeClr>
                    </a:solidFill>
                  </a:rPr>
                  <a:t>La acción se dirige al 50% y mas de las personas mayores para las que hay que conservar su estado</a:t>
                </a:r>
                <a:endParaRPr lang="es-ES" b="1" dirty="0">
                  <a:solidFill>
                    <a:schemeClr val="accent1">
                      <a:lumMod val="50000"/>
                    </a:schemeClr>
                  </a:solidFill>
                </a:endParaRPr>
              </a:p>
            </p:txBody>
          </p:sp>
          <p:sp>
            <p:nvSpPr>
              <p:cNvPr id="4" name="Rectangle 3"/>
              <p:cNvSpPr/>
              <p:nvPr/>
            </p:nvSpPr>
            <p:spPr>
              <a:xfrm>
                <a:off x="2561842" y="3328144"/>
                <a:ext cx="1199337" cy="221599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13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x</a:t>
                </a:r>
                <a:endParaRPr lang="fr-FR" sz="13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pSp>
      </p:grpSp>
    </p:spTree>
    <p:extLst>
      <p:ext uri="{BB962C8B-B14F-4D97-AF65-F5344CB8AC3E}">
        <p14:creationId xmlns:p14="http://schemas.microsoft.com/office/powerpoint/2010/main" val="231148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aphique 11"/>
          <p:cNvGraphicFramePr>
            <a:graphicFrameLocks/>
          </p:cNvGraphicFramePr>
          <p:nvPr>
            <p:extLst>
              <p:ext uri="{D42A27DB-BD31-4B8C-83A1-F6EECF244321}">
                <p14:modId xmlns:p14="http://schemas.microsoft.com/office/powerpoint/2010/main" val="534740905"/>
              </p:ext>
            </p:extLst>
          </p:nvPr>
        </p:nvGraphicFramePr>
        <p:xfrm>
          <a:off x="1187624" y="1412776"/>
          <a:ext cx="7600950" cy="51577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aphique 13"/>
          <p:cNvGraphicFramePr>
            <a:graphicFrameLocks/>
          </p:cNvGraphicFramePr>
          <p:nvPr>
            <p:extLst>
              <p:ext uri="{D42A27DB-BD31-4B8C-83A1-F6EECF244321}">
                <p14:modId xmlns:p14="http://schemas.microsoft.com/office/powerpoint/2010/main" val="1646555256"/>
              </p:ext>
            </p:extLst>
          </p:nvPr>
        </p:nvGraphicFramePr>
        <p:xfrm>
          <a:off x="1187624" y="1340768"/>
          <a:ext cx="7600950" cy="515778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p:cNvSpPr>
            <a:spLocks noGrp="1"/>
          </p:cNvSpPr>
          <p:nvPr>
            <p:ph type="title"/>
          </p:nvPr>
        </p:nvSpPr>
        <p:spPr>
          <a:xfrm>
            <a:off x="323706" y="260648"/>
            <a:ext cx="8229600" cy="1143000"/>
          </a:xfrm>
        </p:spPr>
        <p:txBody>
          <a:bodyPr>
            <a:normAutofit fontScale="90000"/>
          </a:bodyPr>
          <a:lstStyle/>
          <a:p>
            <a:r>
              <a:rPr lang="es-ES" b="1" dirty="0" smtClean="0">
                <a:solidFill>
                  <a:schemeClr val="accent2"/>
                </a:solidFill>
              </a:rPr>
              <a:t>Las personas mayores </a:t>
            </a:r>
            <a:r>
              <a:rPr lang="es-ES" b="1" dirty="0" smtClean="0">
                <a:solidFill>
                  <a:schemeClr val="accent2"/>
                </a:solidFill>
              </a:rPr>
              <a:t>no-frágiles:</a:t>
            </a:r>
            <a:r>
              <a:rPr lang="es-ES" b="1" dirty="0" smtClean="0">
                <a:solidFill>
                  <a:schemeClr val="accent2"/>
                </a:solidFill>
              </a:rPr>
              <a:t/>
            </a:r>
            <a:br>
              <a:rPr lang="es-ES" b="1" dirty="0" smtClean="0">
                <a:solidFill>
                  <a:schemeClr val="accent2"/>
                </a:solidFill>
              </a:rPr>
            </a:br>
            <a:r>
              <a:rPr lang="es-ES" sz="3600" b="1" dirty="0" smtClean="0">
                <a:solidFill>
                  <a:schemeClr val="accent2"/>
                </a:solidFill>
              </a:rPr>
              <a:t>Postergar la fragilidad</a:t>
            </a:r>
            <a:endParaRPr lang="es-ES" sz="3600" b="1" dirty="0">
              <a:solidFill>
                <a:schemeClr val="accent2"/>
              </a:solidFill>
            </a:endParaRPr>
          </a:p>
        </p:txBody>
      </p:sp>
      <p:pic>
        <p:nvPicPr>
          <p:cNvPr id="59" name="Picture 2" descr="&#10;logo Pref.jpg                                                  00002162Data                           B5D3CEDD:"/>
          <p:cNvPicPr>
            <a:picLocks noChangeAspect="1" noChangeArrowheads="1"/>
          </p:cNvPicPr>
          <p:nvPr/>
        </p:nvPicPr>
        <p:blipFill>
          <a:blip r:embed="rId4"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pSp>
        <p:nvGrpSpPr>
          <p:cNvPr id="8" name="Groupe 7"/>
          <p:cNvGrpSpPr/>
          <p:nvPr/>
        </p:nvGrpSpPr>
        <p:grpSpPr>
          <a:xfrm>
            <a:off x="3424183" y="1734774"/>
            <a:ext cx="5419302" cy="4070490"/>
            <a:chOff x="3516084" y="1585712"/>
            <a:chExt cx="5419302" cy="4070490"/>
          </a:xfrm>
        </p:grpSpPr>
        <p:grpSp>
          <p:nvGrpSpPr>
            <p:cNvPr id="5" name="Groupe 4"/>
            <p:cNvGrpSpPr/>
            <p:nvPr/>
          </p:nvGrpSpPr>
          <p:grpSpPr>
            <a:xfrm rot="14750817">
              <a:off x="2803127" y="2298669"/>
              <a:ext cx="4070490" cy="2644575"/>
              <a:chOff x="7023614" y="394972"/>
              <a:chExt cx="4070490" cy="2644575"/>
            </a:xfrm>
          </p:grpSpPr>
          <p:sp>
            <p:nvSpPr>
              <p:cNvPr id="17" name="Flèche droite 16"/>
              <p:cNvSpPr/>
              <p:nvPr/>
            </p:nvSpPr>
            <p:spPr>
              <a:xfrm rot="6886422">
                <a:off x="10583252" y="705340"/>
                <a:ext cx="821220" cy="200484"/>
              </a:xfrm>
              <a:prstGeom prst="rightArrow">
                <a:avLst/>
              </a:prstGeom>
              <a:solidFill>
                <a:srgbClr val="C00000"/>
              </a:solid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Flèche droite 17"/>
              <p:cNvSpPr/>
              <p:nvPr/>
            </p:nvSpPr>
            <p:spPr>
              <a:xfrm rot="6886422">
                <a:off x="9137067" y="999139"/>
                <a:ext cx="836659" cy="189429"/>
              </a:xfrm>
              <a:prstGeom prst="rightArrow">
                <a:avLst/>
              </a:prstGeom>
              <a:solidFill>
                <a:srgbClr val="C00000"/>
              </a:solid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C00000"/>
                  </a:solidFill>
                </a:endParaRPr>
              </a:p>
            </p:txBody>
          </p:sp>
          <p:sp>
            <p:nvSpPr>
              <p:cNvPr id="19" name="Flèche droite 18"/>
              <p:cNvSpPr/>
              <p:nvPr/>
            </p:nvSpPr>
            <p:spPr>
              <a:xfrm rot="6886422">
                <a:off x="6733967" y="2561697"/>
                <a:ext cx="767497" cy="188204"/>
              </a:xfrm>
              <a:prstGeom prst="rightArrow">
                <a:avLst/>
              </a:prstGeom>
              <a:solidFill>
                <a:srgbClr val="C00000"/>
              </a:solid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20" name="Ellipse 19"/>
            <p:cNvSpPr/>
            <p:nvPr/>
          </p:nvSpPr>
          <p:spPr>
            <a:xfrm rot="21588340">
              <a:off x="4470890" y="1760337"/>
              <a:ext cx="4464496" cy="936104"/>
            </a:xfrm>
            <a:prstGeom prst="ellipse">
              <a:avLst/>
            </a:prstGeom>
            <a:gradFill flip="none" rotWithShape="1">
              <a:gsLst>
                <a:gs pos="42000">
                  <a:schemeClr val="accent1">
                    <a:tint val="44500"/>
                    <a:satMod val="160000"/>
                    <a:alpha val="62000"/>
                  </a:schemeClr>
                </a:gs>
                <a:gs pos="94000">
                  <a:schemeClr val="accent1">
                    <a:tint val="23500"/>
                    <a:satMod val="160000"/>
                    <a:alpha val="0"/>
                  </a:schemeClr>
                </a:gs>
              </a:gsLst>
              <a:path path="circle">
                <a:fillToRect r="100000" b="100000"/>
              </a:path>
              <a:tileRect l="-100000" t="-10000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50000"/>
                    </a:schemeClr>
                  </a:solidFill>
                </a:rPr>
                <a:t>Objetivo:  postergar la fragilidad</a:t>
              </a:r>
              <a:endParaRPr lang="es-ES" b="1" dirty="0">
                <a:solidFill>
                  <a:schemeClr val="accent1">
                    <a:lumMod val="50000"/>
                  </a:schemeClr>
                </a:solidFill>
              </a:endParaRPr>
            </a:p>
          </p:txBody>
        </p:sp>
      </p:grpSp>
      <p:sp>
        <p:nvSpPr>
          <p:cNvPr id="3" name="Bulle ronde 2"/>
          <p:cNvSpPr/>
          <p:nvPr/>
        </p:nvSpPr>
        <p:spPr>
          <a:xfrm>
            <a:off x="1979712" y="1988840"/>
            <a:ext cx="4536504" cy="3600400"/>
          </a:xfrm>
          <a:prstGeom prst="wedgeEllipseCallout">
            <a:avLst>
              <a:gd name="adj1" fmla="val -53013"/>
              <a:gd name="adj2" fmla="val 710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smtClean="0"/>
              <a:t>Se debería intervenir en adultos incluso antes del la vejez: </a:t>
            </a:r>
          </a:p>
          <a:p>
            <a:pPr algn="ctr"/>
            <a:r>
              <a:rPr lang="es-ES" sz="2000" b="1" dirty="0" smtClean="0"/>
              <a:t>Esto supone políticas de salud pública que actúan sobre las  “causas de la causas”.</a:t>
            </a:r>
            <a:r>
              <a:rPr lang="es-ES" b="1" dirty="0" smtClean="0"/>
              <a:t> </a:t>
            </a:r>
          </a:p>
        </p:txBody>
      </p:sp>
    </p:spTree>
    <p:extLst>
      <p:ext uri="{BB962C8B-B14F-4D97-AF65-F5344CB8AC3E}">
        <p14:creationId xmlns:p14="http://schemas.microsoft.com/office/powerpoint/2010/main" val="322192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332656"/>
            <a:ext cx="8640960" cy="1143000"/>
          </a:xfrm>
        </p:spPr>
        <p:txBody>
          <a:bodyPr>
            <a:normAutofit fontScale="90000"/>
          </a:bodyPr>
          <a:lstStyle/>
          <a:p>
            <a:r>
              <a:rPr lang="es-ES" b="1" dirty="0" smtClean="0">
                <a:solidFill>
                  <a:schemeClr val="accent2"/>
                </a:solidFill>
              </a:rPr>
              <a:t>Políticas de prevención de la fragilidad: Enfoque de prevención….erróneo</a:t>
            </a:r>
            <a:endParaRPr lang="es-ES" sz="4000" b="1" dirty="0">
              <a:solidFill>
                <a:schemeClr val="accent2"/>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31735036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14" name="Virage 13"/>
          <p:cNvSpPr/>
          <p:nvPr/>
        </p:nvSpPr>
        <p:spPr>
          <a:xfrm rot="20972023">
            <a:off x="3597977" y="1885012"/>
            <a:ext cx="1139975" cy="2065303"/>
          </a:xfrm>
          <a:prstGeom prst="bentArrow">
            <a:avLst>
              <a:gd name="adj1" fmla="val 25000"/>
              <a:gd name="adj2" fmla="val 25000"/>
              <a:gd name="adj3" fmla="val 50000"/>
              <a:gd name="adj4" fmla="val 43750"/>
            </a:avLst>
          </a:prstGeom>
          <a:gradFill>
            <a:gsLst>
              <a:gs pos="35000">
                <a:schemeClr val="accent1">
                  <a:tint val="44500"/>
                  <a:satMod val="160000"/>
                </a:schemeClr>
              </a:gs>
              <a:gs pos="94000">
                <a:schemeClr val="accent1">
                  <a:tint val="23500"/>
                  <a:satMod val="160000"/>
                  <a:alpha val="0"/>
                </a:schemeClr>
              </a:gs>
            </a:gsLst>
            <a:path path="circle">
              <a:fillToRect r="100000" b="100000"/>
            </a:path>
          </a:gradFill>
          <a:scene3d>
            <a:camera prst="orthographicFront">
              <a:rot lat="0" lon="10800000" rev="0"/>
            </a:camera>
            <a:lightRig rig="threePt" dir="t"/>
          </a:scene3d>
          <a:sp3d prstMaterial="softEdge">
            <a:bevelT w="114300" prst="artDeco"/>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6" name="Virage 5"/>
          <p:cNvSpPr/>
          <p:nvPr/>
        </p:nvSpPr>
        <p:spPr>
          <a:xfrm rot="6042637">
            <a:off x="3211998" y="2415262"/>
            <a:ext cx="1125168" cy="2691452"/>
          </a:xfrm>
          <a:prstGeom prst="bentArrow">
            <a:avLst>
              <a:gd name="adj1" fmla="val 25000"/>
              <a:gd name="adj2" fmla="val 25000"/>
              <a:gd name="adj3" fmla="val 50000"/>
              <a:gd name="adj4" fmla="val 43750"/>
            </a:avLst>
          </a:prstGeom>
          <a:gradFill>
            <a:gsLst>
              <a:gs pos="35000">
                <a:schemeClr val="accent1">
                  <a:tint val="44500"/>
                  <a:satMod val="160000"/>
                </a:schemeClr>
              </a:gs>
              <a:gs pos="94000">
                <a:schemeClr val="accent1">
                  <a:tint val="23500"/>
                  <a:satMod val="160000"/>
                  <a:alpha val="0"/>
                </a:schemeClr>
              </a:gs>
            </a:gsLst>
            <a:path path="circle">
              <a:fillToRect r="100000" b="100000"/>
            </a:path>
          </a:gradFill>
          <a:scene3d>
            <a:camera prst="orthographicFront">
              <a:rot lat="0" lon="0" rev="0"/>
            </a:camera>
            <a:lightRig rig="threePt" dir="t"/>
          </a:scene3d>
          <a:sp3d prstMaterial="softEdge">
            <a:bevelT w="114300" prst="artDeco"/>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7" name="Groupe 6"/>
          <p:cNvGrpSpPr/>
          <p:nvPr/>
        </p:nvGrpSpPr>
        <p:grpSpPr>
          <a:xfrm>
            <a:off x="1799578" y="2473472"/>
            <a:ext cx="467411" cy="1060696"/>
            <a:chOff x="1259632" y="2564904"/>
            <a:chExt cx="576064" cy="1060696"/>
          </a:xfrm>
        </p:grpSpPr>
        <p:sp>
          <p:nvSpPr>
            <p:cNvPr id="8" name="Flèche droite 7"/>
            <p:cNvSpPr/>
            <p:nvPr/>
          </p:nvSpPr>
          <p:spPr>
            <a:xfrm>
              <a:off x="1259632" y="2564904"/>
              <a:ext cx="576064" cy="19660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Flèche droite 8"/>
            <p:cNvSpPr/>
            <p:nvPr/>
          </p:nvSpPr>
          <p:spPr>
            <a:xfrm>
              <a:off x="1259632" y="2852936"/>
              <a:ext cx="576064" cy="19660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Flèche droite 9"/>
            <p:cNvSpPr/>
            <p:nvPr/>
          </p:nvSpPr>
          <p:spPr>
            <a:xfrm>
              <a:off x="1259632" y="3140968"/>
              <a:ext cx="576064" cy="19660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Flèche droite 10"/>
            <p:cNvSpPr/>
            <p:nvPr/>
          </p:nvSpPr>
          <p:spPr>
            <a:xfrm>
              <a:off x="1259632" y="3429000"/>
              <a:ext cx="576064" cy="19660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13" name="Ellipse 12"/>
          <p:cNvSpPr/>
          <p:nvPr/>
        </p:nvSpPr>
        <p:spPr>
          <a:xfrm>
            <a:off x="4572000" y="5517232"/>
            <a:ext cx="4464496" cy="1245681"/>
          </a:xfrm>
          <a:prstGeom prst="ellipse">
            <a:avLst/>
          </a:prstGeom>
          <a:gradFill flip="none" rotWithShape="1">
            <a:gsLst>
              <a:gs pos="42000">
                <a:schemeClr val="accent1">
                  <a:tint val="44500"/>
                  <a:satMod val="160000"/>
                  <a:alpha val="62000"/>
                </a:schemeClr>
              </a:gs>
              <a:gs pos="94000">
                <a:schemeClr val="accent1">
                  <a:tint val="23500"/>
                  <a:satMod val="160000"/>
                  <a:alpha val="0"/>
                </a:schemeClr>
              </a:gs>
            </a:gsLst>
            <a:path path="circle">
              <a:fillToRect r="100000" b="100000"/>
            </a:path>
            <a:tileRect l="-100000" t="-10000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50000"/>
                  </a:schemeClr>
                </a:solidFill>
              </a:rPr>
              <a:t>Las  personas a alto riesgo de fragilidad: La prevención garantiza que el ciclo se repita</a:t>
            </a:r>
            <a:endParaRPr lang="es-ES" b="1" dirty="0">
              <a:solidFill>
                <a:schemeClr val="accent1">
                  <a:lumMod val="50000"/>
                </a:schemeClr>
              </a:solidFill>
            </a:endParaRPr>
          </a:p>
        </p:txBody>
      </p:sp>
    </p:spTree>
    <p:extLst>
      <p:ext uri="{BB962C8B-B14F-4D97-AF65-F5344CB8AC3E}">
        <p14:creationId xmlns:p14="http://schemas.microsoft.com/office/powerpoint/2010/main" val="21669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5"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6"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10" presetClass="exit" presetSubtype="0" fill="hold" grpId="6" nodeType="with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par>
                                <p:cTn id="31" presetID="10" presetClass="exit" presetSubtype="0" fill="hold" grpId="7" nodeType="withEffect">
                                  <p:stCondLst>
                                    <p:cond delay="0"/>
                                  </p:stCondLst>
                                  <p:childTnLst>
                                    <p:animEffect transition="out" filter="fade">
                                      <p:cBhvr>
                                        <p:cTn id="32" dur="500"/>
                                        <p:tgtEl>
                                          <p:spTgt spid="14"/>
                                        </p:tgtEl>
                                      </p:cBhvr>
                                    </p:animEffect>
                                    <p:set>
                                      <p:cBhvr>
                                        <p:cTn id="33" dur="1" fill="hold">
                                          <p:stCondLst>
                                            <p:cond delay="499"/>
                                          </p:stCondLst>
                                        </p:cTn>
                                        <p:tgtEl>
                                          <p:spTgt spid="14"/>
                                        </p:tgtEl>
                                        <p:attrNameLst>
                                          <p:attrName>style.visibility</p:attrName>
                                        </p:attrNameLst>
                                      </p:cBhvr>
                                      <p:to>
                                        <p:strVal val="hidden"/>
                                      </p:to>
                                    </p:set>
                                  </p:childTnLst>
                                </p:cTn>
                              </p:par>
                            </p:childTnLst>
                          </p:cTn>
                        </p:par>
                        <p:par>
                          <p:cTn id="34" fill="hold">
                            <p:stCondLst>
                              <p:cond delay="500"/>
                            </p:stCondLst>
                            <p:childTnLst>
                              <p:par>
                                <p:cTn id="35" presetID="45"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2000"/>
                                        <p:tgtEl>
                                          <p:spTgt spid="6"/>
                                        </p:tgtEl>
                                      </p:cBhvr>
                                    </p:animEffect>
                                    <p:anim calcmode="lin" valueType="num">
                                      <p:cBhvr>
                                        <p:cTn id="38" dur="2000" fill="hold"/>
                                        <p:tgtEl>
                                          <p:spTgt spid="6"/>
                                        </p:tgtEl>
                                        <p:attrNameLst>
                                          <p:attrName>ppt_w</p:attrName>
                                        </p:attrNameLst>
                                      </p:cBhvr>
                                      <p:tavLst>
                                        <p:tav tm="0" fmla="#ppt_w*sin(2.5*pi*$)">
                                          <p:val>
                                            <p:fltVal val="0"/>
                                          </p:val>
                                        </p:tav>
                                        <p:tav tm="100000">
                                          <p:val>
                                            <p:fltVal val="1"/>
                                          </p:val>
                                        </p:tav>
                                      </p:tavLst>
                                    </p:anim>
                                    <p:anim calcmode="lin" valueType="num">
                                      <p:cBhvr>
                                        <p:cTn id="39" dur="2000" fill="hold"/>
                                        <p:tgtEl>
                                          <p:spTgt spid="6"/>
                                        </p:tgtEl>
                                        <p:attrNameLst>
                                          <p:attrName>ppt_h</p:attrName>
                                        </p:attrNameLst>
                                      </p:cBhvr>
                                      <p:tavLst>
                                        <p:tav tm="0">
                                          <p:val>
                                            <p:strVal val="#ppt_h"/>
                                          </p:val>
                                        </p:tav>
                                        <p:tav tm="100000">
                                          <p:val>
                                            <p:strVal val="#ppt_h"/>
                                          </p:val>
                                        </p:tav>
                                      </p:tavLst>
                                    </p:anim>
                                  </p:childTnLst>
                                </p:cTn>
                              </p:par>
                              <p:par>
                                <p:cTn id="40" presetID="10" presetClass="exit" presetSubtype="0" fill="hold" nodeType="withEffect">
                                  <p:stCondLst>
                                    <p:cond delay="0"/>
                                  </p:stCondLst>
                                  <p:childTnLst>
                                    <p:animEffect transition="out" filter="fade">
                                      <p:cBhvr>
                                        <p:cTn id="41" dur="500"/>
                                        <p:tgtEl>
                                          <p:spTgt spid="7"/>
                                        </p:tgtEl>
                                      </p:cBhvr>
                                    </p:animEffect>
                                    <p:set>
                                      <p:cBhvr>
                                        <p:cTn id="42" dur="1" fill="hold">
                                          <p:stCondLst>
                                            <p:cond delay="499"/>
                                          </p:stCondLst>
                                        </p:cTn>
                                        <p:tgtEl>
                                          <p:spTgt spid="7"/>
                                        </p:tgtEl>
                                        <p:attrNameLst>
                                          <p:attrName>style.visibility</p:attrName>
                                        </p:attrNameLst>
                                      </p:cBhvr>
                                      <p:to>
                                        <p:strVal val="hidden"/>
                                      </p:to>
                                    </p:set>
                                  </p:childTnLst>
                                </p:cTn>
                              </p:par>
                            </p:childTnLst>
                          </p:cTn>
                        </p:par>
                        <p:par>
                          <p:cTn id="43" fill="hold">
                            <p:stCondLst>
                              <p:cond delay="2500"/>
                            </p:stCondLst>
                            <p:childTnLst>
                              <p:par>
                                <p:cTn id="44" presetID="21" presetClass="entr" presetSubtype="1" fill="hold" grpId="0" nodeType="afterEffect">
                                  <p:stCondLst>
                                    <p:cond delay="1000"/>
                                  </p:stCondLst>
                                  <p:childTnLst>
                                    <p:set>
                                      <p:cBhvr>
                                        <p:cTn id="45" dur="1" fill="hold">
                                          <p:stCondLst>
                                            <p:cond delay="0"/>
                                          </p:stCondLst>
                                        </p:cTn>
                                        <p:tgtEl>
                                          <p:spTgt spid="14"/>
                                        </p:tgtEl>
                                        <p:attrNameLst>
                                          <p:attrName>style.visibility</p:attrName>
                                        </p:attrNameLst>
                                      </p:cBhvr>
                                      <p:to>
                                        <p:strVal val="visible"/>
                                      </p:to>
                                    </p:set>
                                    <p:animEffect transition="in" filter="wheel(1)">
                                      <p:cBhvr>
                                        <p:cTn id="46" dur="1000"/>
                                        <p:tgtEl>
                                          <p:spTgt spid="14"/>
                                        </p:tgtEl>
                                      </p:cBhvr>
                                    </p:animEffect>
                                  </p:childTnLst>
                                </p:cTn>
                              </p:par>
                              <p:par>
                                <p:cTn id="47" presetID="10" presetClass="exit" presetSubtype="0" fill="hold" grpId="3" nodeType="withEffect">
                                  <p:stCondLst>
                                    <p:cond delay="1000"/>
                                  </p:stCondLst>
                                  <p:childTnLst>
                                    <p:animEffect transition="out" filter="fade">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cTn>
                              </p:par>
                            </p:childTnLst>
                          </p:cTn>
                        </p:par>
                        <p:par>
                          <p:cTn id="50" fill="hold">
                            <p:stCondLst>
                              <p:cond delay="4500"/>
                            </p:stCondLst>
                            <p:childTnLst>
                              <p:par>
                                <p:cTn id="51" presetID="26" presetClass="entr" presetSubtype="0" fill="hold" nodeType="afterEffect">
                                  <p:stCondLst>
                                    <p:cond delay="500"/>
                                  </p:stCondLst>
                                  <p:childTnLst>
                                    <p:set>
                                      <p:cBhvr>
                                        <p:cTn id="52" dur="1" fill="hold">
                                          <p:stCondLst>
                                            <p:cond delay="0"/>
                                          </p:stCondLst>
                                        </p:cTn>
                                        <p:tgtEl>
                                          <p:spTgt spid="7"/>
                                        </p:tgtEl>
                                        <p:attrNameLst>
                                          <p:attrName>style.visibility</p:attrName>
                                        </p:attrNameLst>
                                      </p:cBhvr>
                                      <p:to>
                                        <p:strVal val="visible"/>
                                      </p:to>
                                    </p:set>
                                    <p:animEffect transition="in" filter="wipe(down)">
                                      <p:cBhvr>
                                        <p:cTn id="53" dur="290">
                                          <p:stCondLst>
                                            <p:cond delay="0"/>
                                          </p:stCondLst>
                                        </p:cTn>
                                        <p:tgtEl>
                                          <p:spTgt spid="7"/>
                                        </p:tgtEl>
                                      </p:cBhvr>
                                    </p:animEffect>
                                    <p:anim calcmode="lin" valueType="num">
                                      <p:cBhvr>
                                        <p:cTn id="54"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5"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6"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57"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58"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59" dur="13">
                                          <p:stCondLst>
                                            <p:cond delay="325"/>
                                          </p:stCondLst>
                                        </p:cTn>
                                        <p:tgtEl>
                                          <p:spTgt spid="7"/>
                                        </p:tgtEl>
                                      </p:cBhvr>
                                      <p:to x="100000" y="60000"/>
                                    </p:animScale>
                                    <p:animScale>
                                      <p:cBhvr>
                                        <p:cTn id="60" dur="83" decel="50000">
                                          <p:stCondLst>
                                            <p:cond delay="338"/>
                                          </p:stCondLst>
                                        </p:cTn>
                                        <p:tgtEl>
                                          <p:spTgt spid="7"/>
                                        </p:tgtEl>
                                      </p:cBhvr>
                                      <p:to x="100000" y="100000"/>
                                    </p:animScale>
                                    <p:animScale>
                                      <p:cBhvr>
                                        <p:cTn id="61" dur="13">
                                          <p:stCondLst>
                                            <p:cond delay="656"/>
                                          </p:stCondLst>
                                        </p:cTn>
                                        <p:tgtEl>
                                          <p:spTgt spid="7"/>
                                        </p:tgtEl>
                                      </p:cBhvr>
                                      <p:to x="100000" y="80000"/>
                                    </p:animScale>
                                    <p:animScale>
                                      <p:cBhvr>
                                        <p:cTn id="62" dur="83" decel="50000">
                                          <p:stCondLst>
                                            <p:cond delay="669"/>
                                          </p:stCondLst>
                                        </p:cTn>
                                        <p:tgtEl>
                                          <p:spTgt spid="7"/>
                                        </p:tgtEl>
                                      </p:cBhvr>
                                      <p:to x="100000" y="100000"/>
                                    </p:animScale>
                                    <p:animScale>
                                      <p:cBhvr>
                                        <p:cTn id="63" dur="13">
                                          <p:stCondLst>
                                            <p:cond delay="821"/>
                                          </p:stCondLst>
                                        </p:cTn>
                                        <p:tgtEl>
                                          <p:spTgt spid="7"/>
                                        </p:tgtEl>
                                      </p:cBhvr>
                                      <p:to x="100000" y="90000"/>
                                    </p:animScale>
                                    <p:animScale>
                                      <p:cBhvr>
                                        <p:cTn id="64" dur="83" decel="50000">
                                          <p:stCondLst>
                                            <p:cond delay="834"/>
                                          </p:stCondLst>
                                        </p:cTn>
                                        <p:tgtEl>
                                          <p:spTgt spid="7"/>
                                        </p:tgtEl>
                                      </p:cBhvr>
                                      <p:to x="100000" y="100000"/>
                                    </p:animScale>
                                    <p:animScale>
                                      <p:cBhvr>
                                        <p:cTn id="65" dur="13">
                                          <p:stCondLst>
                                            <p:cond delay="904"/>
                                          </p:stCondLst>
                                        </p:cTn>
                                        <p:tgtEl>
                                          <p:spTgt spid="7"/>
                                        </p:tgtEl>
                                      </p:cBhvr>
                                      <p:to x="100000" y="95000"/>
                                    </p:animScale>
                                    <p:animScale>
                                      <p:cBhvr>
                                        <p:cTn id="66" dur="83" decel="50000">
                                          <p:stCondLst>
                                            <p:cond delay="917"/>
                                          </p:stCondLst>
                                        </p:cTn>
                                        <p:tgtEl>
                                          <p:spTgt spid="7"/>
                                        </p:tgtEl>
                                      </p:cBhvr>
                                      <p:to x="100000" y="100000"/>
                                    </p:animScale>
                                  </p:childTnLst>
                                </p:cTn>
                              </p:par>
                              <p:par>
                                <p:cTn id="67" presetID="10" presetClass="exit" presetSubtype="0" fill="hold" grpId="3" nodeType="withEffect">
                                  <p:stCondLst>
                                    <p:cond delay="500"/>
                                  </p:stCondLst>
                                  <p:childTnLst>
                                    <p:animEffect transition="out" filter="fade">
                                      <p:cBhvr>
                                        <p:cTn id="68" dur="500"/>
                                        <p:tgtEl>
                                          <p:spTgt spid="14"/>
                                        </p:tgtEl>
                                      </p:cBhvr>
                                    </p:animEffect>
                                    <p:set>
                                      <p:cBhvr>
                                        <p:cTn id="69" dur="1" fill="hold">
                                          <p:stCondLst>
                                            <p:cond delay="499"/>
                                          </p:stCondLst>
                                        </p:cTn>
                                        <p:tgtEl>
                                          <p:spTgt spid="14"/>
                                        </p:tgtEl>
                                        <p:attrNameLst>
                                          <p:attrName>style.visibility</p:attrName>
                                        </p:attrNameLst>
                                      </p:cBhvr>
                                      <p:to>
                                        <p:strVal val="hidden"/>
                                      </p:to>
                                    </p:set>
                                  </p:childTnLst>
                                </p:cTn>
                              </p:par>
                            </p:childTnLst>
                          </p:cTn>
                        </p:par>
                        <p:par>
                          <p:cTn id="70" fill="hold">
                            <p:stCondLst>
                              <p:cond delay="6000"/>
                            </p:stCondLst>
                            <p:childTnLst>
                              <p:par>
                                <p:cTn id="71" presetID="53" presetClass="entr" presetSubtype="16" fill="hold" grpId="1" nodeType="afterEffect">
                                  <p:stCondLst>
                                    <p:cond delay="500"/>
                                  </p:stCondLst>
                                  <p:childTnLst>
                                    <p:set>
                                      <p:cBhvr>
                                        <p:cTn id="72" dur="1" fill="hold">
                                          <p:stCondLst>
                                            <p:cond delay="0"/>
                                          </p:stCondLst>
                                        </p:cTn>
                                        <p:tgtEl>
                                          <p:spTgt spid="6"/>
                                        </p:tgtEl>
                                        <p:attrNameLst>
                                          <p:attrName>style.visibility</p:attrName>
                                        </p:attrNameLst>
                                      </p:cBhvr>
                                      <p:to>
                                        <p:strVal val="visible"/>
                                      </p:to>
                                    </p:set>
                                    <p:anim calcmode="lin" valueType="num">
                                      <p:cBhvr>
                                        <p:cTn id="73" dur="1000" fill="hold"/>
                                        <p:tgtEl>
                                          <p:spTgt spid="6"/>
                                        </p:tgtEl>
                                        <p:attrNameLst>
                                          <p:attrName>ppt_w</p:attrName>
                                        </p:attrNameLst>
                                      </p:cBhvr>
                                      <p:tavLst>
                                        <p:tav tm="0">
                                          <p:val>
                                            <p:fltVal val="0"/>
                                          </p:val>
                                        </p:tav>
                                        <p:tav tm="100000">
                                          <p:val>
                                            <p:strVal val="#ppt_w"/>
                                          </p:val>
                                        </p:tav>
                                      </p:tavLst>
                                    </p:anim>
                                    <p:anim calcmode="lin" valueType="num">
                                      <p:cBhvr>
                                        <p:cTn id="74" dur="1000" fill="hold"/>
                                        <p:tgtEl>
                                          <p:spTgt spid="6"/>
                                        </p:tgtEl>
                                        <p:attrNameLst>
                                          <p:attrName>ppt_h</p:attrName>
                                        </p:attrNameLst>
                                      </p:cBhvr>
                                      <p:tavLst>
                                        <p:tav tm="0">
                                          <p:val>
                                            <p:fltVal val="0"/>
                                          </p:val>
                                        </p:tav>
                                        <p:tav tm="100000">
                                          <p:val>
                                            <p:strVal val="#ppt_h"/>
                                          </p:val>
                                        </p:tav>
                                      </p:tavLst>
                                    </p:anim>
                                    <p:animEffect transition="in" filter="fade">
                                      <p:cBhvr>
                                        <p:cTn id="75" dur="1000"/>
                                        <p:tgtEl>
                                          <p:spTgt spid="6"/>
                                        </p:tgtEl>
                                      </p:cBhvr>
                                    </p:animEffect>
                                  </p:childTnLst>
                                </p:cTn>
                              </p:par>
                              <p:par>
                                <p:cTn id="76" presetID="10" presetClass="exit" presetSubtype="0" fill="hold" nodeType="withEffect">
                                  <p:stCondLst>
                                    <p:cond delay="500"/>
                                  </p:stCondLst>
                                  <p:childTnLst>
                                    <p:animEffect transition="out" filter="fade">
                                      <p:cBhvr>
                                        <p:cTn id="77" dur="500"/>
                                        <p:tgtEl>
                                          <p:spTgt spid="7"/>
                                        </p:tgtEl>
                                      </p:cBhvr>
                                    </p:animEffect>
                                    <p:set>
                                      <p:cBhvr>
                                        <p:cTn id="78" dur="1" fill="hold">
                                          <p:stCondLst>
                                            <p:cond delay="499"/>
                                          </p:stCondLst>
                                        </p:cTn>
                                        <p:tgtEl>
                                          <p:spTgt spid="7"/>
                                        </p:tgtEl>
                                        <p:attrNameLst>
                                          <p:attrName>style.visibility</p:attrName>
                                        </p:attrNameLst>
                                      </p:cBhvr>
                                      <p:to>
                                        <p:strVal val="hidden"/>
                                      </p:to>
                                    </p:set>
                                  </p:childTnLst>
                                </p:cTn>
                              </p:par>
                            </p:childTnLst>
                          </p:cTn>
                        </p:par>
                        <p:par>
                          <p:cTn id="79" fill="hold">
                            <p:stCondLst>
                              <p:cond delay="7500"/>
                            </p:stCondLst>
                            <p:childTnLst>
                              <p:par>
                                <p:cTn id="80" presetID="2" presetClass="entr" presetSubtype="4" fill="hold" grpId="1" nodeType="afterEffect">
                                  <p:stCondLst>
                                    <p:cond delay="50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1000" fill="hold"/>
                                        <p:tgtEl>
                                          <p:spTgt spid="14"/>
                                        </p:tgtEl>
                                        <p:attrNameLst>
                                          <p:attrName>ppt_x</p:attrName>
                                        </p:attrNameLst>
                                      </p:cBhvr>
                                      <p:tavLst>
                                        <p:tav tm="0">
                                          <p:val>
                                            <p:strVal val="#ppt_x"/>
                                          </p:val>
                                        </p:tav>
                                        <p:tav tm="100000">
                                          <p:val>
                                            <p:strVal val="#ppt_x"/>
                                          </p:val>
                                        </p:tav>
                                      </p:tavLst>
                                    </p:anim>
                                    <p:anim calcmode="lin" valueType="num">
                                      <p:cBhvr additive="base">
                                        <p:cTn id="83" dur="1000" fill="hold"/>
                                        <p:tgtEl>
                                          <p:spTgt spid="14"/>
                                        </p:tgtEl>
                                        <p:attrNameLst>
                                          <p:attrName>ppt_y</p:attrName>
                                        </p:attrNameLst>
                                      </p:cBhvr>
                                      <p:tavLst>
                                        <p:tav tm="0">
                                          <p:val>
                                            <p:strVal val="1+#ppt_h/2"/>
                                          </p:val>
                                        </p:tav>
                                        <p:tav tm="100000">
                                          <p:val>
                                            <p:strVal val="#ppt_y"/>
                                          </p:val>
                                        </p:tav>
                                      </p:tavLst>
                                    </p:anim>
                                  </p:childTnLst>
                                </p:cTn>
                              </p:par>
                              <p:par>
                                <p:cTn id="84" presetID="10" presetClass="exit" presetSubtype="0" fill="hold" grpId="4" nodeType="withEffect">
                                  <p:stCondLst>
                                    <p:cond delay="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childTnLst>
                          </p:cTn>
                        </p:par>
                        <p:par>
                          <p:cTn id="87" fill="hold">
                            <p:stCondLst>
                              <p:cond delay="9000"/>
                            </p:stCondLst>
                            <p:childTnLst>
                              <p:par>
                                <p:cTn id="88" presetID="53" presetClass="entr" presetSubtype="16" fill="hold" nodeType="afterEffect">
                                  <p:stCondLst>
                                    <p:cond delay="500"/>
                                  </p:stCondLst>
                                  <p:childTnLst>
                                    <p:set>
                                      <p:cBhvr>
                                        <p:cTn id="89" dur="1" fill="hold">
                                          <p:stCondLst>
                                            <p:cond delay="0"/>
                                          </p:stCondLst>
                                        </p:cTn>
                                        <p:tgtEl>
                                          <p:spTgt spid="7"/>
                                        </p:tgtEl>
                                        <p:attrNameLst>
                                          <p:attrName>style.visibility</p:attrName>
                                        </p:attrNameLst>
                                      </p:cBhvr>
                                      <p:to>
                                        <p:strVal val="visible"/>
                                      </p:to>
                                    </p:set>
                                    <p:anim calcmode="lin" valueType="num">
                                      <p:cBhvr>
                                        <p:cTn id="90" dur="1000" fill="hold"/>
                                        <p:tgtEl>
                                          <p:spTgt spid="7"/>
                                        </p:tgtEl>
                                        <p:attrNameLst>
                                          <p:attrName>ppt_w</p:attrName>
                                        </p:attrNameLst>
                                      </p:cBhvr>
                                      <p:tavLst>
                                        <p:tav tm="0">
                                          <p:val>
                                            <p:fltVal val="0"/>
                                          </p:val>
                                        </p:tav>
                                        <p:tav tm="100000">
                                          <p:val>
                                            <p:strVal val="#ppt_w"/>
                                          </p:val>
                                        </p:tav>
                                      </p:tavLst>
                                    </p:anim>
                                    <p:anim calcmode="lin" valueType="num">
                                      <p:cBhvr>
                                        <p:cTn id="91" dur="1000" fill="hold"/>
                                        <p:tgtEl>
                                          <p:spTgt spid="7"/>
                                        </p:tgtEl>
                                        <p:attrNameLst>
                                          <p:attrName>ppt_h</p:attrName>
                                        </p:attrNameLst>
                                      </p:cBhvr>
                                      <p:tavLst>
                                        <p:tav tm="0">
                                          <p:val>
                                            <p:fltVal val="0"/>
                                          </p:val>
                                        </p:tav>
                                        <p:tav tm="100000">
                                          <p:val>
                                            <p:strVal val="#ppt_h"/>
                                          </p:val>
                                        </p:tav>
                                      </p:tavLst>
                                    </p:anim>
                                    <p:animEffect transition="in" filter="fade">
                                      <p:cBhvr>
                                        <p:cTn id="92" dur="1000"/>
                                        <p:tgtEl>
                                          <p:spTgt spid="7"/>
                                        </p:tgtEl>
                                      </p:cBhvr>
                                    </p:animEffect>
                                  </p:childTnLst>
                                </p:cTn>
                              </p:par>
                              <p:par>
                                <p:cTn id="93" presetID="10" presetClass="exit" presetSubtype="0" fill="hold" grpId="4" nodeType="withEffect">
                                  <p:stCondLst>
                                    <p:cond delay="500"/>
                                  </p:stCondLst>
                                  <p:childTnLst>
                                    <p:animEffect transition="out" filter="fade">
                                      <p:cBhvr>
                                        <p:cTn id="94" dur="500"/>
                                        <p:tgtEl>
                                          <p:spTgt spid="14"/>
                                        </p:tgtEl>
                                      </p:cBhvr>
                                    </p:animEffect>
                                    <p:set>
                                      <p:cBhvr>
                                        <p:cTn id="95" dur="1" fill="hold">
                                          <p:stCondLst>
                                            <p:cond delay="499"/>
                                          </p:stCondLst>
                                        </p:cTn>
                                        <p:tgtEl>
                                          <p:spTgt spid="14"/>
                                        </p:tgtEl>
                                        <p:attrNameLst>
                                          <p:attrName>style.visibility</p:attrName>
                                        </p:attrNameLst>
                                      </p:cBhvr>
                                      <p:to>
                                        <p:strVal val="hidden"/>
                                      </p:to>
                                    </p:set>
                                  </p:childTnLst>
                                </p:cTn>
                              </p:par>
                            </p:childTnLst>
                          </p:cTn>
                        </p:par>
                        <p:par>
                          <p:cTn id="96" fill="hold">
                            <p:stCondLst>
                              <p:cond delay="10500"/>
                            </p:stCondLst>
                            <p:childTnLst>
                              <p:par>
                                <p:cTn id="97" presetID="14" presetClass="entr" presetSubtype="10" fill="hold" grpId="2" nodeType="afterEffect">
                                  <p:stCondLst>
                                    <p:cond delay="500"/>
                                  </p:stCondLst>
                                  <p:childTnLst>
                                    <p:set>
                                      <p:cBhvr>
                                        <p:cTn id="98" dur="1" fill="hold">
                                          <p:stCondLst>
                                            <p:cond delay="0"/>
                                          </p:stCondLst>
                                        </p:cTn>
                                        <p:tgtEl>
                                          <p:spTgt spid="6"/>
                                        </p:tgtEl>
                                        <p:attrNameLst>
                                          <p:attrName>style.visibility</p:attrName>
                                        </p:attrNameLst>
                                      </p:cBhvr>
                                      <p:to>
                                        <p:strVal val="visible"/>
                                      </p:to>
                                    </p:set>
                                    <p:animEffect transition="in" filter="randombar(horizontal)">
                                      <p:cBhvr>
                                        <p:cTn id="99" dur="1000"/>
                                        <p:tgtEl>
                                          <p:spTgt spid="6"/>
                                        </p:tgtEl>
                                      </p:cBhvr>
                                    </p:animEffect>
                                  </p:childTnLst>
                                </p:cTn>
                              </p:par>
                            </p:childTnLst>
                          </p:cTn>
                        </p:par>
                        <p:par>
                          <p:cTn id="100" fill="hold">
                            <p:stCondLst>
                              <p:cond delay="12000"/>
                            </p:stCondLst>
                            <p:childTnLst>
                              <p:par>
                                <p:cTn id="101" presetID="53" presetClass="entr" presetSubtype="16" fill="hold" grpId="2" nodeType="afterEffect">
                                  <p:stCondLst>
                                    <p:cond delay="500"/>
                                  </p:stCondLst>
                                  <p:childTnLst>
                                    <p:set>
                                      <p:cBhvr>
                                        <p:cTn id="102" dur="1" fill="hold">
                                          <p:stCondLst>
                                            <p:cond delay="0"/>
                                          </p:stCondLst>
                                        </p:cTn>
                                        <p:tgtEl>
                                          <p:spTgt spid="14"/>
                                        </p:tgtEl>
                                        <p:attrNameLst>
                                          <p:attrName>style.visibility</p:attrName>
                                        </p:attrNameLst>
                                      </p:cBhvr>
                                      <p:to>
                                        <p:strVal val="visible"/>
                                      </p:to>
                                    </p:set>
                                    <p:anim calcmode="lin" valueType="num">
                                      <p:cBhvr>
                                        <p:cTn id="103" dur="1000" fill="hold"/>
                                        <p:tgtEl>
                                          <p:spTgt spid="14"/>
                                        </p:tgtEl>
                                        <p:attrNameLst>
                                          <p:attrName>ppt_w</p:attrName>
                                        </p:attrNameLst>
                                      </p:cBhvr>
                                      <p:tavLst>
                                        <p:tav tm="0">
                                          <p:val>
                                            <p:fltVal val="0"/>
                                          </p:val>
                                        </p:tav>
                                        <p:tav tm="100000">
                                          <p:val>
                                            <p:strVal val="#ppt_w"/>
                                          </p:val>
                                        </p:tav>
                                      </p:tavLst>
                                    </p:anim>
                                    <p:anim calcmode="lin" valueType="num">
                                      <p:cBhvr>
                                        <p:cTn id="104" dur="1000" fill="hold"/>
                                        <p:tgtEl>
                                          <p:spTgt spid="14"/>
                                        </p:tgtEl>
                                        <p:attrNameLst>
                                          <p:attrName>ppt_h</p:attrName>
                                        </p:attrNameLst>
                                      </p:cBhvr>
                                      <p:tavLst>
                                        <p:tav tm="0">
                                          <p:val>
                                            <p:fltVal val="0"/>
                                          </p:val>
                                        </p:tav>
                                        <p:tav tm="100000">
                                          <p:val>
                                            <p:strVal val="#ppt_h"/>
                                          </p:val>
                                        </p:tav>
                                      </p:tavLst>
                                    </p:anim>
                                    <p:animEffect transition="in" filter="fade">
                                      <p:cBhvr>
                                        <p:cTn id="10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14" grpId="3" animBg="1"/>
      <p:bldP spid="14" grpId="4" animBg="1"/>
      <p:bldP spid="14" grpId="6" animBg="1"/>
      <p:bldP spid="14" grpId="7" animBg="1"/>
      <p:bldP spid="6" grpId="0" animBg="1"/>
      <p:bldP spid="6" grpId="1" animBg="1"/>
      <p:bldP spid="6" grpId="2" animBg="1"/>
      <p:bldP spid="6" grpId="3" animBg="1"/>
      <p:bldP spid="6" grpId="4" animBg="1"/>
      <p:bldP spid="6" grpId="5" animBg="1"/>
      <p:bldP spid="6" grpId="6"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 b="1" dirty="0" smtClean="0">
                <a:solidFill>
                  <a:schemeClr val="accent2"/>
                </a:solidFill>
              </a:rPr>
              <a:t>Las personas mayores pre-frágiles:</a:t>
            </a:r>
            <a:br>
              <a:rPr lang="es-ES" b="1" dirty="0" smtClean="0">
                <a:solidFill>
                  <a:schemeClr val="accent2"/>
                </a:solidFill>
              </a:rPr>
            </a:br>
            <a:r>
              <a:rPr lang="es-ES" sz="3600" b="1" dirty="0" smtClean="0">
                <a:solidFill>
                  <a:schemeClr val="accent2"/>
                </a:solidFill>
              </a:rPr>
              <a:t>Un enfoque para un grupo vulnerable evolutivo</a:t>
            </a:r>
            <a:endParaRPr lang="es-ES" sz="3600" b="1" dirty="0">
              <a:solidFill>
                <a:schemeClr val="accent2"/>
              </a:solidFill>
            </a:endParaRPr>
          </a:p>
        </p:txBody>
      </p:sp>
      <p:pic>
        <p:nvPicPr>
          <p:cNvPr id="59"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aphicFrame>
        <p:nvGraphicFramePr>
          <p:cNvPr id="5" name="Graphique 4"/>
          <p:cNvGraphicFramePr>
            <a:graphicFrameLocks/>
          </p:cNvGraphicFramePr>
          <p:nvPr>
            <p:extLst>
              <p:ext uri="{D42A27DB-BD31-4B8C-83A1-F6EECF244321}">
                <p14:modId xmlns:p14="http://schemas.microsoft.com/office/powerpoint/2010/main" val="2799895077"/>
              </p:ext>
            </p:extLst>
          </p:nvPr>
        </p:nvGraphicFramePr>
        <p:xfrm>
          <a:off x="1187624" y="1484784"/>
          <a:ext cx="7600950" cy="5157788"/>
        </p:xfrm>
        <a:graphic>
          <a:graphicData uri="http://schemas.openxmlformats.org/drawingml/2006/chart">
            <c:chart xmlns:c="http://schemas.openxmlformats.org/drawingml/2006/chart" xmlns:r="http://schemas.openxmlformats.org/officeDocument/2006/relationships" r:id="rId3"/>
          </a:graphicData>
        </a:graphic>
      </p:graphicFrame>
      <p:sp>
        <p:nvSpPr>
          <p:cNvPr id="3" name="ZoneTexte 2"/>
          <p:cNvSpPr txBox="1"/>
          <p:nvPr/>
        </p:nvSpPr>
        <p:spPr>
          <a:xfrm>
            <a:off x="7524328" y="3524778"/>
            <a:ext cx="1224136" cy="646331"/>
          </a:xfrm>
          <a:prstGeom prst="rect">
            <a:avLst/>
          </a:prstGeom>
          <a:solidFill>
            <a:srgbClr val="FFFF00"/>
          </a:solidFill>
          <a:ln w="38100">
            <a:solidFill>
              <a:schemeClr val="tx1"/>
            </a:solidFill>
          </a:ln>
        </p:spPr>
        <p:txBody>
          <a:bodyPr wrap="square" rtlCol="0">
            <a:spAutoFit/>
          </a:bodyPr>
          <a:lstStyle/>
          <a:p>
            <a:r>
              <a:rPr lang="fr-CA" b="1" dirty="0" err="1" smtClean="0"/>
              <a:t>Pre-frágiles</a:t>
            </a:r>
            <a:endParaRPr lang="fr-CA" b="1" dirty="0"/>
          </a:p>
        </p:txBody>
      </p:sp>
      <p:sp>
        <p:nvSpPr>
          <p:cNvPr id="15" name="Ellipse 14"/>
          <p:cNvSpPr/>
          <p:nvPr/>
        </p:nvSpPr>
        <p:spPr>
          <a:xfrm>
            <a:off x="3995936" y="2420888"/>
            <a:ext cx="4464496" cy="936104"/>
          </a:xfrm>
          <a:prstGeom prst="ellipse">
            <a:avLst/>
          </a:prstGeom>
          <a:gradFill flip="none" rotWithShape="1">
            <a:gsLst>
              <a:gs pos="42000">
                <a:schemeClr val="accent1">
                  <a:tint val="44500"/>
                  <a:satMod val="160000"/>
                  <a:alpha val="62000"/>
                </a:schemeClr>
              </a:gs>
              <a:gs pos="94000">
                <a:schemeClr val="accent1">
                  <a:tint val="23500"/>
                  <a:satMod val="160000"/>
                  <a:alpha val="0"/>
                </a:schemeClr>
              </a:gs>
            </a:gsLst>
            <a:path path="circle">
              <a:fillToRect r="100000" b="100000"/>
            </a:path>
            <a:tileRect l="-100000" t="-10000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50000"/>
                  </a:schemeClr>
                </a:solidFill>
              </a:rPr>
              <a:t>La acción se dirige a una proporción creciente de la población mayor</a:t>
            </a:r>
            <a:endParaRPr lang="es-ES" b="1" dirty="0">
              <a:solidFill>
                <a:schemeClr val="accent1">
                  <a:lumMod val="50000"/>
                </a:schemeClr>
              </a:solidFill>
            </a:endParaRPr>
          </a:p>
        </p:txBody>
      </p:sp>
      <p:grpSp>
        <p:nvGrpSpPr>
          <p:cNvPr id="19" name="Groupe 18"/>
          <p:cNvGrpSpPr/>
          <p:nvPr/>
        </p:nvGrpSpPr>
        <p:grpSpPr>
          <a:xfrm rot="17803641">
            <a:off x="2204429" y="3883856"/>
            <a:ext cx="1507242" cy="1126218"/>
            <a:chOff x="-131701" y="2591355"/>
            <a:chExt cx="3265303" cy="1126218"/>
          </a:xfrm>
        </p:grpSpPr>
        <p:sp>
          <p:nvSpPr>
            <p:cNvPr id="20" name="Flèche droite 19"/>
            <p:cNvSpPr/>
            <p:nvPr/>
          </p:nvSpPr>
          <p:spPr>
            <a:xfrm>
              <a:off x="-131701" y="2591355"/>
              <a:ext cx="2738233" cy="211677"/>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1" name="Flèche droite 20"/>
            <p:cNvSpPr/>
            <p:nvPr/>
          </p:nvSpPr>
          <p:spPr>
            <a:xfrm>
              <a:off x="186948" y="2837006"/>
              <a:ext cx="2549936" cy="237676"/>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Flèche droite 21"/>
            <p:cNvSpPr/>
            <p:nvPr/>
          </p:nvSpPr>
          <p:spPr>
            <a:xfrm>
              <a:off x="827289" y="3168380"/>
              <a:ext cx="2131073" cy="255615"/>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3" name="Flèche droite 22"/>
            <p:cNvSpPr/>
            <p:nvPr/>
          </p:nvSpPr>
          <p:spPr>
            <a:xfrm>
              <a:off x="1302405" y="3474587"/>
              <a:ext cx="1831197" cy="242986"/>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Tree>
    <p:extLst>
      <p:ext uri="{BB962C8B-B14F-4D97-AF65-F5344CB8AC3E}">
        <p14:creationId xmlns:p14="http://schemas.microsoft.com/office/powerpoint/2010/main" val="1734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rmAutofit fontScale="90000"/>
          </a:bodyPr>
          <a:lstStyle/>
          <a:p>
            <a:r>
              <a:rPr lang="es-ES" sz="4000" b="1" dirty="0" smtClean="0">
                <a:solidFill>
                  <a:schemeClr val="accent2"/>
                </a:solidFill>
              </a:rPr>
              <a:t>Políticas de prevención de la pre-fragilidad: </a:t>
            </a:r>
            <a:r>
              <a:rPr lang="es-ES" b="1" dirty="0" smtClean="0">
                <a:solidFill>
                  <a:schemeClr val="accent2"/>
                </a:solidFill>
              </a:rPr>
              <a:t/>
            </a:r>
            <a:br>
              <a:rPr lang="es-ES" b="1" dirty="0" smtClean="0">
                <a:solidFill>
                  <a:schemeClr val="accent2"/>
                </a:solidFill>
              </a:rPr>
            </a:br>
            <a:r>
              <a:rPr lang="es-ES" sz="3100" b="1" dirty="0" smtClean="0">
                <a:solidFill>
                  <a:schemeClr val="accent2"/>
                </a:solidFill>
              </a:rPr>
              <a:t>dirigirse a los grupos vulnerables</a:t>
            </a:r>
            <a:endParaRPr lang="es-ES" sz="2700" b="1" dirty="0">
              <a:solidFill>
                <a:schemeClr val="accent2"/>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476794227"/>
              </p:ext>
            </p:extLst>
          </p:nvPr>
        </p:nvGraphicFramePr>
        <p:xfrm>
          <a:off x="539552" y="1628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14" name="Virage 13"/>
          <p:cNvSpPr/>
          <p:nvPr/>
        </p:nvSpPr>
        <p:spPr>
          <a:xfrm rot="17020382">
            <a:off x="3153772" y="1468162"/>
            <a:ext cx="952271" cy="1283582"/>
          </a:xfrm>
          <a:prstGeom prst="bentArrow">
            <a:avLst>
              <a:gd name="adj1" fmla="val 25000"/>
              <a:gd name="adj2" fmla="val 25000"/>
              <a:gd name="adj3" fmla="val 50000"/>
              <a:gd name="adj4" fmla="val 43750"/>
            </a:avLst>
          </a:prstGeom>
          <a:gradFill>
            <a:gsLst>
              <a:gs pos="35000">
                <a:schemeClr val="accent1">
                  <a:tint val="44500"/>
                  <a:satMod val="160000"/>
                </a:schemeClr>
              </a:gs>
              <a:gs pos="94000">
                <a:schemeClr val="accent1">
                  <a:tint val="23500"/>
                  <a:satMod val="160000"/>
                  <a:alpha val="0"/>
                </a:schemeClr>
              </a:gs>
            </a:gsLst>
            <a:path path="circle">
              <a:fillToRect r="100000" b="100000"/>
            </a:path>
          </a:gradFill>
          <a:scene3d>
            <a:camera prst="orthographicFront">
              <a:rot lat="0" lon="10800000" rev="0"/>
            </a:camera>
            <a:lightRig rig="threePt" dir="t"/>
          </a:scene3d>
          <a:sp3d prstMaterial="softEdge">
            <a:bevelT w="114300" prst="artDeco"/>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 name="ZoneTexte 2"/>
          <p:cNvSpPr txBox="1"/>
          <p:nvPr/>
        </p:nvSpPr>
        <p:spPr>
          <a:xfrm>
            <a:off x="899592" y="6381328"/>
            <a:ext cx="1418978" cy="230832"/>
          </a:xfrm>
          <a:prstGeom prst="rect">
            <a:avLst/>
          </a:prstGeom>
          <a:noFill/>
        </p:spPr>
        <p:txBody>
          <a:bodyPr wrap="none" rtlCol="0">
            <a:spAutoFit/>
          </a:bodyPr>
          <a:lstStyle/>
          <a:p>
            <a:r>
              <a:rPr lang="fr-CA" sz="900" b="1" dirty="0" smtClean="0"/>
              <a:t>Source: Données de </a:t>
            </a:r>
            <a:r>
              <a:rPr lang="fr-CA" sz="900" b="1" dirty="0" err="1" smtClean="0"/>
              <a:t>FréLE</a:t>
            </a:r>
            <a:endParaRPr lang="fr-CA" sz="900" b="1" dirty="0"/>
          </a:p>
        </p:txBody>
      </p:sp>
      <p:grpSp>
        <p:nvGrpSpPr>
          <p:cNvPr id="16" name="Groupe 15"/>
          <p:cNvGrpSpPr/>
          <p:nvPr/>
        </p:nvGrpSpPr>
        <p:grpSpPr>
          <a:xfrm>
            <a:off x="4449488" y="2149639"/>
            <a:ext cx="1548575" cy="2215991"/>
            <a:chOff x="4449488" y="2149639"/>
            <a:chExt cx="1548575" cy="2215991"/>
          </a:xfrm>
        </p:grpSpPr>
        <p:sp>
          <p:nvSpPr>
            <p:cNvPr id="6" name="Virage 5"/>
            <p:cNvSpPr/>
            <p:nvPr/>
          </p:nvSpPr>
          <p:spPr>
            <a:xfrm rot="7749421">
              <a:off x="4579587" y="2886191"/>
              <a:ext cx="1125168" cy="1385365"/>
            </a:xfrm>
            <a:prstGeom prst="bentArrow">
              <a:avLst>
                <a:gd name="adj1" fmla="val 25000"/>
                <a:gd name="adj2" fmla="val 25000"/>
                <a:gd name="adj3" fmla="val 50000"/>
                <a:gd name="adj4" fmla="val 43750"/>
              </a:avLst>
            </a:prstGeom>
            <a:gradFill>
              <a:gsLst>
                <a:gs pos="35000">
                  <a:schemeClr val="accent1">
                    <a:tint val="44500"/>
                    <a:satMod val="160000"/>
                  </a:schemeClr>
                </a:gs>
                <a:gs pos="94000">
                  <a:schemeClr val="accent1">
                    <a:tint val="23500"/>
                    <a:satMod val="160000"/>
                    <a:alpha val="0"/>
                  </a:schemeClr>
                </a:gs>
              </a:gsLst>
              <a:path path="circle">
                <a:fillToRect r="100000" b="100000"/>
              </a:path>
            </a:gradFill>
            <a:scene3d>
              <a:camera prst="orthographicFront">
                <a:rot lat="0" lon="0" rev="0"/>
              </a:camera>
              <a:lightRig rig="threePt" dir="t"/>
            </a:scene3d>
            <a:sp3d prstMaterial="softEdge">
              <a:bevelT w="114300" prst="artDeco"/>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sp>
          <p:nvSpPr>
            <p:cNvPr id="15" name="Rectangle 14"/>
            <p:cNvSpPr/>
            <p:nvPr/>
          </p:nvSpPr>
          <p:spPr>
            <a:xfrm>
              <a:off x="4798726" y="2149639"/>
              <a:ext cx="1199337" cy="221599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13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x</a:t>
              </a:r>
              <a:endParaRPr lang="fr-FR" sz="13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pSp>
      <p:sp>
        <p:nvSpPr>
          <p:cNvPr id="13" name="Ellipse 12"/>
          <p:cNvSpPr/>
          <p:nvPr/>
        </p:nvSpPr>
        <p:spPr>
          <a:xfrm>
            <a:off x="4679504" y="4749157"/>
            <a:ext cx="4464496" cy="2108843"/>
          </a:xfrm>
          <a:prstGeom prst="ellipse">
            <a:avLst/>
          </a:prstGeom>
          <a:gradFill>
            <a:gsLst>
              <a:gs pos="64000">
                <a:schemeClr val="accent1">
                  <a:tint val="44500"/>
                  <a:satMod val="160000"/>
                </a:schemeClr>
              </a:gs>
              <a:gs pos="94000">
                <a:schemeClr val="accent1">
                  <a:tint val="23500"/>
                  <a:satMod val="160000"/>
                  <a:alpha val="0"/>
                </a:schemeClr>
              </a:gs>
            </a:gsLst>
            <a:path path="circle">
              <a:fillToRect r="100000" b="100000"/>
            </a:path>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50000"/>
                  </a:schemeClr>
                </a:solidFill>
              </a:rPr>
              <a:t>Las personas pre-frágiles: ¿Cuales son los grupos sensibles a los factores de riesgo de la pre-fragilidad</a:t>
            </a:r>
            <a:r>
              <a:rPr lang="fr-CA" b="1" dirty="0" smtClean="0">
                <a:solidFill>
                  <a:schemeClr val="accent1">
                    <a:lumMod val="50000"/>
                  </a:schemeClr>
                </a:solidFill>
              </a:rPr>
              <a:t>?</a:t>
            </a:r>
            <a:endParaRPr lang="fr-CA" b="1" dirty="0">
              <a:solidFill>
                <a:schemeClr val="accent1">
                  <a:lumMod val="50000"/>
                </a:schemeClr>
              </a:solidFill>
            </a:endParaRPr>
          </a:p>
        </p:txBody>
      </p:sp>
    </p:spTree>
    <p:extLst>
      <p:ext uri="{BB962C8B-B14F-4D97-AF65-F5344CB8AC3E}">
        <p14:creationId xmlns:p14="http://schemas.microsoft.com/office/powerpoint/2010/main" val="127083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 b="1" dirty="0" smtClean="0">
                <a:solidFill>
                  <a:schemeClr val="accent2"/>
                </a:solidFill>
              </a:rPr>
              <a:t>Las personas mayores frágiles:</a:t>
            </a:r>
            <a:br>
              <a:rPr lang="es-ES" b="1" dirty="0" smtClean="0">
                <a:solidFill>
                  <a:schemeClr val="accent2"/>
                </a:solidFill>
              </a:rPr>
            </a:br>
            <a:r>
              <a:rPr lang="es-ES" sz="3600" b="1" dirty="0" smtClean="0">
                <a:solidFill>
                  <a:schemeClr val="accent2"/>
                </a:solidFill>
              </a:rPr>
              <a:t>Una política de prevención</a:t>
            </a:r>
            <a:endParaRPr lang="es-ES" sz="3600" b="1" dirty="0">
              <a:solidFill>
                <a:schemeClr val="accent2"/>
              </a:solidFill>
            </a:endParaRPr>
          </a:p>
        </p:txBody>
      </p:sp>
      <p:pic>
        <p:nvPicPr>
          <p:cNvPr id="59"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aphicFrame>
        <p:nvGraphicFramePr>
          <p:cNvPr id="5" name="Graphique 4"/>
          <p:cNvGraphicFramePr>
            <a:graphicFrameLocks/>
          </p:cNvGraphicFramePr>
          <p:nvPr>
            <p:extLst>
              <p:ext uri="{D42A27DB-BD31-4B8C-83A1-F6EECF244321}">
                <p14:modId xmlns:p14="http://schemas.microsoft.com/office/powerpoint/2010/main" val="1473281483"/>
              </p:ext>
            </p:extLst>
          </p:nvPr>
        </p:nvGraphicFramePr>
        <p:xfrm>
          <a:off x="1187624" y="1484784"/>
          <a:ext cx="7600950" cy="5157788"/>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e 2"/>
          <p:cNvGrpSpPr/>
          <p:nvPr/>
        </p:nvGrpSpPr>
        <p:grpSpPr>
          <a:xfrm>
            <a:off x="1976326" y="3279056"/>
            <a:ext cx="5003811" cy="2793315"/>
            <a:chOff x="1976326" y="3279056"/>
            <a:chExt cx="5003811" cy="2793315"/>
          </a:xfrm>
        </p:grpSpPr>
        <p:grpSp>
          <p:nvGrpSpPr>
            <p:cNvPr id="19" name="Groupe 18"/>
            <p:cNvGrpSpPr/>
            <p:nvPr/>
          </p:nvGrpSpPr>
          <p:grpSpPr>
            <a:xfrm rot="17787150">
              <a:off x="5160578" y="3972397"/>
              <a:ext cx="2512900" cy="1126218"/>
              <a:chOff x="-131701" y="2591355"/>
              <a:chExt cx="4276679" cy="1126218"/>
            </a:xfrm>
          </p:grpSpPr>
          <p:sp>
            <p:nvSpPr>
              <p:cNvPr id="20" name="Flèche droite 19"/>
              <p:cNvSpPr/>
              <p:nvPr/>
            </p:nvSpPr>
            <p:spPr>
              <a:xfrm>
                <a:off x="-131701" y="2591355"/>
                <a:ext cx="2738233" cy="211677"/>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1" name="Flèche droite 20"/>
              <p:cNvSpPr/>
              <p:nvPr/>
            </p:nvSpPr>
            <p:spPr>
              <a:xfrm>
                <a:off x="118749" y="2857259"/>
                <a:ext cx="2760293" cy="237676"/>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Flèche droite 21"/>
              <p:cNvSpPr/>
              <p:nvPr/>
            </p:nvSpPr>
            <p:spPr>
              <a:xfrm>
                <a:off x="827288" y="3168380"/>
                <a:ext cx="2520578" cy="255615"/>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3" name="Flèche droite 22"/>
              <p:cNvSpPr/>
              <p:nvPr/>
            </p:nvSpPr>
            <p:spPr>
              <a:xfrm>
                <a:off x="1302405" y="3474587"/>
                <a:ext cx="2842573" cy="242986"/>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17" name="Ellipse 16"/>
            <p:cNvSpPr/>
            <p:nvPr/>
          </p:nvSpPr>
          <p:spPr>
            <a:xfrm>
              <a:off x="1976326" y="5136267"/>
              <a:ext cx="3384376" cy="936104"/>
            </a:xfrm>
            <a:prstGeom prst="ellipse">
              <a:avLst/>
            </a:prstGeom>
            <a:gradFill flip="none" rotWithShape="1">
              <a:gsLst>
                <a:gs pos="57000">
                  <a:schemeClr val="accent1">
                    <a:tint val="44500"/>
                    <a:satMod val="160000"/>
                    <a:alpha val="92000"/>
                  </a:schemeClr>
                </a:gs>
                <a:gs pos="98000">
                  <a:schemeClr val="accent1">
                    <a:tint val="23500"/>
                    <a:satMod val="160000"/>
                    <a:alpha val="0"/>
                  </a:schemeClr>
                </a:gs>
              </a:gsLst>
              <a:path path="circle">
                <a:fillToRect r="100000" b="100000"/>
              </a:path>
              <a:tileRect l="-100000" t="-100000"/>
            </a:gradFill>
            <a:ln>
              <a:solidFill>
                <a:schemeClr val="tx1">
                  <a:alpha val="9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50000"/>
                    </a:schemeClr>
                  </a:solidFill>
                </a:rPr>
                <a:t>Las personas frágiles, de las que 60% son dependientes</a:t>
              </a:r>
              <a:endParaRPr lang="es-ES" b="1" dirty="0">
                <a:solidFill>
                  <a:schemeClr val="accent1">
                    <a:lumMod val="50000"/>
                  </a:schemeClr>
                </a:solidFill>
              </a:endParaRPr>
            </a:p>
          </p:txBody>
        </p:sp>
      </p:grpSp>
      <p:sp>
        <p:nvSpPr>
          <p:cNvPr id="13" name="ZoneTexte 12"/>
          <p:cNvSpPr txBox="1"/>
          <p:nvPr/>
        </p:nvSpPr>
        <p:spPr>
          <a:xfrm>
            <a:off x="7346244" y="4566297"/>
            <a:ext cx="1224136" cy="369332"/>
          </a:xfrm>
          <a:prstGeom prst="rect">
            <a:avLst/>
          </a:prstGeom>
          <a:solidFill>
            <a:srgbClr val="FFFF00"/>
          </a:solidFill>
          <a:ln w="38100">
            <a:solidFill>
              <a:schemeClr val="tx1"/>
            </a:solidFill>
          </a:ln>
        </p:spPr>
        <p:txBody>
          <a:bodyPr wrap="square" rtlCol="0">
            <a:spAutoFit/>
          </a:bodyPr>
          <a:lstStyle/>
          <a:p>
            <a:r>
              <a:rPr lang="es-ES" b="1" dirty="0" smtClean="0"/>
              <a:t>Frágil</a:t>
            </a:r>
            <a:endParaRPr lang="es-ES" b="1" dirty="0"/>
          </a:p>
        </p:txBody>
      </p:sp>
    </p:spTree>
    <p:extLst>
      <p:ext uri="{BB962C8B-B14F-4D97-AF65-F5344CB8AC3E}">
        <p14:creationId xmlns:p14="http://schemas.microsoft.com/office/powerpoint/2010/main" val="14711432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784976" cy="1143000"/>
          </a:xfrm>
        </p:spPr>
        <p:txBody>
          <a:bodyPr>
            <a:normAutofit fontScale="90000"/>
          </a:bodyPr>
          <a:lstStyle/>
          <a:p>
            <a:r>
              <a:rPr lang="es-ES" b="1" dirty="0" smtClean="0">
                <a:solidFill>
                  <a:schemeClr val="accent2"/>
                </a:solidFill>
              </a:rPr>
              <a:t>Políticas de prevención de la fragilidad: </a:t>
            </a:r>
            <a:br>
              <a:rPr lang="es-ES" b="1" dirty="0" smtClean="0">
                <a:solidFill>
                  <a:schemeClr val="accent2"/>
                </a:solidFill>
              </a:rPr>
            </a:br>
            <a:r>
              <a:rPr lang="es-ES" b="1" dirty="0" smtClean="0">
                <a:solidFill>
                  <a:schemeClr val="accent2"/>
                </a:solidFill>
              </a:rPr>
              <a:t>la prevención tradicional</a:t>
            </a:r>
            <a:endParaRPr lang="es-ES" b="1" dirty="0">
              <a:solidFill>
                <a:schemeClr val="accent2"/>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93637321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ZoneTexte 2"/>
          <p:cNvSpPr txBox="1"/>
          <p:nvPr/>
        </p:nvSpPr>
        <p:spPr>
          <a:xfrm>
            <a:off x="899592" y="6381328"/>
            <a:ext cx="1418978" cy="230832"/>
          </a:xfrm>
          <a:prstGeom prst="rect">
            <a:avLst/>
          </a:prstGeom>
          <a:noFill/>
        </p:spPr>
        <p:txBody>
          <a:bodyPr wrap="none" rtlCol="0">
            <a:spAutoFit/>
          </a:bodyPr>
          <a:lstStyle/>
          <a:p>
            <a:r>
              <a:rPr lang="fr-CA" sz="900" b="1" dirty="0" smtClean="0"/>
              <a:t>Source: Données de </a:t>
            </a:r>
            <a:r>
              <a:rPr lang="fr-CA" sz="900" b="1" dirty="0" err="1" smtClean="0"/>
              <a:t>FréLE</a:t>
            </a:r>
            <a:endParaRPr lang="fr-CA" sz="900" b="1" dirty="0"/>
          </a:p>
        </p:txBody>
      </p:sp>
      <p:sp>
        <p:nvSpPr>
          <p:cNvPr id="15" name="Rectangle 14"/>
          <p:cNvSpPr/>
          <p:nvPr/>
        </p:nvSpPr>
        <p:spPr>
          <a:xfrm>
            <a:off x="4798726" y="2149639"/>
            <a:ext cx="1199337" cy="221599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fr-FR" sz="13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3" name="Ellipse 12"/>
          <p:cNvSpPr/>
          <p:nvPr/>
        </p:nvSpPr>
        <p:spPr>
          <a:xfrm>
            <a:off x="3629907" y="4365630"/>
            <a:ext cx="4464496" cy="2375738"/>
          </a:xfrm>
          <a:prstGeom prst="ellipse">
            <a:avLst/>
          </a:prstGeom>
          <a:gradFill>
            <a:gsLst>
              <a:gs pos="64000">
                <a:schemeClr val="accent1">
                  <a:tint val="44500"/>
                  <a:satMod val="160000"/>
                </a:schemeClr>
              </a:gs>
              <a:gs pos="94000">
                <a:schemeClr val="accent1">
                  <a:tint val="23500"/>
                  <a:satMod val="160000"/>
                  <a:alpha val="0"/>
                </a:schemeClr>
              </a:gs>
            </a:gsLst>
            <a:path path="circle">
              <a:fillToRect r="100000" b="100000"/>
            </a:path>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50000"/>
                  </a:schemeClr>
                </a:solidFill>
              </a:rPr>
              <a:t>Las personas frágiles: </a:t>
            </a:r>
          </a:p>
          <a:p>
            <a:pPr algn="ctr"/>
            <a:r>
              <a:rPr lang="es-ES" b="1" dirty="0" smtClean="0">
                <a:solidFill>
                  <a:schemeClr val="accent1">
                    <a:lumMod val="50000"/>
                  </a:schemeClr>
                </a:solidFill>
              </a:rPr>
              <a:t>En </a:t>
            </a:r>
            <a:r>
              <a:rPr lang="es-ES" b="1" dirty="0" err="1" smtClean="0">
                <a:solidFill>
                  <a:schemeClr val="accent1">
                    <a:lumMod val="50000"/>
                  </a:schemeClr>
                </a:solidFill>
              </a:rPr>
              <a:t>Québec</a:t>
            </a:r>
            <a:r>
              <a:rPr lang="es-ES" b="1" dirty="0" smtClean="0">
                <a:solidFill>
                  <a:schemeClr val="accent1">
                    <a:lumMod val="50000"/>
                  </a:schemeClr>
                </a:solidFill>
              </a:rPr>
              <a:t>, la proporción de personas mayores frágiles permite un enfoque clínico para controlar la evolución de la fragilidad y prevenir la dependencia</a:t>
            </a:r>
            <a:endParaRPr lang="es-ES" b="1" dirty="0">
              <a:solidFill>
                <a:schemeClr val="accent1">
                  <a:lumMod val="50000"/>
                </a:schemeClr>
              </a:solidFill>
            </a:endParaRPr>
          </a:p>
        </p:txBody>
      </p:sp>
      <p:grpSp>
        <p:nvGrpSpPr>
          <p:cNvPr id="6" name="Groupe 5"/>
          <p:cNvGrpSpPr/>
          <p:nvPr/>
        </p:nvGrpSpPr>
        <p:grpSpPr>
          <a:xfrm>
            <a:off x="247617" y="2047059"/>
            <a:ext cx="3753277" cy="2880320"/>
            <a:chOff x="25695" y="2897152"/>
            <a:chExt cx="3753277" cy="1900000"/>
          </a:xfrm>
          <a:gradFill>
            <a:gsLst>
              <a:gs pos="64000">
                <a:schemeClr val="accent1">
                  <a:tint val="44500"/>
                  <a:satMod val="160000"/>
                </a:schemeClr>
              </a:gs>
              <a:gs pos="94000">
                <a:schemeClr val="accent1">
                  <a:tint val="23500"/>
                  <a:satMod val="160000"/>
                  <a:alpha val="0"/>
                </a:schemeClr>
              </a:gs>
            </a:gsLst>
            <a:path path="circle">
              <a:fillToRect r="100000" b="100000"/>
            </a:path>
          </a:gradFill>
        </p:grpSpPr>
        <p:grpSp>
          <p:nvGrpSpPr>
            <p:cNvPr id="10" name="Groupe 9"/>
            <p:cNvGrpSpPr/>
            <p:nvPr/>
          </p:nvGrpSpPr>
          <p:grpSpPr>
            <a:xfrm>
              <a:off x="1874726" y="3736456"/>
              <a:ext cx="443844" cy="1060696"/>
              <a:chOff x="1259632" y="2564904"/>
              <a:chExt cx="576064" cy="1060696"/>
            </a:xfrm>
            <a:grpFill/>
          </p:grpSpPr>
          <p:sp>
            <p:nvSpPr>
              <p:cNvPr id="11" name="Flèche droite 10"/>
              <p:cNvSpPr/>
              <p:nvPr/>
            </p:nvSpPr>
            <p:spPr>
              <a:xfrm>
                <a:off x="1259632" y="2564904"/>
                <a:ext cx="576064" cy="196600"/>
              </a:xfrm>
              <a:prstGeom prst="rightArrow">
                <a:avLst/>
              </a:prstGeom>
              <a:grp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Flèche droite 11"/>
              <p:cNvSpPr/>
              <p:nvPr/>
            </p:nvSpPr>
            <p:spPr>
              <a:xfrm>
                <a:off x="1259632" y="2852936"/>
                <a:ext cx="576064" cy="196600"/>
              </a:xfrm>
              <a:prstGeom prst="rightArrow">
                <a:avLst/>
              </a:prstGeom>
              <a:grp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Flèche droite 13"/>
              <p:cNvSpPr/>
              <p:nvPr/>
            </p:nvSpPr>
            <p:spPr>
              <a:xfrm>
                <a:off x="1259632" y="3140968"/>
                <a:ext cx="576064" cy="196600"/>
              </a:xfrm>
              <a:prstGeom prst="rightArrow">
                <a:avLst/>
              </a:prstGeom>
              <a:grp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Flèche droite 15"/>
              <p:cNvSpPr/>
              <p:nvPr/>
            </p:nvSpPr>
            <p:spPr>
              <a:xfrm>
                <a:off x="1259632" y="3429000"/>
                <a:ext cx="576064" cy="196600"/>
              </a:xfrm>
              <a:prstGeom prst="rightArrow">
                <a:avLst/>
              </a:prstGeom>
              <a:grp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17" name="Ellipse 16"/>
            <p:cNvSpPr/>
            <p:nvPr/>
          </p:nvSpPr>
          <p:spPr>
            <a:xfrm>
              <a:off x="25695" y="2897152"/>
              <a:ext cx="3753277" cy="1017404"/>
            </a:xfrm>
            <a:prstGeom prst="ellipse">
              <a:avLst/>
            </a:prstGeom>
            <a:grp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dirty="0">
                  <a:solidFill>
                    <a:schemeClr val="accent1">
                      <a:lumMod val="50000"/>
                    </a:schemeClr>
                  </a:solidFill>
                </a:rPr>
                <a:t>¿</a:t>
              </a:r>
              <a:r>
                <a:rPr lang="es-ES" b="1" dirty="0" smtClean="0">
                  <a:solidFill>
                    <a:schemeClr val="tx2"/>
                  </a:solidFill>
                </a:rPr>
                <a:t> </a:t>
              </a:r>
              <a:r>
                <a:rPr lang="es-ES" b="1" dirty="0" smtClean="0">
                  <a:solidFill>
                    <a:schemeClr val="accent1">
                      <a:lumMod val="50000"/>
                    </a:schemeClr>
                  </a:solidFill>
                </a:rPr>
                <a:t>La pertinencia de este enfoque para las personas mayores en todos los países?</a:t>
              </a:r>
              <a:endParaRPr lang="es-ES" b="1" dirty="0">
                <a:solidFill>
                  <a:schemeClr val="accent1">
                    <a:lumMod val="50000"/>
                  </a:schemeClr>
                </a:solidFill>
              </a:endParaRPr>
            </a:p>
          </p:txBody>
        </p:sp>
      </p:grpSp>
    </p:spTree>
    <p:extLst>
      <p:ext uri="{BB962C8B-B14F-4D97-AF65-F5344CB8AC3E}">
        <p14:creationId xmlns:p14="http://schemas.microsoft.com/office/powerpoint/2010/main" val="390732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07504" y="4406900"/>
            <a:ext cx="8928991" cy="1362075"/>
          </a:xfrm>
        </p:spPr>
        <p:txBody>
          <a:bodyPr>
            <a:normAutofit fontScale="90000"/>
          </a:bodyPr>
          <a:lstStyle/>
          <a:p>
            <a:r>
              <a:rPr lang="es-ES" dirty="0" smtClean="0">
                <a:solidFill>
                  <a:schemeClr val="tx2"/>
                </a:solidFill>
              </a:rPr>
              <a:t>De la prevención de la fragilidad</a:t>
            </a:r>
            <a:br>
              <a:rPr lang="es-ES" dirty="0" smtClean="0">
                <a:solidFill>
                  <a:schemeClr val="tx2"/>
                </a:solidFill>
              </a:rPr>
            </a:br>
            <a:r>
              <a:rPr lang="es-ES" dirty="0" smtClean="0">
                <a:solidFill>
                  <a:schemeClr val="tx2"/>
                </a:solidFill>
              </a:rPr>
              <a:t>A la disminución de las Incapacidades</a:t>
            </a:r>
            <a:endParaRPr lang="es-ES" dirty="0">
              <a:solidFill>
                <a:schemeClr val="tx2"/>
              </a:solidFill>
            </a:endParaRPr>
          </a:p>
        </p:txBody>
      </p:sp>
      <p:sp>
        <p:nvSpPr>
          <p:cNvPr id="5" name="Espace réservé du texte 4"/>
          <p:cNvSpPr>
            <a:spLocks noGrp="1"/>
          </p:cNvSpPr>
          <p:nvPr>
            <p:ph type="body" idx="1"/>
          </p:nvPr>
        </p:nvSpPr>
        <p:spPr/>
        <p:txBody>
          <a:bodyPr/>
          <a:lstStyle/>
          <a:p>
            <a:r>
              <a:rPr lang="es-ES" b="1" dirty="0" smtClean="0"/>
              <a:t>La esperanza: reducir la incapacidad </a:t>
            </a:r>
            <a:endParaRPr lang="es-ES" b="1" dirty="0"/>
          </a:p>
        </p:txBody>
      </p:sp>
    </p:spTree>
    <p:extLst>
      <p:ext uri="{BB962C8B-B14F-4D97-AF65-F5344CB8AC3E}">
        <p14:creationId xmlns:p14="http://schemas.microsoft.com/office/powerpoint/2010/main" val="35025720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err="1" smtClean="0">
                <a:solidFill>
                  <a:schemeClr val="accent2"/>
                </a:solidFill>
              </a:rPr>
              <a:t>Capacidad</a:t>
            </a:r>
            <a:r>
              <a:rPr lang="fr-CA" b="1" dirty="0" smtClean="0">
                <a:solidFill>
                  <a:schemeClr val="accent2"/>
                </a:solidFill>
              </a:rPr>
              <a:t> [AVD] y </a:t>
            </a:r>
            <a:r>
              <a:rPr lang="fr-CA" b="1" dirty="0" err="1" smtClean="0">
                <a:solidFill>
                  <a:schemeClr val="accent2"/>
                </a:solidFill>
              </a:rPr>
              <a:t>fragilidad</a:t>
            </a:r>
            <a:r>
              <a:rPr lang="fr-CA" b="1" dirty="0" smtClean="0">
                <a:solidFill>
                  <a:schemeClr val="accent2"/>
                </a:solidFill>
              </a:rPr>
              <a:t/>
            </a:r>
            <a:br>
              <a:rPr lang="fr-CA" b="1" dirty="0" smtClean="0">
                <a:solidFill>
                  <a:schemeClr val="accent2"/>
                </a:solidFill>
              </a:rPr>
            </a:br>
            <a:r>
              <a:rPr lang="fr-CA" sz="3600" b="1" dirty="0" err="1" smtClean="0">
                <a:solidFill>
                  <a:schemeClr val="accent2"/>
                </a:solidFill>
              </a:rPr>
              <a:t>Estudio</a:t>
            </a:r>
            <a:r>
              <a:rPr lang="fr-CA" sz="3600" b="1" dirty="0" smtClean="0">
                <a:solidFill>
                  <a:schemeClr val="accent2"/>
                </a:solidFill>
              </a:rPr>
              <a:t>  </a:t>
            </a:r>
            <a:r>
              <a:rPr lang="fr-CA" sz="3600" b="1" dirty="0" err="1" smtClean="0">
                <a:solidFill>
                  <a:schemeClr val="accent2"/>
                </a:solidFill>
              </a:rPr>
              <a:t>FRéLE</a:t>
            </a:r>
            <a:r>
              <a:rPr lang="fr-CA" sz="3600" b="1" dirty="0" smtClean="0">
                <a:solidFill>
                  <a:schemeClr val="accent2"/>
                </a:solidFill>
              </a:rPr>
              <a:t>, Québec, (n=1643)</a:t>
            </a:r>
            <a:endParaRPr lang="fr-CA" sz="3600" b="1" dirty="0">
              <a:solidFill>
                <a:schemeClr val="accent2"/>
              </a:solidFill>
            </a:endParaRPr>
          </a:p>
        </p:txBody>
      </p:sp>
      <p:pic>
        <p:nvPicPr>
          <p:cNvPr id="59"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aphicFrame>
        <p:nvGraphicFramePr>
          <p:cNvPr id="5" name="Graphique 4"/>
          <p:cNvGraphicFramePr>
            <a:graphicFrameLocks/>
          </p:cNvGraphicFramePr>
          <p:nvPr>
            <p:extLst>
              <p:ext uri="{D42A27DB-BD31-4B8C-83A1-F6EECF244321}">
                <p14:modId xmlns:p14="http://schemas.microsoft.com/office/powerpoint/2010/main" val="673268988"/>
              </p:ext>
            </p:extLst>
          </p:nvPr>
        </p:nvGraphicFramePr>
        <p:xfrm>
          <a:off x="1259632" y="1772816"/>
          <a:ext cx="7088196" cy="45769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89336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 b="1" dirty="0" smtClean="0">
                <a:solidFill>
                  <a:schemeClr val="accent2"/>
                </a:solidFill>
              </a:rPr>
              <a:t>Capacidad [AVD] alisados | fragilidad</a:t>
            </a:r>
            <a:br>
              <a:rPr lang="es-ES" b="1" dirty="0" smtClean="0">
                <a:solidFill>
                  <a:schemeClr val="accent2"/>
                </a:solidFill>
              </a:rPr>
            </a:br>
            <a:r>
              <a:rPr lang="es-ES" sz="3600" b="1" dirty="0" smtClean="0">
                <a:solidFill>
                  <a:schemeClr val="accent2"/>
                </a:solidFill>
              </a:rPr>
              <a:t>Estudio </a:t>
            </a:r>
            <a:r>
              <a:rPr lang="es-ES" sz="3600" b="1" dirty="0" err="1" smtClean="0">
                <a:solidFill>
                  <a:schemeClr val="accent2"/>
                </a:solidFill>
              </a:rPr>
              <a:t>FRéLE</a:t>
            </a:r>
            <a:r>
              <a:rPr lang="es-ES" sz="3600" b="1" dirty="0" smtClean="0">
                <a:solidFill>
                  <a:schemeClr val="accent2"/>
                </a:solidFill>
              </a:rPr>
              <a:t>, </a:t>
            </a:r>
            <a:r>
              <a:rPr lang="es-ES" sz="3600" b="1" dirty="0" err="1" smtClean="0">
                <a:solidFill>
                  <a:schemeClr val="accent2"/>
                </a:solidFill>
              </a:rPr>
              <a:t>Québec</a:t>
            </a:r>
            <a:r>
              <a:rPr lang="es-ES" sz="3600" b="1" dirty="0" smtClean="0">
                <a:solidFill>
                  <a:schemeClr val="accent2"/>
                </a:solidFill>
              </a:rPr>
              <a:t>, (n=1643)</a:t>
            </a:r>
            <a:endParaRPr lang="es-ES" sz="3600" b="1" dirty="0">
              <a:solidFill>
                <a:schemeClr val="accent2"/>
              </a:solidFill>
            </a:endParaRPr>
          </a:p>
        </p:txBody>
      </p:sp>
      <p:pic>
        <p:nvPicPr>
          <p:cNvPr id="59"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aphicFrame>
        <p:nvGraphicFramePr>
          <p:cNvPr id="6" name="Graphique 5"/>
          <p:cNvGraphicFramePr>
            <a:graphicFrameLocks/>
          </p:cNvGraphicFramePr>
          <p:nvPr>
            <p:extLst>
              <p:ext uri="{D42A27DB-BD31-4B8C-83A1-F6EECF244321}">
                <p14:modId xmlns:p14="http://schemas.microsoft.com/office/powerpoint/2010/main" val="2223184621"/>
              </p:ext>
            </p:extLst>
          </p:nvPr>
        </p:nvGraphicFramePr>
        <p:xfrm>
          <a:off x="1259632" y="1564157"/>
          <a:ext cx="7591425" cy="5153025"/>
        </p:xfrm>
        <a:graphic>
          <a:graphicData uri="http://schemas.openxmlformats.org/drawingml/2006/chart">
            <c:chart xmlns:c="http://schemas.openxmlformats.org/drawingml/2006/chart" xmlns:r="http://schemas.openxmlformats.org/officeDocument/2006/relationships" r:id="rId3"/>
          </a:graphicData>
        </a:graphic>
      </p:graphicFrame>
      <p:sp>
        <p:nvSpPr>
          <p:cNvPr id="11" name="ZoneTexte 10"/>
          <p:cNvSpPr txBox="1"/>
          <p:nvPr/>
        </p:nvSpPr>
        <p:spPr>
          <a:xfrm>
            <a:off x="3563888" y="1700808"/>
            <a:ext cx="1224136" cy="369332"/>
          </a:xfrm>
          <a:prstGeom prst="rect">
            <a:avLst/>
          </a:prstGeom>
          <a:solidFill>
            <a:srgbClr val="FFFF00"/>
          </a:solidFill>
          <a:ln w="38100">
            <a:solidFill>
              <a:schemeClr val="tx1"/>
            </a:solidFill>
          </a:ln>
        </p:spPr>
        <p:txBody>
          <a:bodyPr wrap="square" rtlCol="0">
            <a:spAutoFit/>
          </a:bodyPr>
          <a:lstStyle/>
          <a:p>
            <a:r>
              <a:rPr lang="fr-CA" b="1" dirty="0" smtClean="0"/>
              <a:t>Non-</a:t>
            </a:r>
            <a:r>
              <a:rPr lang="fr-CA" b="1" dirty="0" err="1" smtClean="0"/>
              <a:t>Frágil</a:t>
            </a:r>
            <a:endParaRPr lang="fr-CA" b="1" dirty="0"/>
          </a:p>
        </p:txBody>
      </p:sp>
      <p:sp>
        <p:nvSpPr>
          <p:cNvPr id="12" name="ZoneTexte 11"/>
          <p:cNvSpPr txBox="1"/>
          <p:nvPr/>
        </p:nvSpPr>
        <p:spPr>
          <a:xfrm>
            <a:off x="2446203" y="3195788"/>
            <a:ext cx="1224136" cy="369332"/>
          </a:xfrm>
          <a:prstGeom prst="rect">
            <a:avLst/>
          </a:prstGeom>
          <a:solidFill>
            <a:srgbClr val="FFFF00"/>
          </a:solidFill>
          <a:ln w="38100">
            <a:solidFill>
              <a:schemeClr val="tx1"/>
            </a:solidFill>
          </a:ln>
        </p:spPr>
        <p:txBody>
          <a:bodyPr wrap="square" rtlCol="0">
            <a:spAutoFit/>
          </a:bodyPr>
          <a:lstStyle/>
          <a:p>
            <a:r>
              <a:rPr lang="fr-CA" b="1" dirty="0" err="1" smtClean="0"/>
              <a:t>Pre-Frágil</a:t>
            </a:r>
            <a:endParaRPr lang="fr-CA" b="1" dirty="0"/>
          </a:p>
        </p:txBody>
      </p:sp>
      <p:sp>
        <p:nvSpPr>
          <p:cNvPr id="13" name="ZoneTexte 12"/>
          <p:cNvSpPr txBox="1"/>
          <p:nvPr/>
        </p:nvSpPr>
        <p:spPr>
          <a:xfrm>
            <a:off x="2411760" y="4581128"/>
            <a:ext cx="1224136" cy="369332"/>
          </a:xfrm>
          <a:prstGeom prst="rect">
            <a:avLst/>
          </a:prstGeom>
          <a:solidFill>
            <a:srgbClr val="FFFF00"/>
          </a:solidFill>
          <a:ln w="38100">
            <a:solidFill>
              <a:schemeClr val="tx1"/>
            </a:solidFill>
          </a:ln>
        </p:spPr>
        <p:txBody>
          <a:bodyPr wrap="square" rtlCol="0">
            <a:spAutoFit/>
          </a:bodyPr>
          <a:lstStyle/>
          <a:p>
            <a:r>
              <a:rPr lang="fr-CA" b="1" dirty="0" err="1" smtClean="0"/>
              <a:t>Frágil</a:t>
            </a:r>
            <a:endParaRPr lang="fr-CA" b="1" dirty="0"/>
          </a:p>
        </p:txBody>
      </p:sp>
      <p:sp>
        <p:nvSpPr>
          <p:cNvPr id="8" name="Pensées 7"/>
          <p:cNvSpPr/>
          <p:nvPr/>
        </p:nvSpPr>
        <p:spPr>
          <a:xfrm>
            <a:off x="5256076" y="1916832"/>
            <a:ext cx="3780420" cy="2952328"/>
          </a:xfrm>
          <a:prstGeom prst="cloudCallout">
            <a:avLst/>
          </a:prstGeom>
          <a:solidFill>
            <a:schemeClr val="bg1">
              <a:alpha val="86000"/>
            </a:schemeClr>
          </a:solid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000" b="1" dirty="0" smtClean="0">
              <a:solidFill>
                <a:schemeClr val="tx2">
                  <a:lumMod val="75000"/>
                </a:schemeClr>
              </a:solidFill>
            </a:endParaRPr>
          </a:p>
          <a:p>
            <a:pPr algn="ctr"/>
            <a:r>
              <a:rPr lang="es-ES" sz="2000" b="1" dirty="0" smtClean="0">
                <a:solidFill>
                  <a:schemeClr val="accent1">
                    <a:lumMod val="75000"/>
                  </a:schemeClr>
                </a:solidFill>
              </a:rPr>
              <a:t>Y si tuviéramos datos longitudinales se podrían conocer las transiciones entre las curvas de dependencia</a:t>
            </a:r>
          </a:p>
        </p:txBody>
      </p:sp>
      <p:grpSp>
        <p:nvGrpSpPr>
          <p:cNvPr id="5" name="Groupe 4"/>
          <p:cNvGrpSpPr/>
          <p:nvPr/>
        </p:nvGrpSpPr>
        <p:grpSpPr>
          <a:xfrm>
            <a:off x="179512" y="2035117"/>
            <a:ext cx="3096344" cy="1743352"/>
            <a:chOff x="179512" y="2035117"/>
            <a:chExt cx="3096344" cy="1743352"/>
          </a:xfrm>
        </p:grpSpPr>
        <p:sp>
          <p:nvSpPr>
            <p:cNvPr id="3" name="Rectangle à coins arrondis 2"/>
            <p:cNvSpPr/>
            <p:nvPr/>
          </p:nvSpPr>
          <p:spPr>
            <a:xfrm>
              <a:off x="179512" y="2070140"/>
              <a:ext cx="2087819" cy="1708329"/>
            </a:xfrm>
            <a:prstGeom prst="wedgeRoundRectCallout">
              <a:avLst>
                <a:gd name="adj1" fmla="val 74415"/>
                <a:gd name="adj2" fmla="val -22206"/>
                <a:gd name="adj3" fmla="val 16667"/>
              </a:avLst>
            </a:prstGeom>
            <a:solidFill>
              <a:schemeClr val="bg1">
                <a:alpha val="94000"/>
              </a:schemeClr>
            </a:solid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75000"/>
                    </a:schemeClr>
                  </a:solidFill>
                </a:rPr>
                <a:t>Las diferencias entre curvas no se pueden explicar solo por la fragilidad </a:t>
              </a:r>
              <a:endParaRPr lang="es-ES" b="1" dirty="0">
                <a:solidFill>
                  <a:schemeClr val="accent1">
                    <a:lumMod val="75000"/>
                  </a:schemeClr>
                </a:solidFill>
              </a:endParaRPr>
            </a:p>
          </p:txBody>
        </p:sp>
        <p:sp>
          <p:nvSpPr>
            <p:cNvPr id="4" name="Double flèche verticale 3"/>
            <p:cNvSpPr/>
            <p:nvPr/>
          </p:nvSpPr>
          <p:spPr>
            <a:xfrm>
              <a:off x="2771800" y="2035117"/>
              <a:ext cx="504056" cy="889187"/>
            </a:xfrm>
            <a:prstGeom prst="up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14" name="Rectangle à coins arrondis 13"/>
          <p:cNvSpPr/>
          <p:nvPr/>
        </p:nvSpPr>
        <p:spPr>
          <a:xfrm>
            <a:off x="3216668" y="3933056"/>
            <a:ext cx="2087819" cy="2520280"/>
          </a:xfrm>
          <a:prstGeom prst="wedgeRoundRectCallout">
            <a:avLst>
              <a:gd name="adj1" fmla="val 91424"/>
              <a:gd name="adj2" fmla="val -8820"/>
              <a:gd name="adj3" fmla="val 16667"/>
            </a:avLst>
          </a:prstGeom>
          <a:solidFill>
            <a:schemeClr val="bg1">
              <a:alpha val="94000"/>
            </a:schemeClr>
          </a:solid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accent1">
                    <a:lumMod val="75000"/>
                  </a:schemeClr>
                </a:solidFill>
              </a:rPr>
              <a:t>El aumento de la dependencia con la edad en cada estrato  de fragilidad no puede explicarse solo por la fragilidad</a:t>
            </a:r>
            <a:endParaRPr lang="es-ES" b="1" dirty="0">
              <a:solidFill>
                <a:schemeClr val="accent1">
                  <a:lumMod val="75000"/>
                </a:schemeClr>
              </a:solidFill>
            </a:endParaRPr>
          </a:p>
        </p:txBody>
      </p:sp>
    </p:spTree>
    <p:extLst>
      <p:ext uri="{BB962C8B-B14F-4D97-AF65-F5344CB8AC3E}">
        <p14:creationId xmlns:p14="http://schemas.microsoft.com/office/powerpoint/2010/main" val="173935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xit" presetSubtype="4" fill="hold" grpId="1" nodeType="withEffect">
                                  <p:stCondLst>
                                    <p:cond delay="0"/>
                                  </p:stCondLst>
                                  <p:childTnLst>
                                    <p:animEffect transition="out" filter="wipe(down)">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4"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07504" y="4406900"/>
            <a:ext cx="8928991" cy="1362075"/>
          </a:xfrm>
        </p:spPr>
        <p:txBody>
          <a:bodyPr>
            <a:normAutofit/>
          </a:bodyPr>
          <a:lstStyle/>
          <a:p>
            <a:r>
              <a:rPr lang="es-MX" sz="3600" kern="0" dirty="0">
                <a:solidFill>
                  <a:schemeClr val="accent2">
                    <a:lumMod val="75000"/>
                  </a:schemeClr>
                </a:solidFill>
                <a:latin typeface="Verdana"/>
              </a:rPr>
              <a:t>ideas para </a:t>
            </a:r>
            <a:r>
              <a:rPr lang="es-MX" sz="3600" kern="0" dirty="0" smtClean="0">
                <a:solidFill>
                  <a:schemeClr val="accent2">
                    <a:lumMod val="75000"/>
                  </a:schemeClr>
                </a:solidFill>
                <a:latin typeface="Verdana"/>
              </a:rPr>
              <a:t>llevarse</a:t>
            </a:r>
            <a:br>
              <a:rPr lang="es-MX" sz="3600" kern="0" dirty="0" smtClean="0">
                <a:solidFill>
                  <a:schemeClr val="accent2">
                    <a:lumMod val="75000"/>
                  </a:schemeClr>
                </a:solidFill>
                <a:latin typeface="Verdana"/>
              </a:rPr>
            </a:br>
            <a:r>
              <a:rPr lang="es-MX" sz="3600" kern="0" dirty="0" smtClean="0">
                <a:solidFill>
                  <a:schemeClr val="accent2">
                    <a:lumMod val="75000"/>
                  </a:schemeClr>
                </a:solidFill>
                <a:latin typeface="Verdana"/>
              </a:rPr>
              <a:t>el </a:t>
            </a:r>
            <a:r>
              <a:rPr lang="es-MX" sz="3600" kern="0" dirty="0">
                <a:solidFill>
                  <a:schemeClr val="accent2">
                    <a:lumMod val="75000"/>
                  </a:schemeClr>
                </a:solidFill>
                <a:latin typeface="Verdana"/>
              </a:rPr>
              <a:t>espejo a casa</a:t>
            </a:r>
            <a:endParaRPr lang="es-ES" sz="3600" dirty="0">
              <a:solidFill>
                <a:schemeClr val="accent2">
                  <a:lumMod val="75000"/>
                </a:schemeClr>
              </a:solidFill>
            </a:endParaRPr>
          </a:p>
        </p:txBody>
      </p:sp>
      <p:sp>
        <p:nvSpPr>
          <p:cNvPr id="5" name="Espace réservé du texte 4"/>
          <p:cNvSpPr>
            <a:spLocks noGrp="1"/>
          </p:cNvSpPr>
          <p:nvPr>
            <p:ph type="body" idx="1"/>
          </p:nvPr>
        </p:nvSpPr>
        <p:spPr/>
        <p:txBody>
          <a:bodyPr/>
          <a:lstStyle/>
          <a:p>
            <a:r>
              <a:rPr lang="es-ES" b="1" dirty="0" smtClean="0"/>
              <a:t>   </a:t>
            </a:r>
            <a:endParaRPr lang="es-ES" b="1" dirty="0"/>
          </a:p>
        </p:txBody>
      </p:sp>
    </p:spTree>
    <p:extLst>
      <p:ext uri="{BB962C8B-B14F-4D97-AF65-F5344CB8AC3E}">
        <p14:creationId xmlns:p14="http://schemas.microsoft.com/office/powerpoint/2010/main" val="6314486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67544" y="332656"/>
            <a:ext cx="8425631" cy="1216025"/>
          </a:xfrm>
        </p:spPr>
        <p:txBody>
          <a:bodyPr>
            <a:noAutofit/>
          </a:bodyPr>
          <a:lstStyle/>
          <a:p>
            <a:r>
              <a:rPr lang="es-ES" sz="4000" b="1" dirty="0" smtClean="0">
                <a:solidFill>
                  <a:schemeClr val="accent2"/>
                </a:solidFill>
              </a:rPr>
              <a:t>Las lecciones:</a:t>
            </a:r>
            <a:br>
              <a:rPr lang="es-ES" sz="4000" b="1" dirty="0" smtClean="0">
                <a:solidFill>
                  <a:schemeClr val="accent2"/>
                </a:solidFill>
              </a:rPr>
            </a:br>
            <a:r>
              <a:rPr lang="es-ES" sz="4000" b="1" dirty="0" smtClean="0">
                <a:solidFill>
                  <a:schemeClr val="accent2"/>
                </a:solidFill>
              </a:rPr>
              <a:t> ¿Qué es la fragilidad ?</a:t>
            </a:r>
            <a:endParaRPr lang="es-ES" sz="4000" b="1" dirty="0">
              <a:solidFill>
                <a:schemeClr val="accent2"/>
              </a:solidFill>
            </a:endParaRPr>
          </a:p>
        </p:txBody>
      </p:sp>
      <p:sp>
        <p:nvSpPr>
          <p:cNvPr id="37891" name="Rectangle 3"/>
          <p:cNvSpPr>
            <a:spLocks noGrp="1" noChangeArrowheads="1"/>
          </p:cNvSpPr>
          <p:nvPr>
            <p:ph type="body" idx="1"/>
          </p:nvPr>
        </p:nvSpPr>
        <p:spPr>
          <a:xfrm>
            <a:off x="566738" y="1752600"/>
            <a:ext cx="8397875" cy="4268788"/>
          </a:xfrm>
        </p:spPr>
        <p:txBody>
          <a:bodyPr>
            <a:noAutofit/>
          </a:bodyPr>
          <a:lstStyle/>
          <a:p>
            <a:pPr>
              <a:lnSpc>
                <a:spcPct val="80000"/>
              </a:lnSpc>
            </a:pPr>
            <a:endParaRPr lang="es-ES" sz="2400" b="1" dirty="0" smtClean="0">
              <a:solidFill>
                <a:schemeClr val="tx2"/>
              </a:solidFill>
            </a:endParaRPr>
          </a:p>
          <a:p>
            <a:pPr>
              <a:lnSpc>
                <a:spcPct val="80000"/>
              </a:lnSpc>
            </a:pPr>
            <a:r>
              <a:rPr lang="es-MX" sz="2400" b="1" dirty="0" smtClean="0">
                <a:solidFill>
                  <a:schemeClr val="tx2"/>
                </a:solidFill>
              </a:rPr>
              <a:t>¿</a:t>
            </a:r>
            <a:r>
              <a:rPr lang="es-ES" sz="2400" b="1" dirty="0" smtClean="0">
                <a:solidFill>
                  <a:schemeClr val="tx2"/>
                </a:solidFill>
              </a:rPr>
              <a:t>Un síndrome médico?</a:t>
            </a:r>
          </a:p>
          <a:p>
            <a:pPr>
              <a:lnSpc>
                <a:spcPct val="80000"/>
              </a:lnSpc>
            </a:pPr>
            <a:r>
              <a:rPr lang="es-MX" sz="2400" b="1" dirty="0">
                <a:solidFill>
                  <a:schemeClr val="tx2"/>
                </a:solidFill>
              </a:rPr>
              <a:t>¿</a:t>
            </a:r>
            <a:r>
              <a:rPr lang="es-ES" sz="2400" b="1" dirty="0">
                <a:solidFill>
                  <a:schemeClr val="tx2"/>
                </a:solidFill>
              </a:rPr>
              <a:t>Un síndrome </a:t>
            </a:r>
            <a:r>
              <a:rPr lang="es-ES" sz="2400" b="1" dirty="0" smtClean="0">
                <a:solidFill>
                  <a:schemeClr val="tx2"/>
                </a:solidFill>
              </a:rPr>
              <a:t>geriátrico?</a:t>
            </a:r>
          </a:p>
          <a:p>
            <a:pPr>
              <a:lnSpc>
                <a:spcPct val="80000"/>
              </a:lnSpc>
            </a:pPr>
            <a:r>
              <a:rPr lang="es-MX" sz="2400" b="1" dirty="0" smtClean="0">
                <a:solidFill>
                  <a:schemeClr val="tx2"/>
                </a:solidFill>
              </a:rPr>
              <a:t>¿</a:t>
            </a:r>
            <a:r>
              <a:rPr lang="es-ES" sz="2400" b="1" dirty="0" smtClean="0">
                <a:solidFill>
                  <a:schemeClr val="tx2"/>
                </a:solidFill>
              </a:rPr>
              <a:t>Un riesgo, sin vinculo a un fenotipo?</a:t>
            </a:r>
          </a:p>
          <a:p>
            <a:pPr>
              <a:lnSpc>
                <a:spcPct val="80000"/>
              </a:lnSpc>
            </a:pPr>
            <a:r>
              <a:rPr lang="es-ES" sz="2400" b="1" dirty="0" smtClean="0">
                <a:solidFill>
                  <a:schemeClr val="tx2"/>
                </a:solidFill>
              </a:rPr>
              <a:t>Pero:</a:t>
            </a:r>
          </a:p>
          <a:p>
            <a:pPr lvl="1">
              <a:lnSpc>
                <a:spcPct val="80000"/>
              </a:lnSpc>
            </a:pPr>
            <a:r>
              <a:rPr lang="es-ES" sz="2000" b="1" dirty="0" smtClean="0">
                <a:solidFill>
                  <a:schemeClr val="tx2"/>
                </a:solidFill>
              </a:rPr>
              <a:t>Una persona  que tiene entre 3 y  5 síntomas de fragilidad, probablemente, tiene mala salud:</a:t>
            </a:r>
          </a:p>
          <a:p>
            <a:pPr lvl="2">
              <a:lnSpc>
                <a:spcPct val="80000"/>
              </a:lnSpc>
            </a:pPr>
            <a:r>
              <a:rPr lang="es-ES" sz="1600" b="1" dirty="0" smtClean="0">
                <a:solidFill>
                  <a:schemeClr val="tx2"/>
                </a:solidFill>
              </a:rPr>
              <a:t>Múltiple trastornos crónicos</a:t>
            </a:r>
          </a:p>
          <a:p>
            <a:pPr lvl="2">
              <a:lnSpc>
                <a:spcPct val="80000"/>
              </a:lnSpc>
            </a:pPr>
            <a:r>
              <a:rPr lang="es-ES" sz="1600" b="1" dirty="0" smtClean="0">
                <a:solidFill>
                  <a:schemeClr val="tx2"/>
                </a:solidFill>
              </a:rPr>
              <a:t>Presenta un riesgo de eventos adversos</a:t>
            </a:r>
          </a:p>
          <a:p>
            <a:pPr lvl="2">
              <a:lnSpc>
                <a:spcPct val="80000"/>
              </a:lnSpc>
            </a:pPr>
            <a:r>
              <a:rPr lang="es-ES" sz="1600" b="1" dirty="0" smtClean="0">
                <a:solidFill>
                  <a:schemeClr val="tx2"/>
                </a:solidFill>
              </a:rPr>
              <a:t>No puede someterse a tratamientos agresivos, excepto si se aplican con extrema prudencia</a:t>
            </a:r>
            <a:endParaRPr lang="es-ES" sz="1600" b="1" dirty="0">
              <a:solidFill>
                <a:schemeClr val="tx2"/>
              </a:solidFill>
            </a:endParaRPr>
          </a:p>
          <a:p>
            <a:pPr>
              <a:lnSpc>
                <a:spcPct val="80000"/>
              </a:lnSpc>
            </a:pPr>
            <a:r>
              <a:rPr lang="es-ES" sz="2400" b="1" dirty="0" smtClean="0">
                <a:solidFill>
                  <a:schemeClr val="tx2"/>
                </a:solidFill>
              </a:rPr>
              <a:t>Una población con alta prevalencia de pre-fragilidad y fragilidad tiene probablemente riesgos para la salud elevados </a:t>
            </a:r>
          </a:p>
        </p:txBody>
      </p:sp>
    </p:spTree>
    <p:extLst>
      <p:ext uri="{BB962C8B-B14F-4D97-AF65-F5344CB8AC3E}">
        <p14:creationId xmlns:p14="http://schemas.microsoft.com/office/powerpoint/2010/main" val="5411759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67544" y="332656"/>
            <a:ext cx="8425631" cy="1216025"/>
          </a:xfrm>
        </p:spPr>
        <p:txBody>
          <a:bodyPr>
            <a:noAutofit/>
          </a:bodyPr>
          <a:lstStyle/>
          <a:p>
            <a:r>
              <a:rPr lang="es-ES" sz="4000" b="1" dirty="0" smtClean="0">
                <a:solidFill>
                  <a:schemeClr val="accent2"/>
                </a:solidFill>
              </a:rPr>
              <a:t>Las lecciones: </a:t>
            </a:r>
            <a:br>
              <a:rPr lang="es-ES" sz="4000" b="1" dirty="0" smtClean="0">
                <a:solidFill>
                  <a:schemeClr val="accent2"/>
                </a:solidFill>
              </a:rPr>
            </a:br>
            <a:r>
              <a:rPr lang="es-ES" sz="4000" b="1" dirty="0" smtClean="0">
                <a:solidFill>
                  <a:schemeClr val="accent2"/>
                </a:solidFill>
              </a:rPr>
              <a:t>Una llamada a la prudencia</a:t>
            </a:r>
            <a:endParaRPr lang="es-ES" sz="4000" b="1" dirty="0">
              <a:solidFill>
                <a:schemeClr val="accent2"/>
              </a:solidFill>
            </a:endParaRPr>
          </a:p>
        </p:txBody>
      </p:sp>
      <p:sp>
        <p:nvSpPr>
          <p:cNvPr id="37891" name="Rectangle 3"/>
          <p:cNvSpPr>
            <a:spLocks noGrp="1" noChangeArrowheads="1"/>
          </p:cNvSpPr>
          <p:nvPr>
            <p:ph type="body" idx="1"/>
          </p:nvPr>
        </p:nvSpPr>
        <p:spPr>
          <a:xfrm>
            <a:off x="566738" y="1752600"/>
            <a:ext cx="8397875" cy="4268788"/>
          </a:xfrm>
        </p:spPr>
        <p:txBody>
          <a:bodyPr>
            <a:noAutofit/>
          </a:bodyPr>
          <a:lstStyle/>
          <a:p>
            <a:r>
              <a:rPr lang="es-ES" sz="2400" b="1" dirty="0">
                <a:solidFill>
                  <a:schemeClr val="tx2"/>
                </a:solidFill>
              </a:rPr>
              <a:t>La proporción de las personas mayores frágiles aumenta con la edad, pero </a:t>
            </a:r>
            <a:r>
              <a:rPr lang="es-ES" sz="2400" b="1" dirty="0" smtClean="0">
                <a:solidFill>
                  <a:schemeClr val="tx2"/>
                </a:solidFill>
              </a:rPr>
              <a:t>varía </a:t>
            </a:r>
            <a:r>
              <a:rPr lang="es-ES" sz="2400" b="1" dirty="0">
                <a:solidFill>
                  <a:schemeClr val="tx2"/>
                </a:solidFill>
              </a:rPr>
              <a:t>con el contexto social y </a:t>
            </a:r>
            <a:r>
              <a:rPr lang="es-ES" sz="2400" b="1" dirty="0" smtClean="0">
                <a:solidFill>
                  <a:schemeClr val="tx2"/>
                </a:solidFill>
              </a:rPr>
              <a:t>económico;</a:t>
            </a:r>
          </a:p>
          <a:p>
            <a:r>
              <a:rPr lang="es-ES" sz="2400" b="1" dirty="0">
                <a:solidFill>
                  <a:schemeClr val="tx2"/>
                </a:solidFill>
              </a:rPr>
              <a:t>Parece que en países de ingresos medios, la proporción de los frágiles es </a:t>
            </a:r>
            <a:r>
              <a:rPr lang="es-ES" sz="2400" b="1" dirty="0" smtClean="0">
                <a:solidFill>
                  <a:schemeClr val="tx2"/>
                </a:solidFill>
              </a:rPr>
              <a:t>más </a:t>
            </a:r>
            <a:r>
              <a:rPr lang="es-ES" sz="2400" b="1" dirty="0">
                <a:solidFill>
                  <a:schemeClr val="tx2"/>
                </a:solidFill>
              </a:rPr>
              <a:t>alta que en países de ingresos </a:t>
            </a:r>
            <a:r>
              <a:rPr lang="es-ES" sz="2400" b="1" dirty="0" smtClean="0">
                <a:solidFill>
                  <a:schemeClr val="tx2"/>
                </a:solidFill>
              </a:rPr>
              <a:t>altos;  </a:t>
            </a:r>
            <a:endParaRPr lang="es-ES" sz="2400" b="1" dirty="0">
              <a:solidFill>
                <a:schemeClr val="tx2"/>
              </a:solidFill>
            </a:endParaRPr>
          </a:p>
          <a:p>
            <a:r>
              <a:rPr lang="es-ES" sz="2400" b="1" dirty="0" smtClean="0">
                <a:solidFill>
                  <a:schemeClr val="tx2"/>
                </a:solidFill>
              </a:rPr>
              <a:t>El numero de personas pre-frágiles es importante. Pero la significación de la pre-fragilidad es incierta: </a:t>
            </a:r>
          </a:p>
          <a:p>
            <a:pPr lvl="1"/>
            <a:r>
              <a:rPr lang="es-ES" sz="2000" b="1" dirty="0" smtClean="0">
                <a:solidFill>
                  <a:schemeClr val="tx2"/>
                </a:solidFill>
              </a:rPr>
              <a:t>Se caracteriza por dos de cinco componentes de la fragilidad de </a:t>
            </a:r>
            <a:r>
              <a:rPr lang="es-ES" sz="2000" b="1" dirty="0" err="1" smtClean="0">
                <a:solidFill>
                  <a:schemeClr val="tx2"/>
                </a:solidFill>
              </a:rPr>
              <a:t>Fried</a:t>
            </a:r>
            <a:r>
              <a:rPr lang="es-ES" sz="2000" b="1" dirty="0" smtClean="0">
                <a:solidFill>
                  <a:schemeClr val="tx2"/>
                </a:solidFill>
              </a:rPr>
              <a:t>; </a:t>
            </a:r>
          </a:p>
          <a:p>
            <a:pPr lvl="1"/>
            <a:r>
              <a:rPr lang="es-ES" sz="2000" b="1" dirty="0" smtClean="0">
                <a:solidFill>
                  <a:schemeClr val="tx2"/>
                </a:solidFill>
              </a:rPr>
              <a:t>¿Y si las dos características que describen el estado de pre-fragilidad difirieren con el aumento de la edad, a medida que se envejece?</a:t>
            </a:r>
            <a:r>
              <a:rPr lang="es-ES" sz="2000" b="1" baseline="30000" dirty="0">
                <a:solidFill>
                  <a:schemeClr val="tx2"/>
                </a:solidFill>
              </a:rPr>
              <a:t> (1</a:t>
            </a:r>
            <a:r>
              <a:rPr lang="es-ES" sz="2000" b="1" baseline="30000" dirty="0" smtClean="0">
                <a:solidFill>
                  <a:schemeClr val="tx2"/>
                </a:solidFill>
              </a:rPr>
              <a:t>)</a:t>
            </a:r>
            <a:endParaRPr lang="es-ES" sz="2000" b="1" dirty="0">
              <a:solidFill>
                <a:schemeClr val="tx2"/>
              </a:solidFill>
            </a:endParaRPr>
          </a:p>
          <a:p>
            <a:pPr lvl="2"/>
            <a:r>
              <a:rPr lang="es-ES" sz="1800" b="1" dirty="0" smtClean="0">
                <a:solidFill>
                  <a:schemeClr val="tx2"/>
                </a:solidFill>
              </a:rPr>
              <a:t>Estamos enfrentándonos a diferentes caminos hacia la fragilidad o a caminos hacia diferentes trastornos? </a:t>
            </a:r>
            <a:endParaRPr lang="es-ES" sz="1800" b="1" baseline="30000" dirty="0">
              <a:solidFill>
                <a:schemeClr val="tx2"/>
              </a:solidFill>
            </a:endParaRPr>
          </a:p>
        </p:txBody>
      </p:sp>
      <p:sp>
        <p:nvSpPr>
          <p:cNvPr id="2" name="ZoneTexte 1"/>
          <p:cNvSpPr txBox="1"/>
          <p:nvPr/>
        </p:nvSpPr>
        <p:spPr>
          <a:xfrm>
            <a:off x="811234" y="6514311"/>
            <a:ext cx="7992888" cy="276999"/>
          </a:xfrm>
          <a:prstGeom prst="rect">
            <a:avLst/>
          </a:prstGeom>
          <a:noFill/>
        </p:spPr>
        <p:txBody>
          <a:bodyPr wrap="square" rtlCol="0">
            <a:spAutoFit/>
          </a:bodyPr>
          <a:lstStyle/>
          <a:p>
            <a:r>
              <a:rPr lang="en-US" sz="1200" b="1" dirty="0" smtClean="0"/>
              <a:t>Source: (1). </a:t>
            </a:r>
            <a:r>
              <a:rPr lang="en-US" sz="1200" b="1" dirty="0" err="1" smtClean="0"/>
              <a:t>Xue</a:t>
            </a:r>
            <a:r>
              <a:rPr lang="en-US" sz="1200" b="1" dirty="0" smtClean="0"/>
              <a:t> </a:t>
            </a:r>
            <a:r>
              <a:rPr lang="en-US" sz="1200" b="1" dirty="0"/>
              <a:t>QL. The frailty syndrome: Definition and natural history. </a:t>
            </a:r>
            <a:r>
              <a:rPr lang="en-US" sz="1200" b="1" dirty="0" err="1"/>
              <a:t>Clin</a:t>
            </a:r>
            <a:r>
              <a:rPr lang="en-US" sz="1200" b="1" dirty="0"/>
              <a:t> </a:t>
            </a:r>
            <a:r>
              <a:rPr lang="en-US" sz="1200" b="1" dirty="0" err="1"/>
              <a:t>Geriatr</a:t>
            </a:r>
            <a:r>
              <a:rPr lang="en-US" sz="1200" b="1" dirty="0"/>
              <a:t> </a:t>
            </a:r>
            <a:r>
              <a:rPr lang="en-US" sz="1200" b="1" dirty="0" smtClean="0"/>
              <a:t>Med,2011;27:1-15</a:t>
            </a:r>
            <a:endParaRPr lang="fr-CA" sz="1200" b="1" dirty="0"/>
          </a:p>
        </p:txBody>
      </p:sp>
    </p:spTree>
    <p:extLst>
      <p:ext uri="{BB962C8B-B14F-4D97-AF65-F5344CB8AC3E}">
        <p14:creationId xmlns:p14="http://schemas.microsoft.com/office/powerpoint/2010/main" val="42636772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5496" y="332656"/>
            <a:ext cx="9108504" cy="1216025"/>
          </a:xfrm>
        </p:spPr>
        <p:txBody>
          <a:bodyPr>
            <a:noAutofit/>
          </a:bodyPr>
          <a:lstStyle/>
          <a:p>
            <a:r>
              <a:rPr lang="es-ES" sz="4000" b="1" dirty="0" smtClean="0">
                <a:solidFill>
                  <a:schemeClr val="accent2"/>
                </a:solidFill>
              </a:rPr>
              <a:t>Las lecciones:</a:t>
            </a:r>
            <a:br>
              <a:rPr lang="es-ES" sz="4000" b="1" dirty="0" smtClean="0">
                <a:solidFill>
                  <a:schemeClr val="accent2"/>
                </a:solidFill>
              </a:rPr>
            </a:br>
            <a:r>
              <a:rPr lang="es-ES" sz="4000" b="1" dirty="0" smtClean="0">
                <a:solidFill>
                  <a:schemeClr val="accent2"/>
                </a:solidFill>
              </a:rPr>
              <a:t> </a:t>
            </a:r>
            <a:r>
              <a:rPr lang="es-ES" sz="3600" b="1" dirty="0" smtClean="0">
                <a:solidFill>
                  <a:schemeClr val="accent2"/>
                </a:solidFill>
              </a:rPr>
              <a:t>Los instrumentos de medida no son fiables</a:t>
            </a:r>
            <a:endParaRPr lang="es-ES" sz="3600" b="1" dirty="0">
              <a:solidFill>
                <a:schemeClr val="accent2"/>
              </a:solidFill>
            </a:endParaRPr>
          </a:p>
        </p:txBody>
      </p:sp>
      <p:sp>
        <p:nvSpPr>
          <p:cNvPr id="37891" name="Rectangle 3"/>
          <p:cNvSpPr>
            <a:spLocks noGrp="1" noChangeArrowheads="1"/>
          </p:cNvSpPr>
          <p:nvPr>
            <p:ph type="body" idx="1"/>
          </p:nvPr>
        </p:nvSpPr>
        <p:spPr>
          <a:xfrm>
            <a:off x="566738" y="1752600"/>
            <a:ext cx="8397875" cy="4268788"/>
          </a:xfrm>
        </p:spPr>
        <p:txBody>
          <a:bodyPr>
            <a:noAutofit/>
          </a:bodyPr>
          <a:lstStyle/>
          <a:p>
            <a:pPr>
              <a:lnSpc>
                <a:spcPct val="80000"/>
              </a:lnSpc>
            </a:pPr>
            <a:r>
              <a:rPr lang="es-ES" sz="2200" b="1" dirty="0" smtClean="0">
                <a:solidFill>
                  <a:schemeClr val="tx2"/>
                </a:solidFill>
              </a:rPr>
              <a:t>El síndrome de la fragilidad no está aun bien establecido y sus medidas son primitivas: </a:t>
            </a:r>
          </a:p>
          <a:p>
            <a:pPr lvl="1"/>
            <a:r>
              <a:rPr lang="es-ES" sz="2000" b="1" dirty="0" smtClean="0">
                <a:solidFill>
                  <a:schemeClr val="tx2"/>
                </a:solidFill>
              </a:rPr>
              <a:t>« Es obvio que  los instrumentos para medir la fragilidad no han sido bien estudiados y se desconocen sus propiedades </a:t>
            </a:r>
            <a:r>
              <a:rPr lang="es-ES" sz="2000" b="1" dirty="0" err="1" smtClean="0">
                <a:solidFill>
                  <a:schemeClr val="tx2"/>
                </a:solidFill>
              </a:rPr>
              <a:t>clinimetricas</a:t>
            </a:r>
            <a:r>
              <a:rPr lang="es-ES" sz="2000" b="1" dirty="0" smtClean="0">
                <a:solidFill>
                  <a:schemeClr val="tx2"/>
                </a:solidFill>
              </a:rPr>
              <a:t>»] </a:t>
            </a:r>
            <a:r>
              <a:rPr lang="es-ES" sz="2000" b="1" baseline="30000" dirty="0" smtClean="0">
                <a:solidFill>
                  <a:schemeClr val="tx2"/>
                </a:solidFill>
              </a:rPr>
              <a:t>(1) </a:t>
            </a:r>
            <a:r>
              <a:rPr lang="es-ES" sz="2000" b="1" dirty="0" smtClean="0">
                <a:solidFill>
                  <a:schemeClr val="tx2"/>
                </a:solidFill>
              </a:rPr>
              <a:t>;</a:t>
            </a:r>
          </a:p>
          <a:p>
            <a:pPr lvl="1"/>
            <a:r>
              <a:rPr lang="es-ES" sz="1400" b="1" dirty="0">
                <a:solidFill>
                  <a:schemeClr val="tx2"/>
                </a:solidFill>
              </a:rPr>
              <a:t>« </a:t>
            </a:r>
            <a:r>
              <a:rPr lang="es-ES" sz="1400" b="1" dirty="0" err="1">
                <a:solidFill>
                  <a:schemeClr val="tx2"/>
                </a:solidFill>
              </a:rPr>
              <a:t>it</a:t>
            </a:r>
            <a:r>
              <a:rPr lang="es-ES" sz="1400" b="1" dirty="0">
                <a:solidFill>
                  <a:schemeClr val="tx2"/>
                </a:solidFill>
              </a:rPr>
              <a:t> </a:t>
            </a:r>
            <a:r>
              <a:rPr lang="es-ES" sz="1400" b="1" dirty="0" err="1">
                <a:solidFill>
                  <a:schemeClr val="tx2"/>
                </a:solidFill>
              </a:rPr>
              <a:t>is</a:t>
            </a:r>
            <a:r>
              <a:rPr lang="es-ES" sz="1400" b="1" dirty="0">
                <a:solidFill>
                  <a:schemeClr val="tx2"/>
                </a:solidFill>
              </a:rPr>
              <a:t> </a:t>
            </a:r>
            <a:r>
              <a:rPr lang="es-ES" sz="1400" b="1" dirty="0" err="1">
                <a:solidFill>
                  <a:schemeClr val="tx2"/>
                </a:solidFill>
              </a:rPr>
              <a:t>obvious</a:t>
            </a:r>
            <a:r>
              <a:rPr lang="es-ES" sz="1400" b="1" dirty="0">
                <a:solidFill>
                  <a:schemeClr val="tx2"/>
                </a:solidFill>
              </a:rPr>
              <a:t> </a:t>
            </a:r>
            <a:r>
              <a:rPr lang="es-ES" sz="1400" b="1" dirty="0" err="1">
                <a:solidFill>
                  <a:schemeClr val="tx2"/>
                </a:solidFill>
              </a:rPr>
              <a:t>that</a:t>
            </a:r>
            <a:r>
              <a:rPr lang="es-ES" sz="1400" b="1" dirty="0">
                <a:solidFill>
                  <a:schemeClr val="tx2"/>
                </a:solidFill>
              </a:rPr>
              <a:t> </a:t>
            </a:r>
            <a:r>
              <a:rPr lang="es-ES" sz="1400" b="1" dirty="0" err="1">
                <a:solidFill>
                  <a:schemeClr val="tx2"/>
                </a:solidFill>
              </a:rPr>
              <a:t>most</a:t>
            </a:r>
            <a:r>
              <a:rPr lang="es-ES" sz="1400" b="1" dirty="0">
                <a:solidFill>
                  <a:schemeClr val="tx2"/>
                </a:solidFill>
              </a:rPr>
              <a:t> </a:t>
            </a:r>
            <a:r>
              <a:rPr lang="es-ES" sz="1400" b="1" dirty="0" err="1">
                <a:solidFill>
                  <a:schemeClr val="tx2"/>
                </a:solidFill>
              </a:rPr>
              <a:t>frailty</a:t>
            </a:r>
            <a:r>
              <a:rPr lang="es-ES" sz="1400" b="1" dirty="0">
                <a:solidFill>
                  <a:schemeClr val="tx2"/>
                </a:solidFill>
              </a:rPr>
              <a:t> </a:t>
            </a:r>
            <a:r>
              <a:rPr lang="es-ES" sz="1400" b="1" dirty="0" err="1">
                <a:solidFill>
                  <a:schemeClr val="tx2"/>
                </a:solidFill>
              </a:rPr>
              <a:t>instruments</a:t>
            </a:r>
            <a:r>
              <a:rPr lang="es-ES" sz="1400" b="1" dirty="0">
                <a:solidFill>
                  <a:schemeClr val="tx2"/>
                </a:solidFill>
              </a:rPr>
              <a:t> </a:t>
            </a:r>
            <a:r>
              <a:rPr lang="es-ES" sz="1400" b="1" dirty="0" err="1">
                <a:solidFill>
                  <a:schemeClr val="tx2"/>
                </a:solidFill>
              </a:rPr>
              <a:t>have</a:t>
            </a:r>
            <a:r>
              <a:rPr lang="es-ES" sz="1400" b="1" dirty="0">
                <a:solidFill>
                  <a:schemeClr val="tx2"/>
                </a:solidFill>
              </a:rPr>
              <a:t> </a:t>
            </a:r>
            <a:r>
              <a:rPr lang="es-ES" sz="1400" b="1" dirty="0" err="1">
                <a:solidFill>
                  <a:schemeClr val="tx2"/>
                </a:solidFill>
              </a:rPr>
              <a:t>not</a:t>
            </a:r>
            <a:r>
              <a:rPr lang="es-ES" sz="1400" b="1" dirty="0">
                <a:solidFill>
                  <a:schemeClr val="tx2"/>
                </a:solidFill>
              </a:rPr>
              <a:t> </a:t>
            </a:r>
            <a:r>
              <a:rPr lang="es-ES" sz="1400" b="1" dirty="0" err="1">
                <a:solidFill>
                  <a:schemeClr val="tx2"/>
                </a:solidFill>
              </a:rPr>
              <a:t>been</a:t>
            </a:r>
            <a:r>
              <a:rPr lang="es-ES" sz="1400" b="1" dirty="0">
                <a:solidFill>
                  <a:schemeClr val="tx2"/>
                </a:solidFill>
              </a:rPr>
              <a:t> </a:t>
            </a:r>
            <a:r>
              <a:rPr lang="es-ES" sz="1400" b="1" dirty="0" err="1">
                <a:solidFill>
                  <a:schemeClr val="tx2"/>
                </a:solidFill>
              </a:rPr>
              <a:t>extensively</a:t>
            </a:r>
            <a:r>
              <a:rPr lang="es-ES" sz="1400" b="1" dirty="0">
                <a:solidFill>
                  <a:schemeClr val="tx2"/>
                </a:solidFill>
              </a:rPr>
              <a:t> </a:t>
            </a:r>
            <a:r>
              <a:rPr lang="es-ES" sz="1400" b="1" dirty="0" err="1">
                <a:solidFill>
                  <a:schemeClr val="tx2"/>
                </a:solidFill>
              </a:rPr>
              <a:t>studied</a:t>
            </a:r>
            <a:r>
              <a:rPr lang="es-ES" sz="1400" b="1" dirty="0">
                <a:solidFill>
                  <a:schemeClr val="tx2"/>
                </a:solidFill>
              </a:rPr>
              <a:t> </a:t>
            </a:r>
            <a:r>
              <a:rPr lang="es-ES" sz="1400" b="1" dirty="0" err="1">
                <a:solidFill>
                  <a:schemeClr val="tx2"/>
                </a:solidFill>
              </a:rPr>
              <a:t>on</a:t>
            </a:r>
            <a:r>
              <a:rPr lang="es-ES" sz="1400" b="1" dirty="0">
                <a:solidFill>
                  <a:schemeClr val="tx2"/>
                </a:solidFill>
              </a:rPr>
              <a:t> </a:t>
            </a:r>
            <a:r>
              <a:rPr lang="es-ES" sz="1400" b="1" dirty="0" err="1">
                <a:solidFill>
                  <a:schemeClr val="tx2"/>
                </a:solidFill>
              </a:rPr>
              <a:t>clinimetric</a:t>
            </a:r>
            <a:r>
              <a:rPr lang="es-ES" sz="1400" b="1" dirty="0">
                <a:solidFill>
                  <a:schemeClr val="tx2"/>
                </a:solidFill>
              </a:rPr>
              <a:t> </a:t>
            </a:r>
            <a:r>
              <a:rPr lang="es-ES" sz="1400" b="1" dirty="0" err="1">
                <a:solidFill>
                  <a:schemeClr val="tx2"/>
                </a:solidFill>
              </a:rPr>
              <a:t>properties</a:t>
            </a:r>
            <a:r>
              <a:rPr lang="es-ES" sz="1400" b="1" dirty="0">
                <a:solidFill>
                  <a:schemeClr val="tx2"/>
                </a:solidFill>
              </a:rPr>
              <a:t> » </a:t>
            </a:r>
          </a:p>
          <a:p>
            <a:endParaRPr lang="es-ES" sz="1050" b="1" dirty="0">
              <a:solidFill>
                <a:schemeClr val="tx2"/>
              </a:solidFill>
            </a:endParaRPr>
          </a:p>
        </p:txBody>
      </p:sp>
      <p:sp>
        <p:nvSpPr>
          <p:cNvPr id="2" name="ZoneTexte 1"/>
          <p:cNvSpPr txBox="1"/>
          <p:nvPr/>
        </p:nvSpPr>
        <p:spPr>
          <a:xfrm flipH="1">
            <a:off x="683568" y="6309320"/>
            <a:ext cx="8414713" cy="253916"/>
          </a:xfrm>
          <a:prstGeom prst="rect">
            <a:avLst/>
          </a:prstGeom>
          <a:noFill/>
        </p:spPr>
        <p:txBody>
          <a:bodyPr wrap="square" rtlCol="0">
            <a:spAutoFit/>
          </a:bodyPr>
          <a:lstStyle/>
          <a:p>
            <a:r>
              <a:rPr lang="es-ES" sz="1050" b="1" dirty="0" err="1" smtClean="0"/>
              <a:t>Sources</a:t>
            </a:r>
            <a:r>
              <a:rPr lang="es-ES" sz="1050" b="1" dirty="0" smtClean="0"/>
              <a:t>: (1) De </a:t>
            </a:r>
            <a:r>
              <a:rPr lang="es-ES" sz="1050" b="1" dirty="0" err="1"/>
              <a:t>Vries</a:t>
            </a:r>
            <a:r>
              <a:rPr lang="es-ES" sz="1050" b="1" dirty="0"/>
              <a:t> et </a:t>
            </a:r>
            <a:r>
              <a:rPr lang="es-ES" sz="1050" b="1" dirty="0" err="1"/>
              <a:t>coll</a:t>
            </a:r>
            <a:r>
              <a:rPr lang="es-ES" sz="1050" b="1" dirty="0"/>
              <a:t>. </a:t>
            </a:r>
            <a:r>
              <a:rPr lang="es-ES" sz="1050" b="1" dirty="0" err="1"/>
              <a:t>Outcomes</a:t>
            </a:r>
            <a:r>
              <a:rPr lang="es-ES" sz="1050" b="1" dirty="0"/>
              <a:t> </a:t>
            </a:r>
            <a:r>
              <a:rPr lang="es-ES" sz="1050" b="1" dirty="0" err="1"/>
              <a:t>instruments</a:t>
            </a:r>
            <a:r>
              <a:rPr lang="es-ES" sz="1050" b="1" dirty="0"/>
              <a:t> to </a:t>
            </a:r>
            <a:r>
              <a:rPr lang="es-ES" sz="1050" b="1" dirty="0" err="1"/>
              <a:t>measure</a:t>
            </a:r>
            <a:r>
              <a:rPr lang="es-ES" sz="1050" b="1" dirty="0"/>
              <a:t> </a:t>
            </a:r>
            <a:r>
              <a:rPr lang="es-ES" sz="1050" b="1" dirty="0" err="1"/>
              <a:t>frailty</a:t>
            </a:r>
            <a:r>
              <a:rPr lang="es-ES" sz="1050" b="1" dirty="0"/>
              <a:t>: a </a:t>
            </a:r>
            <a:r>
              <a:rPr lang="es-ES" sz="1050" b="1" dirty="0" err="1"/>
              <a:t>systematic</a:t>
            </a:r>
            <a:r>
              <a:rPr lang="es-ES" sz="1050" b="1" dirty="0"/>
              <a:t> </a:t>
            </a:r>
            <a:r>
              <a:rPr lang="es-ES" sz="1050" b="1" dirty="0" err="1"/>
              <a:t>review</a:t>
            </a:r>
            <a:r>
              <a:rPr lang="es-ES" sz="1050" b="1" dirty="0"/>
              <a:t>, </a:t>
            </a:r>
            <a:r>
              <a:rPr lang="es-ES" sz="1050" b="1" dirty="0" err="1"/>
              <a:t>Aging</a:t>
            </a:r>
            <a:r>
              <a:rPr lang="es-ES" sz="1050" b="1" dirty="0"/>
              <a:t> </a:t>
            </a:r>
            <a:r>
              <a:rPr lang="es-ES" sz="1050" b="1" dirty="0" err="1"/>
              <a:t>Research</a:t>
            </a:r>
            <a:r>
              <a:rPr lang="es-ES" sz="1050" b="1" dirty="0"/>
              <a:t> </a:t>
            </a:r>
            <a:r>
              <a:rPr lang="es-ES" sz="1050" b="1" dirty="0" err="1"/>
              <a:t>Reviews</a:t>
            </a:r>
            <a:r>
              <a:rPr lang="es-ES" sz="1050" b="1" dirty="0"/>
              <a:t>, 2011;10:104-114</a:t>
            </a:r>
            <a:r>
              <a:rPr lang="es-ES" sz="1050" b="1" dirty="0" smtClean="0"/>
              <a:t>.]; </a:t>
            </a:r>
          </a:p>
        </p:txBody>
      </p:sp>
    </p:spTree>
    <p:extLst>
      <p:ext uri="{BB962C8B-B14F-4D97-AF65-F5344CB8AC3E}">
        <p14:creationId xmlns:p14="http://schemas.microsoft.com/office/powerpoint/2010/main" val="24088024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5496" y="332656"/>
            <a:ext cx="9108504" cy="1216025"/>
          </a:xfrm>
        </p:spPr>
        <p:txBody>
          <a:bodyPr>
            <a:noAutofit/>
          </a:bodyPr>
          <a:lstStyle/>
          <a:p>
            <a:r>
              <a:rPr lang="es-ES" sz="4000" b="1" dirty="0" smtClean="0">
                <a:solidFill>
                  <a:schemeClr val="accent2"/>
                </a:solidFill>
              </a:rPr>
              <a:t>Las lecciones:</a:t>
            </a:r>
            <a:br>
              <a:rPr lang="es-ES" sz="4000" b="1" dirty="0" smtClean="0">
                <a:solidFill>
                  <a:schemeClr val="accent2"/>
                </a:solidFill>
              </a:rPr>
            </a:br>
            <a:r>
              <a:rPr lang="es-ES" sz="4000" b="1" dirty="0" smtClean="0">
                <a:solidFill>
                  <a:schemeClr val="accent2"/>
                </a:solidFill>
              </a:rPr>
              <a:t> </a:t>
            </a:r>
            <a:r>
              <a:rPr lang="es-ES" sz="3600" b="1" dirty="0" smtClean="0">
                <a:solidFill>
                  <a:schemeClr val="accent2"/>
                </a:solidFill>
              </a:rPr>
              <a:t>Los instrumentos de medida no son fiables</a:t>
            </a:r>
            <a:endParaRPr lang="es-ES" sz="3600" b="1" dirty="0">
              <a:solidFill>
                <a:schemeClr val="accent2"/>
              </a:solidFill>
            </a:endParaRPr>
          </a:p>
        </p:txBody>
      </p:sp>
      <p:sp>
        <p:nvSpPr>
          <p:cNvPr id="37891" name="Rectangle 3"/>
          <p:cNvSpPr>
            <a:spLocks noGrp="1" noChangeArrowheads="1"/>
          </p:cNvSpPr>
          <p:nvPr>
            <p:ph type="body" idx="1"/>
          </p:nvPr>
        </p:nvSpPr>
        <p:spPr>
          <a:xfrm>
            <a:off x="566738" y="1752600"/>
            <a:ext cx="8397875" cy="4268788"/>
          </a:xfrm>
        </p:spPr>
        <p:txBody>
          <a:bodyPr>
            <a:noAutofit/>
          </a:bodyPr>
          <a:lstStyle/>
          <a:p>
            <a:r>
              <a:rPr lang="es-ES" sz="1800" b="1" dirty="0" smtClean="0">
                <a:solidFill>
                  <a:srgbClr val="002060"/>
                </a:solidFill>
              </a:rPr>
              <a:t>“…Puede ser perjudicial promover herramientas de despistaje de fragilidad porque no existe evidencia científica que  pruebe que estas herramientas son capaces de identificar a las mismas personas, aun cuando cada una de ellas pueda predecir los mismos resultados</a:t>
            </a:r>
          </a:p>
          <a:p>
            <a:r>
              <a:rPr lang="es-ES" sz="1800" b="1" dirty="0" smtClean="0">
                <a:solidFill>
                  <a:srgbClr val="002060"/>
                </a:solidFill>
              </a:rPr>
              <a:t>…la mayoría de las definiciones de fragilidad han sido validadas únicamente por su validez predictiva  (</a:t>
            </a:r>
            <a:r>
              <a:rPr lang="es-ES" sz="1800" b="1" dirty="0" err="1" smtClean="0">
                <a:solidFill>
                  <a:srgbClr val="002060"/>
                </a:solidFill>
              </a:rPr>
              <a:t>ie</a:t>
            </a:r>
            <a:r>
              <a:rPr lang="es-ES" sz="1800" b="1" dirty="0" smtClean="0">
                <a:solidFill>
                  <a:srgbClr val="002060"/>
                </a:solidFill>
              </a:rPr>
              <a:t>, el grado en que la fragilidad predice futuros eventos con los cuales debería estar correlacionada). </a:t>
            </a:r>
          </a:p>
          <a:p>
            <a:r>
              <a:rPr lang="es-ES" sz="1800" b="1" dirty="0" smtClean="0">
                <a:solidFill>
                  <a:srgbClr val="002060"/>
                </a:solidFill>
              </a:rPr>
              <a:t>…ninguna de las definiciones de fragilidad ha sido formalmente probada por </a:t>
            </a:r>
            <a:r>
              <a:rPr lang="es-ES" sz="1800" b="1" dirty="0" smtClean="0">
                <a:solidFill>
                  <a:srgbClr val="002060"/>
                </a:solidFill>
              </a:rPr>
              <a:t>sus </a:t>
            </a:r>
            <a:r>
              <a:rPr lang="es-ES" sz="1800" b="1" dirty="0" smtClean="0">
                <a:solidFill>
                  <a:srgbClr val="002060"/>
                </a:solidFill>
              </a:rPr>
              <a:t>validez discriminante (el grado en que la fragilidad no esta asociada a aspectos con los que no debería estar asociada teóricamente)” </a:t>
            </a:r>
            <a:r>
              <a:rPr lang="es-ES" sz="1800" b="1" baseline="30000" dirty="0" smtClean="0">
                <a:solidFill>
                  <a:srgbClr val="002060"/>
                </a:solidFill>
              </a:rPr>
              <a:t>(1)</a:t>
            </a:r>
          </a:p>
          <a:p>
            <a:r>
              <a:rPr lang="en-CA" sz="1200" b="1" dirty="0" smtClean="0">
                <a:solidFill>
                  <a:schemeClr val="tx2"/>
                </a:solidFill>
              </a:rPr>
              <a:t>“Third, there is potential danger to advocating the use of the different frailty screening tools…because there is no prior research to show that these tools identify the same people, even though each of them has been shown to predict the same outcomes;</a:t>
            </a:r>
          </a:p>
          <a:p>
            <a:r>
              <a:rPr lang="en-CA" sz="1200" b="1" dirty="0" smtClean="0">
                <a:solidFill>
                  <a:schemeClr val="tx2"/>
                </a:solidFill>
              </a:rPr>
              <a:t>…most of the existing definitions of frailty were only validated for predictive validity (</a:t>
            </a:r>
            <a:r>
              <a:rPr lang="en-CA" sz="1200" b="1" dirty="0" err="1" smtClean="0">
                <a:solidFill>
                  <a:schemeClr val="tx2"/>
                </a:solidFill>
              </a:rPr>
              <a:t>ie</a:t>
            </a:r>
            <a:r>
              <a:rPr lang="en-CA" sz="1200" b="1" dirty="0" smtClean="0">
                <a:solidFill>
                  <a:schemeClr val="tx2"/>
                </a:solidFill>
              </a:rPr>
              <a:t>, the degree to which frailty is correlated with future outcomes that it is predicted to correlate with). </a:t>
            </a:r>
          </a:p>
          <a:p>
            <a:r>
              <a:rPr lang="en-CA" sz="1200" b="1" dirty="0" smtClean="0">
                <a:solidFill>
                  <a:schemeClr val="tx2"/>
                </a:solidFill>
              </a:rPr>
              <a:t>…none of the existing frailty definitions have been formally tested for discriminant validity (</a:t>
            </a:r>
            <a:r>
              <a:rPr lang="en-CA" sz="1200" b="1" dirty="0" err="1" smtClean="0">
                <a:solidFill>
                  <a:schemeClr val="tx2"/>
                </a:solidFill>
              </a:rPr>
              <a:t>ie</a:t>
            </a:r>
            <a:r>
              <a:rPr lang="en-CA" sz="1200" b="1" dirty="0" smtClean="0">
                <a:solidFill>
                  <a:schemeClr val="tx2"/>
                </a:solidFill>
              </a:rPr>
              <a:t>, the extent to which frailty is unrelated to constructs to which it theoretically should not relate)”</a:t>
            </a:r>
            <a:endParaRPr lang="en-CA" sz="1200" b="1" dirty="0">
              <a:solidFill>
                <a:schemeClr val="tx2"/>
              </a:solidFill>
            </a:endParaRPr>
          </a:p>
        </p:txBody>
      </p:sp>
      <p:sp>
        <p:nvSpPr>
          <p:cNvPr id="2" name="ZoneTexte 1"/>
          <p:cNvSpPr txBox="1"/>
          <p:nvPr/>
        </p:nvSpPr>
        <p:spPr>
          <a:xfrm flipH="1">
            <a:off x="706754" y="6148337"/>
            <a:ext cx="8414713" cy="253916"/>
          </a:xfrm>
          <a:prstGeom prst="rect">
            <a:avLst/>
          </a:prstGeom>
          <a:noFill/>
        </p:spPr>
        <p:txBody>
          <a:bodyPr wrap="square" rtlCol="0">
            <a:spAutoFit/>
          </a:bodyPr>
          <a:lstStyle/>
          <a:p>
            <a:r>
              <a:rPr lang="es-ES" sz="1050" b="1" dirty="0" err="1" smtClean="0"/>
              <a:t>Sources</a:t>
            </a:r>
            <a:r>
              <a:rPr lang="es-ES" sz="1050" b="1" dirty="0" smtClean="0"/>
              <a:t>: (1) </a:t>
            </a:r>
            <a:r>
              <a:rPr lang="es-ES" sz="1050" b="1" dirty="0" err="1" smtClean="0"/>
              <a:t>Xue</a:t>
            </a:r>
            <a:r>
              <a:rPr lang="es-ES" sz="1050" b="1" dirty="0" smtClean="0"/>
              <a:t> QL &amp; </a:t>
            </a:r>
            <a:r>
              <a:rPr lang="es-ES" sz="1050" b="1" dirty="0" err="1" smtClean="0"/>
              <a:t>Varadhan</a:t>
            </a:r>
            <a:r>
              <a:rPr lang="es-ES" sz="1050" b="1" dirty="0" smtClean="0"/>
              <a:t>, </a:t>
            </a:r>
            <a:r>
              <a:rPr lang="es-ES" sz="1050" b="1" dirty="0" err="1" smtClean="0"/>
              <a:t>What</a:t>
            </a:r>
            <a:r>
              <a:rPr lang="es-ES" sz="1050" b="1" dirty="0" smtClean="0"/>
              <a:t> </a:t>
            </a:r>
            <a:r>
              <a:rPr lang="es-ES" sz="1050" b="1" dirty="0" err="1" smtClean="0"/>
              <a:t>is</a:t>
            </a:r>
            <a:r>
              <a:rPr lang="es-ES" sz="1050" b="1" dirty="0" smtClean="0"/>
              <a:t> </a:t>
            </a:r>
            <a:r>
              <a:rPr lang="es-ES" sz="1050" b="1" dirty="0" err="1" smtClean="0"/>
              <a:t>missing</a:t>
            </a:r>
            <a:r>
              <a:rPr lang="es-ES" sz="1050" b="1" dirty="0" smtClean="0"/>
              <a:t> in </a:t>
            </a:r>
            <a:r>
              <a:rPr lang="es-ES" sz="1050" b="1" dirty="0" err="1" smtClean="0"/>
              <a:t>the</a:t>
            </a:r>
            <a:r>
              <a:rPr lang="es-ES" sz="1050" b="1" dirty="0" smtClean="0"/>
              <a:t> </a:t>
            </a:r>
            <a:r>
              <a:rPr lang="es-ES" sz="1050" b="1" dirty="0" err="1" smtClean="0"/>
              <a:t>validation</a:t>
            </a:r>
            <a:r>
              <a:rPr lang="es-ES" sz="1050" b="1" dirty="0" smtClean="0"/>
              <a:t> of </a:t>
            </a:r>
            <a:r>
              <a:rPr lang="es-ES" sz="1050" b="1" dirty="0" err="1" smtClean="0"/>
              <a:t>frailty</a:t>
            </a:r>
            <a:r>
              <a:rPr lang="es-ES" sz="1050" b="1" dirty="0" smtClean="0"/>
              <a:t> </a:t>
            </a:r>
            <a:r>
              <a:rPr lang="es-ES" sz="1050" b="1" dirty="0" err="1" smtClean="0"/>
              <a:t>instruments</a:t>
            </a:r>
            <a:r>
              <a:rPr lang="es-ES" sz="1050" b="1" dirty="0" smtClean="0"/>
              <a:t>? JAMDA, 2013;11:141-142</a:t>
            </a:r>
            <a:endParaRPr lang="fr-CA" sz="1050" b="1" dirty="0"/>
          </a:p>
        </p:txBody>
      </p:sp>
    </p:spTree>
    <p:extLst>
      <p:ext uri="{BB962C8B-B14F-4D97-AF65-F5344CB8AC3E}">
        <p14:creationId xmlns:p14="http://schemas.microsoft.com/office/powerpoint/2010/main" val="13463124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67544" y="332656"/>
            <a:ext cx="8425631" cy="1216025"/>
          </a:xfrm>
        </p:spPr>
        <p:txBody>
          <a:bodyPr>
            <a:noAutofit/>
          </a:bodyPr>
          <a:lstStyle/>
          <a:p>
            <a:r>
              <a:rPr lang="es-ES" sz="4000" b="1" dirty="0" smtClean="0">
                <a:solidFill>
                  <a:schemeClr val="accent2"/>
                </a:solidFill>
              </a:rPr>
              <a:t>Las lecciones: </a:t>
            </a:r>
            <a:br>
              <a:rPr lang="es-ES" sz="4000" b="1" dirty="0" smtClean="0">
                <a:solidFill>
                  <a:schemeClr val="accent2"/>
                </a:solidFill>
              </a:rPr>
            </a:br>
            <a:r>
              <a:rPr lang="es-ES" sz="4000" b="1" dirty="0" smtClean="0">
                <a:solidFill>
                  <a:schemeClr val="accent2"/>
                </a:solidFill>
              </a:rPr>
              <a:t>enfoques múltiples</a:t>
            </a:r>
            <a:endParaRPr lang="es-ES" sz="4000" b="1" dirty="0">
              <a:solidFill>
                <a:schemeClr val="accent2"/>
              </a:solidFill>
            </a:endParaRPr>
          </a:p>
        </p:txBody>
      </p:sp>
      <p:sp>
        <p:nvSpPr>
          <p:cNvPr id="37891" name="Rectangle 3"/>
          <p:cNvSpPr>
            <a:spLocks noGrp="1" noChangeArrowheads="1"/>
          </p:cNvSpPr>
          <p:nvPr>
            <p:ph type="body" idx="1"/>
          </p:nvPr>
        </p:nvSpPr>
        <p:spPr>
          <a:xfrm>
            <a:off x="566738" y="1752600"/>
            <a:ext cx="8397875" cy="4268788"/>
          </a:xfrm>
        </p:spPr>
        <p:txBody>
          <a:bodyPr>
            <a:noAutofit/>
          </a:bodyPr>
          <a:lstStyle/>
          <a:p>
            <a:pPr>
              <a:lnSpc>
                <a:spcPct val="80000"/>
              </a:lnSpc>
            </a:pPr>
            <a:r>
              <a:rPr lang="es-ES" sz="2400" b="1" dirty="0" smtClean="0">
                <a:solidFill>
                  <a:schemeClr val="tx2"/>
                </a:solidFill>
              </a:rPr>
              <a:t>En </a:t>
            </a:r>
            <a:r>
              <a:rPr lang="es-ES" sz="2400" b="1" dirty="0" err="1" smtClean="0">
                <a:solidFill>
                  <a:schemeClr val="tx2"/>
                </a:solidFill>
              </a:rPr>
              <a:t>Québec</a:t>
            </a:r>
            <a:r>
              <a:rPr lang="es-ES" sz="2400" b="1" dirty="0" smtClean="0">
                <a:solidFill>
                  <a:schemeClr val="tx2"/>
                </a:solidFill>
              </a:rPr>
              <a:t>, y en España también, la gran mayoría de las personas cumplen los 65 en buena salud;</a:t>
            </a:r>
          </a:p>
          <a:p>
            <a:pPr>
              <a:lnSpc>
                <a:spcPct val="80000"/>
              </a:lnSpc>
            </a:pPr>
            <a:r>
              <a:rPr lang="es-ES" sz="2400" b="1" dirty="0" smtClean="0">
                <a:solidFill>
                  <a:schemeClr val="tx2"/>
                </a:solidFill>
              </a:rPr>
              <a:t>Se pueden definir dos objetivos y un enfoque: </a:t>
            </a:r>
          </a:p>
          <a:p>
            <a:pPr lvl="1">
              <a:lnSpc>
                <a:spcPct val="80000"/>
              </a:lnSpc>
            </a:pPr>
            <a:r>
              <a:rPr lang="es-ES" sz="2000" b="1" dirty="0" smtClean="0">
                <a:solidFill>
                  <a:schemeClr val="tx2"/>
                </a:solidFill>
              </a:rPr>
              <a:t>Aumentar esta proporción, lo que implica actuar sobre toda la trayectoria vital </a:t>
            </a:r>
          </a:p>
          <a:p>
            <a:pPr lvl="1">
              <a:lnSpc>
                <a:spcPct val="80000"/>
              </a:lnSpc>
            </a:pPr>
            <a:r>
              <a:rPr lang="es-ES" sz="2000" b="1" dirty="0" smtClean="0">
                <a:solidFill>
                  <a:schemeClr val="tx2"/>
                </a:solidFill>
              </a:rPr>
              <a:t>Mantener en buena salud aquellos que lo están durante el mayor tiempo posible</a:t>
            </a:r>
          </a:p>
          <a:p>
            <a:pPr lvl="1">
              <a:lnSpc>
                <a:spcPct val="80000"/>
              </a:lnSpc>
            </a:pPr>
            <a:r>
              <a:rPr lang="es-ES" sz="2000" b="1" dirty="0" smtClean="0">
                <a:solidFill>
                  <a:schemeClr val="tx2"/>
                </a:solidFill>
              </a:rPr>
              <a:t>Estos objetivos se alcanzarían con políticas de salud pública de promoción de la salud dirigidas a toda la población.  </a:t>
            </a:r>
          </a:p>
        </p:txBody>
      </p:sp>
    </p:spTree>
    <p:extLst>
      <p:ext uri="{BB962C8B-B14F-4D97-AF65-F5344CB8AC3E}">
        <p14:creationId xmlns:p14="http://schemas.microsoft.com/office/powerpoint/2010/main" val="30035711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67544" y="332656"/>
            <a:ext cx="8425631" cy="1216025"/>
          </a:xfrm>
        </p:spPr>
        <p:txBody>
          <a:bodyPr>
            <a:noAutofit/>
          </a:bodyPr>
          <a:lstStyle/>
          <a:p>
            <a:r>
              <a:rPr lang="es-ES" sz="4000" b="1" dirty="0" smtClean="0">
                <a:solidFill>
                  <a:schemeClr val="accent2"/>
                </a:solidFill>
              </a:rPr>
              <a:t>Las lecciones: </a:t>
            </a:r>
            <a:br>
              <a:rPr lang="es-ES" sz="4000" b="1" dirty="0" smtClean="0">
                <a:solidFill>
                  <a:schemeClr val="accent2"/>
                </a:solidFill>
              </a:rPr>
            </a:br>
            <a:r>
              <a:rPr lang="es-ES" sz="4000" b="1" dirty="0" smtClean="0">
                <a:solidFill>
                  <a:schemeClr val="accent2"/>
                </a:solidFill>
              </a:rPr>
              <a:t>enfoques múltiples</a:t>
            </a:r>
            <a:endParaRPr lang="es-ES" sz="4000" b="1" dirty="0">
              <a:solidFill>
                <a:schemeClr val="accent2"/>
              </a:solidFill>
            </a:endParaRPr>
          </a:p>
        </p:txBody>
      </p:sp>
      <p:sp>
        <p:nvSpPr>
          <p:cNvPr id="37891" name="Rectangle 3"/>
          <p:cNvSpPr>
            <a:spLocks noGrp="1" noChangeArrowheads="1"/>
          </p:cNvSpPr>
          <p:nvPr>
            <p:ph type="body" idx="1"/>
          </p:nvPr>
        </p:nvSpPr>
        <p:spPr>
          <a:xfrm>
            <a:off x="566738" y="1752600"/>
            <a:ext cx="8397875" cy="4268788"/>
          </a:xfrm>
        </p:spPr>
        <p:txBody>
          <a:bodyPr>
            <a:noAutofit/>
          </a:bodyPr>
          <a:lstStyle/>
          <a:p>
            <a:pPr>
              <a:lnSpc>
                <a:spcPct val="80000"/>
              </a:lnSpc>
            </a:pPr>
            <a:r>
              <a:rPr lang="es-ES" sz="2400" b="1" dirty="0" smtClean="0">
                <a:solidFill>
                  <a:schemeClr val="tx2"/>
                </a:solidFill>
              </a:rPr>
              <a:t>Las personas mayores pre-frágiles constituyen un grupo particularmente vulnerable al estrés: </a:t>
            </a:r>
          </a:p>
          <a:p>
            <a:pPr lvl="1"/>
            <a:r>
              <a:rPr lang="es-ES" sz="2000" b="1" dirty="0" smtClean="0">
                <a:solidFill>
                  <a:schemeClr val="tx2"/>
                </a:solidFill>
              </a:rPr>
              <a:t>Son personas a alto riesgo de fragilidad</a:t>
            </a:r>
          </a:p>
          <a:p>
            <a:pPr lvl="1"/>
            <a:r>
              <a:rPr lang="es-ES" sz="2000" b="1" dirty="0" smtClean="0">
                <a:solidFill>
                  <a:schemeClr val="tx2"/>
                </a:solidFill>
              </a:rPr>
              <a:t>Es necesario identificar a los grupos vulnerable a la pre-fragilidad y actuar con políticas específicas </a:t>
            </a:r>
          </a:p>
          <a:p>
            <a:r>
              <a:rPr lang="es-ES" sz="2400" b="1" dirty="0" smtClean="0">
                <a:solidFill>
                  <a:schemeClr val="tx2"/>
                </a:solidFill>
              </a:rPr>
              <a:t>Las personas frágiles son una minoría en países de altos ingresos:</a:t>
            </a:r>
          </a:p>
          <a:p>
            <a:pPr lvl="1"/>
            <a:r>
              <a:rPr lang="es-ES" sz="2000" b="1" dirty="0" smtClean="0">
                <a:solidFill>
                  <a:schemeClr val="tx2"/>
                </a:solidFill>
              </a:rPr>
              <a:t> Su condición es grave y su perfil es geriátrico</a:t>
            </a:r>
          </a:p>
          <a:p>
            <a:pPr lvl="1"/>
            <a:r>
              <a:rPr lang="es-ES" sz="2000" b="1" dirty="0" smtClean="0">
                <a:solidFill>
                  <a:schemeClr val="tx2"/>
                </a:solidFill>
              </a:rPr>
              <a:t> Requieren servicios integral y integrado, sociales y de salud</a:t>
            </a:r>
          </a:p>
        </p:txBody>
      </p:sp>
    </p:spTree>
    <p:extLst>
      <p:ext uri="{BB962C8B-B14F-4D97-AF65-F5344CB8AC3E}">
        <p14:creationId xmlns:p14="http://schemas.microsoft.com/office/powerpoint/2010/main" val="7162191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67544" y="332656"/>
            <a:ext cx="8425631" cy="1216025"/>
          </a:xfrm>
        </p:spPr>
        <p:txBody>
          <a:bodyPr>
            <a:noAutofit/>
          </a:bodyPr>
          <a:lstStyle/>
          <a:p>
            <a:r>
              <a:rPr lang="fr-CA" sz="4000" b="1" dirty="0" smtClean="0">
                <a:solidFill>
                  <a:schemeClr val="accent1"/>
                </a:solidFill>
              </a:rPr>
              <a:t>Las </a:t>
            </a:r>
            <a:r>
              <a:rPr lang="fr-CA" sz="4000" b="1" dirty="0" err="1" smtClean="0">
                <a:solidFill>
                  <a:schemeClr val="accent1"/>
                </a:solidFill>
              </a:rPr>
              <a:t>lecciones</a:t>
            </a:r>
            <a:r>
              <a:rPr lang="fr-CA" sz="4000" b="1" dirty="0" smtClean="0">
                <a:solidFill>
                  <a:schemeClr val="accent1"/>
                </a:solidFill>
              </a:rPr>
              <a:t>: </a:t>
            </a:r>
            <a:r>
              <a:rPr lang="fr-CA" sz="4000" b="1" dirty="0" err="1" smtClean="0">
                <a:solidFill>
                  <a:schemeClr val="accent1"/>
                </a:solidFill>
              </a:rPr>
              <a:t>enfoques</a:t>
            </a:r>
            <a:r>
              <a:rPr lang="fr-CA" sz="4000" b="1" dirty="0" smtClean="0">
                <a:solidFill>
                  <a:schemeClr val="accent1"/>
                </a:solidFill>
              </a:rPr>
              <a:t> </a:t>
            </a:r>
            <a:r>
              <a:rPr lang="fr-CA" sz="4000" b="1" dirty="0" err="1" smtClean="0">
                <a:solidFill>
                  <a:schemeClr val="accent1"/>
                </a:solidFill>
              </a:rPr>
              <a:t>múltiples</a:t>
            </a:r>
            <a:endParaRPr lang="fr-CA" sz="4000" b="1" dirty="0">
              <a:solidFill>
                <a:schemeClr val="accent1"/>
              </a:solidFill>
            </a:endParaRPr>
          </a:p>
        </p:txBody>
      </p:sp>
      <p:sp>
        <p:nvSpPr>
          <p:cNvPr id="2" name="Rectangle à coins arrondis 1"/>
          <p:cNvSpPr/>
          <p:nvPr/>
        </p:nvSpPr>
        <p:spPr>
          <a:xfrm>
            <a:off x="2267744" y="2348880"/>
            <a:ext cx="4536504" cy="2952328"/>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glow rad="101600">
              <a:schemeClr val="accent1">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400" b="1" dirty="0">
                <a:solidFill>
                  <a:schemeClr val="accent2"/>
                </a:solidFill>
              </a:rPr>
              <a:t>Aquí tienen Uds. la oportunidad para innovar y actuar. </a:t>
            </a:r>
          </a:p>
        </p:txBody>
      </p:sp>
    </p:spTree>
    <p:extLst>
      <p:ext uri="{BB962C8B-B14F-4D97-AF65-F5344CB8AC3E}">
        <p14:creationId xmlns:p14="http://schemas.microsoft.com/office/powerpoint/2010/main" val="5980881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333375"/>
            <a:ext cx="8001000" cy="1216025"/>
          </a:xfrm>
        </p:spPr>
        <p:txBody>
          <a:bodyPr>
            <a:normAutofit/>
          </a:bodyPr>
          <a:lstStyle/>
          <a:p>
            <a:pPr eaLnBrk="1" hangingPunct="1"/>
            <a:r>
              <a:rPr lang="fr-CA" sz="4000" b="1" dirty="0" err="1" smtClean="0">
                <a:solidFill>
                  <a:schemeClr val="accent2"/>
                </a:solidFill>
              </a:rPr>
              <a:t>Indicadores</a:t>
            </a:r>
            <a:r>
              <a:rPr lang="fr-CA" sz="4000" b="1" dirty="0" smtClean="0">
                <a:solidFill>
                  <a:schemeClr val="accent2"/>
                </a:solidFill>
              </a:rPr>
              <a:t> de </a:t>
            </a:r>
            <a:r>
              <a:rPr lang="fr-CA" sz="4000" b="1" dirty="0" err="1" smtClean="0">
                <a:solidFill>
                  <a:schemeClr val="accent2"/>
                </a:solidFill>
              </a:rPr>
              <a:t>fragilidad</a:t>
            </a:r>
            <a:r>
              <a:rPr lang="fr-CA" sz="4000" b="1" dirty="0" smtClean="0">
                <a:solidFill>
                  <a:schemeClr val="accent2"/>
                </a:solidFill>
              </a:rPr>
              <a:t/>
            </a:r>
            <a:br>
              <a:rPr lang="fr-CA" sz="4000" b="1" dirty="0" smtClean="0">
                <a:solidFill>
                  <a:schemeClr val="accent2"/>
                </a:solidFill>
              </a:rPr>
            </a:br>
            <a:r>
              <a:rPr lang="fr-CA" sz="3100" b="1" dirty="0" err="1" smtClean="0">
                <a:solidFill>
                  <a:schemeClr val="accent2"/>
                </a:solidFill>
              </a:rPr>
              <a:t>Modelo</a:t>
            </a:r>
            <a:r>
              <a:rPr lang="fr-CA" sz="3100" b="1" dirty="0" smtClean="0">
                <a:solidFill>
                  <a:schemeClr val="accent2"/>
                </a:solidFill>
              </a:rPr>
              <a:t> de </a:t>
            </a:r>
            <a:r>
              <a:rPr lang="fr-CA" sz="3100" b="1" dirty="0" err="1" smtClean="0">
                <a:solidFill>
                  <a:schemeClr val="accent2"/>
                </a:solidFill>
              </a:rPr>
              <a:t>Fried</a:t>
            </a:r>
            <a:endParaRPr lang="fr-CA" sz="3100" b="1" dirty="0" smtClean="0">
              <a:solidFill>
                <a:schemeClr val="accent2"/>
              </a:solidFill>
            </a:endParaRPr>
          </a:p>
        </p:txBody>
      </p:sp>
      <p:graphicFrame>
        <p:nvGraphicFramePr>
          <p:cNvPr id="7" name="Espace réservé du contenu 6"/>
          <p:cNvGraphicFramePr>
            <a:graphicFrameLocks noGrp="1"/>
          </p:cNvGraphicFramePr>
          <p:nvPr>
            <p:ph idx="1"/>
          </p:nvPr>
        </p:nvGraphicFramePr>
        <p:xfrm>
          <a:off x="395288" y="1989138"/>
          <a:ext cx="8496945" cy="2834640"/>
        </p:xfrm>
        <a:graphic>
          <a:graphicData uri="http://schemas.openxmlformats.org/drawingml/2006/table">
            <a:tbl>
              <a:tblPr firstRow="1" bandRow="1">
                <a:tableStyleId>{5C22544A-7EE6-4342-B048-85BDC9FD1C3A}</a:tableStyleId>
              </a:tblPr>
              <a:tblGrid>
                <a:gridCol w="2106771"/>
                <a:gridCol w="1404434"/>
                <a:gridCol w="1193769"/>
                <a:gridCol w="1685320"/>
                <a:gridCol w="2106651"/>
              </a:tblGrid>
              <a:tr h="362950">
                <a:tc>
                  <a:txBody>
                    <a:bodyPr/>
                    <a:lstStyle/>
                    <a:p>
                      <a:endParaRPr lang="fr-CA" b="1" dirty="0"/>
                    </a:p>
                  </a:txBody>
                  <a:tcPr>
                    <a:solidFill>
                      <a:srgbClr val="002060"/>
                    </a:solidFill>
                  </a:tcPr>
                </a:tc>
                <a:tc>
                  <a:txBody>
                    <a:bodyPr/>
                    <a:lstStyle/>
                    <a:p>
                      <a:pPr algn="ctr"/>
                      <a:r>
                        <a:rPr lang="es-ES" b="1" dirty="0" err="1" smtClean="0"/>
                        <a:t>Moyenne</a:t>
                      </a:r>
                      <a:endParaRPr lang="fr-CA" b="1" dirty="0"/>
                    </a:p>
                  </a:txBody>
                  <a:tcPr>
                    <a:solidFill>
                      <a:srgbClr val="002060"/>
                    </a:solidFill>
                  </a:tcPr>
                </a:tc>
                <a:tc>
                  <a:txBody>
                    <a:bodyPr/>
                    <a:lstStyle/>
                    <a:p>
                      <a:pPr algn="ctr"/>
                      <a:r>
                        <a:rPr lang="es-ES" b="1" dirty="0" err="1" smtClean="0"/>
                        <a:t>Écart-type</a:t>
                      </a:r>
                      <a:endParaRPr lang="fr-CA" b="1" dirty="0"/>
                    </a:p>
                  </a:txBody>
                  <a:tcPr>
                    <a:solidFill>
                      <a:srgbClr val="002060"/>
                    </a:solidFill>
                  </a:tcPr>
                </a:tc>
                <a:tc>
                  <a:txBody>
                    <a:bodyPr/>
                    <a:lstStyle/>
                    <a:p>
                      <a:pPr algn="ctr"/>
                      <a:r>
                        <a:rPr lang="es-ES" b="1" dirty="0" err="1" smtClean="0"/>
                        <a:t>Asymétrie</a:t>
                      </a:r>
                      <a:endParaRPr lang="fr-CA" b="1" dirty="0"/>
                    </a:p>
                  </a:txBody>
                  <a:tcPr>
                    <a:solidFill>
                      <a:srgbClr val="002060"/>
                    </a:solidFill>
                  </a:tcPr>
                </a:tc>
                <a:tc>
                  <a:txBody>
                    <a:bodyPr/>
                    <a:lstStyle/>
                    <a:p>
                      <a:pPr algn="ctr"/>
                      <a:r>
                        <a:rPr lang="es-ES" b="1" dirty="0" err="1" smtClean="0"/>
                        <a:t>Aplatissement</a:t>
                      </a:r>
                      <a:endParaRPr lang="fr-CA" b="1" dirty="0"/>
                    </a:p>
                  </a:txBody>
                  <a:tcPr>
                    <a:solidFill>
                      <a:srgbClr val="002060"/>
                    </a:solidFill>
                  </a:tcPr>
                </a:tc>
              </a:tr>
              <a:tr h="362950">
                <a:tc>
                  <a:txBody>
                    <a:bodyPr/>
                    <a:lstStyle/>
                    <a:p>
                      <a:r>
                        <a:rPr lang="es-ES" b="1" dirty="0" err="1" smtClean="0"/>
                        <a:t>Vitalité</a:t>
                      </a:r>
                      <a:r>
                        <a:rPr lang="es-ES" b="1" dirty="0" smtClean="0"/>
                        <a:t> </a:t>
                      </a:r>
                      <a:r>
                        <a:rPr lang="es-ES" sz="1200" b="1" dirty="0" smtClean="0"/>
                        <a:t>(SF-36)</a:t>
                      </a:r>
                      <a:r>
                        <a:rPr lang="es-ES" sz="1200" b="1" baseline="0" dirty="0" smtClean="0"/>
                        <a:t> (</a:t>
                      </a:r>
                      <a:r>
                        <a:rPr lang="es-ES" sz="1200" b="1" dirty="0" smtClean="0"/>
                        <a:t>4-24)</a:t>
                      </a:r>
                      <a:endParaRPr lang="fr-CA" b="1" dirty="0"/>
                    </a:p>
                  </a:txBody>
                  <a:tcPr/>
                </a:tc>
                <a:tc>
                  <a:txBody>
                    <a:bodyPr/>
                    <a:lstStyle/>
                    <a:p>
                      <a:pPr algn="ctr"/>
                      <a:r>
                        <a:rPr lang="es-ES" b="1" dirty="0" smtClean="0"/>
                        <a:t>63,2</a:t>
                      </a:r>
                      <a:endParaRPr lang="fr-CA" b="1" dirty="0"/>
                    </a:p>
                  </a:txBody>
                  <a:tcPr/>
                </a:tc>
                <a:tc>
                  <a:txBody>
                    <a:bodyPr/>
                    <a:lstStyle/>
                    <a:p>
                      <a:pPr algn="ctr"/>
                      <a:r>
                        <a:rPr lang="es-ES" b="1" dirty="0" smtClean="0"/>
                        <a:t>18,8</a:t>
                      </a:r>
                    </a:p>
                  </a:txBody>
                  <a:tcPr/>
                </a:tc>
                <a:tc>
                  <a:txBody>
                    <a:bodyPr/>
                    <a:lstStyle/>
                    <a:p>
                      <a:pPr algn="ctr"/>
                      <a:r>
                        <a:rPr lang="es-ES" b="1" dirty="0" smtClean="0"/>
                        <a:t>-0,434</a:t>
                      </a:r>
                      <a:endParaRPr lang="fr-CA" b="1" dirty="0"/>
                    </a:p>
                  </a:txBody>
                  <a:tcPr/>
                </a:tc>
                <a:tc>
                  <a:txBody>
                    <a:bodyPr/>
                    <a:lstStyle/>
                    <a:p>
                      <a:pPr algn="ctr"/>
                      <a:r>
                        <a:rPr lang="es-ES" b="1" dirty="0" smtClean="0"/>
                        <a:t>-0,058</a:t>
                      </a:r>
                      <a:endParaRPr lang="fr-CA" b="1" dirty="0"/>
                    </a:p>
                  </a:txBody>
                  <a:tcPr/>
                </a:tc>
              </a:tr>
              <a:tr h="362950">
                <a:tc>
                  <a:txBody>
                    <a:bodyPr/>
                    <a:lstStyle/>
                    <a:p>
                      <a:r>
                        <a:rPr lang="es-ES" b="1" dirty="0" err="1" smtClean="0"/>
                        <a:t>Activité</a:t>
                      </a:r>
                      <a:r>
                        <a:rPr lang="es-ES" b="1" dirty="0" smtClean="0"/>
                        <a:t> </a:t>
                      </a:r>
                      <a:r>
                        <a:rPr lang="es-ES" b="1" dirty="0" err="1" smtClean="0"/>
                        <a:t>physique</a:t>
                      </a:r>
                      <a:r>
                        <a:rPr lang="es-ES" b="1" dirty="0" smtClean="0"/>
                        <a:t> </a:t>
                      </a:r>
                      <a:r>
                        <a:rPr lang="es-ES" sz="1200" b="1" dirty="0" smtClean="0"/>
                        <a:t>(PASE)</a:t>
                      </a:r>
                      <a:endParaRPr lang="fr-CA" b="1" dirty="0"/>
                    </a:p>
                  </a:txBody>
                  <a:tcPr/>
                </a:tc>
                <a:tc>
                  <a:txBody>
                    <a:bodyPr/>
                    <a:lstStyle/>
                    <a:p>
                      <a:pPr algn="ctr"/>
                      <a:r>
                        <a:rPr lang="es-ES" b="1" dirty="0" smtClean="0"/>
                        <a:t>85,7</a:t>
                      </a:r>
                      <a:endParaRPr lang="fr-CA" b="1" dirty="0"/>
                    </a:p>
                  </a:txBody>
                  <a:tcPr/>
                </a:tc>
                <a:tc>
                  <a:txBody>
                    <a:bodyPr/>
                    <a:lstStyle/>
                    <a:p>
                      <a:pPr algn="ctr"/>
                      <a:r>
                        <a:rPr lang="es-ES" b="1" dirty="0" smtClean="0"/>
                        <a:t>58,0</a:t>
                      </a:r>
                      <a:endParaRPr lang="fr-CA" b="1" dirty="0"/>
                    </a:p>
                  </a:txBody>
                  <a:tcPr/>
                </a:tc>
                <a:tc>
                  <a:txBody>
                    <a:bodyPr/>
                    <a:lstStyle/>
                    <a:p>
                      <a:pPr algn="ctr"/>
                      <a:r>
                        <a:rPr lang="es-ES" b="1" dirty="0" smtClean="0"/>
                        <a:t>1,209</a:t>
                      </a:r>
                      <a:endParaRPr lang="fr-CA" b="1" dirty="0"/>
                    </a:p>
                  </a:txBody>
                  <a:tcPr/>
                </a:tc>
                <a:tc>
                  <a:txBody>
                    <a:bodyPr/>
                    <a:lstStyle/>
                    <a:p>
                      <a:pPr algn="ctr"/>
                      <a:r>
                        <a:rPr lang="es-ES" b="1" dirty="0" smtClean="0"/>
                        <a:t>2,155</a:t>
                      </a:r>
                      <a:endParaRPr lang="fr-CA" b="1" dirty="0"/>
                    </a:p>
                  </a:txBody>
                  <a:tcPr/>
                </a:tc>
              </a:tr>
              <a:tr h="362950">
                <a:tc>
                  <a:txBody>
                    <a:bodyPr/>
                    <a:lstStyle/>
                    <a:p>
                      <a:r>
                        <a:rPr lang="es-ES" b="1" dirty="0" err="1" smtClean="0"/>
                        <a:t>Force</a:t>
                      </a:r>
                      <a:r>
                        <a:rPr lang="es-ES" b="1" dirty="0" smtClean="0"/>
                        <a:t> </a:t>
                      </a:r>
                      <a:r>
                        <a:rPr lang="es-ES" sz="1200" b="1" dirty="0" smtClean="0"/>
                        <a:t>(</a:t>
                      </a:r>
                      <a:r>
                        <a:rPr lang="es-ES" sz="1200" b="1" dirty="0" err="1" smtClean="0"/>
                        <a:t>Vigorimètre</a:t>
                      </a:r>
                      <a:r>
                        <a:rPr lang="es-ES" sz="1200" b="1" dirty="0" smtClean="0"/>
                        <a:t>)</a:t>
                      </a:r>
                      <a:endParaRPr lang="fr-CA" b="1" dirty="0"/>
                    </a:p>
                  </a:txBody>
                  <a:tcPr/>
                </a:tc>
                <a:tc>
                  <a:txBody>
                    <a:bodyPr/>
                    <a:lstStyle/>
                    <a:p>
                      <a:pPr algn="ctr"/>
                      <a:r>
                        <a:rPr lang="es-ES" b="1" dirty="0" smtClean="0"/>
                        <a:t>59,4</a:t>
                      </a:r>
                      <a:endParaRPr lang="fr-CA" b="1" dirty="0"/>
                    </a:p>
                  </a:txBody>
                  <a:tcPr/>
                </a:tc>
                <a:tc>
                  <a:txBody>
                    <a:bodyPr/>
                    <a:lstStyle/>
                    <a:p>
                      <a:pPr algn="ctr"/>
                      <a:r>
                        <a:rPr lang="es-ES" b="1" dirty="0" smtClean="0"/>
                        <a:t>22,1</a:t>
                      </a:r>
                      <a:endParaRPr lang="fr-CA" b="1" dirty="0"/>
                    </a:p>
                  </a:txBody>
                  <a:tcPr/>
                </a:tc>
                <a:tc>
                  <a:txBody>
                    <a:bodyPr/>
                    <a:lstStyle/>
                    <a:p>
                      <a:pPr algn="ctr"/>
                      <a:r>
                        <a:rPr lang="es-ES" b="1" dirty="0" smtClean="0"/>
                        <a:t>0,639</a:t>
                      </a:r>
                      <a:endParaRPr lang="fr-CA" b="1" dirty="0"/>
                    </a:p>
                  </a:txBody>
                  <a:tcPr/>
                </a:tc>
                <a:tc>
                  <a:txBody>
                    <a:bodyPr/>
                    <a:lstStyle/>
                    <a:p>
                      <a:pPr algn="ctr"/>
                      <a:r>
                        <a:rPr lang="es-ES" b="1" dirty="0" smtClean="0"/>
                        <a:t>0,360</a:t>
                      </a:r>
                      <a:endParaRPr lang="fr-CA" b="1" dirty="0"/>
                    </a:p>
                  </a:txBody>
                  <a:tcPr/>
                </a:tc>
              </a:tr>
              <a:tr h="362950">
                <a:tc>
                  <a:txBody>
                    <a:bodyPr/>
                    <a:lstStyle/>
                    <a:p>
                      <a:r>
                        <a:rPr lang="es-ES" b="1" dirty="0" err="1" smtClean="0"/>
                        <a:t>Vitesse</a:t>
                      </a:r>
                      <a:r>
                        <a:rPr lang="es-ES" b="1" dirty="0" smtClean="0"/>
                        <a:t> de marche </a:t>
                      </a:r>
                      <a:r>
                        <a:rPr lang="es-ES" sz="1200" b="1" dirty="0" smtClean="0"/>
                        <a:t>(cm/</a:t>
                      </a:r>
                      <a:r>
                        <a:rPr lang="es-ES" sz="1200" b="1" dirty="0" err="1" smtClean="0"/>
                        <a:t>sec</a:t>
                      </a:r>
                      <a:r>
                        <a:rPr lang="es-ES" sz="1200" b="1" dirty="0" smtClean="0"/>
                        <a:t>)</a:t>
                      </a:r>
                      <a:endParaRPr lang="fr-CA" b="1" dirty="0"/>
                    </a:p>
                  </a:txBody>
                  <a:tcPr/>
                </a:tc>
                <a:tc>
                  <a:txBody>
                    <a:bodyPr/>
                    <a:lstStyle/>
                    <a:p>
                      <a:pPr algn="ctr"/>
                      <a:r>
                        <a:rPr lang="es-ES" b="1" dirty="0" smtClean="0"/>
                        <a:t>88,4</a:t>
                      </a:r>
                      <a:endParaRPr lang="fr-CA" b="1" dirty="0"/>
                    </a:p>
                  </a:txBody>
                  <a:tcPr/>
                </a:tc>
                <a:tc>
                  <a:txBody>
                    <a:bodyPr/>
                    <a:lstStyle/>
                    <a:p>
                      <a:pPr algn="ctr"/>
                      <a:r>
                        <a:rPr lang="es-ES" b="1" dirty="0" smtClean="0"/>
                        <a:t>29,7</a:t>
                      </a:r>
                      <a:endParaRPr lang="fr-CA" b="1" dirty="0"/>
                    </a:p>
                  </a:txBody>
                  <a:tcPr/>
                </a:tc>
                <a:tc>
                  <a:txBody>
                    <a:bodyPr/>
                    <a:lstStyle/>
                    <a:p>
                      <a:pPr algn="ctr"/>
                      <a:r>
                        <a:rPr lang="es-ES" b="1" dirty="0" smtClean="0"/>
                        <a:t>0,355</a:t>
                      </a:r>
                      <a:endParaRPr lang="fr-CA" b="1" dirty="0"/>
                    </a:p>
                  </a:txBody>
                  <a:tcPr/>
                </a:tc>
                <a:tc>
                  <a:txBody>
                    <a:bodyPr/>
                    <a:lstStyle/>
                    <a:p>
                      <a:pPr algn="ctr"/>
                      <a:r>
                        <a:rPr lang="es-ES" b="1" dirty="0" smtClean="0"/>
                        <a:t>0,697</a:t>
                      </a:r>
                      <a:endParaRPr lang="fr-CA" b="1" dirty="0"/>
                    </a:p>
                  </a:txBody>
                  <a:tcPr/>
                </a:tc>
              </a:tr>
              <a:tr h="362950">
                <a:tc>
                  <a:txBody>
                    <a:bodyPr/>
                    <a:lstStyle/>
                    <a:p>
                      <a:r>
                        <a:rPr lang="es-ES" b="1" dirty="0" err="1" smtClean="0"/>
                        <a:t>Perte</a:t>
                      </a:r>
                      <a:r>
                        <a:rPr lang="es-ES" b="1" dirty="0" smtClean="0"/>
                        <a:t> </a:t>
                      </a:r>
                      <a:r>
                        <a:rPr lang="es-ES" b="1" dirty="0" err="1" smtClean="0"/>
                        <a:t>involontaire</a:t>
                      </a:r>
                      <a:r>
                        <a:rPr lang="es-ES" b="1" dirty="0" smtClean="0"/>
                        <a:t> de </a:t>
                      </a:r>
                      <a:r>
                        <a:rPr lang="es-ES" b="1" dirty="0" err="1" smtClean="0"/>
                        <a:t>poids</a:t>
                      </a:r>
                      <a:r>
                        <a:rPr lang="es-ES" b="1" dirty="0" smtClean="0"/>
                        <a:t> </a:t>
                      </a:r>
                      <a:r>
                        <a:rPr lang="es-ES" sz="1400" b="1" dirty="0" smtClean="0"/>
                        <a:t>(kg&gt;0)</a:t>
                      </a:r>
                      <a:endParaRPr lang="fr-CA" b="1" dirty="0"/>
                    </a:p>
                  </a:txBody>
                  <a:tcPr/>
                </a:tc>
                <a:tc>
                  <a:txBody>
                    <a:bodyPr/>
                    <a:lstStyle/>
                    <a:p>
                      <a:pPr algn="ctr"/>
                      <a:r>
                        <a:rPr lang="es-ES" b="1" dirty="0" smtClean="0"/>
                        <a:t>5,5</a:t>
                      </a:r>
                      <a:endParaRPr lang="fr-CA" b="1" dirty="0"/>
                    </a:p>
                  </a:txBody>
                  <a:tcPr/>
                </a:tc>
                <a:tc>
                  <a:txBody>
                    <a:bodyPr/>
                    <a:lstStyle/>
                    <a:p>
                      <a:pPr algn="ctr"/>
                      <a:r>
                        <a:rPr lang="es-ES" b="1" dirty="0" smtClean="0"/>
                        <a:t>5,5</a:t>
                      </a:r>
                      <a:endParaRPr lang="fr-CA" b="1" dirty="0"/>
                    </a:p>
                  </a:txBody>
                  <a:tcPr/>
                </a:tc>
                <a:tc>
                  <a:txBody>
                    <a:bodyPr/>
                    <a:lstStyle/>
                    <a:p>
                      <a:pPr algn="ctr"/>
                      <a:r>
                        <a:rPr lang="es-ES" b="1" dirty="0" smtClean="0"/>
                        <a:t>5,25</a:t>
                      </a:r>
                      <a:endParaRPr lang="fr-CA" b="1" dirty="0"/>
                    </a:p>
                  </a:txBody>
                  <a:tcPr/>
                </a:tc>
                <a:tc>
                  <a:txBody>
                    <a:bodyPr/>
                    <a:lstStyle/>
                    <a:p>
                      <a:pPr algn="ctr"/>
                      <a:r>
                        <a:rPr lang="es-ES" b="1" dirty="0" smtClean="0"/>
                        <a:t>48,0</a:t>
                      </a:r>
                      <a:endParaRPr lang="fr-CA" b="1" dirty="0"/>
                    </a:p>
                  </a:txBody>
                  <a:tcPr/>
                </a:tc>
              </a:tr>
            </a:tbl>
          </a:graphicData>
        </a:graphic>
      </p:graphicFrame>
      <p:graphicFrame>
        <p:nvGraphicFramePr>
          <p:cNvPr id="4" name="Espace réservé du contenu 6"/>
          <p:cNvGraphicFramePr>
            <a:graphicFrameLocks/>
          </p:cNvGraphicFramePr>
          <p:nvPr>
            <p:extLst>
              <p:ext uri="{D42A27DB-BD31-4B8C-83A1-F6EECF244321}">
                <p14:modId xmlns:p14="http://schemas.microsoft.com/office/powerpoint/2010/main" val="982910240"/>
              </p:ext>
            </p:extLst>
          </p:nvPr>
        </p:nvGraphicFramePr>
        <p:xfrm>
          <a:off x="179512" y="1988839"/>
          <a:ext cx="8856985" cy="3657600"/>
        </p:xfrm>
        <a:graphic>
          <a:graphicData uri="http://schemas.openxmlformats.org/drawingml/2006/table">
            <a:tbl>
              <a:tblPr firstRow="1" bandRow="1">
                <a:tableStyleId>{5C22544A-7EE6-4342-B048-85BDC9FD1C3A}</a:tableStyleId>
              </a:tblPr>
              <a:tblGrid>
                <a:gridCol w="1872209"/>
                <a:gridCol w="1224135"/>
                <a:gridCol w="1296144"/>
                <a:gridCol w="936104"/>
                <a:gridCol w="1800200"/>
                <a:gridCol w="1728193"/>
              </a:tblGrid>
              <a:tr h="496064">
                <a:tc>
                  <a:txBody>
                    <a:bodyPr/>
                    <a:lstStyle/>
                    <a:p>
                      <a:endParaRPr lang="es-ES" b="1" noProof="0" dirty="0"/>
                    </a:p>
                  </a:txBody>
                  <a:tcPr>
                    <a:solidFill>
                      <a:srgbClr val="002060"/>
                    </a:solidFill>
                  </a:tcPr>
                </a:tc>
                <a:tc>
                  <a:txBody>
                    <a:bodyPr/>
                    <a:lstStyle/>
                    <a:p>
                      <a:pPr algn="ctr"/>
                      <a:r>
                        <a:rPr lang="es-ES" b="1" noProof="0" dirty="0" smtClean="0"/>
                        <a:t>Media</a:t>
                      </a:r>
                      <a:endParaRPr lang="es-ES" b="1" noProof="0" dirty="0"/>
                    </a:p>
                  </a:txBody>
                  <a:tcPr>
                    <a:solidFill>
                      <a:srgbClr val="002060"/>
                    </a:solidFill>
                  </a:tcPr>
                </a:tc>
                <a:tc>
                  <a:txBody>
                    <a:bodyPr/>
                    <a:lstStyle/>
                    <a:p>
                      <a:pPr algn="ctr"/>
                      <a:r>
                        <a:rPr lang="es-ES" b="1" noProof="0" dirty="0" smtClean="0"/>
                        <a:t>Desviación standard</a:t>
                      </a:r>
                      <a:endParaRPr lang="es-ES" b="1" noProof="0" dirty="0"/>
                    </a:p>
                  </a:txBody>
                  <a:tcPr>
                    <a:solidFill>
                      <a:srgbClr val="002060"/>
                    </a:solidFill>
                  </a:tcPr>
                </a:tc>
                <a:tc>
                  <a:txBody>
                    <a:bodyPr/>
                    <a:lstStyle/>
                    <a:p>
                      <a:pPr algn="ctr"/>
                      <a:r>
                        <a:rPr lang="es-ES" b="1" noProof="0" dirty="0" smtClean="0"/>
                        <a:t>Sesgo</a:t>
                      </a:r>
                      <a:endParaRPr lang="es-ES" b="1" noProof="0" dirty="0"/>
                    </a:p>
                  </a:txBody>
                  <a:tcPr>
                    <a:solidFill>
                      <a:srgbClr val="002060"/>
                    </a:solidFill>
                  </a:tcPr>
                </a:tc>
                <a:tc>
                  <a:txBody>
                    <a:bodyPr/>
                    <a:lstStyle/>
                    <a:p>
                      <a:pPr algn="ctr"/>
                      <a:r>
                        <a:rPr lang="es-ES" b="1" noProof="0" dirty="0" err="1" smtClean="0"/>
                        <a:t>Kurtose</a:t>
                      </a:r>
                      <a:endParaRPr lang="es-ES" b="1" noProof="0" dirty="0"/>
                    </a:p>
                  </a:txBody>
                  <a:tcPr>
                    <a:solidFill>
                      <a:srgbClr val="002060"/>
                    </a:solidFill>
                  </a:tcPr>
                </a:tc>
                <a:tc>
                  <a:txBody>
                    <a:bodyPr/>
                    <a:lstStyle/>
                    <a:p>
                      <a:pPr algn="ctr"/>
                      <a:r>
                        <a:rPr lang="es-ES" b="1" noProof="0" dirty="0" smtClean="0"/>
                        <a:t>Transformación</a:t>
                      </a:r>
                      <a:endParaRPr lang="es-ES" b="1" noProof="0" dirty="0"/>
                    </a:p>
                  </a:txBody>
                  <a:tcPr>
                    <a:solidFill>
                      <a:srgbClr val="002060"/>
                    </a:solidFill>
                  </a:tcPr>
                </a:tc>
              </a:tr>
              <a:tr h="362950">
                <a:tc>
                  <a:txBody>
                    <a:bodyPr/>
                    <a:lstStyle/>
                    <a:p>
                      <a:r>
                        <a:rPr lang="es-ES" b="1" noProof="0" dirty="0" smtClean="0"/>
                        <a:t>Agotamiento</a:t>
                      </a:r>
                      <a:r>
                        <a:rPr lang="es-ES" sz="1200" b="1" noProof="0" dirty="0" smtClean="0"/>
                        <a:t>(SF-36)</a:t>
                      </a:r>
                      <a:r>
                        <a:rPr lang="es-ES" sz="1200" b="1" baseline="0" noProof="0" dirty="0" smtClean="0"/>
                        <a:t> (</a:t>
                      </a:r>
                      <a:r>
                        <a:rPr lang="es-ES" sz="1200" b="1" noProof="0" dirty="0" smtClean="0"/>
                        <a:t>4-24)</a:t>
                      </a:r>
                      <a:endParaRPr lang="es-ES" b="1" noProof="0" dirty="0"/>
                    </a:p>
                  </a:txBody>
                  <a:tcPr/>
                </a:tc>
                <a:tc>
                  <a:txBody>
                    <a:bodyPr/>
                    <a:lstStyle/>
                    <a:p>
                      <a:pPr algn="ctr"/>
                      <a:r>
                        <a:rPr lang="es-ES" b="1" noProof="0" dirty="0" smtClean="0"/>
                        <a:t>17,2</a:t>
                      </a:r>
                      <a:endParaRPr lang="es-ES" b="1" noProof="0" dirty="0"/>
                    </a:p>
                  </a:txBody>
                  <a:tcPr/>
                </a:tc>
                <a:tc>
                  <a:txBody>
                    <a:bodyPr/>
                    <a:lstStyle/>
                    <a:p>
                      <a:pPr algn="ctr"/>
                      <a:r>
                        <a:rPr lang="es-ES" b="1" noProof="0" dirty="0" smtClean="0"/>
                        <a:t>3,99</a:t>
                      </a:r>
                      <a:endParaRPr lang="es-ES" b="1" noProof="0" dirty="0"/>
                    </a:p>
                  </a:txBody>
                  <a:tcPr/>
                </a:tc>
                <a:tc>
                  <a:txBody>
                    <a:bodyPr/>
                    <a:lstStyle/>
                    <a:p>
                      <a:pPr algn="ctr"/>
                      <a:r>
                        <a:rPr lang="es-ES" b="1" noProof="0" dirty="0" smtClean="0"/>
                        <a:t>-0,59</a:t>
                      </a:r>
                      <a:endParaRPr lang="es-ES" b="1" noProof="0" dirty="0"/>
                    </a:p>
                  </a:txBody>
                  <a:tcPr/>
                </a:tc>
                <a:tc>
                  <a:txBody>
                    <a:bodyPr/>
                    <a:lstStyle/>
                    <a:p>
                      <a:pPr algn="ctr"/>
                      <a:r>
                        <a:rPr lang="es-ES" b="1" noProof="0" dirty="0" smtClean="0"/>
                        <a:t>-0,10</a:t>
                      </a:r>
                      <a:endParaRPr lang="es-ES" b="1" noProof="0" dirty="0"/>
                    </a:p>
                  </a:txBody>
                  <a:tcPr/>
                </a:tc>
                <a:tc>
                  <a:txBody>
                    <a:bodyPr/>
                    <a:lstStyle/>
                    <a:p>
                      <a:pPr algn="ctr"/>
                      <a:r>
                        <a:rPr lang="es-ES" b="1" noProof="0" dirty="0" smtClean="0"/>
                        <a:t>1</a:t>
                      </a:r>
                      <a:r>
                        <a:rPr lang="es-ES" b="1" baseline="30000" noProof="0" dirty="0" smtClean="0"/>
                        <a:t>o</a:t>
                      </a:r>
                      <a:r>
                        <a:rPr lang="es-ES" b="1" noProof="0" dirty="0" smtClean="0"/>
                        <a:t> Quintil</a:t>
                      </a:r>
                      <a:endParaRPr lang="es-ES" b="1" noProof="0" dirty="0"/>
                    </a:p>
                  </a:txBody>
                  <a:tcPr/>
                </a:tc>
              </a:tr>
              <a:tr h="362950">
                <a:tc>
                  <a:txBody>
                    <a:bodyPr/>
                    <a:lstStyle/>
                    <a:p>
                      <a:r>
                        <a:rPr lang="es-ES" b="1" noProof="0" dirty="0" smtClean="0"/>
                        <a:t>Actividad física </a:t>
                      </a:r>
                      <a:r>
                        <a:rPr lang="es-ES" sz="1200" b="1" noProof="0" dirty="0" smtClean="0"/>
                        <a:t>(PASE)</a:t>
                      </a:r>
                      <a:endParaRPr lang="es-ES" b="1" noProof="0" dirty="0"/>
                    </a:p>
                  </a:txBody>
                  <a:tcPr/>
                </a:tc>
                <a:tc>
                  <a:txBody>
                    <a:bodyPr/>
                    <a:lstStyle/>
                    <a:p>
                      <a:pPr algn="ctr"/>
                      <a:r>
                        <a:rPr lang="es-ES" b="1" noProof="0" dirty="0" smtClean="0"/>
                        <a:t>83,01</a:t>
                      </a:r>
                      <a:endParaRPr lang="es-ES" b="1" noProof="0" dirty="0"/>
                    </a:p>
                  </a:txBody>
                  <a:tcPr/>
                </a:tc>
                <a:tc>
                  <a:txBody>
                    <a:bodyPr/>
                    <a:lstStyle/>
                    <a:p>
                      <a:pPr algn="ctr"/>
                      <a:r>
                        <a:rPr lang="es-ES" b="1" noProof="0" dirty="0" smtClean="0"/>
                        <a:t>56,8</a:t>
                      </a:r>
                      <a:endParaRPr lang="es-ES" b="1" noProof="0" dirty="0"/>
                    </a:p>
                  </a:txBody>
                  <a:tcPr/>
                </a:tc>
                <a:tc>
                  <a:txBody>
                    <a:bodyPr/>
                    <a:lstStyle/>
                    <a:p>
                      <a:pPr algn="ctr"/>
                      <a:r>
                        <a:rPr lang="es-ES" b="1" noProof="0" dirty="0" smtClean="0"/>
                        <a:t>0,08</a:t>
                      </a:r>
                      <a:endParaRPr lang="es-ES" b="1" noProof="0" dirty="0"/>
                    </a:p>
                  </a:txBody>
                  <a:tcPr/>
                </a:tc>
                <a:tc>
                  <a:txBody>
                    <a:bodyPr/>
                    <a:lstStyle/>
                    <a:p>
                      <a:pPr algn="ctr"/>
                      <a:r>
                        <a:rPr lang="es-ES" b="1" noProof="0" dirty="0" smtClean="0"/>
                        <a:t>-0,21</a:t>
                      </a:r>
                      <a:endParaRPr lang="es-ES" b="1" noProof="0" dirty="0"/>
                    </a:p>
                  </a:txBody>
                  <a:tcPr/>
                </a:tc>
                <a:tc>
                  <a:txBody>
                    <a:bodyPr/>
                    <a:lstStyle/>
                    <a:p>
                      <a:pPr algn="ctr"/>
                      <a:r>
                        <a:rPr lang="es-ES" sz="1600" b="1" noProof="0" dirty="0" smtClean="0"/>
                        <a:t>1</a:t>
                      </a:r>
                      <a:r>
                        <a:rPr lang="es-ES" sz="1600" b="1" baseline="30000" noProof="0" dirty="0" smtClean="0"/>
                        <a:t>o</a:t>
                      </a:r>
                      <a:r>
                        <a:rPr lang="es-ES" sz="1600" b="1" noProof="0" dirty="0" smtClean="0"/>
                        <a:t> Quintil</a:t>
                      </a:r>
                      <a:endParaRPr lang="es-ES" sz="1600" b="1" noProof="0" dirty="0"/>
                    </a:p>
                  </a:txBody>
                  <a:tcPr/>
                </a:tc>
              </a:tr>
              <a:tr h="362950">
                <a:tc>
                  <a:txBody>
                    <a:bodyPr/>
                    <a:lstStyle/>
                    <a:p>
                      <a:r>
                        <a:rPr lang="es-ES" b="1" noProof="0" dirty="0" smtClean="0"/>
                        <a:t>Fuerza de la mano </a:t>
                      </a:r>
                      <a:r>
                        <a:rPr lang="es-ES" sz="1200" b="1" noProof="0" dirty="0" smtClean="0"/>
                        <a:t>(</a:t>
                      </a:r>
                      <a:r>
                        <a:rPr lang="es-ES" sz="1200" b="1" noProof="0" dirty="0" err="1" smtClean="0"/>
                        <a:t>Vigorimetro</a:t>
                      </a:r>
                      <a:r>
                        <a:rPr lang="es-ES" sz="1200" b="1" noProof="0" dirty="0" smtClean="0"/>
                        <a:t>)</a:t>
                      </a:r>
                      <a:endParaRPr lang="es-ES" b="1" noProof="0" dirty="0"/>
                    </a:p>
                  </a:txBody>
                  <a:tcPr/>
                </a:tc>
                <a:tc>
                  <a:txBody>
                    <a:bodyPr/>
                    <a:lstStyle/>
                    <a:p>
                      <a:pPr algn="ctr"/>
                      <a:r>
                        <a:rPr lang="es-ES" b="1" noProof="0" dirty="0" smtClean="0"/>
                        <a:t>58,6</a:t>
                      </a:r>
                      <a:endParaRPr lang="es-ES" b="1" noProof="0" dirty="0"/>
                    </a:p>
                  </a:txBody>
                  <a:tcPr/>
                </a:tc>
                <a:tc>
                  <a:txBody>
                    <a:bodyPr/>
                    <a:lstStyle/>
                    <a:p>
                      <a:pPr algn="ctr"/>
                      <a:r>
                        <a:rPr lang="es-ES" b="1" noProof="0" dirty="0" smtClean="0"/>
                        <a:t>22,0</a:t>
                      </a:r>
                      <a:endParaRPr lang="es-ES" b="1" noProof="0" dirty="0"/>
                    </a:p>
                  </a:txBody>
                  <a:tcPr/>
                </a:tc>
                <a:tc>
                  <a:txBody>
                    <a:bodyPr/>
                    <a:lstStyle/>
                    <a:p>
                      <a:pPr algn="ctr"/>
                      <a:r>
                        <a:rPr lang="es-ES" b="1" noProof="0" dirty="0" smtClean="0"/>
                        <a:t>0,62</a:t>
                      </a:r>
                      <a:endParaRPr lang="es-ES" b="1" noProof="0" dirty="0"/>
                    </a:p>
                  </a:txBody>
                  <a:tcPr/>
                </a:tc>
                <a:tc>
                  <a:txBody>
                    <a:bodyPr/>
                    <a:lstStyle/>
                    <a:p>
                      <a:pPr algn="ctr"/>
                      <a:r>
                        <a:rPr lang="es-ES" b="1" noProof="0" dirty="0" smtClean="0"/>
                        <a:t>0,27</a:t>
                      </a:r>
                      <a:endParaRPr lang="es-ES" b="1"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b="1" noProof="0" dirty="0" smtClean="0"/>
                        <a:t>1</a:t>
                      </a:r>
                      <a:r>
                        <a:rPr lang="es-ES" sz="1600" b="1" baseline="30000" noProof="0" dirty="0" smtClean="0"/>
                        <a:t>o</a:t>
                      </a:r>
                      <a:r>
                        <a:rPr lang="es-ES" sz="1600" b="1" noProof="0" dirty="0" smtClean="0"/>
                        <a:t> Quintil</a:t>
                      </a:r>
                    </a:p>
                    <a:p>
                      <a:pPr algn="ctr"/>
                      <a:endParaRPr lang="es-ES" sz="1600" b="1" noProof="0" dirty="0"/>
                    </a:p>
                  </a:txBody>
                  <a:tcPr/>
                </a:tc>
              </a:tr>
              <a:tr h="362950">
                <a:tc>
                  <a:txBody>
                    <a:bodyPr/>
                    <a:lstStyle/>
                    <a:p>
                      <a:r>
                        <a:rPr lang="es-ES" b="1" noProof="0" dirty="0" smtClean="0"/>
                        <a:t>Velocidad de la marcha </a:t>
                      </a:r>
                      <a:r>
                        <a:rPr lang="es-ES" sz="1200" b="1" noProof="0" dirty="0" smtClean="0"/>
                        <a:t>(cm/</a:t>
                      </a:r>
                      <a:r>
                        <a:rPr lang="es-ES" sz="1200" b="1" noProof="0" dirty="0" err="1" smtClean="0"/>
                        <a:t>seg</a:t>
                      </a:r>
                      <a:r>
                        <a:rPr lang="es-ES" sz="1200" b="1" noProof="0" dirty="0" smtClean="0"/>
                        <a:t>)</a:t>
                      </a:r>
                      <a:endParaRPr lang="es-ES" b="1" noProof="0" dirty="0"/>
                    </a:p>
                  </a:txBody>
                  <a:tcPr/>
                </a:tc>
                <a:tc>
                  <a:txBody>
                    <a:bodyPr/>
                    <a:lstStyle/>
                    <a:p>
                      <a:pPr algn="ctr"/>
                      <a:r>
                        <a:rPr lang="es-ES" b="1" noProof="0" dirty="0" smtClean="0"/>
                        <a:t>94,0</a:t>
                      </a:r>
                      <a:endParaRPr lang="es-ES" b="1" noProof="0" dirty="0"/>
                    </a:p>
                  </a:txBody>
                  <a:tcPr/>
                </a:tc>
                <a:tc>
                  <a:txBody>
                    <a:bodyPr/>
                    <a:lstStyle/>
                    <a:p>
                      <a:pPr algn="ctr"/>
                      <a:r>
                        <a:rPr lang="es-ES" b="1" noProof="0" dirty="0" smtClean="0"/>
                        <a:t>30,0</a:t>
                      </a:r>
                      <a:endParaRPr lang="es-ES" b="1" noProof="0" dirty="0"/>
                    </a:p>
                  </a:txBody>
                  <a:tcPr/>
                </a:tc>
                <a:tc>
                  <a:txBody>
                    <a:bodyPr/>
                    <a:lstStyle/>
                    <a:p>
                      <a:pPr algn="ctr"/>
                      <a:r>
                        <a:rPr lang="es-ES" b="1" noProof="0" dirty="0" smtClean="0"/>
                        <a:t>0,34</a:t>
                      </a:r>
                      <a:endParaRPr lang="es-ES" b="1" noProof="0" dirty="0"/>
                    </a:p>
                  </a:txBody>
                  <a:tcPr/>
                </a:tc>
                <a:tc>
                  <a:txBody>
                    <a:bodyPr/>
                    <a:lstStyle/>
                    <a:p>
                      <a:pPr algn="ctr"/>
                      <a:r>
                        <a:rPr lang="es-ES" b="1" noProof="0" dirty="0" smtClean="0"/>
                        <a:t>0,89</a:t>
                      </a:r>
                      <a:endParaRPr lang="es-ES" b="1" noProof="0" dirty="0"/>
                    </a:p>
                  </a:txBody>
                  <a:tcPr/>
                </a:tc>
                <a:tc>
                  <a:txBody>
                    <a:bodyPr/>
                    <a:lstStyle/>
                    <a:p>
                      <a:pPr algn="ctr"/>
                      <a:r>
                        <a:rPr lang="es-ES" sz="1600" b="1" noProof="0" dirty="0" smtClean="0"/>
                        <a:t>1</a:t>
                      </a:r>
                      <a:r>
                        <a:rPr lang="es-ES" sz="1600" b="1" baseline="30000" noProof="0" dirty="0" smtClean="0"/>
                        <a:t>o</a:t>
                      </a:r>
                      <a:r>
                        <a:rPr lang="es-ES" sz="1600" b="1" noProof="0" dirty="0" smtClean="0"/>
                        <a:t> Quintil</a:t>
                      </a:r>
                      <a:endParaRPr lang="es-ES" sz="1600" b="1" noProof="0" dirty="0"/>
                    </a:p>
                  </a:txBody>
                  <a:tcPr/>
                </a:tc>
              </a:tr>
              <a:tr h="362950">
                <a:tc>
                  <a:txBody>
                    <a:bodyPr/>
                    <a:lstStyle/>
                    <a:p>
                      <a:r>
                        <a:rPr lang="es-ES" b="1" noProof="0" dirty="0" smtClean="0"/>
                        <a:t>Perdida de peso involuntaria</a:t>
                      </a:r>
                      <a:r>
                        <a:rPr lang="es-ES" b="1" baseline="0" noProof="0" dirty="0" smtClean="0"/>
                        <a:t> </a:t>
                      </a:r>
                      <a:r>
                        <a:rPr lang="es-ES" sz="1400" b="1" noProof="0" dirty="0" smtClean="0"/>
                        <a:t>(kg&gt;0)</a:t>
                      </a:r>
                      <a:endParaRPr lang="es-ES" b="1" noProof="0" dirty="0"/>
                    </a:p>
                  </a:txBody>
                  <a:tcPr/>
                </a:tc>
                <a:tc>
                  <a:txBody>
                    <a:bodyPr/>
                    <a:lstStyle/>
                    <a:p>
                      <a:pPr algn="ctr"/>
                      <a:r>
                        <a:rPr lang="es-ES" b="1" noProof="0" dirty="0" smtClean="0"/>
                        <a:t>5,5</a:t>
                      </a:r>
                      <a:endParaRPr lang="es-ES" b="1" noProof="0" dirty="0"/>
                    </a:p>
                  </a:txBody>
                  <a:tcPr/>
                </a:tc>
                <a:tc>
                  <a:txBody>
                    <a:bodyPr/>
                    <a:lstStyle/>
                    <a:p>
                      <a:pPr algn="ctr"/>
                      <a:r>
                        <a:rPr lang="es-ES" b="1" noProof="0" dirty="0" smtClean="0"/>
                        <a:t>6,15</a:t>
                      </a:r>
                      <a:endParaRPr lang="es-ES" b="1" noProof="0" dirty="0"/>
                    </a:p>
                  </a:txBody>
                  <a:tcPr/>
                </a:tc>
                <a:tc>
                  <a:txBody>
                    <a:bodyPr/>
                    <a:lstStyle/>
                    <a:p>
                      <a:pPr algn="ctr"/>
                      <a:r>
                        <a:rPr lang="es-ES" b="1" noProof="0" dirty="0" smtClean="0"/>
                        <a:t>5,56</a:t>
                      </a:r>
                      <a:endParaRPr lang="es-ES" b="1" noProof="0" dirty="0"/>
                    </a:p>
                  </a:txBody>
                  <a:tcPr/>
                </a:tc>
                <a:tc>
                  <a:txBody>
                    <a:bodyPr/>
                    <a:lstStyle/>
                    <a:p>
                      <a:pPr algn="ctr"/>
                      <a:r>
                        <a:rPr lang="es-ES" b="1" noProof="0" dirty="0" smtClean="0"/>
                        <a:t>47,8</a:t>
                      </a:r>
                      <a:endParaRPr lang="es-ES" b="1" noProof="0" dirty="0"/>
                    </a:p>
                  </a:txBody>
                  <a:tcPr/>
                </a:tc>
                <a:tc>
                  <a:txBody>
                    <a:bodyPr/>
                    <a:lstStyle/>
                    <a:p>
                      <a:pPr algn="ctr"/>
                      <a:r>
                        <a:rPr lang="es-ES" sz="1600" b="1" noProof="0" dirty="0" smtClean="0"/>
                        <a:t>4,5Kg en 1</a:t>
                      </a:r>
                      <a:r>
                        <a:rPr lang="es-ES" sz="1600" b="1" baseline="0" noProof="0" dirty="0" smtClean="0"/>
                        <a:t> año</a:t>
                      </a:r>
                    </a:p>
                    <a:p>
                      <a:pPr algn="ctr"/>
                      <a:endParaRPr lang="es-ES" sz="1600" b="1" noProof="0" dirty="0"/>
                    </a:p>
                  </a:txBody>
                  <a:tcPr/>
                </a:tc>
              </a:tr>
            </a:tbl>
          </a:graphicData>
        </a:graphic>
      </p:graphicFrame>
      <p:sp>
        <p:nvSpPr>
          <p:cNvPr id="5" name="ZoneTexte 4"/>
          <p:cNvSpPr txBox="1"/>
          <p:nvPr/>
        </p:nvSpPr>
        <p:spPr>
          <a:xfrm>
            <a:off x="1475656" y="6165304"/>
            <a:ext cx="7424131" cy="369332"/>
          </a:xfrm>
          <a:prstGeom prst="rect">
            <a:avLst/>
          </a:prstGeom>
          <a:noFill/>
        </p:spPr>
        <p:txBody>
          <a:bodyPr wrap="square" rtlCol="0">
            <a:spAutoFit/>
          </a:bodyPr>
          <a:lstStyle/>
          <a:p>
            <a:pPr marL="171450" indent="-171450">
              <a:buFont typeface="Arial" charset="0"/>
              <a:buChar char="•"/>
            </a:pPr>
            <a:r>
              <a:rPr lang="fr-CA" sz="900" b="1" dirty="0" smtClean="0"/>
              <a:t>TT=(r </a:t>
            </a:r>
            <a:r>
              <a:rPr lang="fr-CA" sz="900" b="1" dirty="0"/>
              <a:t>– 1/3) / (w + 1/3</a:t>
            </a:r>
            <a:r>
              <a:rPr lang="fr-CA" sz="900" b="1" dirty="0" smtClean="0"/>
              <a:t>); </a:t>
            </a:r>
            <a:r>
              <a:rPr lang="fr-CA" sz="900" b="1" dirty="0" err="1" smtClean="0"/>
              <a:t>where</a:t>
            </a:r>
            <a:r>
              <a:rPr lang="fr-CA" sz="900" b="1" dirty="0" smtClean="0"/>
              <a:t> r </a:t>
            </a:r>
            <a:r>
              <a:rPr lang="fr-CA" sz="900" b="1" dirty="0" err="1" smtClean="0"/>
              <a:t>is</a:t>
            </a:r>
            <a:r>
              <a:rPr lang="fr-CA" sz="900" b="1" dirty="0" smtClean="0"/>
              <a:t> </a:t>
            </a:r>
            <a:r>
              <a:rPr lang="fr-CA" sz="900" b="1" dirty="0" err="1" smtClean="0"/>
              <a:t>rank</a:t>
            </a:r>
            <a:r>
              <a:rPr lang="fr-CA" sz="900" b="1" dirty="0" smtClean="0"/>
              <a:t> and w </a:t>
            </a:r>
            <a:r>
              <a:rPr lang="fr-CA" sz="900" b="1" dirty="0" err="1" smtClean="0"/>
              <a:t>sum</a:t>
            </a:r>
            <a:r>
              <a:rPr lang="fr-CA" sz="900" b="1" dirty="0" smtClean="0"/>
              <a:t> of case </a:t>
            </a:r>
            <a:r>
              <a:rPr lang="fr-CA" sz="900" b="1" dirty="0" err="1" smtClean="0"/>
              <a:t>weigth</a:t>
            </a:r>
            <a:r>
              <a:rPr lang="fr-CA" sz="900" b="1" dirty="0" smtClean="0"/>
              <a:t>. </a:t>
            </a:r>
            <a:r>
              <a:rPr lang="fr-CA" sz="900" b="1" dirty="0" err="1" smtClean="0"/>
              <a:t>Correlations</a:t>
            </a:r>
            <a:r>
              <a:rPr lang="fr-CA" sz="900" b="1" dirty="0" smtClean="0"/>
              <a:t> </a:t>
            </a:r>
            <a:r>
              <a:rPr lang="fr-CA" sz="900" b="1" dirty="0" err="1" smtClean="0"/>
              <a:t>between</a:t>
            </a:r>
            <a:r>
              <a:rPr lang="fr-CA" sz="900" b="1" dirty="0" smtClean="0"/>
              <a:t> original </a:t>
            </a:r>
            <a:r>
              <a:rPr lang="fr-CA" sz="900" b="1" dirty="0" err="1" smtClean="0"/>
              <a:t>Pase</a:t>
            </a:r>
            <a:r>
              <a:rPr lang="fr-CA" sz="900" b="1" dirty="0" smtClean="0"/>
              <a:t> scores and </a:t>
            </a:r>
            <a:r>
              <a:rPr lang="fr-CA" sz="900" b="1" dirty="0" err="1" smtClean="0"/>
              <a:t>Tukey</a:t>
            </a:r>
            <a:endParaRPr lang="fr-CA" sz="900" b="1" dirty="0"/>
          </a:p>
          <a:p>
            <a:r>
              <a:rPr lang="fr-CA" sz="900" b="1" dirty="0" smtClean="0"/>
              <a:t>     </a:t>
            </a:r>
            <a:r>
              <a:rPr lang="fr-CA" sz="900" b="1" dirty="0" err="1" smtClean="0"/>
              <a:t>transform</a:t>
            </a:r>
            <a:r>
              <a:rPr lang="fr-CA" sz="900" b="1" dirty="0" smtClean="0"/>
              <a:t> scores </a:t>
            </a:r>
            <a:r>
              <a:rPr lang="fr-CA" sz="900" b="1" dirty="0" err="1" smtClean="0"/>
              <a:t>is</a:t>
            </a:r>
            <a:r>
              <a:rPr lang="fr-CA" sz="900" b="1" dirty="0" smtClean="0"/>
              <a:t> 0,98. </a:t>
            </a:r>
            <a:r>
              <a:rPr lang="fr-CA" sz="900" b="1" dirty="0" err="1" smtClean="0"/>
              <a:t>Tukey</a:t>
            </a:r>
            <a:r>
              <a:rPr lang="fr-CA" sz="900" b="1" dirty="0" smtClean="0"/>
              <a:t> J, The future of </a:t>
            </a:r>
            <a:r>
              <a:rPr lang="fr-CA" sz="900" b="1" dirty="0" err="1" smtClean="0"/>
              <a:t>statistical</a:t>
            </a:r>
            <a:r>
              <a:rPr lang="fr-CA" sz="900" b="1" dirty="0" smtClean="0"/>
              <a:t> </a:t>
            </a:r>
            <a:r>
              <a:rPr lang="fr-CA" sz="900" b="1" dirty="0" err="1" smtClean="0"/>
              <a:t>analysis</a:t>
            </a:r>
            <a:r>
              <a:rPr lang="fr-CA" sz="900" b="1" dirty="0" smtClean="0"/>
              <a:t>, The </a:t>
            </a:r>
            <a:r>
              <a:rPr lang="fr-CA" sz="900" b="1" dirty="0" err="1" smtClean="0"/>
              <a:t>Annals</a:t>
            </a:r>
            <a:r>
              <a:rPr lang="fr-CA" sz="900" b="1" dirty="0" smtClean="0"/>
              <a:t> of </a:t>
            </a:r>
            <a:r>
              <a:rPr lang="fr-CA" sz="900" b="1" dirty="0" err="1" smtClean="0"/>
              <a:t>Mathematical</a:t>
            </a:r>
            <a:r>
              <a:rPr lang="fr-CA" sz="900" b="1" dirty="0" smtClean="0"/>
              <a:t> </a:t>
            </a:r>
            <a:r>
              <a:rPr lang="fr-CA" sz="900" b="1" dirty="0" err="1" smtClean="0"/>
              <a:t>Statistics</a:t>
            </a:r>
            <a:r>
              <a:rPr lang="fr-CA" sz="900" b="1" dirty="0" smtClean="0"/>
              <a:t>, 1962: 33;22:1-67.</a:t>
            </a:r>
            <a:endParaRPr lang="fr-CA" sz="900" b="1" dirty="0"/>
          </a:p>
        </p:txBody>
      </p:sp>
      <p:pic>
        <p:nvPicPr>
          <p:cNvPr id="6"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spTree>
    <p:extLst>
      <p:ext uri="{BB962C8B-B14F-4D97-AF65-F5344CB8AC3E}">
        <p14:creationId xmlns:p14="http://schemas.microsoft.com/office/powerpoint/2010/main" val="1201576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Picture 2" descr="Louise Potvin"/>
          <p:cNvPicPr>
            <a:picLocks noChangeAspect="1" noChangeArrowheads="1"/>
          </p:cNvPicPr>
          <p:nvPr>
            <p:custDataLst>
              <p:tags r:id="rId1"/>
            </p:custDataLst>
          </p:nvPr>
        </p:nvPicPr>
        <p:blipFill>
          <a:blip r:embed="rId6" cstate="print"/>
          <a:srcRect/>
          <a:stretch>
            <a:fillRect/>
          </a:stretch>
        </p:blipFill>
        <p:spPr bwMode="auto">
          <a:xfrm>
            <a:off x="1591316" y="1671637"/>
            <a:ext cx="6400800" cy="5186363"/>
          </a:xfrm>
          <a:prstGeom prst="rect">
            <a:avLst/>
          </a:prstGeom>
          <a:noFill/>
        </p:spPr>
      </p:pic>
      <p:sp>
        <p:nvSpPr>
          <p:cNvPr id="10243" name="Text Box 3"/>
          <p:cNvSpPr txBox="1">
            <a:spLocks noChangeArrowheads="1"/>
          </p:cNvSpPr>
          <p:nvPr>
            <p:custDataLst>
              <p:tags r:id="rId2"/>
            </p:custDataLst>
          </p:nvPr>
        </p:nvSpPr>
        <p:spPr bwMode="auto">
          <a:xfrm>
            <a:off x="0" y="6340475"/>
            <a:ext cx="9144000" cy="523220"/>
          </a:xfrm>
          <a:prstGeom prst="rect">
            <a:avLst/>
          </a:prstGeom>
          <a:noFill/>
          <a:ln w="9525">
            <a:noFill/>
            <a:miter lim="800000"/>
            <a:headEnd/>
            <a:tailEnd/>
          </a:ln>
          <a:effectLst/>
        </p:spPr>
        <p:txBody>
          <a:bodyPr>
            <a:spAutoFit/>
          </a:bodyPr>
          <a:lstStyle/>
          <a:p>
            <a:pPr>
              <a:spcBef>
                <a:spcPct val="50000"/>
              </a:spcBef>
            </a:pPr>
            <a:r>
              <a:rPr lang="en-CA" sz="1400" dirty="0">
                <a:solidFill>
                  <a:schemeClr val="bg1"/>
                </a:solidFill>
                <a:latin typeface="+mn-lt"/>
              </a:rPr>
              <a:t>From: Evans, R. (2002).  Interpreting and addressing inequalities in health: From Black to Acheson to Blair to…?  London: Office of Health Economics</a:t>
            </a:r>
          </a:p>
        </p:txBody>
      </p:sp>
      <p:sp>
        <p:nvSpPr>
          <p:cNvPr id="10244" name="Text Box 4"/>
          <p:cNvSpPr txBox="1">
            <a:spLocks noChangeArrowheads="1"/>
          </p:cNvSpPr>
          <p:nvPr>
            <p:custDataLst>
              <p:tags r:id="rId3"/>
            </p:custDataLst>
          </p:nvPr>
        </p:nvSpPr>
        <p:spPr bwMode="auto">
          <a:xfrm>
            <a:off x="1819" y="548680"/>
            <a:ext cx="9036050" cy="1323439"/>
          </a:xfrm>
          <a:prstGeom prst="rect">
            <a:avLst/>
          </a:prstGeom>
          <a:noFill/>
          <a:ln w="9525">
            <a:noFill/>
            <a:miter lim="800000"/>
            <a:headEnd/>
            <a:tailEnd/>
          </a:ln>
          <a:effectLst/>
        </p:spPr>
        <p:txBody>
          <a:bodyPr>
            <a:spAutoFit/>
          </a:bodyPr>
          <a:lstStyle/>
          <a:p>
            <a:pPr algn="ctr">
              <a:spcBef>
                <a:spcPct val="50000"/>
              </a:spcBef>
            </a:pPr>
            <a:r>
              <a:rPr lang="fr-CA" sz="4000" b="1" dirty="0" smtClean="0">
                <a:solidFill>
                  <a:schemeClr val="accent2"/>
                </a:solidFill>
              </a:rPr>
              <a:t>Las causas de los </a:t>
            </a:r>
            <a:r>
              <a:rPr lang="fr-CA" sz="4000" b="1" dirty="0" err="1" smtClean="0">
                <a:solidFill>
                  <a:schemeClr val="accent2"/>
                </a:solidFill>
              </a:rPr>
              <a:t>casos</a:t>
            </a:r>
            <a:r>
              <a:rPr lang="fr-CA" sz="4000" b="1" dirty="0" smtClean="0">
                <a:solidFill>
                  <a:schemeClr val="accent2"/>
                </a:solidFill>
              </a:rPr>
              <a:t> </a:t>
            </a:r>
          </a:p>
          <a:p>
            <a:pPr algn="ctr"/>
            <a:r>
              <a:rPr lang="fr-CA" sz="4000" b="1" dirty="0" smtClean="0">
                <a:solidFill>
                  <a:schemeClr val="accent2"/>
                </a:solidFill>
              </a:rPr>
              <a:t>y las causas de la </a:t>
            </a:r>
            <a:r>
              <a:rPr lang="fr-CA" sz="4000" b="1" dirty="0" err="1" smtClean="0">
                <a:solidFill>
                  <a:schemeClr val="accent2"/>
                </a:solidFill>
              </a:rPr>
              <a:t>incidencia</a:t>
            </a:r>
            <a:r>
              <a:rPr lang="en-CA" sz="4000" b="1" dirty="0" smtClean="0">
                <a:solidFill>
                  <a:schemeClr val="accent2"/>
                </a:solidFill>
                <a:latin typeface="Arial Unicode MS" pitchFamily="34" charset="-128"/>
              </a:rPr>
              <a:t> </a:t>
            </a:r>
            <a:endParaRPr lang="en-CA" sz="4000" b="1" dirty="0">
              <a:solidFill>
                <a:schemeClr val="accent2"/>
              </a:solidFill>
              <a:latin typeface="Arial Unicode MS" pitchFamily="34" charset="-128"/>
            </a:endParaRPr>
          </a:p>
        </p:txBody>
      </p:sp>
      <p:sp>
        <p:nvSpPr>
          <p:cNvPr id="2" name="Rectangle 1"/>
          <p:cNvSpPr/>
          <p:nvPr/>
        </p:nvSpPr>
        <p:spPr>
          <a:xfrm>
            <a:off x="2051720" y="2996952"/>
            <a:ext cx="720080" cy="221599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13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X</a:t>
            </a:r>
            <a:endParaRPr lang="fr-FR" sz="13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392989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640960" cy="1143000"/>
          </a:xfrm>
        </p:spPr>
        <p:txBody>
          <a:bodyPr>
            <a:normAutofit fontScale="90000"/>
          </a:bodyPr>
          <a:lstStyle/>
          <a:p>
            <a:r>
              <a:rPr lang="fr-CA" b="1" dirty="0" err="1" smtClean="0">
                <a:solidFill>
                  <a:schemeClr val="accent2"/>
                </a:solidFill>
              </a:rPr>
              <a:t>Políticas</a:t>
            </a:r>
            <a:r>
              <a:rPr lang="fr-CA" b="1" dirty="0" smtClean="0">
                <a:solidFill>
                  <a:schemeClr val="accent2"/>
                </a:solidFill>
              </a:rPr>
              <a:t> de </a:t>
            </a:r>
            <a:r>
              <a:rPr lang="fr-CA" b="1" dirty="0" err="1" smtClean="0">
                <a:solidFill>
                  <a:schemeClr val="accent2"/>
                </a:solidFill>
              </a:rPr>
              <a:t>prevención</a:t>
            </a:r>
            <a:r>
              <a:rPr lang="fr-CA" b="1" dirty="0" smtClean="0">
                <a:solidFill>
                  <a:schemeClr val="accent2"/>
                </a:solidFill>
              </a:rPr>
              <a:t> de la </a:t>
            </a:r>
            <a:r>
              <a:rPr lang="fr-CA" b="1" dirty="0" err="1" smtClean="0">
                <a:solidFill>
                  <a:schemeClr val="accent2"/>
                </a:solidFill>
              </a:rPr>
              <a:t>fragilidad</a:t>
            </a:r>
            <a:r>
              <a:rPr lang="fr-CA" b="1" dirty="0" smtClean="0">
                <a:solidFill>
                  <a:schemeClr val="accent2"/>
                </a:solidFill>
              </a:rPr>
              <a:t>: </a:t>
            </a:r>
            <a:r>
              <a:rPr lang="fr-CA" b="1" dirty="0" err="1" smtClean="0">
                <a:solidFill>
                  <a:schemeClr val="accent2"/>
                </a:solidFill>
              </a:rPr>
              <a:t>Enfoque</a:t>
            </a:r>
            <a:r>
              <a:rPr lang="fr-CA" b="1" dirty="0" smtClean="0">
                <a:solidFill>
                  <a:schemeClr val="accent2"/>
                </a:solidFill>
              </a:rPr>
              <a:t> de </a:t>
            </a:r>
            <a:r>
              <a:rPr lang="fr-CA" b="1" dirty="0" err="1" smtClean="0">
                <a:solidFill>
                  <a:schemeClr val="accent2"/>
                </a:solidFill>
              </a:rPr>
              <a:t>prevención</a:t>
            </a:r>
            <a:r>
              <a:rPr lang="fr-CA" b="1" dirty="0" smtClean="0">
                <a:solidFill>
                  <a:schemeClr val="accent2"/>
                </a:solidFill>
              </a:rPr>
              <a:t>….</a:t>
            </a:r>
            <a:r>
              <a:rPr lang="fr-CA" b="1" dirty="0" err="1" smtClean="0">
                <a:solidFill>
                  <a:schemeClr val="accent2"/>
                </a:solidFill>
              </a:rPr>
              <a:t>erróneo</a:t>
            </a:r>
            <a:endParaRPr lang="fr-CA" sz="4000" b="1" dirty="0">
              <a:solidFill>
                <a:schemeClr val="accent2"/>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99525615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14" name="Virage 13"/>
          <p:cNvSpPr/>
          <p:nvPr/>
        </p:nvSpPr>
        <p:spPr>
          <a:xfrm rot="20972023">
            <a:off x="2935775" y="3317605"/>
            <a:ext cx="2380009" cy="1517042"/>
          </a:xfrm>
          <a:prstGeom prst="bentArrow">
            <a:avLst>
              <a:gd name="adj1" fmla="val 25000"/>
              <a:gd name="adj2" fmla="val 25000"/>
              <a:gd name="adj3" fmla="val 50000"/>
              <a:gd name="adj4" fmla="val 43750"/>
            </a:avLst>
          </a:prstGeom>
          <a:solidFill>
            <a:srgbClr val="FFFF00"/>
          </a:solidFill>
          <a:scene3d>
            <a:camera prst="orthographicFront">
              <a:rot lat="0" lon="10800000" rev="0"/>
            </a:camera>
            <a:lightRig rig="threePt" dir="t"/>
          </a:scene3d>
          <a:sp3d prstMaterial="softEdge">
            <a:bevelT w="114300" prst="artDeco"/>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12" name="Groupe 11"/>
          <p:cNvGrpSpPr/>
          <p:nvPr/>
        </p:nvGrpSpPr>
        <p:grpSpPr>
          <a:xfrm>
            <a:off x="1799578" y="2361736"/>
            <a:ext cx="7236918" cy="4367393"/>
            <a:chOff x="1799578" y="2395520"/>
            <a:chExt cx="7236918" cy="4367393"/>
          </a:xfrm>
        </p:grpSpPr>
        <p:grpSp>
          <p:nvGrpSpPr>
            <p:cNvPr id="5" name="Groupe 4"/>
            <p:cNvGrpSpPr/>
            <p:nvPr/>
          </p:nvGrpSpPr>
          <p:grpSpPr>
            <a:xfrm>
              <a:off x="1799578" y="2395520"/>
              <a:ext cx="3768467" cy="1138648"/>
              <a:chOff x="1259632" y="2198920"/>
              <a:chExt cx="4644479" cy="1138648"/>
            </a:xfrm>
          </p:grpSpPr>
          <p:sp>
            <p:nvSpPr>
              <p:cNvPr id="6" name="Virage 5"/>
              <p:cNvSpPr/>
              <p:nvPr/>
            </p:nvSpPr>
            <p:spPr>
              <a:xfrm rot="4520898">
                <a:off x="3355323" y="775300"/>
                <a:ext cx="1125168" cy="3972408"/>
              </a:xfrm>
              <a:prstGeom prst="bentArrow">
                <a:avLst>
                  <a:gd name="adj1" fmla="val 25000"/>
                  <a:gd name="adj2" fmla="val 25000"/>
                  <a:gd name="adj3" fmla="val 50000"/>
                  <a:gd name="adj4" fmla="val 43750"/>
                </a:avLst>
              </a:prstGeom>
              <a:gradFill>
                <a:gsLst>
                  <a:gs pos="35000">
                    <a:schemeClr val="accent1">
                      <a:tint val="44500"/>
                      <a:satMod val="160000"/>
                    </a:schemeClr>
                  </a:gs>
                  <a:gs pos="94000">
                    <a:schemeClr val="accent1">
                      <a:tint val="23500"/>
                      <a:satMod val="160000"/>
                      <a:alpha val="0"/>
                    </a:schemeClr>
                  </a:gs>
                </a:gsLst>
                <a:path path="circle">
                  <a:fillToRect r="100000" b="100000"/>
                </a:path>
              </a:gradFill>
              <a:scene3d>
                <a:camera prst="orthographicFront">
                  <a:rot lat="0" lon="0" rev="0"/>
                </a:camera>
                <a:lightRig rig="threePt" dir="t"/>
              </a:scene3d>
              <a:sp3d prstMaterial="softEdge">
                <a:bevelT w="114300" prst="artDeco"/>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7" name="Groupe 6"/>
              <p:cNvGrpSpPr/>
              <p:nvPr/>
            </p:nvGrpSpPr>
            <p:grpSpPr>
              <a:xfrm>
                <a:off x="1259632" y="2276872"/>
                <a:ext cx="576064" cy="1060696"/>
                <a:chOff x="1259632" y="2564904"/>
                <a:chExt cx="576064" cy="1060696"/>
              </a:xfrm>
            </p:grpSpPr>
            <p:sp>
              <p:nvSpPr>
                <p:cNvPr id="8" name="Flèche droite 7"/>
                <p:cNvSpPr/>
                <p:nvPr/>
              </p:nvSpPr>
              <p:spPr>
                <a:xfrm>
                  <a:off x="1259632" y="2564904"/>
                  <a:ext cx="576064" cy="19660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Flèche droite 8"/>
                <p:cNvSpPr/>
                <p:nvPr/>
              </p:nvSpPr>
              <p:spPr>
                <a:xfrm>
                  <a:off x="1259632" y="2852936"/>
                  <a:ext cx="576064" cy="19660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Flèche droite 9"/>
                <p:cNvSpPr/>
                <p:nvPr/>
              </p:nvSpPr>
              <p:spPr>
                <a:xfrm>
                  <a:off x="1259632" y="3140968"/>
                  <a:ext cx="576064" cy="19660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Flèche droite 10"/>
                <p:cNvSpPr/>
                <p:nvPr/>
              </p:nvSpPr>
              <p:spPr>
                <a:xfrm>
                  <a:off x="1259632" y="3429000"/>
                  <a:ext cx="576064" cy="196600"/>
                </a:xfrm>
                <a:prstGeom prst="rightArrow">
                  <a:avLst/>
                </a:prstGeom>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grpSp>
        <p:sp>
          <p:nvSpPr>
            <p:cNvPr id="13" name="Ellipse 12"/>
            <p:cNvSpPr/>
            <p:nvPr/>
          </p:nvSpPr>
          <p:spPr>
            <a:xfrm>
              <a:off x="4572000" y="5517232"/>
              <a:ext cx="4464496" cy="1245681"/>
            </a:xfrm>
            <a:prstGeom prst="ellipse">
              <a:avLst/>
            </a:prstGeom>
            <a:gradFill flip="none" rotWithShape="1">
              <a:gsLst>
                <a:gs pos="42000">
                  <a:schemeClr val="accent1">
                    <a:tint val="44500"/>
                    <a:satMod val="160000"/>
                    <a:alpha val="62000"/>
                  </a:schemeClr>
                </a:gs>
                <a:gs pos="94000">
                  <a:schemeClr val="accent1">
                    <a:tint val="23500"/>
                    <a:satMod val="160000"/>
                    <a:alpha val="0"/>
                  </a:schemeClr>
                </a:gs>
              </a:gsLst>
              <a:path path="circle">
                <a:fillToRect r="100000" b="100000"/>
              </a:path>
              <a:tileRect l="-100000" t="-10000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smtClean="0">
                <a:solidFill>
                  <a:schemeClr val="accent1">
                    <a:lumMod val="50000"/>
                  </a:schemeClr>
                </a:solidFill>
              </a:endParaRPr>
            </a:p>
            <a:p>
              <a:pPr algn="ctr"/>
              <a:r>
                <a:rPr lang="es-ES" b="1" dirty="0" smtClean="0">
                  <a:solidFill>
                    <a:schemeClr val="accent1">
                      <a:lumMod val="50000"/>
                    </a:schemeClr>
                  </a:solidFill>
                </a:rPr>
                <a:t>En América Latina, el proceso tiene que ser más amplio y masivo</a:t>
              </a:r>
            </a:p>
            <a:p>
              <a:pPr algn="ctr"/>
              <a:endParaRPr lang="es-ES" b="1" dirty="0">
                <a:solidFill>
                  <a:schemeClr val="accent1">
                    <a:lumMod val="50000"/>
                  </a:schemeClr>
                </a:solidFill>
              </a:endParaRPr>
            </a:p>
          </p:txBody>
        </p:sp>
      </p:grpSp>
    </p:spTree>
    <p:extLst>
      <p:ext uri="{BB962C8B-B14F-4D97-AF65-F5344CB8AC3E}">
        <p14:creationId xmlns:p14="http://schemas.microsoft.com/office/powerpoint/2010/main" val="188634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err="1" smtClean="0">
                <a:solidFill>
                  <a:schemeClr val="accent2"/>
                </a:solidFill>
              </a:rPr>
              <a:t>Capacidad</a:t>
            </a:r>
            <a:r>
              <a:rPr lang="fr-CA" b="1" dirty="0" smtClean="0">
                <a:solidFill>
                  <a:schemeClr val="accent2"/>
                </a:solidFill>
              </a:rPr>
              <a:t> [AVD] </a:t>
            </a:r>
            <a:r>
              <a:rPr lang="fr-CA" b="1" dirty="0" err="1" smtClean="0">
                <a:solidFill>
                  <a:schemeClr val="accent2"/>
                </a:solidFill>
              </a:rPr>
              <a:t>alisados</a:t>
            </a:r>
            <a:r>
              <a:rPr lang="fr-CA" b="1" dirty="0" smtClean="0">
                <a:solidFill>
                  <a:schemeClr val="accent2"/>
                </a:solidFill>
              </a:rPr>
              <a:t> | </a:t>
            </a:r>
            <a:r>
              <a:rPr lang="fr-CA" b="1" dirty="0" err="1" smtClean="0">
                <a:solidFill>
                  <a:schemeClr val="accent2"/>
                </a:solidFill>
              </a:rPr>
              <a:t>fragilidad</a:t>
            </a:r>
            <a:r>
              <a:rPr lang="fr-CA" b="1" dirty="0" smtClean="0">
                <a:solidFill>
                  <a:schemeClr val="accent2"/>
                </a:solidFill>
              </a:rPr>
              <a:t/>
            </a:r>
            <a:br>
              <a:rPr lang="fr-CA" b="1" dirty="0" smtClean="0">
                <a:solidFill>
                  <a:schemeClr val="accent2"/>
                </a:solidFill>
              </a:rPr>
            </a:br>
            <a:r>
              <a:rPr lang="fr-CA" sz="3600" b="1" dirty="0" err="1">
                <a:solidFill>
                  <a:schemeClr val="accent2"/>
                </a:solidFill>
              </a:rPr>
              <a:t>Estudio</a:t>
            </a:r>
            <a:r>
              <a:rPr lang="fr-CA" sz="3600" b="1" dirty="0">
                <a:solidFill>
                  <a:schemeClr val="accent2"/>
                </a:solidFill>
              </a:rPr>
              <a:t> </a:t>
            </a:r>
            <a:r>
              <a:rPr lang="fr-CA" sz="3600" b="1" dirty="0" err="1" smtClean="0">
                <a:solidFill>
                  <a:schemeClr val="accent2"/>
                </a:solidFill>
              </a:rPr>
              <a:t>FRéLE</a:t>
            </a:r>
            <a:r>
              <a:rPr lang="fr-CA" sz="3600" b="1" dirty="0">
                <a:solidFill>
                  <a:schemeClr val="accent2"/>
                </a:solidFill>
              </a:rPr>
              <a:t>, Québec, (</a:t>
            </a:r>
            <a:r>
              <a:rPr lang="fr-CA" sz="3600" b="1" dirty="0" smtClean="0">
                <a:solidFill>
                  <a:schemeClr val="accent2"/>
                </a:solidFill>
              </a:rPr>
              <a:t>n=1643)</a:t>
            </a:r>
            <a:endParaRPr lang="fr-CA" sz="3600" b="1" dirty="0">
              <a:solidFill>
                <a:schemeClr val="accent2"/>
              </a:solidFill>
            </a:endParaRPr>
          </a:p>
        </p:txBody>
      </p:sp>
      <p:pic>
        <p:nvPicPr>
          <p:cNvPr id="59" name="Picture 2" descr="&#10;logo Pref.jpg                                                  00002162Data                           B5D3CEDD:"/>
          <p:cNvPicPr>
            <a:picLocks noChangeAspect="1" noChangeArrowheads="1"/>
          </p:cNvPicPr>
          <p:nvPr/>
        </p:nvPicPr>
        <p:blipFill>
          <a:blip r:embed="rId2"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aphicFrame>
        <p:nvGraphicFramePr>
          <p:cNvPr id="6" name="Graphique 5"/>
          <p:cNvGraphicFramePr>
            <a:graphicFrameLocks/>
          </p:cNvGraphicFramePr>
          <p:nvPr>
            <p:extLst>
              <p:ext uri="{D42A27DB-BD31-4B8C-83A1-F6EECF244321}">
                <p14:modId xmlns:p14="http://schemas.microsoft.com/office/powerpoint/2010/main" val="3322710905"/>
              </p:ext>
            </p:extLst>
          </p:nvPr>
        </p:nvGraphicFramePr>
        <p:xfrm>
          <a:off x="1259632" y="1564157"/>
          <a:ext cx="7591425" cy="5153025"/>
        </p:xfrm>
        <a:graphic>
          <a:graphicData uri="http://schemas.openxmlformats.org/drawingml/2006/chart">
            <c:chart xmlns:c="http://schemas.openxmlformats.org/drawingml/2006/chart" xmlns:r="http://schemas.openxmlformats.org/officeDocument/2006/relationships" r:id="rId3"/>
          </a:graphicData>
        </a:graphic>
      </p:graphicFrame>
      <p:sp>
        <p:nvSpPr>
          <p:cNvPr id="11" name="ZoneTexte 10"/>
          <p:cNvSpPr txBox="1"/>
          <p:nvPr/>
        </p:nvSpPr>
        <p:spPr>
          <a:xfrm>
            <a:off x="3563888" y="1700808"/>
            <a:ext cx="1224136" cy="646331"/>
          </a:xfrm>
          <a:prstGeom prst="rect">
            <a:avLst/>
          </a:prstGeom>
          <a:solidFill>
            <a:srgbClr val="FFFF00"/>
          </a:solidFill>
          <a:ln w="38100">
            <a:solidFill>
              <a:schemeClr val="tx1"/>
            </a:solidFill>
          </a:ln>
        </p:spPr>
        <p:txBody>
          <a:bodyPr wrap="square" rtlCol="0">
            <a:spAutoFit/>
          </a:bodyPr>
          <a:lstStyle/>
          <a:p>
            <a:r>
              <a:rPr lang="fr-CA" b="1" dirty="0" smtClean="0"/>
              <a:t>No-</a:t>
            </a:r>
            <a:r>
              <a:rPr lang="fr-CA" b="1" dirty="0" err="1" smtClean="0"/>
              <a:t>Frágiles</a:t>
            </a:r>
            <a:endParaRPr lang="fr-CA" b="1" dirty="0"/>
          </a:p>
        </p:txBody>
      </p:sp>
      <p:sp>
        <p:nvSpPr>
          <p:cNvPr id="12" name="ZoneTexte 11"/>
          <p:cNvSpPr txBox="1"/>
          <p:nvPr/>
        </p:nvSpPr>
        <p:spPr>
          <a:xfrm>
            <a:off x="2604600" y="3224471"/>
            <a:ext cx="1224136" cy="646331"/>
          </a:xfrm>
          <a:prstGeom prst="rect">
            <a:avLst/>
          </a:prstGeom>
          <a:solidFill>
            <a:srgbClr val="FFFF00"/>
          </a:solidFill>
          <a:ln w="38100">
            <a:solidFill>
              <a:schemeClr val="tx1"/>
            </a:solidFill>
          </a:ln>
        </p:spPr>
        <p:txBody>
          <a:bodyPr wrap="square" rtlCol="0">
            <a:spAutoFit/>
          </a:bodyPr>
          <a:lstStyle/>
          <a:p>
            <a:r>
              <a:rPr lang="fr-CA" b="1" dirty="0" err="1" smtClean="0"/>
              <a:t>Pre-frágiles</a:t>
            </a:r>
            <a:endParaRPr lang="fr-CA" b="1" dirty="0"/>
          </a:p>
        </p:txBody>
      </p:sp>
      <p:sp>
        <p:nvSpPr>
          <p:cNvPr id="13" name="ZoneTexte 12"/>
          <p:cNvSpPr txBox="1"/>
          <p:nvPr/>
        </p:nvSpPr>
        <p:spPr>
          <a:xfrm>
            <a:off x="2411760" y="4581128"/>
            <a:ext cx="1224136" cy="369332"/>
          </a:xfrm>
          <a:prstGeom prst="rect">
            <a:avLst/>
          </a:prstGeom>
          <a:solidFill>
            <a:srgbClr val="FFFF00"/>
          </a:solidFill>
          <a:ln w="38100">
            <a:solidFill>
              <a:schemeClr val="tx1"/>
            </a:solidFill>
          </a:ln>
        </p:spPr>
        <p:txBody>
          <a:bodyPr wrap="square" rtlCol="0">
            <a:spAutoFit/>
          </a:bodyPr>
          <a:lstStyle/>
          <a:p>
            <a:r>
              <a:rPr lang="fr-CA" b="1" dirty="0" err="1" smtClean="0"/>
              <a:t>Frágiles</a:t>
            </a:r>
            <a:endParaRPr lang="fr-CA" b="1" dirty="0"/>
          </a:p>
        </p:txBody>
      </p:sp>
      <p:sp>
        <p:nvSpPr>
          <p:cNvPr id="3" name="Légende encadrée 2 2"/>
          <p:cNvSpPr/>
          <p:nvPr/>
        </p:nvSpPr>
        <p:spPr>
          <a:xfrm>
            <a:off x="6228184" y="1556792"/>
            <a:ext cx="2520280" cy="2448271"/>
          </a:xfrm>
          <a:prstGeom prst="borderCallout2">
            <a:avLst>
              <a:gd name="adj1" fmla="val 18750"/>
              <a:gd name="adj2" fmla="val -8333"/>
              <a:gd name="adj3" fmla="val 18750"/>
              <a:gd name="adj4" fmla="val -16667"/>
              <a:gd name="adj5" fmla="val 116431"/>
              <a:gd name="adj6" fmla="val -48577"/>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dirty="0" smtClean="0">
                <a:solidFill>
                  <a:schemeClr val="tx2">
                    <a:lumMod val="75000"/>
                  </a:schemeClr>
                </a:solidFill>
              </a:rPr>
              <a:t>No </a:t>
            </a:r>
            <a:r>
              <a:rPr lang="fr-CA" b="1" dirty="0" err="1" smtClean="0">
                <a:solidFill>
                  <a:schemeClr val="tx2">
                    <a:lumMod val="75000"/>
                  </a:schemeClr>
                </a:solidFill>
              </a:rPr>
              <a:t>olvidemos</a:t>
            </a:r>
            <a:r>
              <a:rPr lang="fr-CA" b="1" dirty="0" smtClean="0">
                <a:solidFill>
                  <a:schemeClr val="tx2">
                    <a:lumMod val="75000"/>
                  </a:schemeClr>
                </a:solidFill>
              </a:rPr>
              <a:t> que </a:t>
            </a:r>
            <a:r>
              <a:rPr lang="fr-CA" b="1" dirty="0" err="1" smtClean="0">
                <a:solidFill>
                  <a:schemeClr val="tx2">
                    <a:lumMod val="75000"/>
                  </a:schemeClr>
                </a:solidFill>
              </a:rPr>
              <a:t>estos</a:t>
            </a:r>
            <a:r>
              <a:rPr lang="fr-CA" b="1" dirty="0" smtClean="0">
                <a:solidFill>
                  <a:schemeClr val="tx2">
                    <a:lumMod val="75000"/>
                  </a:schemeClr>
                </a:solidFill>
              </a:rPr>
              <a:t> </a:t>
            </a:r>
            <a:r>
              <a:rPr lang="fr-CA" b="1" dirty="0" err="1" smtClean="0">
                <a:solidFill>
                  <a:schemeClr val="tx2">
                    <a:lumMod val="75000"/>
                  </a:schemeClr>
                </a:solidFill>
              </a:rPr>
              <a:t>datos</a:t>
            </a:r>
            <a:r>
              <a:rPr lang="fr-CA" b="1" dirty="0" smtClean="0">
                <a:solidFill>
                  <a:schemeClr val="tx2">
                    <a:lumMod val="75000"/>
                  </a:schemeClr>
                </a:solidFill>
              </a:rPr>
              <a:t> no son longitudinales. La </a:t>
            </a:r>
            <a:r>
              <a:rPr lang="fr-CA" b="1" dirty="0" err="1" smtClean="0">
                <a:solidFill>
                  <a:schemeClr val="tx2">
                    <a:lumMod val="75000"/>
                  </a:schemeClr>
                </a:solidFill>
              </a:rPr>
              <a:t>dependencia</a:t>
            </a:r>
            <a:r>
              <a:rPr lang="fr-CA" b="1" dirty="0" smtClean="0">
                <a:solidFill>
                  <a:schemeClr val="tx2">
                    <a:lumMod val="75000"/>
                  </a:schemeClr>
                </a:solidFill>
              </a:rPr>
              <a:t> </a:t>
            </a:r>
            <a:r>
              <a:rPr lang="fr-CA" b="1" dirty="0" err="1" smtClean="0">
                <a:solidFill>
                  <a:schemeClr val="tx2">
                    <a:lumMod val="75000"/>
                  </a:schemeClr>
                </a:solidFill>
              </a:rPr>
              <a:t>aumenta</a:t>
            </a:r>
            <a:r>
              <a:rPr lang="fr-CA" b="1" dirty="0" smtClean="0">
                <a:solidFill>
                  <a:schemeClr val="tx2">
                    <a:lumMod val="75000"/>
                  </a:schemeClr>
                </a:solidFill>
              </a:rPr>
              <a:t> con la </a:t>
            </a:r>
            <a:r>
              <a:rPr lang="fr-CA" b="1" dirty="0" err="1" smtClean="0">
                <a:solidFill>
                  <a:schemeClr val="tx2">
                    <a:lumMod val="75000"/>
                  </a:schemeClr>
                </a:solidFill>
              </a:rPr>
              <a:t>edad</a:t>
            </a:r>
            <a:r>
              <a:rPr lang="fr-CA" b="1" dirty="0" smtClean="0">
                <a:solidFill>
                  <a:schemeClr val="tx2">
                    <a:lumMod val="75000"/>
                  </a:schemeClr>
                </a:solidFill>
              </a:rPr>
              <a:t>. Hay </a:t>
            </a:r>
            <a:r>
              <a:rPr lang="fr-CA" b="1" dirty="0" err="1" smtClean="0">
                <a:solidFill>
                  <a:schemeClr val="tx2">
                    <a:lumMod val="75000"/>
                  </a:schemeClr>
                </a:solidFill>
              </a:rPr>
              <a:t>otros</a:t>
            </a:r>
            <a:r>
              <a:rPr lang="fr-CA" b="1" dirty="0" smtClean="0">
                <a:solidFill>
                  <a:schemeClr val="tx2">
                    <a:lumMod val="75000"/>
                  </a:schemeClr>
                </a:solidFill>
              </a:rPr>
              <a:t> </a:t>
            </a:r>
            <a:r>
              <a:rPr lang="fr-CA" b="1" dirty="0" err="1" smtClean="0">
                <a:solidFill>
                  <a:schemeClr val="tx2">
                    <a:lumMod val="75000"/>
                  </a:schemeClr>
                </a:solidFill>
              </a:rPr>
              <a:t>factores</a:t>
            </a:r>
            <a:r>
              <a:rPr lang="fr-CA" b="1" dirty="0" smtClean="0">
                <a:solidFill>
                  <a:schemeClr val="tx2">
                    <a:lumMod val="75000"/>
                  </a:schemeClr>
                </a:solidFill>
              </a:rPr>
              <a:t> en </a:t>
            </a:r>
            <a:r>
              <a:rPr lang="fr-CA" b="1" dirty="0" err="1" smtClean="0">
                <a:solidFill>
                  <a:schemeClr val="tx2">
                    <a:lumMod val="75000"/>
                  </a:schemeClr>
                </a:solidFill>
              </a:rPr>
              <a:t>juego</a:t>
            </a:r>
            <a:r>
              <a:rPr lang="fr-CA" b="1" dirty="0" smtClean="0">
                <a:solidFill>
                  <a:schemeClr val="tx2">
                    <a:lumMod val="75000"/>
                  </a:schemeClr>
                </a:solidFill>
              </a:rPr>
              <a:t>, </a:t>
            </a:r>
            <a:r>
              <a:rPr lang="fr-CA" b="1" dirty="0" err="1" smtClean="0">
                <a:solidFill>
                  <a:schemeClr val="tx2">
                    <a:lumMod val="75000"/>
                  </a:schemeClr>
                </a:solidFill>
              </a:rPr>
              <a:t>además</a:t>
            </a:r>
            <a:r>
              <a:rPr lang="fr-CA" b="1" dirty="0" smtClean="0">
                <a:solidFill>
                  <a:schemeClr val="tx2">
                    <a:lumMod val="75000"/>
                  </a:schemeClr>
                </a:solidFill>
              </a:rPr>
              <a:t> de la </a:t>
            </a:r>
            <a:r>
              <a:rPr lang="fr-CA" b="1" dirty="0" err="1" smtClean="0">
                <a:solidFill>
                  <a:schemeClr val="tx2">
                    <a:lumMod val="75000"/>
                  </a:schemeClr>
                </a:solidFill>
              </a:rPr>
              <a:t>fragilidad</a:t>
            </a:r>
            <a:r>
              <a:rPr lang="fr-CA" b="1" dirty="0" smtClean="0">
                <a:solidFill>
                  <a:schemeClr val="tx2">
                    <a:lumMod val="75000"/>
                  </a:schemeClr>
                </a:solidFill>
              </a:rPr>
              <a:t>.</a:t>
            </a:r>
            <a:endParaRPr lang="fr-CA" b="1" dirty="0">
              <a:solidFill>
                <a:schemeClr val="tx2">
                  <a:lumMod val="75000"/>
                </a:schemeClr>
              </a:solidFill>
            </a:endParaRPr>
          </a:p>
        </p:txBody>
      </p:sp>
    </p:spTree>
    <p:extLst>
      <p:ext uri="{BB962C8B-B14F-4D97-AF65-F5344CB8AC3E}">
        <p14:creationId xmlns:p14="http://schemas.microsoft.com/office/powerpoint/2010/main" val="3671056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A" dirty="0" err="1" smtClean="0">
                <a:solidFill>
                  <a:schemeClr val="tx2"/>
                </a:solidFill>
              </a:rPr>
              <a:t>DistribuCión</a:t>
            </a:r>
            <a:r>
              <a:rPr lang="fr-CA" dirty="0" smtClean="0">
                <a:solidFill>
                  <a:schemeClr val="tx2"/>
                </a:solidFill>
              </a:rPr>
              <a:t> de la </a:t>
            </a:r>
            <a:r>
              <a:rPr lang="fr-CA" dirty="0" err="1" smtClean="0">
                <a:solidFill>
                  <a:schemeClr val="tx2"/>
                </a:solidFill>
              </a:rPr>
              <a:t>fragiliDAD</a:t>
            </a:r>
            <a:endParaRPr lang="fr-CA" dirty="0">
              <a:solidFill>
                <a:schemeClr val="tx2"/>
              </a:solidFill>
            </a:endParaRPr>
          </a:p>
        </p:txBody>
      </p:sp>
      <p:sp>
        <p:nvSpPr>
          <p:cNvPr id="5" name="Espace réservé du texte 4"/>
          <p:cNvSpPr>
            <a:spLocks noGrp="1"/>
          </p:cNvSpPr>
          <p:nvPr>
            <p:ph type="body" idx="1"/>
          </p:nvPr>
        </p:nvSpPr>
        <p:spPr/>
        <p:txBody>
          <a:bodyPr/>
          <a:lstStyle/>
          <a:p>
            <a:r>
              <a:rPr lang="fr-CA" b="1" dirty="0" smtClean="0"/>
              <a:t>Para </a:t>
            </a:r>
            <a:r>
              <a:rPr lang="fr-CA" b="1" dirty="0" err="1" smtClean="0"/>
              <a:t>una</a:t>
            </a:r>
            <a:r>
              <a:rPr lang="fr-CA" b="1" dirty="0" smtClean="0"/>
              <a:t> </a:t>
            </a:r>
            <a:r>
              <a:rPr lang="fr-CA" b="1" dirty="0" err="1" smtClean="0"/>
              <a:t>perspectiva</a:t>
            </a:r>
            <a:r>
              <a:rPr lang="fr-CA" b="1" dirty="0" smtClean="0"/>
              <a:t> de </a:t>
            </a:r>
            <a:r>
              <a:rPr lang="fr-CA" b="1" dirty="0" err="1" smtClean="0"/>
              <a:t>salud</a:t>
            </a:r>
            <a:r>
              <a:rPr lang="fr-CA" b="1" dirty="0" smtClean="0"/>
              <a:t> </a:t>
            </a:r>
            <a:r>
              <a:rPr lang="fr-CA" b="1" dirty="0" err="1" smtClean="0"/>
              <a:t>pública</a:t>
            </a:r>
            <a:endParaRPr lang="fr-CA" b="1" dirty="0"/>
          </a:p>
        </p:txBody>
      </p:sp>
    </p:spTree>
    <p:extLst>
      <p:ext uri="{BB962C8B-B14F-4D97-AF65-F5344CB8AC3E}">
        <p14:creationId xmlns:p14="http://schemas.microsoft.com/office/powerpoint/2010/main" val="1927771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4" name="Graphique 23"/>
          <p:cNvGraphicFramePr>
            <a:graphicFrameLocks/>
          </p:cNvGraphicFramePr>
          <p:nvPr>
            <p:extLst>
              <p:ext uri="{D42A27DB-BD31-4B8C-83A1-F6EECF244321}">
                <p14:modId xmlns:p14="http://schemas.microsoft.com/office/powerpoint/2010/main" val="2232952972"/>
              </p:ext>
            </p:extLst>
          </p:nvPr>
        </p:nvGraphicFramePr>
        <p:xfrm>
          <a:off x="1142773" y="1700212"/>
          <a:ext cx="7600950" cy="51577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Graphique 21"/>
          <p:cNvGraphicFramePr>
            <a:graphicFrameLocks/>
          </p:cNvGraphicFramePr>
          <p:nvPr>
            <p:extLst>
              <p:ext uri="{D42A27DB-BD31-4B8C-83A1-F6EECF244321}">
                <p14:modId xmlns:p14="http://schemas.microsoft.com/office/powerpoint/2010/main" val="3139880175"/>
              </p:ext>
            </p:extLst>
          </p:nvPr>
        </p:nvGraphicFramePr>
        <p:xfrm>
          <a:off x="1136603" y="1693080"/>
          <a:ext cx="7600950" cy="515778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p:cNvSpPr>
            <a:spLocks noGrp="1"/>
          </p:cNvSpPr>
          <p:nvPr>
            <p:ph type="title"/>
          </p:nvPr>
        </p:nvSpPr>
        <p:spPr>
          <a:xfrm>
            <a:off x="323706" y="260648"/>
            <a:ext cx="8229600" cy="1143000"/>
          </a:xfrm>
        </p:spPr>
        <p:txBody>
          <a:bodyPr>
            <a:normAutofit fontScale="90000"/>
          </a:bodyPr>
          <a:lstStyle/>
          <a:p>
            <a:r>
              <a:rPr lang="fr-CA" b="1" dirty="0" smtClean="0">
                <a:solidFill>
                  <a:schemeClr val="accent2"/>
                </a:solidFill>
              </a:rPr>
              <a:t>Las </a:t>
            </a:r>
            <a:r>
              <a:rPr lang="fr-CA" b="1" dirty="0" err="1" smtClean="0">
                <a:solidFill>
                  <a:schemeClr val="accent2"/>
                </a:solidFill>
              </a:rPr>
              <a:t>personas</a:t>
            </a:r>
            <a:r>
              <a:rPr lang="fr-CA" b="1" dirty="0" smtClean="0">
                <a:solidFill>
                  <a:schemeClr val="accent2"/>
                </a:solidFill>
              </a:rPr>
              <a:t> </a:t>
            </a:r>
            <a:r>
              <a:rPr lang="fr-CA" b="1" dirty="0" err="1" smtClean="0">
                <a:solidFill>
                  <a:schemeClr val="accent2"/>
                </a:solidFill>
              </a:rPr>
              <a:t>mayores</a:t>
            </a:r>
            <a:r>
              <a:rPr lang="fr-CA" b="1" dirty="0" smtClean="0">
                <a:solidFill>
                  <a:schemeClr val="accent2"/>
                </a:solidFill>
              </a:rPr>
              <a:t> no-fragiles:</a:t>
            </a:r>
            <a:br>
              <a:rPr lang="fr-CA" b="1" dirty="0" smtClean="0">
                <a:solidFill>
                  <a:schemeClr val="accent2"/>
                </a:solidFill>
              </a:rPr>
            </a:br>
            <a:r>
              <a:rPr lang="fr-CA" sz="3600" b="1" dirty="0" err="1" smtClean="0">
                <a:solidFill>
                  <a:schemeClr val="accent2"/>
                </a:solidFill>
              </a:rPr>
              <a:t>Retardar</a:t>
            </a:r>
            <a:r>
              <a:rPr lang="fr-CA" sz="3600" b="1" dirty="0" smtClean="0">
                <a:solidFill>
                  <a:schemeClr val="accent2"/>
                </a:solidFill>
              </a:rPr>
              <a:t> la </a:t>
            </a:r>
            <a:r>
              <a:rPr lang="fr-CA" sz="3600" b="1" dirty="0" err="1" smtClean="0">
                <a:solidFill>
                  <a:schemeClr val="accent2"/>
                </a:solidFill>
              </a:rPr>
              <a:t>fragilidad</a:t>
            </a:r>
            <a:r>
              <a:rPr lang="fr-CA" sz="3600" b="1" dirty="0" smtClean="0">
                <a:solidFill>
                  <a:schemeClr val="accent2"/>
                </a:solidFill>
              </a:rPr>
              <a:t>!</a:t>
            </a:r>
            <a:endParaRPr lang="fr-CA" sz="3600" b="1" dirty="0">
              <a:solidFill>
                <a:schemeClr val="accent2"/>
              </a:solidFill>
            </a:endParaRPr>
          </a:p>
        </p:txBody>
      </p:sp>
      <p:pic>
        <p:nvPicPr>
          <p:cNvPr id="59" name="Picture 2" descr="&#10;logo Pref.jpg                                                  00002162Data                           B5D3CEDD:"/>
          <p:cNvPicPr>
            <a:picLocks noChangeAspect="1" noChangeArrowheads="1"/>
          </p:cNvPicPr>
          <p:nvPr/>
        </p:nvPicPr>
        <p:blipFill>
          <a:blip r:embed="rId4"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grpSp>
        <p:nvGrpSpPr>
          <p:cNvPr id="8" name="Groupe 7"/>
          <p:cNvGrpSpPr/>
          <p:nvPr/>
        </p:nvGrpSpPr>
        <p:grpSpPr>
          <a:xfrm>
            <a:off x="3591216" y="1437151"/>
            <a:ext cx="5344170" cy="4570210"/>
            <a:chOff x="3591216" y="1437151"/>
            <a:chExt cx="5344170" cy="4570210"/>
          </a:xfrm>
        </p:grpSpPr>
        <p:grpSp>
          <p:nvGrpSpPr>
            <p:cNvPr id="5" name="Groupe 4"/>
            <p:cNvGrpSpPr/>
            <p:nvPr/>
          </p:nvGrpSpPr>
          <p:grpSpPr>
            <a:xfrm rot="14750817">
              <a:off x="2938012" y="2090355"/>
              <a:ext cx="4570210" cy="3263802"/>
              <a:chOff x="6523894" y="394972"/>
              <a:chExt cx="4570210" cy="3263802"/>
            </a:xfrm>
          </p:grpSpPr>
          <p:sp>
            <p:nvSpPr>
              <p:cNvPr id="17" name="Flèche droite 16"/>
              <p:cNvSpPr/>
              <p:nvPr/>
            </p:nvSpPr>
            <p:spPr>
              <a:xfrm rot="6886422">
                <a:off x="10583252" y="705340"/>
                <a:ext cx="821220" cy="200484"/>
              </a:xfrm>
              <a:prstGeom prst="rightArrow">
                <a:avLst/>
              </a:prstGeom>
              <a:solidFill>
                <a:srgbClr val="C00000"/>
              </a:solid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Flèche droite 17"/>
              <p:cNvSpPr/>
              <p:nvPr/>
            </p:nvSpPr>
            <p:spPr>
              <a:xfrm rot="6886422">
                <a:off x="9137067" y="999139"/>
                <a:ext cx="836659" cy="189429"/>
              </a:xfrm>
              <a:prstGeom prst="rightArrow">
                <a:avLst/>
              </a:prstGeom>
              <a:solidFill>
                <a:srgbClr val="C00000"/>
              </a:solid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C00000"/>
                  </a:solidFill>
                </a:endParaRPr>
              </a:p>
            </p:txBody>
          </p:sp>
          <p:sp>
            <p:nvSpPr>
              <p:cNvPr id="19" name="Flèche droite 18"/>
              <p:cNvSpPr/>
              <p:nvPr/>
            </p:nvSpPr>
            <p:spPr>
              <a:xfrm rot="6886422">
                <a:off x="6234247" y="3180924"/>
                <a:ext cx="767497" cy="188204"/>
              </a:xfrm>
              <a:prstGeom prst="rightArrow">
                <a:avLst/>
              </a:prstGeom>
              <a:solidFill>
                <a:srgbClr val="C00000"/>
              </a:solidFill>
              <a:ln>
                <a:solidFill>
                  <a:schemeClr val="tx2">
                    <a:lumMod val="20000"/>
                    <a:lumOff val="8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20" name="Ellipse 19"/>
            <p:cNvSpPr/>
            <p:nvPr/>
          </p:nvSpPr>
          <p:spPr>
            <a:xfrm rot="21588340">
              <a:off x="4470890" y="1760337"/>
              <a:ext cx="4464496" cy="936104"/>
            </a:xfrm>
            <a:prstGeom prst="ellipse">
              <a:avLst/>
            </a:prstGeom>
            <a:gradFill flip="none" rotWithShape="1">
              <a:gsLst>
                <a:gs pos="42000">
                  <a:schemeClr val="accent1">
                    <a:tint val="44500"/>
                    <a:satMod val="160000"/>
                    <a:alpha val="62000"/>
                  </a:schemeClr>
                </a:gs>
                <a:gs pos="94000">
                  <a:schemeClr val="accent1">
                    <a:tint val="23500"/>
                    <a:satMod val="160000"/>
                    <a:alpha val="0"/>
                  </a:schemeClr>
                </a:gs>
              </a:gsLst>
              <a:path path="circle">
                <a:fillToRect r="100000" b="100000"/>
              </a:path>
              <a:tileRect l="-100000" t="-10000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dirty="0" err="1" smtClean="0">
                  <a:solidFill>
                    <a:schemeClr val="accent1">
                      <a:lumMod val="50000"/>
                    </a:schemeClr>
                  </a:solidFill>
                </a:rPr>
                <a:t>Objetivo</a:t>
              </a:r>
              <a:r>
                <a:rPr lang="fr-CA" b="1" dirty="0" smtClean="0">
                  <a:solidFill>
                    <a:schemeClr val="accent1">
                      <a:lumMod val="50000"/>
                    </a:schemeClr>
                  </a:solidFill>
                </a:rPr>
                <a:t>:  </a:t>
              </a:r>
              <a:r>
                <a:rPr lang="fr-CA" b="1" dirty="0" err="1" smtClean="0">
                  <a:solidFill>
                    <a:schemeClr val="accent1">
                      <a:lumMod val="50000"/>
                    </a:schemeClr>
                  </a:solidFill>
                </a:rPr>
                <a:t>postergar</a:t>
              </a:r>
              <a:r>
                <a:rPr lang="fr-CA" b="1" dirty="0" smtClean="0">
                  <a:solidFill>
                    <a:schemeClr val="accent1">
                      <a:lumMod val="50000"/>
                    </a:schemeClr>
                  </a:solidFill>
                </a:rPr>
                <a:t> la </a:t>
              </a:r>
              <a:r>
                <a:rPr lang="fr-CA" b="1" dirty="0" err="1" smtClean="0">
                  <a:solidFill>
                    <a:schemeClr val="accent1">
                      <a:lumMod val="50000"/>
                    </a:schemeClr>
                  </a:solidFill>
                </a:rPr>
                <a:t>fragilidad</a:t>
              </a:r>
              <a:endParaRPr lang="fr-CA" b="1" dirty="0">
                <a:solidFill>
                  <a:schemeClr val="accent1">
                    <a:lumMod val="50000"/>
                  </a:schemeClr>
                </a:solidFill>
              </a:endParaRPr>
            </a:p>
          </p:txBody>
        </p:sp>
      </p:grpSp>
    </p:spTree>
    <p:extLst>
      <p:ext uri="{BB962C8B-B14F-4D97-AF65-F5344CB8AC3E}">
        <p14:creationId xmlns:p14="http://schemas.microsoft.com/office/powerpoint/2010/main" val="829681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1" name="Graphique 20"/>
          <p:cNvGraphicFramePr>
            <a:graphicFrameLocks/>
          </p:cNvGraphicFramePr>
          <p:nvPr>
            <p:extLst>
              <p:ext uri="{D42A27DB-BD31-4B8C-83A1-F6EECF244321}">
                <p14:modId xmlns:p14="http://schemas.microsoft.com/office/powerpoint/2010/main" val="3477175828"/>
              </p:ext>
            </p:extLst>
          </p:nvPr>
        </p:nvGraphicFramePr>
        <p:xfrm>
          <a:off x="1301468" y="1810510"/>
          <a:ext cx="7302478" cy="4689736"/>
        </p:xfrm>
        <a:graphic>
          <a:graphicData uri="http://schemas.openxmlformats.org/drawingml/2006/chart">
            <c:chart xmlns:c="http://schemas.openxmlformats.org/drawingml/2006/chart" xmlns:r="http://schemas.openxmlformats.org/officeDocument/2006/relationships" r:id="rId2"/>
          </a:graphicData>
        </a:graphic>
      </p:graphicFrame>
      <p:sp>
        <p:nvSpPr>
          <p:cNvPr id="2" name="Titre 1"/>
          <p:cNvSpPr>
            <a:spLocks noGrp="1"/>
          </p:cNvSpPr>
          <p:nvPr>
            <p:ph type="title"/>
          </p:nvPr>
        </p:nvSpPr>
        <p:spPr>
          <a:xfrm>
            <a:off x="179512" y="274638"/>
            <a:ext cx="8784976" cy="1143000"/>
          </a:xfrm>
        </p:spPr>
        <p:txBody>
          <a:bodyPr>
            <a:normAutofit fontScale="90000"/>
          </a:bodyPr>
          <a:lstStyle/>
          <a:p>
            <a:r>
              <a:rPr lang="fr-CA" b="1" dirty="0" smtClean="0">
                <a:solidFill>
                  <a:schemeClr val="accent2"/>
                </a:solidFill>
              </a:rPr>
              <a:t>Les </a:t>
            </a:r>
            <a:r>
              <a:rPr lang="fr-CA" b="1" dirty="0" err="1" smtClean="0">
                <a:solidFill>
                  <a:schemeClr val="accent2"/>
                </a:solidFill>
              </a:rPr>
              <a:t>personas</a:t>
            </a:r>
            <a:r>
              <a:rPr lang="fr-CA" b="1" dirty="0" smtClean="0">
                <a:solidFill>
                  <a:schemeClr val="accent2"/>
                </a:solidFill>
              </a:rPr>
              <a:t> </a:t>
            </a:r>
            <a:r>
              <a:rPr lang="fr-CA" b="1" dirty="0" err="1" smtClean="0">
                <a:solidFill>
                  <a:schemeClr val="accent2"/>
                </a:solidFill>
              </a:rPr>
              <a:t>mayores</a:t>
            </a:r>
            <a:r>
              <a:rPr lang="fr-CA" b="1" dirty="0" smtClean="0">
                <a:solidFill>
                  <a:schemeClr val="accent2"/>
                </a:solidFill>
              </a:rPr>
              <a:t> no </a:t>
            </a:r>
            <a:r>
              <a:rPr lang="fr-CA" b="1" dirty="0" err="1" smtClean="0">
                <a:solidFill>
                  <a:schemeClr val="accent2"/>
                </a:solidFill>
              </a:rPr>
              <a:t>frágiles</a:t>
            </a:r>
            <a:r>
              <a:rPr lang="fr-CA" b="1" dirty="0" smtClean="0">
                <a:solidFill>
                  <a:schemeClr val="accent2"/>
                </a:solidFill>
              </a:rPr>
              <a:t/>
            </a:r>
            <a:br>
              <a:rPr lang="fr-CA" b="1" dirty="0" smtClean="0">
                <a:solidFill>
                  <a:schemeClr val="accent2"/>
                </a:solidFill>
              </a:rPr>
            </a:br>
            <a:r>
              <a:rPr lang="fr-CA" sz="3600" b="1" dirty="0" err="1" smtClean="0">
                <a:solidFill>
                  <a:schemeClr val="accent2"/>
                </a:solidFill>
              </a:rPr>
              <a:t>Estimación</a:t>
            </a:r>
            <a:r>
              <a:rPr lang="fr-CA" sz="3600" b="1" dirty="0" smtClean="0">
                <a:solidFill>
                  <a:schemeClr val="accent2"/>
                </a:solidFill>
              </a:rPr>
              <a:t> de la </a:t>
            </a:r>
            <a:r>
              <a:rPr lang="fr-CA" sz="3600" b="1" dirty="0" err="1" smtClean="0">
                <a:solidFill>
                  <a:schemeClr val="accent2"/>
                </a:solidFill>
              </a:rPr>
              <a:t>prevalencia</a:t>
            </a:r>
            <a:r>
              <a:rPr lang="fr-CA" sz="3600" b="1" dirty="0" smtClean="0">
                <a:solidFill>
                  <a:schemeClr val="accent2"/>
                </a:solidFill>
              </a:rPr>
              <a:t> entre 60-65 </a:t>
            </a:r>
            <a:r>
              <a:rPr lang="fr-CA" sz="3600" b="1" dirty="0" err="1" smtClean="0">
                <a:solidFill>
                  <a:schemeClr val="accent2"/>
                </a:solidFill>
              </a:rPr>
              <a:t>años</a:t>
            </a:r>
            <a:endParaRPr lang="fr-CA" sz="3600" b="1" dirty="0">
              <a:solidFill>
                <a:schemeClr val="accent2"/>
              </a:solidFill>
            </a:endParaRPr>
          </a:p>
        </p:txBody>
      </p:sp>
      <p:pic>
        <p:nvPicPr>
          <p:cNvPr id="59" name="Picture 2" descr="&#10;logo Pref.jpg                                                  00002162Data                           B5D3CEDD:"/>
          <p:cNvPicPr>
            <a:picLocks noChangeAspect="1" noChangeArrowheads="1"/>
          </p:cNvPicPr>
          <p:nvPr/>
        </p:nvPicPr>
        <p:blipFill>
          <a:blip r:embed="rId3" cstate="print"/>
          <a:srcRect/>
          <a:stretch>
            <a:fillRect/>
          </a:stretch>
        </p:blipFill>
        <p:spPr bwMode="auto">
          <a:xfrm>
            <a:off x="179512" y="5805264"/>
            <a:ext cx="864923" cy="891952"/>
          </a:xfrm>
          <a:prstGeom prst="rect">
            <a:avLst/>
          </a:prstGeom>
          <a:noFill/>
          <a:ln w="38100">
            <a:solidFill>
              <a:srgbClr val="E28E1E"/>
            </a:solidFill>
            <a:miter lim="800000"/>
            <a:headEnd/>
            <a:tailEnd/>
          </a:ln>
        </p:spPr>
      </p:pic>
      <p:cxnSp>
        <p:nvCxnSpPr>
          <p:cNvPr id="9" name="Connecteur droit 8"/>
          <p:cNvCxnSpPr/>
          <p:nvPr/>
        </p:nvCxnSpPr>
        <p:spPr>
          <a:xfrm flipV="1">
            <a:off x="3437874" y="1916832"/>
            <a:ext cx="0" cy="4334408"/>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Ellipse 12"/>
          <p:cNvSpPr/>
          <p:nvPr/>
        </p:nvSpPr>
        <p:spPr>
          <a:xfrm>
            <a:off x="611973" y="2204864"/>
            <a:ext cx="2159827" cy="108612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b="1" dirty="0" err="1" smtClean="0">
                <a:solidFill>
                  <a:srgbClr val="002060"/>
                </a:solidFill>
              </a:rPr>
              <a:t>Estimación</a:t>
            </a:r>
            <a:endParaRPr lang="fr-CA" sz="2000" b="1" dirty="0">
              <a:solidFill>
                <a:srgbClr val="002060"/>
              </a:solidFill>
            </a:endParaRPr>
          </a:p>
        </p:txBody>
      </p:sp>
      <p:sp>
        <p:nvSpPr>
          <p:cNvPr id="22" name="Ellipse 21"/>
          <p:cNvSpPr/>
          <p:nvPr/>
        </p:nvSpPr>
        <p:spPr>
          <a:xfrm>
            <a:off x="5580112" y="3361353"/>
            <a:ext cx="2340260" cy="108612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b="1" dirty="0" err="1" smtClean="0">
                <a:solidFill>
                  <a:srgbClr val="002060"/>
                </a:solidFill>
              </a:rPr>
              <a:t>Observación</a:t>
            </a:r>
            <a:endParaRPr lang="fr-CA" sz="2000" b="1" dirty="0">
              <a:solidFill>
                <a:srgbClr val="002060"/>
              </a:solidFill>
            </a:endParaRPr>
          </a:p>
        </p:txBody>
      </p:sp>
    </p:spTree>
    <p:extLst>
      <p:ext uri="{BB962C8B-B14F-4D97-AF65-F5344CB8AC3E}">
        <p14:creationId xmlns:p14="http://schemas.microsoft.com/office/powerpoint/2010/main" val="1414585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ofil">
  <a:themeElements>
    <a:clrScheme name="Profil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7931</TotalTime>
  <Words>3156</Words>
  <Application>Microsoft Office PowerPoint</Application>
  <PresentationFormat>Affichage à l'écran (4:3)</PresentationFormat>
  <Paragraphs>463</Paragraphs>
  <Slides>52</Slides>
  <Notes>1</Notes>
  <HiddenSlides>8</HiddenSlides>
  <MMClips>0</MMClips>
  <ScaleCrop>false</ScaleCrop>
  <HeadingPairs>
    <vt:vector size="6" baseType="variant">
      <vt:variant>
        <vt:lpstr>Thème</vt:lpstr>
      </vt:variant>
      <vt:variant>
        <vt:i4>2</vt:i4>
      </vt:variant>
      <vt:variant>
        <vt:lpstr>Serveurs OLE incorporés</vt:lpstr>
      </vt:variant>
      <vt:variant>
        <vt:i4>1</vt:i4>
      </vt:variant>
      <vt:variant>
        <vt:lpstr>Titres des diapositives</vt:lpstr>
      </vt:variant>
      <vt:variant>
        <vt:i4>52</vt:i4>
      </vt:variant>
    </vt:vector>
  </HeadingPairs>
  <TitlesOfParts>
    <vt:vector size="55" baseType="lpstr">
      <vt:lpstr>Thème Office</vt:lpstr>
      <vt:lpstr>Profil</vt:lpstr>
      <vt:lpstr>Picture</vt:lpstr>
      <vt:lpstr> La prevención, detección y atención  a la fragilidad</vt:lpstr>
      <vt:lpstr>Al otro lado del espejo de la fragilidad</vt:lpstr>
      <vt:lpstr>¿Por que la  fascinación?</vt:lpstr>
      <vt:lpstr>Modelo de fragilidad</vt:lpstr>
      <vt:lpstr>A nosotros también nos fascinó la fragilidad</vt:lpstr>
      <vt:lpstr>Un síndrome, un riesgo y Varias Definiciones</vt:lpstr>
      <vt:lpstr>El síndrome médico</vt:lpstr>
      <vt:lpstr>El síndrome geriátrico</vt:lpstr>
      <vt:lpstr>¿ La fragilidad es un síndrome geriátrico ?</vt:lpstr>
      <vt:lpstr>La fragilidad ¿ Síndrome: médico o geriátrico?</vt:lpstr>
      <vt:lpstr>La fragilidad: ¿una acumulación de déficits?</vt:lpstr>
      <vt:lpstr>La fragilidad: ¿ Factores múltiples, manifestaciones múltiples ?</vt:lpstr>
      <vt:lpstr>Síndrome de la fragilidad, una constelación: modelo de Fried</vt:lpstr>
      <vt:lpstr>¿Como se distribuyen  los componentes  de la fragilidad en una población?</vt:lpstr>
      <vt:lpstr>En los 5 componentes: Estudio  FRéLE, Québec, 1643 personas mayores</vt:lpstr>
      <vt:lpstr> Los componentes de la fragilidad a lo largo del tiempo en una persona</vt:lpstr>
      <vt:lpstr>Frecuencias de la fragilidad:  Canadá, EE UU, España, América latina </vt:lpstr>
      <vt:lpstr>PrEvenCión, promoCión  Y POBLACION</vt:lpstr>
      <vt:lpstr>Tres tipos de prevención</vt:lpstr>
      <vt:lpstr>Tres tipos de acción en salud publica</vt:lpstr>
      <vt:lpstr>Las causas de las causas</vt:lpstr>
      <vt:lpstr>Nada mas que las causas próximas: Prioridad a la prevención secundaria</vt:lpstr>
      <vt:lpstr>Las causas de las causas </vt:lpstr>
      <vt:lpstr>El proceso: llegan nuevos casos</vt:lpstr>
      <vt:lpstr>De la prEvenCiÓn de LAS ENFERMEDADES A la promoCiÓn de la saLUD </vt:lpstr>
      <vt:lpstr>Estado de fragilidad por edad: Estudio  FRéLE, Québec, 1643 personas mayores</vt:lpstr>
      <vt:lpstr>Estado de fragilidad por edad, alisados: Estudio  FRéLE, Québec, (n=1643)</vt:lpstr>
      <vt:lpstr>Las personas mayores  no-frágiles:  Un enfoque poblacional</vt:lpstr>
      <vt:lpstr>Las personas mayores no-frágiles: Postergar la fragilidad</vt:lpstr>
      <vt:lpstr>Políticas de prevención de la fragilidad: Enfoque de prevención….erróneo</vt:lpstr>
      <vt:lpstr>Las personas mayores pre-frágiles: Un enfoque para un grupo vulnerable evolutivo</vt:lpstr>
      <vt:lpstr>Políticas de prevención de la pre-fragilidad:  dirigirse a los grupos vulnerables</vt:lpstr>
      <vt:lpstr>Las personas mayores frágiles: Una política de prevención</vt:lpstr>
      <vt:lpstr>Políticas de prevención de la fragilidad:  la prevención tradicional</vt:lpstr>
      <vt:lpstr>De la prevención de la fragilidad A la disminución de las Incapacidades</vt:lpstr>
      <vt:lpstr>Capacidad [AVD] y fragilidad Estudio  FRéLE, Québec, (n=1643)</vt:lpstr>
      <vt:lpstr>Capacidad [AVD] alisados | fragilidad Estudio FRéLE, Québec, (n=1643)</vt:lpstr>
      <vt:lpstr>ideas para llevarse el espejo a casa</vt:lpstr>
      <vt:lpstr>Las lecciones:  ¿Qué es la fragilidad ?</vt:lpstr>
      <vt:lpstr>Las lecciones:  Una llamada a la prudencia</vt:lpstr>
      <vt:lpstr>Las lecciones:  Los instrumentos de medida no son fiables</vt:lpstr>
      <vt:lpstr>Las lecciones:  Los instrumentos de medida no son fiables</vt:lpstr>
      <vt:lpstr>Las lecciones:  enfoques múltiples</vt:lpstr>
      <vt:lpstr>Las lecciones:  enfoques múltiples</vt:lpstr>
      <vt:lpstr>Las lecciones: enfoques múltiples</vt:lpstr>
      <vt:lpstr>Indicadores de fragilidad Modelo de Fried</vt:lpstr>
      <vt:lpstr>Présentation PowerPoint</vt:lpstr>
      <vt:lpstr>Políticas de prevención de la fragilidad: Enfoque de prevención….erróneo</vt:lpstr>
      <vt:lpstr>Capacidad [AVD] alisados | fragilidad Estudio FRéLE, Québec, (n=1643)</vt:lpstr>
      <vt:lpstr>DistribuCión de la fragiliDAD</vt:lpstr>
      <vt:lpstr>Las personas mayores no-fragiles: Retardar la fragilidad!</vt:lpstr>
      <vt:lpstr>Les personas mayores no frágiles Estimación de la prevalencia entre 60-65 años</vt:lpstr>
    </vt:vector>
  </TitlesOfParts>
  <Company>Universite de Montreal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François Béland</dc:creator>
  <cp:lastModifiedBy>François Béland</cp:lastModifiedBy>
  <cp:revision>282</cp:revision>
  <dcterms:created xsi:type="dcterms:W3CDTF">2011-06-05T18:13:51Z</dcterms:created>
  <dcterms:modified xsi:type="dcterms:W3CDTF">2015-03-09T13:10:45Z</dcterms:modified>
</cp:coreProperties>
</file>