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7" r:id="rId4"/>
    <p:sldId id="262" r:id="rId5"/>
    <p:sldId id="264" r:id="rId6"/>
    <p:sldId id="265" r:id="rId7"/>
    <p:sldId id="263" r:id="rId8"/>
    <p:sldId id="269" r:id="rId9"/>
    <p:sldId id="266" r:id="rId10"/>
    <p:sldId id="257" r:id="rId11"/>
    <p:sldId id="268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353" autoAdjust="0"/>
  </p:normalViewPr>
  <p:slideViewPr>
    <p:cSldViewPr>
      <p:cViewPr varScale="1">
        <p:scale>
          <a:sx n="66" d="100"/>
          <a:sy n="66" d="100"/>
        </p:scale>
        <p:origin x="63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25B5F-171E-4D63-9EDC-1164039BC198}" type="datetimeFigureOut">
              <a:rPr lang="es-ES" smtClean="0"/>
              <a:t>14/06/2016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B5C81-2DC9-41FD-906B-7F22CF2A5C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7766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25B5F-171E-4D63-9EDC-1164039BC198}" type="datetimeFigureOut">
              <a:rPr lang="es-ES" smtClean="0"/>
              <a:t>14/06/2016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B5C81-2DC9-41FD-906B-7F22CF2A5C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8516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25B5F-171E-4D63-9EDC-1164039BC198}" type="datetimeFigureOut">
              <a:rPr lang="es-ES" smtClean="0"/>
              <a:t>14/06/2016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B5C81-2DC9-41FD-906B-7F22CF2A5C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7991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25B5F-171E-4D63-9EDC-1164039BC198}" type="datetimeFigureOut">
              <a:rPr lang="es-ES" smtClean="0"/>
              <a:t>14/06/2016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B5C81-2DC9-41FD-906B-7F22CF2A5C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5154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25B5F-171E-4D63-9EDC-1164039BC198}" type="datetimeFigureOut">
              <a:rPr lang="es-ES" smtClean="0"/>
              <a:t>14/06/2016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B5C81-2DC9-41FD-906B-7F22CF2A5C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5312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25B5F-171E-4D63-9EDC-1164039BC198}" type="datetimeFigureOut">
              <a:rPr lang="es-ES" smtClean="0"/>
              <a:t>14/06/2016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B5C81-2DC9-41FD-906B-7F22CF2A5C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2542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25B5F-171E-4D63-9EDC-1164039BC198}" type="datetimeFigureOut">
              <a:rPr lang="es-ES" smtClean="0"/>
              <a:t>14/06/2016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B5C81-2DC9-41FD-906B-7F22CF2A5C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0405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25B5F-171E-4D63-9EDC-1164039BC198}" type="datetimeFigureOut">
              <a:rPr lang="es-ES" smtClean="0"/>
              <a:t>14/06/2016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B5C81-2DC9-41FD-906B-7F22CF2A5C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74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25B5F-171E-4D63-9EDC-1164039BC198}" type="datetimeFigureOut">
              <a:rPr lang="es-ES" smtClean="0"/>
              <a:t>14/06/2016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B5C81-2DC9-41FD-906B-7F22CF2A5C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5740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25B5F-171E-4D63-9EDC-1164039BC198}" type="datetimeFigureOut">
              <a:rPr lang="es-ES" smtClean="0"/>
              <a:t>14/06/2016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B5C81-2DC9-41FD-906B-7F22CF2A5C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843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25B5F-171E-4D63-9EDC-1164039BC198}" type="datetimeFigureOut">
              <a:rPr lang="es-ES" smtClean="0"/>
              <a:t>14/06/2016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B5C81-2DC9-41FD-906B-7F22CF2A5C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6221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25B5F-171E-4D63-9EDC-1164039BC198}" type="datetimeFigureOut">
              <a:rPr lang="es-ES" smtClean="0"/>
              <a:t>14/06/2016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B5C81-2DC9-41FD-906B-7F22CF2A5C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909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/>
              <a:t>La depresión desde la perspectiva empresarial y económica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/>
              <a:t>Pere Ibern </a:t>
            </a:r>
          </a:p>
          <a:p>
            <a:r>
              <a:rPr lang="es-ES" sz="2400" b="1" dirty="0" smtClean="0"/>
              <a:t>Centre de Recerca en </a:t>
            </a:r>
            <a:r>
              <a:rPr lang="es-ES" sz="2400" b="1" dirty="0" err="1" smtClean="0"/>
              <a:t>Economia</a:t>
            </a:r>
            <a:r>
              <a:rPr lang="es-ES" sz="2400" b="1" dirty="0" smtClean="0"/>
              <a:t> i Salut</a:t>
            </a:r>
          </a:p>
          <a:p>
            <a:r>
              <a:rPr lang="es-ES" sz="2400" b="1" dirty="0" smtClean="0"/>
              <a:t>UPF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44269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829" y="5970344"/>
            <a:ext cx="2286967" cy="623272"/>
          </a:xfrm>
          <a:prstGeom prst="rect">
            <a:avLst/>
          </a:prstGeom>
        </p:spPr>
      </p:pic>
      <p:pic>
        <p:nvPicPr>
          <p:cNvPr id="8" name="Imat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0648"/>
            <a:ext cx="8838485" cy="53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6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639" y="1120920"/>
            <a:ext cx="8280721" cy="461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2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idor de contingut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3" y="332656"/>
            <a:ext cx="8229600" cy="3025225"/>
          </a:xfrm>
          <a:prstGeom prst="rect">
            <a:avLst/>
          </a:prstGeom>
        </p:spPr>
      </p:pic>
      <p:pic>
        <p:nvPicPr>
          <p:cNvPr id="9" name="Imat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45" y="3501008"/>
            <a:ext cx="8849195" cy="319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38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t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67" y="0"/>
            <a:ext cx="9180251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8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idor de contingut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5856" y="709186"/>
            <a:ext cx="4896544" cy="6155638"/>
          </a:xfrm>
          <a:prstGeom prst="rect">
            <a:avLst/>
          </a:prstGeom>
        </p:spPr>
      </p:pic>
      <p:pic>
        <p:nvPicPr>
          <p:cNvPr id="6" name="Imat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449754"/>
            <a:ext cx="4452841" cy="254880"/>
          </a:xfrm>
          <a:prstGeom prst="rect">
            <a:avLst/>
          </a:prstGeom>
        </p:spPr>
      </p:pic>
      <p:pic>
        <p:nvPicPr>
          <p:cNvPr id="7" name="Imat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929" y="680250"/>
            <a:ext cx="2490164" cy="600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0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idor de contingut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6303" y="722577"/>
            <a:ext cx="9220303" cy="4578631"/>
          </a:xfrm>
          <a:prstGeom prst="rect">
            <a:avLst/>
          </a:prstGeom>
        </p:spPr>
      </p:pic>
      <p:pic>
        <p:nvPicPr>
          <p:cNvPr id="8" name="Imat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5663834"/>
            <a:ext cx="4536504" cy="83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547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384" y="5682504"/>
            <a:ext cx="1115616" cy="1156024"/>
          </a:xfrm>
          <a:prstGeom prst="rect">
            <a:avLst/>
          </a:prstGeom>
        </p:spPr>
      </p:pic>
      <p:pic>
        <p:nvPicPr>
          <p:cNvPr id="8" name="Imat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964384"/>
            <a:ext cx="7905750" cy="2419350"/>
          </a:xfrm>
          <a:prstGeom prst="rect">
            <a:avLst/>
          </a:prstGeom>
        </p:spPr>
      </p:pic>
      <p:pic>
        <p:nvPicPr>
          <p:cNvPr id="10" name="Imat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37138"/>
            <a:ext cx="8124481" cy="397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86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idor de contingut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08" y="476672"/>
            <a:ext cx="9182556" cy="417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46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 smtClean="0"/>
              <a:t>Mensajes</a:t>
            </a:r>
            <a:r>
              <a:rPr lang="ca-ES" dirty="0" smtClean="0"/>
              <a:t> </a:t>
            </a:r>
            <a:r>
              <a:rPr lang="ca-ES" dirty="0" err="1" smtClean="0"/>
              <a:t>clave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2400" dirty="0" smtClean="0"/>
              <a:t>La </a:t>
            </a:r>
            <a:r>
              <a:rPr lang="es-ES" sz="2400" dirty="0"/>
              <a:t>enfermedad </a:t>
            </a:r>
            <a:r>
              <a:rPr lang="es-ES" sz="2400" dirty="0" smtClean="0"/>
              <a:t>mental en </a:t>
            </a:r>
            <a:r>
              <a:rPr lang="es-ES" sz="2400" dirty="0"/>
              <a:t>la población activa impacta en la oferta y en la demanda de trabajo. </a:t>
            </a:r>
            <a:endParaRPr lang="es-ES" sz="2400" dirty="0" smtClean="0"/>
          </a:p>
          <a:p>
            <a:r>
              <a:rPr lang="es-ES" sz="2400" dirty="0" smtClean="0"/>
              <a:t>En </a:t>
            </a:r>
            <a:r>
              <a:rPr lang="es-ES" sz="2400" dirty="0"/>
              <a:t>la medida que no se trata de un trastorno físico su detección resulta más problemática. </a:t>
            </a:r>
            <a:endParaRPr lang="es-ES" sz="2400" dirty="0" smtClean="0"/>
          </a:p>
          <a:p>
            <a:r>
              <a:rPr lang="es-ES" sz="2400" dirty="0" smtClean="0"/>
              <a:t>En </a:t>
            </a:r>
            <a:r>
              <a:rPr lang="es-ES" sz="2400" dirty="0"/>
              <a:t>determinados casos el temor a la pérdida del puesto de trabajo mantiene trabajando a personas que atendiendo a la gravedad de su condición, no deberían. </a:t>
            </a:r>
            <a:endParaRPr lang="es-ES" sz="2400" dirty="0" smtClean="0"/>
          </a:p>
          <a:p>
            <a:r>
              <a:rPr lang="es-ES" sz="2400" dirty="0" smtClean="0"/>
              <a:t>La </a:t>
            </a:r>
            <a:r>
              <a:rPr lang="es-ES" sz="2400" dirty="0"/>
              <a:t>productividad de un trabajador con depresión tiende a reducirse y añade una dificultad en el entorno laboral. </a:t>
            </a:r>
            <a:endParaRPr lang="es-ES" sz="2400" dirty="0" smtClean="0"/>
          </a:p>
          <a:p>
            <a:r>
              <a:rPr lang="es-ES" sz="2400" dirty="0" smtClean="0"/>
              <a:t>Aquellos </a:t>
            </a:r>
            <a:r>
              <a:rPr lang="es-ES" sz="2400" dirty="0"/>
              <a:t>que son tratados adecuadamente requieren de una reinserción progresiva y atenuada al trabajo en función del puesto que ocupan y el estadio de su enfermedad</a:t>
            </a:r>
            <a:r>
              <a:rPr lang="es-E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1302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 smtClean="0"/>
              <a:t>Mensajes</a:t>
            </a:r>
            <a:r>
              <a:rPr lang="ca-ES" dirty="0" smtClean="0"/>
              <a:t> </a:t>
            </a:r>
            <a:r>
              <a:rPr lang="ca-ES" dirty="0" err="1" smtClean="0"/>
              <a:t>clave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24902"/>
            <a:ext cx="8229600" cy="4525963"/>
          </a:xfrm>
        </p:spPr>
        <p:txBody>
          <a:bodyPr>
            <a:noAutofit/>
          </a:bodyPr>
          <a:lstStyle/>
          <a:p>
            <a:r>
              <a:rPr lang="es-ES" sz="2400" dirty="0"/>
              <a:t>El trabajo es un factor que facilita la recuperación de la enfermedad si bien debe atenderse a las condiciones específicas de la persona y del puesto. </a:t>
            </a:r>
          </a:p>
          <a:p>
            <a:r>
              <a:rPr lang="es-ES" sz="2400" dirty="0"/>
              <a:t>Aquellas personas que se encuentran en desempleo tienen una propensión superior a determinados trastornos depresivos y ello limita su reinserción laboral. </a:t>
            </a:r>
          </a:p>
          <a:p>
            <a:r>
              <a:rPr lang="es-ES" sz="2400" dirty="0"/>
              <a:t>Las estrategias para afrontar de manera más eficiente la depresión en el puesto de trabajo requieren de una perspectiva multifactorial, más allá de la estrictamente asistencial. Ello obliga a que la regulación, el empleador, los cargos intermedios y el equipo de trabajo interactúen adecuadamente en el proceso que va desde su detección hasta la plena recuperación de las condiciones normales. </a:t>
            </a:r>
          </a:p>
        </p:txBody>
      </p:sp>
    </p:spTree>
    <p:extLst>
      <p:ext uri="{BB962C8B-B14F-4D97-AF65-F5344CB8AC3E}">
        <p14:creationId xmlns:p14="http://schemas.microsoft.com/office/powerpoint/2010/main" val="2742096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245</Words>
  <Application>Microsoft Office PowerPoint</Application>
  <PresentationFormat>Presentación en pantalla (4:3)</PresentationFormat>
  <Paragraphs>14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Calibri</vt:lpstr>
      <vt:lpstr>Tema de Office</vt:lpstr>
      <vt:lpstr>La depresión desde la perspectiva empresarial y económica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Mensajes clave</vt:lpstr>
      <vt:lpstr>Mensajes clave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depresión desde la perspectiva empresarial y económica</dc:title>
  <dc:creator>Ibern, Pere</dc:creator>
  <cp:lastModifiedBy>fundacion</cp:lastModifiedBy>
  <cp:revision>12</cp:revision>
  <dcterms:created xsi:type="dcterms:W3CDTF">2016-06-13T09:08:32Z</dcterms:created>
  <dcterms:modified xsi:type="dcterms:W3CDTF">2016-06-14T14:48:28Z</dcterms:modified>
</cp:coreProperties>
</file>