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9" r:id="rId3"/>
    <p:sldId id="272" r:id="rId4"/>
    <p:sldId id="274" r:id="rId5"/>
    <p:sldId id="264" r:id="rId6"/>
    <p:sldId id="275" r:id="rId7"/>
    <p:sldId id="276" r:id="rId8"/>
    <p:sldId id="277" r:id="rId9"/>
    <p:sldId id="278" r:id="rId10"/>
    <p:sldId id="279" r:id="rId11"/>
    <p:sldId id="280" r:id="rId12"/>
    <p:sldId id="281" r:id="rId13"/>
    <p:sldId id="282" r:id="rId14"/>
    <p:sldId id="283" r:id="rId15"/>
    <p:sldId id="285" r:id="rId16"/>
    <p:sldId id="286" r:id="rId17"/>
    <p:sldId id="284"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varScale="1">
        <p:scale>
          <a:sx n="87" d="100"/>
          <a:sy n="87" d="100"/>
        </p:scale>
        <p:origin x="1092" y="90"/>
      </p:cViewPr>
      <p:guideLst>
        <p:guide orient="horz" pos="2160"/>
        <p:guide pos="2880"/>
      </p:guideLst>
    </p:cSldViewPr>
  </p:slideViewPr>
  <p:outlineViewPr>
    <p:cViewPr>
      <p:scale>
        <a:sx n="33" d="100"/>
        <a:sy n="33" d="100"/>
      </p:scale>
      <p:origin x="0" y="331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F285A9-39D3-40EB-852A-8D27FD65A15C}" type="datetimeFigureOut">
              <a:rPr lang="es-ES" smtClean="0"/>
              <a:pPr/>
              <a:t>03/12/2015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17549-3A04-49B6-B038-BC1B0A397803}" type="slidenum">
              <a:rPr lang="es-ES" smtClean="0"/>
              <a:pPr/>
              <a:t>‹Nº›</a:t>
            </a:fld>
            <a:endParaRPr lang="es-ES"/>
          </a:p>
        </p:txBody>
      </p:sp>
    </p:spTree>
    <p:extLst>
      <p:ext uri="{BB962C8B-B14F-4D97-AF65-F5344CB8AC3E}">
        <p14:creationId xmlns:p14="http://schemas.microsoft.com/office/powerpoint/2010/main" val="2558489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00F17549-3A04-49B6-B038-BC1B0A397803}" type="slidenum">
              <a:rPr lang="es-ES" smtClean="0"/>
              <a:pPr/>
              <a:t>2</a:t>
            </a:fld>
            <a:endParaRPr lang="es-ES"/>
          </a:p>
        </p:txBody>
      </p:sp>
    </p:spTree>
    <p:extLst>
      <p:ext uri="{BB962C8B-B14F-4D97-AF65-F5344CB8AC3E}">
        <p14:creationId xmlns:p14="http://schemas.microsoft.com/office/powerpoint/2010/main" val="403658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r>
              <a:rPr lang="es-ES" smtClean="0"/>
              <a:t>9/12/2015</a:t>
            </a:r>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9/12/2015</a:t>
            </a:r>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r>
              <a:rPr lang="es-ES" smtClean="0"/>
              <a:t>9/12/2015</a:t>
            </a:r>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r>
              <a:rPr lang="es-ES" smtClean="0"/>
              <a:t>9/12/2015</a:t>
            </a:r>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r>
              <a:rPr lang="es-ES" smtClean="0"/>
              <a:t>9/12/2015</a:t>
            </a:r>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r>
              <a:rPr lang="es-ES" smtClean="0"/>
              <a:t>9/12/2015</a:t>
            </a:r>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ES" smtClean="0"/>
              <a:t>9/12/2015</a:t>
            </a:r>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9/12/2015</a:t>
            </a:r>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r>
              <a:rPr lang="es-ES" smtClean="0"/>
              <a:t>9/12/2015</a:t>
            </a:r>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9/12/2015</a:t>
            </a:r>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r>
              <a:rPr lang="es-ES" smtClean="0"/>
              <a:t>9/12/2015</a:t>
            </a:r>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ES" smtClean="0"/>
              <a:t>9/12/2015</a:t>
            </a:r>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www.fundacionareces.es/fundacionareces/portal.do" TargetMode="Externa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42910" y="274638"/>
            <a:ext cx="8043890" cy="6083320"/>
          </a:xfrm>
        </p:spPr>
        <p:txBody>
          <a:bodyPr>
            <a:normAutofit fontScale="90000"/>
          </a:bodyPr>
          <a:lstStyle/>
          <a:p>
            <a:r>
              <a:rPr lang="es-ES" sz="4000" b="1" dirty="0" smtClean="0"/>
              <a:t/>
            </a:r>
            <a:br>
              <a:rPr lang="es-ES" sz="4000" b="1" dirty="0" smtClean="0"/>
            </a:br>
            <a:r>
              <a:rPr lang="es-ES" sz="4000" b="1" dirty="0" smtClean="0"/>
              <a:t/>
            </a:r>
            <a:br>
              <a:rPr lang="es-ES" sz="4000" b="1" dirty="0" smtClean="0"/>
            </a:br>
            <a:r>
              <a:rPr lang="es-ES" sz="4000" b="1" dirty="0" smtClean="0"/>
              <a:t/>
            </a:r>
            <a:br>
              <a:rPr lang="es-ES" sz="4000" b="1" dirty="0" smtClean="0"/>
            </a:br>
            <a:r>
              <a:rPr lang="es-ES" sz="4000" b="1" dirty="0" smtClean="0"/>
              <a:t/>
            </a:r>
            <a:br>
              <a:rPr lang="es-ES" sz="4000" b="1" dirty="0" smtClean="0"/>
            </a:br>
            <a:r>
              <a:rPr lang="es-ES" sz="4000" b="1" dirty="0" smtClean="0"/>
              <a:t>PRESUPUESTOS DE CULPABILIDAD DE LA PERSONA JURÍDICA: CRITERIOS DE IMPUTACIÓN</a:t>
            </a:r>
            <a:br>
              <a:rPr lang="es-ES" sz="4000" b="1" dirty="0" smtClean="0"/>
            </a:br>
            <a:r>
              <a:rPr lang="es-ES" sz="4000" b="1" dirty="0" smtClean="0"/>
              <a:t/>
            </a:r>
            <a:br>
              <a:rPr lang="es-ES" sz="4000" b="1" dirty="0" smtClean="0"/>
            </a:br>
            <a:r>
              <a:rPr lang="es-ES" sz="4000" b="1" dirty="0" smtClean="0"/>
              <a:t/>
            </a:r>
            <a:br>
              <a:rPr lang="es-ES" sz="4000" b="1" dirty="0" smtClean="0"/>
            </a:br>
            <a:r>
              <a:rPr lang="es-ES" sz="4000" b="1" dirty="0" smtClean="0"/>
              <a:t>					</a:t>
            </a:r>
            <a:r>
              <a:rPr lang="es-ES" sz="1800" b="1" dirty="0" smtClean="0"/>
              <a:t>Jesús Caballero </a:t>
            </a:r>
            <a:r>
              <a:rPr lang="es-ES" sz="1800" b="1" dirty="0" err="1" smtClean="0"/>
              <a:t>Klink</a:t>
            </a:r>
            <a:r>
              <a:rPr lang="es-ES" sz="1800" b="1" dirty="0" smtClean="0"/>
              <a:t/>
            </a:r>
            <a:br>
              <a:rPr lang="es-ES" sz="1800" b="1" dirty="0" smtClean="0"/>
            </a:br>
            <a:r>
              <a:rPr lang="es-ES" sz="1800" b="1" dirty="0" smtClean="0"/>
              <a:t>				Fiscal Superior Comunidad de Madrid</a:t>
            </a:r>
            <a:br>
              <a:rPr lang="es-ES" sz="1800" b="1" dirty="0" smtClean="0"/>
            </a:br>
            <a:r>
              <a:rPr lang="es-ES" sz="1800" b="1" dirty="0" smtClean="0"/>
              <a:t/>
            </a:r>
            <a:br>
              <a:rPr lang="es-ES" sz="1800" b="1" dirty="0" smtClean="0"/>
            </a:br>
            <a:r>
              <a:rPr lang="es-ES" sz="1800" b="1" dirty="0" smtClean="0"/>
              <a:t/>
            </a:r>
            <a:br>
              <a:rPr lang="es-ES" sz="1800" b="1" dirty="0" smtClean="0"/>
            </a:br>
            <a:r>
              <a:rPr lang="es-ES" sz="1800" b="1" dirty="0" smtClean="0"/>
              <a:t>					9 de diciembre de 2015</a:t>
            </a:r>
            <a:r>
              <a:rPr lang="es-ES" sz="4000" b="1" dirty="0" smtClean="0"/>
              <a:t/>
            </a:r>
            <a:br>
              <a:rPr lang="es-ES" sz="4000" b="1" dirty="0" smtClean="0"/>
            </a:br>
            <a:endParaRPr lang="es-ES" sz="4000" dirty="0"/>
          </a:p>
        </p:txBody>
      </p:sp>
      <p:pic>
        <p:nvPicPr>
          <p:cNvPr id="7" name="Picture 2" descr="Fundación Ramón Areces">
            <a:hlinkClick r:id="rId2" tooltip="Fundación Ramón Areces"/>
          </p:cNvPr>
          <p:cNvPicPr>
            <a:picLocks noChangeAspect="1" noChangeArrowheads="1"/>
          </p:cNvPicPr>
          <p:nvPr/>
        </p:nvPicPr>
        <p:blipFill>
          <a:blip r:embed="rId3"/>
          <a:srcRect/>
          <a:stretch>
            <a:fillRect/>
          </a:stretch>
        </p:blipFill>
        <p:spPr bwMode="auto">
          <a:xfrm>
            <a:off x="5143504" y="500042"/>
            <a:ext cx="3629025" cy="228600"/>
          </a:xfrm>
          <a:prstGeom prst="rect">
            <a:avLst/>
          </a:prstGeom>
          <a:noFill/>
        </p:spPr>
      </p:pic>
      <p:pic>
        <p:nvPicPr>
          <p:cNvPr id="1028" name="Picture 4" descr="F:\JESUS PROYECTO\PONENCIA FUNDACION ARECES\untitled.png"/>
          <p:cNvPicPr>
            <a:picLocks noChangeAspect="1" noChangeArrowheads="1"/>
          </p:cNvPicPr>
          <p:nvPr/>
        </p:nvPicPr>
        <p:blipFill>
          <a:blip r:embed="rId4"/>
          <a:srcRect/>
          <a:stretch>
            <a:fillRect/>
          </a:stretch>
        </p:blipFill>
        <p:spPr bwMode="auto">
          <a:xfrm>
            <a:off x="0" y="0"/>
            <a:ext cx="1071538" cy="1006988"/>
          </a:xfrm>
          <a:prstGeom prst="rect">
            <a:avLst/>
          </a:prstGeom>
          <a:noFill/>
        </p:spPr>
      </p:pic>
      <p:sp>
        <p:nvSpPr>
          <p:cNvPr id="5" name="4 Marcador de número de diapositiva"/>
          <p:cNvSpPr>
            <a:spLocks noGrp="1"/>
          </p:cNvSpPr>
          <p:nvPr>
            <p:ph type="sldNum" sz="quarter" idx="12"/>
          </p:nvPr>
        </p:nvSpPr>
        <p:spPr/>
        <p:txBody>
          <a:bodyPr/>
          <a:lstStyle/>
          <a:p>
            <a:fld id="{132FADFE-3B8F-471C-ABF0-DBC7717ECBBC}" type="slidenum">
              <a:rPr lang="es-ES" smtClean="0"/>
              <a:pPr/>
              <a:t>1</a:t>
            </a:fld>
            <a:endParaRPr lang="es-ES"/>
          </a:p>
        </p:txBody>
      </p:sp>
    </p:spTree>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42910" y="274638"/>
            <a:ext cx="8043890" cy="6083320"/>
          </a:xfrm>
        </p:spPr>
        <p:txBody>
          <a:bodyPr>
            <a:normAutofit/>
          </a:bodyPr>
          <a:lstStyle/>
          <a:p>
            <a:r>
              <a:rPr lang="es-ES" sz="4000" b="1" dirty="0" smtClean="0"/>
              <a:t/>
            </a:r>
            <a:br>
              <a:rPr lang="es-ES" sz="4000" b="1" dirty="0" smtClean="0"/>
            </a:br>
            <a:r>
              <a:rPr lang="es-ES" sz="4000" b="1" dirty="0" smtClean="0"/>
              <a:t/>
            </a:r>
            <a:br>
              <a:rPr lang="es-ES" sz="4000" b="1" dirty="0" smtClean="0"/>
            </a:br>
            <a:r>
              <a:rPr lang="es-ES" sz="4000" b="1" dirty="0" smtClean="0"/>
              <a:t/>
            </a:r>
            <a:br>
              <a:rPr lang="es-ES" sz="4000" b="1" dirty="0" smtClean="0"/>
            </a:br>
            <a:r>
              <a:rPr lang="es-ES" sz="4000" b="1" dirty="0" smtClean="0"/>
              <a:t/>
            </a:r>
            <a:br>
              <a:rPr lang="es-ES" sz="4000" b="1" dirty="0" smtClean="0"/>
            </a:br>
            <a:r>
              <a:rPr lang="es-ES" sz="4000" b="1" dirty="0" smtClean="0">
                <a:latin typeface="Arial Narrow" pitchFamily="34" charset="0"/>
              </a:rPr>
              <a:t/>
            </a:r>
            <a:br>
              <a:rPr lang="es-ES" sz="4000" b="1" dirty="0" smtClean="0">
                <a:latin typeface="Arial Narrow" pitchFamily="34" charset="0"/>
              </a:rPr>
            </a:br>
            <a:endParaRPr lang="es-ES" sz="4000" dirty="0">
              <a:latin typeface="Arial Narrow" pitchFamily="34" charset="0"/>
            </a:endParaRPr>
          </a:p>
        </p:txBody>
      </p:sp>
      <p:sp>
        <p:nvSpPr>
          <p:cNvPr id="6" name="5 Rectángulo"/>
          <p:cNvSpPr/>
          <p:nvPr/>
        </p:nvSpPr>
        <p:spPr>
          <a:xfrm>
            <a:off x="785786" y="357167"/>
            <a:ext cx="7429552" cy="6555641"/>
          </a:xfrm>
          <a:prstGeom prst="rect">
            <a:avLst/>
          </a:prstGeom>
        </p:spPr>
        <p:txBody>
          <a:bodyPr wrap="square">
            <a:spAutoFit/>
          </a:bodyPr>
          <a:lstStyle/>
          <a:p>
            <a:pPr>
              <a:buFont typeface="Arial" pitchFamily="34" charset="0"/>
              <a:buChar char="•"/>
            </a:pPr>
            <a:endParaRPr lang="es-ES" sz="2800" dirty="0" smtClean="0"/>
          </a:p>
          <a:p>
            <a:pPr>
              <a:buFont typeface="Arial" pitchFamily="34" charset="0"/>
              <a:buChar char="•"/>
            </a:pPr>
            <a:r>
              <a:rPr lang="es-ES" sz="2800" dirty="0" smtClean="0"/>
              <a:t>Desde la  Ley Orgánica 5/2010 que reformó el Código Penal las empresas pueden ser imputadas por delitos.</a:t>
            </a:r>
          </a:p>
          <a:p>
            <a:endParaRPr lang="es-ES" sz="2800" dirty="0" smtClean="0"/>
          </a:p>
          <a:p>
            <a:pPr>
              <a:buFont typeface="Arial" pitchFamily="34" charset="0"/>
              <a:buChar char="•"/>
            </a:pPr>
            <a:r>
              <a:rPr lang="es-ES" sz="2800" dirty="0" smtClean="0"/>
              <a:t>Las empresas habrán de prever e institucionalizar por imperativo legal  algunas de las cuestiones de las  que se viene ocupando la Ética empresarial  en tanto pueden ser imputadas como personas jurídicas por hechos delictivos que se cometan por las personas que la integran, en beneficio y provecho de aquélla</a:t>
            </a:r>
          </a:p>
          <a:p>
            <a:pPr>
              <a:buFont typeface="Arial" pitchFamily="34" charset="0"/>
              <a:buChar char="•"/>
            </a:pPr>
            <a:endParaRPr lang="es-ES" sz="2800" dirty="0" smtClean="0"/>
          </a:p>
          <a:p>
            <a:pPr>
              <a:buFont typeface="Arial" pitchFamily="34" charset="0"/>
              <a:buChar char="•"/>
            </a:pPr>
            <a:endParaRPr lang="es-ES" sz="2800" dirty="0" smtClean="0"/>
          </a:p>
        </p:txBody>
      </p:sp>
      <p:pic>
        <p:nvPicPr>
          <p:cNvPr id="5" name="Picture 4" descr="F:\JESUS PROYECTO\PONENCIA FUNDACION ARECES\untitled.png"/>
          <p:cNvPicPr>
            <a:picLocks noChangeAspect="1" noChangeArrowheads="1"/>
          </p:cNvPicPr>
          <p:nvPr/>
        </p:nvPicPr>
        <p:blipFill>
          <a:blip r:embed="rId3"/>
          <a:srcRect/>
          <a:stretch>
            <a:fillRect/>
          </a:stretch>
        </p:blipFill>
        <p:spPr bwMode="auto">
          <a:xfrm>
            <a:off x="0" y="0"/>
            <a:ext cx="988200" cy="928670"/>
          </a:xfrm>
          <a:prstGeom prst="rect">
            <a:avLst/>
          </a:prstGeom>
          <a:noFill/>
        </p:spPr>
      </p:pic>
      <p:sp>
        <p:nvSpPr>
          <p:cNvPr id="7" name="6 Marcador de número de diapositiva"/>
          <p:cNvSpPr>
            <a:spLocks noGrp="1"/>
          </p:cNvSpPr>
          <p:nvPr>
            <p:ph type="sldNum" sz="quarter" idx="12"/>
          </p:nvPr>
        </p:nvSpPr>
        <p:spPr/>
        <p:txBody>
          <a:bodyPr/>
          <a:lstStyle/>
          <a:p>
            <a:fld id="{132FADFE-3B8F-471C-ABF0-DBC7717ECBBC}" type="slidenum">
              <a:rPr lang="es-ES" smtClean="0"/>
              <a:pPr/>
              <a:t>2</a:t>
            </a:fld>
            <a:endParaRPr lang="es-E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wipe(down)">
                                      <p:cBhvr>
                                        <p:cTn id="1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511816"/>
          </a:xfrm>
        </p:spPr>
        <p:txBody>
          <a:bodyPr>
            <a:normAutofit/>
          </a:bodyPr>
          <a:lstStyle/>
          <a:p>
            <a:pPr lvl="0"/>
            <a:r>
              <a:rPr lang="es-ES" sz="3200" dirty="0" smtClean="0"/>
              <a:t>Ley Orgánica 1/2015, de 30 de marzo de reforma del Código Penal, que entró en vigor en julio de 2015, modificó el régimen de responsabilidad penal de las empresas incluyendo las líneas a tener en cuenta a la hora de adoptar e implementar programas de prevención de delitos, punto de partida de los  criterios básicos sobre la forma y efectos de la </a:t>
            </a:r>
            <a:r>
              <a:rPr lang="es-ES" sz="3200" i="1" dirty="0" err="1" smtClean="0"/>
              <a:t>compliance</a:t>
            </a:r>
            <a:r>
              <a:rPr lang="es-ES" sz="3200" i="1" dirty="0" smtClean="0"/>
              <a:t> </a:t>
            </a:r>
            <a:r>
              <a:rPr lang="es-ES" sz="3200" dirty="0" smtClean="0"/>
              <a:t>penal</a:t>
            </a:r>
            <a:endParaRPr lang="es-ES" sz="3200"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3</a:t>
            </a:fld>
            <a:endParaRPr lang="es-ES"/>
          </a:p>
        </p:txBody>
      </p:sp>
      <p:pic>
        <p:nvPicPr>
          <p:cNvPr id="4"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endParaRPr lang="es-ES" dirty="0"/>
          </a:p>
        </p:txBody>
      </p:sp>
      <p:sp>
        <p:nvSpPr>
          <p:cNvPr id="7" name="6 Marcador de contenido"/>
          <p:cNvSpPr>
            <a:spLocks noGrp="1"/>
          </p:cNvSpPr>
          <p:nvPr>
            <p:ph idx="1"/>
          </p:nvPr>
        </p:nvSpPr>
        <p:spPr>
          <a:xfrm>
            <a:off x="457200" y="571480"/>
            <a:ext cx="8229600" cy="5786478"/>
          </a:xfrm>
        </p:spPr>
        <p:txBody>
          <a:bodyPr>
            <a:normAutofit fontScale="25000" lnSpcReduction="20000"/>
          </a:bodyPr>
          <a:lstStyle/>
          <a:p>
            <a:pPr>
              <a:buNone/>
            </a:pPr>
            <a:endParaRPr lang="es-ES" dirty="0" smtClean="0"/>
          </a:p>
          <a:p>
            <a:pPr>
              <a:lnSpc>
                <a:spcPct val="170000"/>
              </a:lnSpc>
            </a:pPr>
            <a:endParaRPr lang="es-ES" sz="7000" dirty="0" smtClean="0"/>
          </a:p>
          <a:p>
            <a:pPr>
              <a:lnSpc>
                <a:spcPct val="120000"/>
              </a:lnSpc>
            </a:pPr>
            <a:r>
              <a:rPr lang="es-ES" sz="12800" dirty="0" smtClean="0"/>
              <a:t>Por mandato del principio de legalidad, el Derecho Penal no tiene otra fuente que la propia ley. </a:t>
            </a:r>
          </a:p>
          <a:p>
            <a:pPr>
              <a:lnSpc>
                <a:spcPct val="120000"/>
              </a:lnSpc>
            </a:pPr>
            <a:r>
              <a:rPr lang="es-ES" sz="12800" dirty="0" smtClean="0"/>
              <a:t>La  Circular 1/2011 dictada por la Fiscalía General del Estado que interpretaba los dictados de la reforma del  Código Penal efectuada por Ley Orgánica número 5/2010, el punto de vista interpretativo de referencia </a:t>
            </a:r>
            <a:br>
              <a:rPr lang="es-ES" sz="12800" dirty="0" smtClean="0"/>
            </a:br>
            <a:r>
              <a:rPr lang="es-ES" sz="8600" dirty="0" smtClean="0"/>
              <a:t/>
            </a:r>
            <a:br>
              <a:rPr lang="es-ES" sz="8600" dirty="0" smtClean="0"/>
            </a:br>
            <a:endParaRPr lang="es-ES" sz="8600"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4</a:t>
            </a:fld>
            <a:endParaRPr lang="es-ES"/>
          </a:p>
        </p:txBody>
      </p:sp>
      <p:pic>
        <p:nvPicPr>
          <p:cNvPr id="8"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20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EL CÓDIGO PENAL VIGENTE</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214422"/>
            <a:ext cx="8229600" cy="4911741"/>
          </a:xfrm>
        </p:spPr>
        <p:txBody>
          <a:bodyPr/>
          <a:lstStyle/>
          <a:p>
            <a:r>
              <a:rPr lang="es-ES" dirty="0" smtClean="0"/>
              <a:t>Nuevo artículo 31 bis del CP: dispone un modelo de responsabilidad autónoma de la empresa, independiente de la responsabilidad de las personas físicas por los delitos que cometan.</a:t>
            </a:r>
          </a:p>
          <a:p>
            <a:r>
              <a:rPr lang="es-ES" dirty="0" smtClean="0"/>
              <a:t>Modelo de </a:t>
            </a:r>
            <a:r>
              <a:rPr lang="es-ES" i="1" dirty="0" err="1" smtClean="0"/>
              <a:t>Compliance</a:t>
            </a:r>
            <a:r>
              <a:rPr lang="es-ES" dirty="0" smtClean="0"/>
              <a:t> penal o programa de prevención de actividades ilícitas y de control </a:t>
            </a:r>
            <a:r>
              <a:rPr lang="es-ES" i="1" dirty="0" smtClean="0"/>
              <a:t>a posteriori.</a:t>
            </a:r>
            <a:endParaRPr lang="es-ES" i="1"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5</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CRITERIOS DE IMPUTACIÓN</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000108"/>
            <a:ext cx="8229600" cy="5429288"/>
          </a:xfrm>
        </p:spPr>
        <p:txBody>
          <a:bodyPr>
            <a:normAutofit fontScale="92500" lnSpcReduction="10000"/>
          </a:bodyPr>
          <a:lstStyle/>
          <a:p>
            <a:r>
              <a:rPr lang="es-ES" dirty="0" smtClean="0"/>
              <a:t>¿Cuáles son las </a:t>
            </a:r>
            <a:r>
              <a:rPr lang="es-ES" b="1" dirty="0" smtClean="0"/>
              <a:t>personas jurídicas penalmente responsables</a:t>
            </a:r>
            <a:r>
              <a:rPr lang="es-ES" dirty="0" smtClean="0"/>
              <a:t>?</a:t>
            </a:r>
          </a:p>
          <a:p>
            <a:r>
              <a:rPr lang="es-ES" dirty="0" smtClean="0"/>
              <a:t>Toda clase de entidades, sociedades mercantiles privadas y públicas, asociaciones, fundaciones, partidos políticos o sindicatos,  legalmente constituidas, que realicen una mínima actividad lícita, quedando excluidas las meras sociedades pantalla o ficticias ( art 66 bis 2 ).  </a:t>
            </a:r>
          </a:p>
          <a:p>
            <a:pPr lvl="0"/>
            <a:r>
              <a:rPr lang="es-ES" dirty="0" smtClean="0"/>
              <a:t>Se excluyen: entidades que ejerzan potestades públicas de soberanía o administrativas ( art 31 quinquies.1)</a:t>
            </a:r>
          </a:p>
          <a:p>
            <a:endParaRPr lang="es-ES" dirty="0" smtClean="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6</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214422"/>
            <a:ext cx="8229600" cy="5286412"/>
          </a:xfrm>
        </p:spPr>
        <p:txBody>
          <a:bodyPr>
            <a:normAutofit/>
          </a:bodyPr>
          <a:lstStyle/>
          <a:p>
            <a:r>
              <a:rPr lang="es-ES" dirty="0" smtClean="0"/>
              <a:t>¿Qué </a:t>
            </a:r>
            <a:r>
              <a:rPr lang="es-ES" b="1" dirty="0" smtClean="0"/>
              <a:t>conductas</a:t>
            </a:r>
            <a:r>
              <a:rPr lang="es-ES" dirty="0" smtClean="0"/>
              <a:t> son penalmente relevantes?</a:t>
            </a:r>
          </a:p>
          <a:p>
            <a:r>
              <a:rPr lang="es-ES" dirty="0" smtClean="0"/>
              <a:t>1.- Delitos cometidos en nombre de la entidad  y en beneficio directo o indirecto de la misma  por representantes legales de la empresa o autorizados para tomar decisiones en el nombre de la misma o con facultades de organización y control dentro de la misma. </a:t>
            </a:r>
            <a:endParaRPr lang="es-ES"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7</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011222"/>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357298"/>
            <a:ext cx="8229600" cy="4768865"/>
          </a:xfrm>
        </p:spPr>
        <p:txBody>
          <a:bodyPr/>
          <a:lstStyle/>
          <a:p>
            <a:r>
              <a:rPr lang="es-ES" dirty="0" smtClean="0"/>
              <a:t>2.- Delitos cometidos en nombre de la entidad  y en beneficio directo o indirecto de la misma  por empleados, sometidos a la autoridad de los ejecutivos que “</a:t>
            </a:r>
            <a:r>
              <a:rPr lang="es-ES" i="1" dirty="0" smtClean="0"/>
              <a:t>han podido realizar los hechos por haberse incumplido gravemente por aquéllos los deberes de supervisión, vigilancia y control de su actividad”</a:t>
            </a:r>
            <a:endParaRPr lang="es-ES"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8</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428736"/>
            <a:ext cx="8229600" cy="4697427"/>
          </a:xfrm>
        </p:spPr>
        <p:txBody>
          <a:bodyPr>
            <a:normAutofit/>
          </a:bodyPr>
          <a:lstStyle/>
          <a:p>
            <a:r>
              <a:rPr lang="es-ES" sz="3600" dirty="0" smtClean="0"/>
              <a:t>La conducta ha de ser </a:t>
            </a:r>
            <a:r>
              <a:rPr lang="es-ES" sz="3600" b="1" dirty="0" smtClean="0"/>
              <a:t>típica</a:t>
            </a:r>
            <a:r>
              <a:rPr lang="es-ES" sz="3600" dirty="0" smtClean="0"/>
              <a:t> ( solo cabe imputación entre los delitos previstos en las disposiciones del Libro II del Código Penal) y </a:t>
            </a:r>
            <a:r>
              <a:rPr lang="es-ES" sz="3600" b="1" dirty="0" smtClean="0"/>
              <a:t>antijurídica</a:t>
            </a:r>
            <a:r>
              <a:rPr lang="es-ES" sz="3600" dirty="0" smtClean="0"/>
              <a:t> ( no concurra causa de exención de la responsabilidad penal)</a:t>
            </a:r>
            <a:endParaRPr lang="es-ES" sz="3600"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9</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357298"/>
            <a:ext cx="8229600" cy="4768865"/>
          </a:xfrm>
        </p:spPr>
        <p:txBody>
          <a:bodyPr/>
          <a:lstStyle/>
          <a:p>
            <a:r>
              <a:rPr lang="es-ES" b="1" dirty="0" smtClean="0"/>
              <a:t>Exención de la responsabilidad </a:t>
            </a:r>
            <a:r>
              <a:rPr lang="es-ES" dirty="0" smtClean="0"/>
              <a:t>penal o atenuación si hay acreditación parcial implantando un modelo de </a:t>
            </a:r>
            <a:r>
              <a:rPr lang="es-ES" i="1" dirty="0" err="1" smtClean="0"/>
              <a:t>compliance</a:t>
            </a:r>
            <a:r>
              <a:rPr lang="es-ES" dirty="0" smtClean="0"/>
              <a:t>, que contenga medidas que objetivamente apropiadas para evitar o reducir el riesgo de que se produzcan delitos como el que se haya cometido. Dos supuestos:</a:t>
            </a:r>
            <a:endParaRPr lang="es-ES"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10</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00042"/>
            <a:ext cx="8229600" cy="571504"/>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CRITERIOS DE IMPUTACIÓN </a:t>
            </a:r>
            <a:r>
              <a:rPr lang="es-ES" sz="3200" dirty="0" smtClean="0"/>
              <a:t/>
            </a:r>
            <a:br>
              <a:rPr lang="es-ES" sz="3200" dirty="0" smtClean="0"/>
            </a:b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142984"/>
            <a:ext cx="8229600" cy="5214974"/>
          </a:xfrm>
        </p:spPr>
        <p:txBody>
          <a:bodyPr>
            <a:normAutofit fontScale="92500"/>
          </a:bodyPr>
          <a:lstStyle/>
          <a:p>
            <a:r>
              <a:rPr lang="es-ES" dirty="0" smtClean="0"/>
              <a:t>Cuando son autores de la conducta delictiva </a:t>
            </a:r>
            <a:r>
              <a:rPr lang="es-ES" b="1" dirty="0" smtClean="0"/>
              <a:t>directivos</a:t>
            </a:r>
            <a:r>
              <a:rPr lang="es-ES" dirty="0" smtClean="0"/>
              <a:t> o responsables de la organización (art 31 bis 2) : el programa de </a:t>
            </a:r>
            <a:r>
              <a:rPr lang="es-ES" i="1" dirty="0" err="1" smtClean="0"/>
              <a:t>compliance</a:t>
            </a:r>
            <a:r>
              <a:rPr lang="es-ES" dirty="0" smtClean="0"/>
              <a:t> tiene que contener medidas </a:t>
            </a:r>
            <a:r>
              <a:rPr lang="es-ES" u="sng" dirty="0" smtClean="0"/>
              <a:t>idóneas</a:t>
            </a:r>
            <a:r>
              <a:rPr lang="es-ES" dirty="0" smtClean="0"/>
              <a:t> para prevenir delitos,  con supervisión se </a:t>
            </a:r>
            <a:r>
              <a:rPr lang="es-ES" u="sng" dirty="0" smtClean="0"/>
              <a:t>confiada a un órgano específico</a:t>
            </a:r>
            <a:r>
              <a:rPr lang="es-ES" dirty="0" smtClean="0"/>
              <a:t> con poderes autónomos de control, </a:t>
            </a:r>
            <a:r>
              <a:rPr lang="es-ES" u="sng" dirty="0" smtClean="0"/>
              <a:t>que no haya efectuado dejación de funciones</a:t>
            </a:r>
            <a:r>
              <a:rPr lang="es-ES" dirty="0" smtClean="0"/>
              <a:t>, concurriendo una </a:t>
            </a:r>
            <a:r>
              <a:rPr lang="es-ES" u="sng" dirty="0" smtClean="0"/>
              <a:t>actuación fraudulenta</a:t>
            </a:r>
            <a:r>
              <a:rPr lang="es-ES" dirty="0" smtClean="0"/>
              <a:t> de la persona física, dolosa y dirigida a burlar los controles establecidos. </a:t>
            </a:r>
            <a:endParaRPr lang="es-ES"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11</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285860"/>
            <a:ext cx="8229600" cy="4840303"/>
          </a:xfrm>
        </p:spPr>
        <p:txBody>
          <a:bodyPr/>
          <a:lstStyle/>
          <a:p>
            <a:r>
              <a:rPr lang="es-ES" dirty="0" smtClean="0"/>
              <a:t>Cuando son autores de la conducta delictiva los </a:t>
            </a:r>
            <a:r>
              <a:rPr lang="es-ES" b="1" dirty="0" smtClean="0"/>
              <a:t>subordinados</a:t>
            </a:r>
            <a:r>
              <a:rPr lang="es-ES" dirty="0" smtClean="0"/>
              <a:t> o empleados (art 31 bis 4) , operará la exención cuando quienes ostentan facultades de organización y control se hayan ajustado a las </a:t>
            </a:r>
            <a:r>
              <a:rPr lang="es-ES" u="sng" dirty="0" smtClean="0"/>
              <a:t>medidas idóneas</a:t>
            </a:r>
            <a:r>
              <a:rPr lang="es-ES" dirty="0" smtClean="0"/>
              <a:t>, si no han fallado el modelo de cumplimiento mismo ni los responsables </a:t>
            </a:r>
            <a:endParaRPr lang="es-ES" u="sng"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12</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071546"/>
            <a:ext cx="8229600" cy="5054617"/>
          </a:xfrm>
        </p:spPr>
        <p:txBody>
          <a:bodyPr>
            <a:normAutofit lnSpcReduction="10000"/>
          </a:bodyPr>
          <a:lstStyle/>
          <a:p>
            <a:r>
              <a:rPr lang="es-ES" b="1" dirty="0" smtClean="0"/>
              <a:t>Medidas idóneas para prevenir y reducir delitos  en los modelos de </a:t>
            </a:r>
            <a:r>
              <a:rPr lang="es-ES" b="1" i="1" dirty="0" err="1" smtClean="0"/>
              <a:t>compliance</a:t>
            </a:r>
            <a:r>
              <a:rPr lang="es-ES" b="1" dirty="0" smtClean="0"/>
              <a:t>(art 31 bis 5)</a:t>
            </a:r>
          </a:p>
          <a:p>
            <a:r>
              <a:rPr lang="es-ES" dirty="0" smtClean="0"/>
              <a:t>El Código Penal establece requisitos mínimos, condiciones necesarias no suficientes.</a:t>
            </a:r>
          </a:p>
          <a:p>
            <a:r>
              <a:rPr lang="es-ES" dirty="0" smtClean="0"/>
              <a:t>La norma no contempla la infalibilidad del modelo sino que sea capaz de prevenir delitos o reducir el riesgo de que se cometan</a:t>
            </a:r>
          </a:p>
          <a:p>
            <a:pPr>
              <a:buNone/>
            </a:pPr>
            <a:endParaRPr lang="es-ES" b="1"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13</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142984"/>
            <a:ext cx="8229600" cy="4983179"/>
          </a:xfrm>
        </p:spPr>
        <p:txBody>
          <a:bodyPr>
            <a:normAutofit lnSpcReduction="10000"/>
          </a:bodyPr>
          <a:lstStyle/>
          <a:p>
            <a:r>
              <a:rPr lang="es-ES" dirty="0" smtClean="0"/>
              <a:t>1º No  será suficiente con un mero protocolo o declaración de principios sino un plan dotado de presupuesto, estructura, medidas concretas y supervisión, </a:t>
            </a:r>
            <a:r>
              <a:rPr lang="es-ES" smtClean="0"/>
              <a:t>y 2º la </a:t>
            </a:r>
            <a:r>
              <a:rPr lang="es-ES" dirty="0" smtClean="0"/>
              <a:t>empresa debe poder probar que realmente se ejecuta</a:t>
            </a:r>
          </a:p>
          <a:p>
            <a:r>
              <a:rPr lang="es-ES" dirty="0" smtClean="0"/>
              <a:t>La producción del ilícito penal no significa en todo caso prueba de que el programa no se considere efectivo en la prevención y detección de la conducta criminal</a:t>
            </a:r>
            <a:r>
              <a:rPr lang="es-ES" b="1" i="1" dirty="0" smtClean="0"/>
              <a:t>.</a:t>
            </a:r>
            <a:endParaRPr lang="es-ES" dirty="0" smtClean="0"/>
          </a:p>
          <a:p>
            <a:endParaRPr lang="es-ES" dirty="0" smtClean="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14</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142984"/>
            <a:ext cx="8229600" cy="4983179"/>
          </a:xfrm>
        </p:spPr>
        <p:txBody>
          <a:bodyPr>
            <a:normAutofit/>
          </a:bodyPr>
          <a:lstStyle/>
          <a:p>
            <a:r>
              <a:rPr lang="es-ES" b="1" dirty="0" smtClean="0"/>
              <a:t>En el caso de PYMES</a:t>
            </a:r>
            <a:r>
              <a:rPr lang="es-ES" dirty="0" smtClean="0"/>
              <a:t>, (a 1 de enero del año 2014 en España son el 99,8% del tejido empresarial, DIRCE) , se prevé la exención del art. 31 bis 3, las </a:t>
            </a:r>
            <a:r>
              <a:rPr lang="es-ES" i="1" dirty="0" smtClean="0"/>
              <a:t>funciones de supervisión (...) podrán ser asumidas directamente por el órgano de administración. </a:t>
            </a:r>
          </a:p>
          <a:p>
            <a:pPr lvl="7"/>
            <a:endParaRPr lang="es-ES" i="1" dirty="0" smtClean="0"/>
          </a:p>
          <a:p>
            <a:pPr>
              <a:buNone/>
            </a:pPr>
            <a:r>
              <a:rPr lang="es-ES" i="1" dirty="0" smtClean="0"/>
              <a:t>	</a:t>
            </a:r>
            <a:r>
              <a:rPr lang="es-ES" dirty="0" smtClean="0"/>
              <a:t>La persona jurídica responderá siempre si el delito lo comete un miembro del órgano de administración </a:t>
            </a:r>
          </a:p>
          <a:p>
            <a:endParaRPr lang="es-ES" i="1" dirty="0" smtClean="0"/>
          </a:p>
          <a:p>
            <a:pPr>
              <a:buNone/>
            </a:pPr>
            <a:endParaRPr lang="es-ES" dirty="0" smtClean="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15</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
        <p:nvSpPr>
          <p:cNvPr id="10" name="9 Flecha abajo"/>
          <p:cNvSpPr/>
          <p:nvPr/>
        </p:nvSpPr>
        <p:spPr>
          <a:xfrm>
            <a:off x="4143372" y="4143380"/>
            <a:ext cx="71438"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down)">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CRITERIOS DE IMPUTACIÓN </a:t>
            </a: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071546"/>
            <a:ext cx="8229600" cy="5286412"/>
          </a:xfrm>
        </p:spPr>
        <p:txBody>
          <a:bodyPr>
            <a:normAutofit fontScale="92500" lnSpcReduction="10000"/>
          </a:bodyPr>
          <a:lstStyle/>
          <a:p>
            <a:r>
              <a:rPr lang="es-ES" b="1" dirty="0" smtClean="0"/>
              <a:t>En supuestos de responsabilidad simultánea de personas físicas y jurídicas </a:t>
            </a:r>
            <a:r>
              <a:rPr lang="es-ES" dirty="0" smtClean="0"/>
              <a:t>art 31 ter: la persona jurídica responde de modo autónomo, aunque la persona física no haya sido identificada, no haya sido posible dirigir el procedimiento contra ella, sea inimputable, haya fallecido o sustraído a la acción de la </a:t>
            </a:r>
            <a:r>
              <a:rPr lang="es-ES" smtClean="0"/>
              <a:t>justicia. A </a:t>
            </a:r>
            <a:r>
              <a:rPr lang="es-ES" dirty="0" smtClean="0"/>
              <a:t>la persona jurídica no le incumben las circunstancias atenuantes o agravantes concurrentes en la persona física.</a:t>
            </a:r>
          </a:p>
          <a:p>
            <a:r>
              <a:rPr lang="es-ES" dirty="0" smtClean="0"/>
              <a:t>Condenas simultáneas con penas de multa, compensaciones.</a:t>
            </a:r>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16</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sz="3600" b="1" dirty="0" smtClean="0"/>
              <a:t> </a:t>
            </a:r>
            <a:r>
              <a:rPr lang="es-ES" dirty="0" smtClean="0"/>
              <a:t/>
            </a:r>
            <a:br>
              <a:rPr lang="es-ES" dirty="0" smtClean="0"/>
            </a:br>
            <a:r>
              <a:rPr lang="es-ES" dirty="0" smtClean="0"/>
              <a:t/>
            </a:r>
            <a:br>
              <a:rPr lang="es-ES" dirty="0" smtClean="0"/>
            </a:br>
            <a:r>
              <a:rPr lang="es-ES" dirty="0" smtClean="0"/>
              <a:t/>
            </a:r>
            <a:br>
              <a:rPr lang="es-ES" dirty="0" smtClean="0"/>
            </a:br>
            <a:endParaRPr lang="es-ES" dirty="0"/>
          </a:p>
        </p:txBody>
      </p:sp>
      <p:sp>
        <p:nvSpPr>
          <p:cNvPr id="7" name="6 Marcador de contenido"/>
          <p:cNvSpPr>
            <a:spLocks noGrp="1"/>
          </p:cNvSpPr>
          <p:nvPr>
            <p:ph idx="1"/>
          </p:nvPr>
        </p:nvSpPr>
        <p:spPr>
          <a:xfrm>
            <a:off x="457200" y="1285860"/>
            <a:ext cx="8229600" cy="4840303"/>
          </a:xfrm>
        </p:spPr>
        <p:txBody>
          <a:bodyPr/>
          <a:lstStyle/>
          <a:p>
            <a:pPr lvl="1" algn="ctr">
              <a:buNone/>
            </a:pPr>
            <a:endParaRPr lang="es-ES" b="1" dirty="0" smtClean="0"/>
          </a:p>
          <a:p>
            <a:pPr lvl="1" algn="ctr">
              <a:buNone/>
            </a:pPr>
            <a:endParaRPr lang="es-ES" b="1" dirty="0" smtClean="0"/>
          </a:p>
          <a:p>
            <a:pPr lvl="1" algn="ctr">
              <a:buNone/>
            </a:pPr>
            <a:r>
              <a:rPr lang="es-ES" sz="4000" b="1" dirty="0" smtClean="0"/>
              <a:t>GRACIAS POR SU ATENCIÓN </a:t>
            </a:r>
            <a:endParaRPr lang="es-ES" sz="4000" b="1" dirty="0"/>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17</a:t>
            </a:fld>
            <a:endParaRPr lang="es-ES"/>
          </a:p>
        </p:txBody>
      </p:sp>
      <p:pic>
        <p:nvPicPr>
          <p:cNvPr id="5" name="Picture 4" descr="F:\JESUS PROYECTO\PONENCIA FUNDACION ARECES\untitled.png"/>
          <p:cNvPicPr>
            <a:picLocks noChangeAspect="1" noChangeArrowheads="1"/>
          </p:cNvPicPr>
          <p:nvPr/>
        </p:nvPicPr>
        <p:blipFill>
          <a:blip r:embed="rId2"/>
          <a:srcRect/>
          <a:stretch>
            <a:fillRect/>
          </a:stretch>
        </p:blipFill>
        <p:spPr bwMode="auto">
          <a:xfrm>
            <a:off x="0" y="0"/>
            <a:ext cx="928662" cy="872719"/>
          </a:xfrm>
          <a:prstGeom prst="rect">
            <a:avLst/>
          </a:prstGeom>
          <a:noFill/>
        </p:spPr>
      </p:pic>
    </p:spTree>
  </p:cSld>
  <p:clrMapOvr>
    <a:masterClrMapping/>
  </p:clrMapOvr>
  <p:transition spd="med">
    <p:wipe dir="r"/>
  </p:transition>
  <p:timing>
    <p:tnLst>
      <p:par>
        <p:cTn id="1" dur="indefinite" restart="never" nodeType="tmRoot"/>
      </p:par>
    </p:tnLst>
  </p:timing>
</p:sld>
</file>

<file path=ppt/theme/theme1.xml><?xml version="1.0" encoding="utf-8"?>
<a:theme xmlns:a="http://schemas.openxmlformats.org/drawingml/2006/main" name="Tema de Office">
  <a:themeElements>
    <a:clrScheme name="Personalizado 15">
      <a:dk1>
        <a:sysClr val="windowText" lastClr="000000"/>
      </a:dk1>
      <a:lt1>
        <a:srgbClr val="E7F9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C3F0FF"/>
      </a:hlink>
      <a:folHlink>
        <a:srgbClr val="694F07"/>
      </a:folHlink>
    </a:clrScheme>
    <a:fontScheme name="Personalizado 1">
      <a:majorFont>
        <a:latin typeface="Book Antiqua"/>
        <a:ea typeface=""/>
        <a:cs typeface=""/>
      </a:majorFont>
      <a:minorFont>
        <a:latin typeface="Book Antiqua"/>
        <a:ea typeface=""/>
        <a:cs typeface=""/>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1255</TotalTime>
  <Words>891</Words>
  <Application>Microsoft Office PowerPoint</Application>
  <PresentationFormat>Presentación en pantalla (4:3)</PresentationFormat>
  <Paragraphs>67</Paragraphs>
  <Slides>17</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Arial Narrow</vt:lpstr>
      <vt:lpstr>Book Antiqua</vt:lpstr>
      <vt:lpstr>Calibri</vt:lpstr>
      <vt:lpstr>Tema de Office</vt:lpstr>
      <vt:lpstr>    PRESUPUESTOS DE CULPABILIDAD DE LA PERSONA JURÍDICA: CRITERIOS DE IMPUTACIÓN        Jesús Caballero Klink     Fiscal Superior Comunidad de Madrid        9 de diciembre de 2015 </vt:lpstr>
      <vt:lpstr>     </vt:lpstr>
      <vt:lpstr>Ley Orgánica 1/2015, de 30 de marzo de reforma del Código Penal, que entró en vigor en julio de 2015, modificó el régimen de responsabilidad penal de las empresas incluyendo las líneas a tener en cuenta a la hora de adoptar e implementar programas de prevención de delitos, punto de partida de los  criterios básicos sobre la forma y efectos de la compliance penal</vt:lpstr>
      <vt:lpstr>Presentación de PowerPoint</vt:lpstr>
      <vt:lpstr>    EL CÓDIGO PENAL VIGENTE    </vt:lpstr>
      <vt:lpstr>    CRITERIOS DE IMPUTACIÓN    </vt:lpstr>
      <vt:lpstr>    CRITERIOS DE IMPUTACIÓN     </vt:lpstr>
      <vt:lpstr>     CRITERIOS DE IMPUTACIÓN     </vt:lpstr>
      <vt:lpstr>   CRITERIOS DE IMPUTACIÓN   </vt:lpstr>
      <vt:lpstr>     CRITERIOS DE IMPUTACIÓN     </vt:lpstr>
      <vt:lpstr>     CRITERIOS DE IMPUTACIÓN      </vt:lpstr>
      <vt:lpstr>     CRITERIOS DE IMPUTACIÓN     </vt:lpstr>
      <vt:lpstr>     CRITERIOS DE IMPUTACIÓN     </vt:lpstr>
      <vt:lpstr>     CRITERIOS DE IMPUTACIÓN     </vt:lpstr>
      <vt:lpstr>     CRITERIOS DE IMPUTACIÓN     </vt:lpstr>
      <vt:lpstr>     CRITERIOS DE IMPUTACIÓN     </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PRESUPUESTOS DE CULPABILIDAD DE LA PERSONA JURÍDICA: CRITERIOS DE IMPUTACIÓN        Jesús Caballero Klink     Fiscal Superior Comunidad de Madrid        9 de diciembre de 2015 </dc:title>
  <dc:creator>Esther Muñoz Sanchez</dc:creator>
  <cp:lastModifiedBy>CABALLERO KLINK, JESUS</cp:lastModifiedBy>
  <cp:revision>126</cp:revision>
  <dcterms:created xsi:type="dcterms:W3CDTF">2015-11-20T17:52:51Z</dcterms:created>
  <dcterms:modified xsi:type="dcterms:W3CDTF">2015-12-03T16:50:56Z</dcterms:modified>
</cp:coreProperties>
</file>