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sldIdLst>
    <p:sldId id="256" r:id="rId2"/>
    <p:sldId id="257" r:id="rId3"/>
    <p:sldId id="258" r:id="rId4"/>
    <p:sldId id="259" r:id="rId5"/>
    <p:sldId id="260" r:id="rId6"/>
    <p:sldId id="266" r:id="rId7"/>
    <p:sldId id="286" r:id="rId8"/>
    <p:sldId id="287" r:id="rId9"/>
    <p:sldId id="304" r:id="rId10"/>
    <p:sldId id="290" r:id="rId11"/>
    <p:sldId id="291" r:id="rId12"/>
    <p:sldId id="293" r:id="rId13"/>
    <p:sldId id="294" r:id="rId14"/>
    <p:sldId id="289" r:id="rId15"/>
    <p:sldId id="295" r:id="rId16"/>
    <p:sldId id="296" r:id="rId17"/>
    <p:sldId id="297" r:id="rId18"/>
    <p:sldId id="299" r:id="rId19"/>
    <p:sldId id="300" r:id="rId20"/>
    <p:sldId id="301" r:id="rId21"/>
    <p:sldId id="302" r:id="rId22"/>
    <p:sldId id="303" r:id="rId23"/>
    <p:sldId id="305" r:id="rId2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1FF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94660"/>
  </p:normalViewPr>
  <p:slideViewPr>
    <p:cSldViewPr>
      <p:cViewPr varScale="1">
        <p:scale>
          <a:sx n="106" d="100"/>
          <a:sy n="106" d="100"/>
        </p:scale>
        <p:origin x="-1116"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8A8780-62C9-4893-922E-40D6C0F3328D}" type="datetimeFigureOut">
              <a:rPr lang="it-IT" smtClean="0"/>
              <a:pPr/>
              <a:t>10/03/2014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206690-5743-467E-B3F5-EB675E40E135}" type="slidenum">
              <a:rPr lang="it-IT" smtClean="0"/>
              <a:pPr/>
              <a:t>‹Nº›</a:t>
            </a:fld>
            <a:endParaRPr lang="it-IT"/>
          </a:p>
        </p:txBody>
      </p:sp>
    </p:spTree>
    <p:extLst>
      <p:ext uri="{BB962C8B-B14F-4D97-AF65-F5344CB8AC3E}">
        <p14:creationId xmlns:p14="http://schemas.microsoft.com/office/powerpoint/2010/main" xmlns="" val="1436114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D7206690-5743-467E-B3F5-EB675E40E135}" type="slidenum">
              <a:rPr lang="it-IT" smtClean="0"/>
              <a:pPr/>
              <a:t>1</a:t>
            </a:fld>
            <a:endParaRPr lang="it-IT"/>
          </a:p>
        </p:txBody>
      </p:sp>
    </p:spTree>
    <p:extLst>
      <p:ext uri="{BB962C8B-B14F-4D97-AF65-F5344CB8AC3E}">
        <p14:creationId xmlns:p14="http://schemas.microsoft.com/office/powerpoint/2010/main" xmlns="" val="1283993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‹Nº›</a:t>
            </a:fld>
            <a:endParaRPr lang="it-IT"/>
          </a:p>
        </p:txBody>
      </p:sp>
    </p:spTree>
    <p:extLst>
      <p:ext uri="{BB962C8B-B14F-4D97-AF65-F5344CB8AC3E}">
        <p14:creationId xmlns:p14="http://schemas.microsoft.com/office/powerpoint/2010/main" xmlns="" val="3011397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‹Nº›</a:t>
            </a:fld>
            <a:endParaRPr lang="it-IT"/>
          </a:p>
        </p:txBody>
      </p:sp>
    </p:spTree>
    <p:extLst>
      <p:ext uri="{BB962C8B-B14F-4D97-AF65-F5344CB8AC3E}">
        <p14:creationId xmlns:p14="http://schemas.microsoft.com/office/powerpoint/2010/main" xmlns="" val="4088141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‹Nº›</a:t>
            </a:fld>
            <a:endParaRPr lang="it-IT"/>
          </a:p>
        </p:txBody>
      </p:sp>
    </p:spTree>
    <p:extLst>
      <p:ext uri="{BB962C8B-B14F-4D97-AF65-F5344CB8AC3E}">
        <p14:creationId xmlns:p14="http://schemas.microsoft.com/office/powerpoint/2010/main" xmlns="" val="4263483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r>
              <a:rPr lang="it-IT" smtClean="0"/>
              <a:t>March 2014</a:t>
            </a:r>
            <a:endParaRPr lang="it-IT"/>
          </a:p>
        </p:txBody>
      </p:sp>
      <p:sp>
        <p:nvSpPr>
          <p:cNvPr id="6" name="Segnaposto piè di pagina 5"/>
          <p:cNvSpPr>
            <a:spLocks noGrp="1"/>
          </p:cNvSpPr>
          <p:nvPr>
            <p:ph type="ftr" sz="quarter" idx="11"/>
          </p:nvPr>
        </p:nvSpPr>
        <p:spPr/>
        <p:txBody>
          <a:bodyPr/>
          <a:lstStyle/>
          <a:p>
            <a:r>
              <a:rPr lang="en-US" smtClean="0"/>
              <a:t>Elsa Fornero, University of Torino and CeRP</a:t>
            </a:r>
            <a:endParaRPr lang="it-IT"/>
          </a:p>
        </p:txBody>
      </p:sp>
      <p:sp>
        <p:nvSpPr>
          <p:cNvPr id="7" name="Segnaposto numero diapositiva 6"/>
          <p:cNvSpPr>
            <a:spLocks noGrp="1"/>
          </p:cNvSpPr>
          <p:nvPr>
            <p:ph type="sldNum" sz="quarter" idx="12"/>
          </p:nvPr>
        </p:nvSpPr>
        <p:spPr/>
        <p:txBody>
          <a:bodyPr/>
          <a:lstStyle/>
          <a:p>
            <a:fld id="{9179319E-E7D9-4636-A366-0EC26A818BB0}" type="slidenum">
              <a:rPr lang="it-IT" smtClean="0"/>
              <a:pPr/>
              <a:t>‹Nº›</a:t>
            </a:fld>
            <a:endParaRPr lang="it-IT"/>
          </a:p>
        </p:txBody>
      </p:sp>
    </p:spTree>
    <p:extLst>
      <p:ext uri="{BB962C8B-B14F-4D97-AF65-F5344CB8AC3E}">
        <p14:creationId xmlns:p14="http://schemas.microsoft.com/office/powerpoint/2010/main" xmlns="" val="3712273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r>
              <a:rPr lang="it-IT" smtClean="0"/>
              <a:t>March 2014</a:t>
            </a:r>
            <a:endParaRPr lang="it-IT"/>
          </a:p>
        </p:txBody>
      </p:sp>
      <p:sp>
        <p:nvSpPr>
          <p:cNvPr id="8" name="Segnaposto piè di pagina 7"/>
          <p:cNvSpPr>
            <a:spLocks noGrp="1"/>
          </p:cNvSpPr>
          <p:nvPr>
            <p:ph type="ftr" sz="quarter" idx="11"/>
          </p:nvPr>
        </p:nvSpPr>
        <p:spPr/>
        <p:txBody>
          <a:bodyPr/>
          <a:lstStyle/>
          <a:p>
            <a:r>
              <a:rPr lang="en-US" smtClean="0"/>
              <a:t>Elsa Fornero, University of Torino and CeRP</a:t>
            </a:r>
            <a:endParaRPr lang="it-IT"/>
          </a:p>
        </p:txBody>
      </p:sp>
      <p:sp>
        <p:nvSpPr>
          <p:cNvPr id="9" name="Segnaposto numero diapositiva 8"/>
          <p:cNvSpPr>
            <a:spLocks noGrp="1"/>
          </p:cNvSpPr>
          <p:nvPr>
            <p:ph type="sldNum" sz="quarter" idx="12"/>
          </p:nvPr>
        </p:nvSpPr>
        <p:spPr/>
        <p:txBody>
          <a:bodyPr/>
          <a:lstStyle/>
          <a:p>
            <a:fld id="{9179319E-E7D9-4636-A366-0EC26A818BB0}" type="slidenum">
              <a:rPr lang="it-IT" smtClean="0"/>
              <a:pPr/>
              <a:t>‹Nº›</a:t>
            </a:fld>
            <a:endParaRPr lang="it-IT"/>
          </a:p>
        </p:txBody>
      </p:sp>
    </p:spTree>
    <p:extLst>
      <p:ext uri="{BB962C8B-B14F-4D97-AF65-F5344CB8AC3E}">
        <p14:creationId xmlns:p14="http://schemas.microsoft.com/office/powerpoint/2010/main" xmlns="" val="2473790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r>
              <a:rPr lang="it-IT" smtClean="0"/>
              <a:t>March 2014</a:t>
            </a:r>
            <a:endParaRPr lang="it-IT"/>
          </a:p>
        </p:txBody>
      </p:sp>
      <p:sp>
        <p:nvSpPr>
          <p:cNvPr id="4" name="Segnaposto piè di pagina 3"/>
          <p:cNvSpPr>
            <a:spLocks noGrp="1"/>
          </p:cNvSpPr>
          <p:nvPr>
            <p:ph type="ftr" sz="quarter" idx="11"/>
          </p:nvPr>
        </p:nvSpPr>
        <p:spPr/>
        <p:txBody>
          <a:bodyPr/>
          <a:lstStyle/>
          <a:p>
            <a:r>
              <a:rPr lang="en-US" smtClean="0"/>
              <a:t>Elsa Fornero, University of Torino and CeRP</a:t>
            </a:r>
            <a:endParaRPr lang="it-IT"/>
          </a:p>
        </p:txBody>
      </p:sp>
      <p:sp>
        <p:nvSpPr>
          <p:cNvPr id="5" name="Segnaposto numero diapositiva 4"/>
          <p:cNvSpPr>
            <a:spLocks noGrp="1"/>
          </p:cNvSpPr>
          <p:nvPr>
            <p:ph type="sldNum" sz="quarter" idx="12"/>
          </p:nvPr>
        </p:nvSpPr>
        <p:spPr/>
        <p:txBody>
          <a:bodyPr/>
          <a:lstStyle/>
          <a:p>
            <a:fld id="{9179319E-E7D9-4636-A366-0EC26A818BB0}" type="slidenum">
              <a:rPr lang="it-IT" smtClean="0"/>
              <a:pPr/>
              <a:t>‹Nº›</a:t>
            </a:fld>
            <a:endParaRPr lang="it-IT"/>
          </a:p>
        </p:txBody>
      </p:sp>
    </p:spTree>
    <p:extLst>
      <p:ext uri="{BB962C8B-B14F-4D97-AF65-F5344CB8AC3E}">
        <p14:creationId xmlns:p14="http://schemas.microsoft.com/office/powerpoint/2010/main" xmlns="" val="3141293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r>
              <a:rPr lang="it-IT" smtClean="0"/>
              <a:t>March 2014</a:t>
            </a:r>
            <a:endParaRPr lang="it-IT"/>
          </a:p>
        </p:txBody>
      </p:sp>
      <p:sp>
        <p:nvSpPr>
          <p:cNvPr id="3" name="Segnaposto piè di pagina 2"/>
          <p:cNvSpPr>
            <a:spLocks noGrp="1"/>
          </p:cNvSpPr>
          <p:nvPr>
            <p:ph type="ftr" sz="quarter" idx="11"/>
          </p:nvPr>
        </p:nvSpPr>
        <p:spPr/>
        <p:txBody>
          <a:bodyPr/>
          <a:lstStyle/>
          <a:p>
            <a:r>
              <a:rPr lang="en-US" smtClean="0"/>
              <a:t>Elsa Fornero, University of Torino and CeRP</a:t>
            </a:r>
            <a:endParaRPr lang="it-IT"/>
          </a:p>
        </p:txBody>
      </p:sp>
      <p:sp>
        <p:nvSpPr>
          <p:cNvPr id="4" name="Segnaposto numero diapositiva 3"/>
          <p:cNvSpPr>
            <a:spLocks noGrp="1"/>
          </p:cNvSpPr>
          <p:nvPr>
            <p:ph type="sldNum" sz="quarter" idx="12"/>
          </p:nvPr>
        </p:nvSpPr>
        <p:spPr/>
        <p:txBody>
          <a:bodyPr/>
          <a:lstStyle/>
          <a:p>
            <a:fld id="{9179319E-E7D9-4636-A366-0EC26A818BB0}" type="slidenum">
              <a:rPr lang="it-IT" smtClean="0"/>
              <a:pPr/>
              <a:t>‹Nº›</a:t>
            </a:fld>
            <a:endParaRPr lang="it-IT"/>
          </a:p>
        </p:txBody>
      </p:sp>
    </p:spTree>
    <p:extLst>
      <p:ext uri="{BB962C8B-B14F-4D97-AF65-F5344CB8AC3E}">
        <p14:creationId xmlns:p14="http://schemas.microsoft.com/office/powerpoint/2010/main" xmlns="" val="476314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r>
              <a:rPr lang="it-IT" smtClean="0"/>
              <a:t>March 2014</a:t>
            </a:r>
            <a:endParaRPr lang="it-IT"/>
          </a:p>
        </p:txBody>
      </p:sp>
      <p:sp>
        <p:nvSpPr>
          <p:cNvPr id="6" name="Segnaposto piè di pagina 5"/>
          <p:cNvSpPr>
            <a:spLocks noGrp="1"/>
          </p:cNvSpPr>
          <p:nvPr>
            <p:ph type="ftr" sz="quarter" idx="11"/>
          </p:nvPr>
        </p:nvSpPr>
        <p:spPr/>
        <p:txBody>
          <a:bodyPr/>
          <a:lstStyle/>
          <a:p>
            <a:r>
              <a:rPr lang="en-US" smtClean="0"/>
              <a:t>Elsa Fornero, University of Torino and CeRP</a:t>
            </a:r>
            <a:endParaRPr lang="it-IT"/>
          </a:p>
        </p:txBody>
      </p:sp>
      <p:sp>
        <p:nvSpPr>
          <p:cNvPr id="7" name="Segnaposto numero diapositiva 6"/>
          <p:cNvSpPr>
            <a:spLocks noGrp="1"/>
          </p:cNvSpPr>
          <p:nvPr>
            <p:ph type="sldNum" sz="quarter" idx="12"/>
          </p:nvPr>
        </p:nvSpPr>
        <p:spPr/>
        <p:txBody>
          <a:bodyPr/>
          <a:lstStyle/>
          <a:p>
            <a:fld id="{9179319E-E7D9-4636-A366-0EC26A818BB0}" type="slidenum">
              <a:rPr lang="it-IT" smtClean="0"/>
              <a:pPr/>
              <a:t>‹Nº›</a:t>
            </a:fld>
            <a:endParaRPr lang="it-IT"/>
          </a:p>
        </p:txBody>
      </p:sp>
    </p:spTree>
    <p:extLst>
      <p:ext uri="{BB962C8B-B14F-4D97-AF65-F5344CB8AC3E}">
        <p14:creationId xmlns:p14="http://schemas.microsoft.com/office/powerpoint/2010/main" xmlns="" val="3616566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r>
              <a:rPr lang="it-IT" smtClean="0"/>
              <a:t>March 2014</a:t>
            </a:r>
            <a:endParaRPr lang="it-IT"/>
          </a:p>
        </p:txBody>
      </p:sp>
      <p:sp>
        <p:nvSpPr>
          <p:cNvPr id="6" name="Segnaposto piè di pagina 5"/>
          <p:cNvSpPr>
            <a:spLocks noGrp="1"/>
          </p:cNvSpPr>
          <p:nvPr>
            <p:ph type="ftr" sz="quarter" idx="11"/>
          </p:nvPr>
        </p:nvSpPr>
        <p:spPr/>
        <p:txBody>
          <a:bodyPr/>
          <a:lstStyle/>
          <a:p>
            <a:r>
              <a:rPr lang="en-US" smtClean="0"/>
              <a:t>Elsa Fornero, University of Torino and CeRP</a:t>
            </a:r>
            <a:endParaRPr lang="it-IT"/>
          </a:p>
        </p:txBody>
      </p:sp>
      <p:sp>
        <p:nvSpPr>
          <p:cNvPr id="7" name="Segnaposto numero diapositiva 6"/>
          <p:cNvSpPr>
            <a:spLocks noGrp="1"/>
          </p:cNvSpPr>
          <p:nvPr>
            <p:ph type="sldNum" sz="quarter" idx="12"/>
          </p:nvPr>
        </p:nvSpPr>
        <p:spPr/>
        <p:txBody>
          <a:bodyPr/>
          <a:lstStyle/>
          <a:p>
            <a:fld id="{9179319E-E7D9-4636-A366-0EC26A818BB0}" type="slidenum">
              <a:rPr lang="it-IT" smtClean="0"/>
              <a:pPr/>
              <a:t>‹Nº›</a:t>
            </a:fld>
            <a:endParaRPr lang="it-IT"/>
          </a:p>
        </p:txBody>
      </p:sp>
    </p:spTree>
    <p:extLst>
      <p:ext uri="{BB962C8B-B14F-4D97-AF65-F5344CB8AC3E}">
        <p14:creationId xmlns:p14="http://schemas.microsoft.com/office/powerpoint/2010/main" xmlns="" val="2242276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‹Nº›</a:t>
            </a:fld>
            <a:endParaRPr lang="it-IT"/>
          </a:p>
        </p:txBody>
      </p:sp>
    </p:spTree>
    <p:extLst>
      <p:ext uri="{BB962C8B-B14F-4D97-AF65-F5344CB8AC3E}">
        <p14:creationId xmlns:p14="http://schemas.microsoft.com/office/powerpoint/2010/main" xmlns="" val="801504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‹Nº›</a:t>
            </a:fld>
            <a:endParaRPr lang="it-IT"/>
          </a:p>
        </p:txBody>
      </p:sp>
    </p:spTree>
    <p:extLst>
      <p:ext uri="{BB962C8B-B14F-4D97-AF65-F5344CB8AC3E}">
        <p14:creationId xmlns:p14="http://schemas.microsoft.com/office/powerpoint/2010/main" xmlns="" val="2588025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it-IT" smtClean="0"/>
              <a:t>March 2014</a:t>
            </a:r>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Elsa Fornero, University of Torino and CeRP</a:t>
            </a: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79319E-E7D9-4636-A366-0EC26A818BB0}" type="slidenum">
              <a:rPr lang="it-IT" smtClean="0"/>
              <a:pPr/>
              <a:t>‹Nº›</a:t>
            </a:fld>
            <a:endParaRPr lang="it-IT"/>
          </a:p>
        </p:txBody>
      </p:sp>
    </p:spTree>
    <p:extLst>
      <p:ext uri="{BB962C8B-B14F-4D97-AF65-F5344CB8AC3E}">
        <p14:creationId xmlns:p14="http://schemas.microsoft.com/office/powerpoint/2010/main" xmlns="" val="3817561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764704"/>
            <a:ext cx="7772400" cy="1470025"/>
          </a:xfrm>
        </p:spPr>
        <p:txBody>
          <a:bodyPr>
            <a:noAutofit/>
          </a:bodyPr>
          <a:lstStyle/>
          <a:p>
            <a:r>
              <a:rPr lang="en-US" sz="3600" b="1" dirty="0" smtClean="0">
                <a:solidFill>
                  <a:srgbClr val="FF0000"/>
                </a:solidFill>
                <a:latin typeface="Garamond" panose="02020404030301010803" pitchFamily="18" charset="0"/>
              </a:rPr>
              <a:t>Financial and economic education for better and more successful reforms </a:t>
            </a:r>
            <a:endParaRPr lang="en-US" sz="3600" b="1" dirty="0">
              <a:solidFill>
                <a:srgbClr val="FF0000"/>
              </a:solidFill>
              <a:latin typeface="Garamond" panose="02020404030301010803" pitchFamily="18" charset="0"/>
            </a:endParaRPr>
          </a:p>
        </p:txBody>
      </p:sp>
      <p:sp>
        <p:nvSpPr>
          <p:cNvPr id="3" name="Sottotitolo 2"/>
          <p:cNvSpPr>
            <a:spLocks noGrp="1"/>
          </p:cNvSpPr>
          <p:nvPr>
            <p:ph type="subTitle" idx="1"/>
          </p:nvPr>
        </p:nvSpPr>
        <p:spPr>
          <a:xfrm>
            <a:off x="1371600" y="3284984"/>
            <a:ext cx="6400800" cy="3024336"/>
          </a:xfrm>
        </p:spPr>
        <p:txBody>
          <a:bodyPr>
            <a:normAutofit fontScale="92500" lnSpcReduction="10000"/>
          </a:bodyPr>
          <a:lstStyle/>
          <a:p>
            <a:endParaRPr lang="en-US" dirty="0" smtClean="0">
              <a:solidFill>
                <a:srgbClr val="1A1FF2"/>
              </a:solidFill>
              <a:latin typeface="Garamond" panose="02020404030301010803" pitchFamily="18" charset="0"/>
            </a:endParaRPr>
          </a:p>
          <a:p>
            <a:r>
              <a:rPr lang="en-US" dirty="0" smtClean="0">
                <a:solidFill>
                  <a:srgbClr val="1A1FF2"/>
                </a:solidFill>
                <a:latin typeface="Garamond" panose="02020404030301010803" pitchFamily="18" charset="0"/>
              </a:rPr>
              <a:t>Elsa Fornero</a:t>
            </a:r>
          </a:p>
          <a:p>
            <a:r>
              <a:rPr lang="en-US" sz="2000" dirty="0" smtClean="0">
                <a:solidFill>
                  <a:srgbClr val="1A1FF2"/>
                </a:solidFill>
                <a:latin typeface="Garamond" panose="02020404030301010803" pitchFamily="18" charset="0"/>
              </a:rPr>
              <a:t>(University of Torino and </a:t>
            </a:r>
            <a:r>
              <a:rPr lang="en-US" sz="2000" dirty="0" err="1" smtClean="0">
                <a:solidFill>
                  <a:srgbClr val="1A1FF2"/>
                </a:solidFill>
                <a:latin typeface="Garamond" panose="02020404030301010803" pitchFamily="18" charset="0"/>
              </a:rPr>
              <a:t>CeRP-Collegio</a:t>
            </a:r>
            <a:r>
              <a:rPr lang="en-US" sz="2000" dirty="0" smtClean="0">
                <a:solidFill>
                  <a:srgbClr val="1A1FF2"/>
                </a:solidFill>
                <a:latin typeface="Garamond" panose="02020404030301010803" pitchFamily="18" charset="0"/>
              </a:rPr>
              <a:t> Carlo Alberto)</a:t>
            </a:r>
          </a:p>
          <a:p>
            <a:endParaRPr lang="en-US" sz="2000" dirty="0" smtClean="0">
              <a:solidFill>
                <a:srgbClr val="1A1FF2"/>
              </a:solidFill>
              <a:latin typeface="Garamond" panose="02020404030301010803" pitchFamily="18" charset="0"/>
            </a:endParaRPr>
          </a:p>
          <a:p>
            <a:endParaRPr lang="en-US" sz="2000" dirty="0" smtClean="0">
              <a:solidFill>
                <a:srgbClr val="1A1FF2"/>
              </a:solidFill>
              <a:latin typeface="Garamond" panose="02020404030301010803" pitchFamily="18" charset="0"/>
            </a:endParaRPr>
          </a:p>
          <a:p>
            <a:endParaRPr lang="en-US" sz="2000" dirty="0" smtClean="0">
              <a:solidFill>
                <a:srgbClr val="1A1FF2"/>
              </a:solidFill>
              <a:latin typeface="Garamond" panose="02020404030301010803" pitchFamily="18" charset="0"/>
            </a:endParaRPr>
          </a:p>
          <a:p>
            <a:endParaRPr lang="en-US" sz="2000" dirty="0" smtClean="0">
              <a:solidFill>
                <a:srgbClr val="1A1FF2"/>
              </a:solidFill>
              <a:latin typeface="Garamond" panose="02020404030301010803" pitchFamily="18" charset="0"/>
            </a:endParaRPr>
          </a:p>
          <a:p>
            <a:r>
              <a:rPr lang="en-US" sz="2000" dirty="0" smtClean="0">
                <a:solidFill>
                  <a:srgbClr val="1A1FF2"/>
                </a:solidFill>
                <a:latin typeface="Garamond" panose="02020404030301010803" pitchFamily="18" charset="0"/>
              </a:rPr>
              <a:t>Madrid, Ramón </a:t>
            </a:r>
            <a:r>
              <a:rPr lang="en-US" sz="2000" dirty="0" err="1" smtClean="0">
                <a:solidFill>
                  <a:srgbClr val="1A1FF2"/>
                </a:solidFill>
                <a:latin typeface="Garamond" panose="02020404030301010803" pitchFamily="18" charset="0"/>
              </a:rPr>
              <a:t>Areces</a:t>
            </a:r>
            <a:r>
              <a:rPr lang="en-US" sz="2000" dirty="0" smtClean="0">
                <a:solidFill>
                  <a:srgbClr val="1A1FF2"/>
                </a:solidFill>
                <a:latin typeface="Garamond" panose="02020404030301010803" pitchFamily="18" charset="0"/>
              </a:rPr>
              <a:t> Foundation, 10th March 2014</a:t>
            </a:r>
            <a:endParaRPr lang="en-US" sz="2000" dirty="0">
              <a:solidFill>
                <a:srgbClr val="1A1FF2"/>
              </a:solidFill>
              <a:latin typeface="Garamond" panose="02020404030301010803" pitchFamily="18" charset="0"/>
            </a:endParaRPr>
          </a:p>
        </p:txBody>
      </p:sp>
    </p:spTree>
    <p:extLst>
      <p:ext uri="{BB962C8B-B14F-4D97-AF65-F5344CB8AC3E}">
        <p14:creationId xmlns:p14="http://schemas.microsoft.com/office/powerpoint/2010/main" xmlns="" val="4012609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smtClean="0">
                <a:solidFill>
                  <a:srgbClr val="FF0000"/>
                </a:solidFill>
                <a:latin typeface="Garamond" panose="02020404030301010803" pitchFamily="18" charset="0"/>
              </a:rPr>
              <a:t>The never ending plea for (economic) reforms</a:t>
            </a:r>
            <a:endParaRPr lang="en-US" dirty="0">
              <a:solidFill>
                <a:srgbClr val="FF0000"/>
              </a:solidFill>
              <a:latin typeface="Garamond" panose="02020404030301010803" pitchFamily="18" charset="0"/>
            </a:endParaRPr>
          </a:p>
        </p:txBody>
      </p:sp>
      <p:sp>
        <p:nvSpPr>
          <p:cNvPr id="3" name="Segnaposto contenuto 2"/>
          <p:cNvSpPr>
            <a:spLocks noGrp="1"/>
          </p:cNvSpPr>
          <p:nvPr>
            <p:ph idx="1"/>
          </p:nvPr>
        </p:nvSpPr>
        <p:spPr>
          <a:xfrm>
            <a:off x="457200" y="1988840"/>
            <a:ext cx="8229600" cy="4137323"/>
          </a:xfrm>
        </p:spPr>
        <p:txBody>
          <a:bodyPr>
            <a:normAutofit/>
          </a:bodyPr>
          <a:lstStyle/>
          <a:p>
            <a:r>
              <a:rPr lang="en-US" sz="2400" dirty="0" smtClean="0">
                <a:solidFill>
                  <a:srgbClr val="1A1FF2"/>
                </a:solidFill>
                <a:latin typeface="Garamond" panose="02020404030301010803" pitchFamily="18" charset="0"/>
              </a:rPr>
              <a:t>As a result of the financial/economic crisis and the harsher global competition, many countries </a:t>
            </a:r>
            <a:r>
              <a:rPr lang="en-US" sz="2400" dirty="0" smtClean="0">
                <a:solidFill>
                  <a:srgbClr val="1A1FF2"/>
                </a:solidFill>
                <a:latin typeface="Garamond" panose="02020404030301010803" pitchFamily="18" charset="0"/>
              </a:rPr>
              <a:t>have (had) </a:t>
            </a:r>
            <a:r>
              <a:rPr lang="en-US" sz="2400" dirty="0" smtClean="0">
                <a:solidFill>
                  <a:srgbClr val="1A1FF2"/>
                </a:solidFill>
                <a:latin typeface="Garamond" panose="02020404030301010803" pitchFamily="18" charset="0"/>
              </a:rPr>
              <a:t>to undergo structural and far-reaching  reforms</a:t>
            </a:r>
          </a:p>
          <a:p>
            <a:r>
              <a:rPr lang="en-US" sz="2400" dirty="0" smtClean="0">
                <a:solidFill>
                  <a:srgbClr val="1A1FF2"/>
                </a:solidFill>
                <a:latin typeface="Garamond" panose="02020404030301010803" pitchFamily="18" charset="0"/>
              </a:rPr>
              <a:t>Main areas: welfare system, labor market, public employment, liberalization of protected sectors and of the so-called “liberal” professions  </a:t>
            </a:r>
          </a:p>
          <a:p>
            <a:r>
              <a:rPr lang="en-US" sz="2400" dirty="0" smtClean="0">
                <a:solidFill>
                  <a:srgbClr val="1A1FF2"/>
                </a:solidFill>
                <a:latin typeface="Garamond" panose="02020404030301010803" pitchFamily="18" charset="0"/>
              </a:rPr>
              <a:t>With economic reforms, </a:t>
            </a:r>
            <a:r>
              <a:rPr lang="en-US" sz="2400" b="1" i="1" dirty="0" smtClean="0">
                <a:solidFill>
                  <a:srgbClr val="1A1FF2"/>
                </a:solidFill>
                <a:latin typeface="Garamond" panose="02020404030301010803" pitchFamily="18" charset="0"/>
              </a:rPr>
              <a:t>citizens face, </a:t>
            </a:r>
            <a:r>
              <a:rPr lang="en-US" sz="2400" dirty="0" smtClean="0">
                <a:solidFill>
                  <a:srgbClr val="1A1FF2"/>
                </a:solidFill>
                <a:latin typeface="Garamond" panose="02020404030301010803" pitchFamily="18" charset="0"/>
              </a:rPr>
              <a:t>in </a:t>
            </a:r>
            <a:r>
              <a:rPr lang="en-US" sz="2400" dirty="0">
                <a:solidFill>
                  <a:srgbClr val="1A1FF2"/>
                </a:solidFill>
                <a:latin typeface="Garamond" panose="02020404030301010803" pitchFamily="18" charset="0"/>
              </a:rPr>
              <a:t>general, </a:t>
            </a:r>
            <a:r>
              <a:rPr lang="en-US" sz="2400" b="1" i="1" dirty="0" smtClean="0">
                <a:solidFill>
                  <a:srgbClr val="1A1FF2"/>
                </a:solidFill>
                <a:latin typeface="Garamond" panose="02020404030301010803" pitchFamily="18" charset="0"/>
              </a:rPr>
              <a:t> immediate costs versus uncertain future benefits</a:t>
            </a:r>
            <a:r>
              <a:rPr lang="en-US" sz="2400" dirty="0" smtClean="0">
                <a:solidFill>
                  <a:srgbClr val="1A1FF2"/>
                </a:solidFill>
                <a:latin typeface="Garamond" panose="02020404030301010803" pitchFamily="18" charset="0"/>
              </a:rPr>
              <a:t> </a:t>
            </a:r>
          </a:p>
          <a:p>
            <a:pPr lvl="1">
              <a:buFont typeface="Wingdings" pitchFamily="2" charset="2"/>
              <a:buChar char="Ø"/>
            </a:pPr>
            <a:r>
              <a:rPr lang="en-US" sz="2400" dirty="0" smtClean="0">
                <a:solidFill>
                  <a:srgbClr val="1A1FF2"/>
                </a:solidFill>
                <a:latin typeface="Garamond" panose="02020404030301010803" pitchFamily="18" charset="0"/>
              </a:rPr>
              <a:t> their understanding  thus becomes a (necessary, but not sufficient) condition for the reform to succeed </a:t>
            </a:r>
          </a:p>
          <a:p>
            <a:endParaRPr lang="en-US" dirty="0"/>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2</a:t>
            </a:fld>
            <a:endParaRPr lang="it-IT"/>
          </a:p>
        </p:txBody>
      </p:sp>
    </p:spTree>
    <p:extLst>
      <p:ext uri="{BB962C8B-B14F-4D97-AF65-F5344CB8AC3E}">
        <p14:creationId xmlns:p14="http://schemas.microsoft.com/office/powerpoint/2010/main" xmlns="" val="4507446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solidFill>
                  <a:srgbClr val="FF0000"/>
                </a:solidFill>
                <a:latin typeface="Garamond" panose="02020404030301010803" pitchFamily="18" charset="0"/>
              </a:rPr>
              <a:t>Definition </a:t>
            </a:r>
            <a:r>
              <a:rPr lang="en-US" dirty="0" smtClean="0">
                <a:solidFill>
                  <a:srgbClr val="FF0000"/>
                </a:solidFill>
                <a:latin typeface="Garamond" panose="02020404030301010803" pitchFamily="18" charset="0"/>
              </a:rPr>
              <a:t>of “reform”</a:t>
            </a:r>
            <a:endParaRPr lang="en-US" dirty="0">
              <a:solidFill>
                <a:srgbClr val="FF0000"/>
              </a:solidFill>
              <a:latin typeface="Garamond" panose="02020404030301010803" pitchFamily="18" charset="0"/>
            </a:endParaRPr>
          </a:p>
        </p:txBody>
      </p:sp>
      <p:sp>
        <p:nvSpPr>
          <p:cNvPr id="3" name="Segnaposto contenuto 2"/>
          <p:cNvSpPr>
            <a:spLocks noGrp="1"/>
          </p:cNvSpPr>
          <p:nvPr>
            <p:ph idx="1"/>
          </p:nvPr>
        </p:nvSpPr>
        <p:spPr>
          <a:xfrm>
            <a:off x="457200" y="1916832"/>
            <a:ext cx="8229600" cy="4209331"/>
          </a:xfrm>
        </p:spPr>
        <p:txBody>
          <a:bodyPr/>
          <a:lstStyle/>
          <a:p>
            <a:pPr marL="0" indent="0">
              <a:buNone/>
            </a:pPr>
            <a:r>
              <a:rPr lang="it-IT" i="1" dirty="0" smtClean="0">
                <a:solidFill>
                  <a:srgbClr val="1A1FF2"/>
                </a:solidFill>
                <a:latin typeface="Garamond" panose="02020404030301010803" pitchFamily="18" charset="0"/>
              </a:rPr>
              <a:t>i. «</a:t>
            </a:r>
            <a:r>
              <a:rPr lang="en-US" i="1" dirty="0" smtClean="0">
                <a:solidFill>
                  <a:srgbClr val="1A1FF2"/>
                </a:solidFill>
                <a:latin typeface="Garamond" panose="02020404030301010803" pitchFamily="18" charset="0"/>
              </a:rPr>
              <a:t>To improve (an existing institution, law, practice, etc.) </a:t>
            </a:r>
            <a:r>
              <a:rPr lang="it-IT" i="1" dirty="0" smtClean="0">
                <a:solidFill>
                  <a:srgbClr val="1A1FF2"/>
                </a:solidFill>
                <a:latin typeface="Garamond" panose="02020404030301010803" pitchFamily="18" charset="0"/>
              </a:rPr>
              <a:t>by </a:t>
            </a:r>
            <a:r>
              <a:rPr lang="en-US" i="1" dirty="0" smtClean="0">
                <a:solidFill>
                  <a:srgbClr val="1A1FF2"/>
                </a:solidFill>
                <a:latin typeface="Garamond" panose="02020404030301010803" pitchFamily="18" charset="0"/>
              </a:rPr>
              <a:t>alteration</a:t>
            </a:r>
            <a:r>
              <a:rPr lang="it-IT" i="1" dirty="0" smtClean="0">
                <a:solidFill>
                  <a:srgbClr val="1A1FF2"/>
                </a:solidFill>
                <a:latin typeface="Garamond" panose="02020404030301010803" pitchFamily="18" charset="0"/>
              </a:rPr>
              <a:t> or </a:t>
            </a:r>
            <a:r>
              <a:rPr lang="en-US" i="1" dirty="0" smtClean="0">
                <a:solidFill>
                  <a:srgbClr val="1A1FF2"/>
                </a:solidFill>
                <a:latin typeface="Garamond" panose="02020404030301010803" pitchFamily="18" charset="0"/>
              </a:rPr>
              <a:t>correction</a:t>
            </a:r>
            <a:r>
              <a:rPr lang="it-IT" i="1" dirty="0" smtClean="0">
                <a:solidFill>
                  <a:srgbClr val="1A1FF2"/>
                </a:solidFill>
                <a:latin typeface="Garamond" panose="02020404030301010803" pitchFamily="18" charset="0"/>
              </a:rPr>
              <a:t> of </a:t>
            </a:r>
            <a:r>
              <a:rPr lang="en-US" i="1" dirty="0" smtClean="0">
                <a:solidFill>
                  <a:srgbClr val="1A1FF2"/>
                </a:solidFill>
                <a:latin typeface="Garamond" panose="02020404030301010803" pitchFamily="18" charset="0"/>
              </a:rPr>
              <a:t>abuses</a:t>
            </a:r>
            <a:r>
              <a:rPr lang="it-IT" i="1" dirty="0" smtClean="0">
                <a:solidFill>
                  <a:srgbClr val="1A1FF2"/>
                </a:solidFill>
                <a:latin typeface="Garamond" panose="02020404030301010803" pitchFamily="18" charset="0"/>
              </a:rPr>
              <a:t>»</a:t>
            </a:r>
          </a:p>
          <a:p>
            <a:pPr marL="0" indent="0">
              <a:buNone/>
            </a:pPr>
            <a:endParaRPr lang="it-IT" i="1" dirty="0">
              <a:solidFill>
                <a:srgbClr val="1A1FF2"/>
              </a:solidFill>
              <a:latin typeface="Garamond" panose="02020404030301010803" pitchFamily="18" charset="0"/>
            </a:endParaRPr>
          </a:p>
          <a:p>
            <a:pPr marL="0" indent="0">
              <a:buNone/>
            </a:pPr>
            <a:r>
              <a:rPr lang="en-US" i="1" dirty="0" smtClean="0">
                <a:solidFill>
                  <a:srgbClr val="1A1FF2"/>
                </a:solidFill>
                <a:latin typeface="Garamond" panose="02020404030301010803" pitchFamily="18" charset="0"/>
              </a:rPr>
              <a:t>ii</a:t>
            </a:r>
            <a:r>
              <a:rPr lang="it-IT" i="1" dirty="0" smtClean="0">
                <a:solidFill>
                  <a:srgbClr val="1A1FF2"/>
                </a:solidFill>
                <a:latin typeface="Garamond" panose="02020404030301010803" pitchFamily="18" charset="0"/>
              </a:rPr>
              <a:t>. «</a:t>
            </a:r>
            <a:r>
              <a:rPr lang="en-US" i="1" dirty="0" smtClean="0">
                <a:solidFill>
                  <a:srgbClr val="1A1FF2"/>
                </a:solidFill>
                <a:latin typeface="Garamond" panose="02020404030301010803" pitchFamily="18" charset="0"/>
              </a:rPr>
              <a:t>To give up or cause to give up a reprehensible habit </a:t>
            </a:r>
            <a:r>
              <a:rPr lang="it-IT" i="1" dirty="0" smtClean="0">
                <a:solidFill>
                  <a:srgbClr val="1A1FF2"/>
                </a:solidFill>
                <a:latin typeface="Garamond" panose="02020404030301010803" pitchFamily="18" charset="0"/>
              </a:rPr>
              <a:t>or </a:t>
            </a:r>
            <a:r>
              <a:rPr lang="en-US" i="1" dirty="0" smtClean="0">
                <a:solidFill>
                  <a:srgbClr val="1A1FF2"/>
                </a:solidFill>
                <a:latin typeface="Garamond" panose="02020404030301010803" pitchFamily="18" charset="0"/>
              </a:rPr>
              <a:t>immoral</a:t>
            </a:r>
            <a:r>
              <a:rPr lang="it-IT" i="1" dirty="0" smtClean="0">
                <a:solidFill>
                  <a:srgbClr val="1A1FF2"/>
                </a:solidFill>
                <a:latin typeface="Garamond" panose="02020404030301010803" pitchFamily="18" charset="0"/>
              </a:rPr>
              <a:t> way of life»</a:t>
            </a:r>
          </a:p>
          <a:p>
            <a:pPr marL="0" indent="0" algn="r">
              <a:buNone/>
            </a:pPr>
            <a:r>
              <a:rPr lang="it-IT" dirty="0" smtClean="0">
                <a:solidFill>
                  <a:srgbClr val="1A1FF2"/>
                </a:solidFill>
                <a:latin typeface="Garamond" panose="02020404030301010803" pitchFamily="18" charset="0"/>
              </a:rPr>
              <a:t>(Wordreference.com)</a:t>
            </a:r>
            <a:endParaRPr lang="it-IT" dirty="0">
              <a:solidFill>
                <a:srgbClr val="1A1FF2"/>
              </a:solidFill>
              <a:latin typeface="Garamond" panose="02020404030301010803" pitchFamily="18" charset="0"/>
            </a:endParaRPr>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3</a:t>
            </a:fld>
            <a:endParaRPr lang="it-IT"/>
          </a:p>
        </p:txBody>
      </p:sp>
    </p:spTree>
    <p:extLst>
      <p:ext uri="{BB962C8B-B14F-4D97-AF65-F5344CB8AC3E}">
        <p14:creationId xmlns:p14="http://schemas.microsoft.com/office/powerpoint/2010/main" xmlns="" val="31174338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188640"/>
            <a:ext cx="9144000" cy="1143000"/>
          </a:xfrm>
        </p:spPr>
        <p:txBody>
          <a:bodyPr>
            <a:normAutofit fontScale="90000"/>
          </a:bodyPr>
          <a:lstStyle/>
          <a:p>
            <a:r>
              <a:rPr lang="en-US" dirty="0" smtClean="0">
                <a:solidFill>
                  <a:srgbClr val="FF0000"/>
                </a:solidFill>
                <a:latin typeface="Garamond" panose="02020404030301010803" pitchFamily="18" charset="0"/>
              </a:rPr>
              <a:t>The respective role of political parties and of </a:t>
            </a:r>
            <a:r>
              <a:rPr lang="en-US" dirty="0" smtClean="0">
                <a:solidFill>
                  <a:srgbClr val="FF0000"/>
                </a:solidFill>
                <a:latin typeface="Garamond" panose="02020404030301010803" pitchFamily="18" charset="0"/>
              </a:rPr>
              <a:t>expert/technocrats</a:t>
            </a:r>
            <a:r>
              <a:rPr lang="it-IT" dirty="0" smtClean="0">
                <a:solidFill>
                  <a:srgbClr val="FF0000"/>
                </a:solidFill>
                <a:latin typeface="Garamond" panose="02020404030301010803" pitchFamily="18" charset="0"/>
              </a:rPr>
              <a:t> </a:t>
            </a:r>
            <a:r>
              <a:rPr lang="it-IT" dirty="0" smtClean="0">
                <a:solidFill>
                  <a:srgbClr val="FF0000"/>
                </a:solidFill>
                <a:latin typeface="Garamond" panose="02020404030301010803" pitchFamily="18" charset="0"/>
              </a:rPr>
              <a:t>in </a:t>
            </a:r>
            <a:r>
              <a:rPr lang="en-US" dirty="0" smtClean="0">
                <a:solidFill>
                  <a:srgbClr val="FF0000"/>
                </a:solidFill>
                <a:latin typeface="Garamond" panose="02020404030301010803" pitchFamily="18" charset="0"/>
              </a:rPr>
              <a:t>realizing reforms </a:t>
            </a:r>
            <a:endParaRPr lang="en-US" dirty="0">
              <a:solidFill>
                <a:srgbClr val="FF0000"/>
              </a:solidFill>
              <a:latin typeface="Garamond" panose="02020404030301010803" pitchFamily="18" charset="0"/>
            </a:endParaRPr>
          </a:p>
        </p:txBody>
      </p:sp>
      <p:sp>
        <p:nvSpPr>
          <p:cNvPr id="3" name="Segnaposto contenuto 2"/>
          <p:cNvSpPr>
            <a:spLocks noGrp="1"/>
          </p:cNvSpPr>
          <p:nvPr>
            <p:ph idx="1"/>
          </p:nvPr>
        </p:nvSpPr>
        <p:spPr>
          <a:xfrm>
            <a:off x="467544" y="1628800"/>
            <a:ext cx="8280920" cy="4608512"/>
          </a:xfrm>
        </p:spPr>
        <p:txBody>
          <a:bodyPr>
            <a:normAutofit fontScale="70000" lnSpcReduction="20000"/>
          </a:bodyPr>
          <a:lstStyle/>
          <a:p>
            <a:r>
              <a:rPr lang="en-US" dirty="0" smtClean="0">
                <a:solidFill>
                  <a:srgbClr val="1A1FF2"/>
                </a:solidFill>
                <a:latin typeface="Garamond" panose="02020404030301010803" pitchFamily="18" charset="0"/>
              </a:rPr>
              <a:t>Economic reforms are usually a mix of political and technical elements, the former in the forefront of communication, the latter more behind the scene  </a:t>
            </a:r>
          </a:p>
          <a:p>
            <a:r>
              <a:rPr lang="en-US" dirty="0" smtClean="0">
                <a:solidFill>
                  <a:srgbClr val="1A1FF2"/>
                </a:solidFill>
                <a:latin typeface="Garamond" panose="02020404030301010803" pitchFamily="18" charset="0"/>
              </a:rPr>
              <a:t>When “selling” the reform to the public, political parties typically tend to look at reforms from an ideological perspective and to conceal their more “technical” aspects</a:t>
            </a:r>
          </a:p>
          <a:p>
            <a:r>
              <a:rPr lang="en-US" dirty="0" smtClean="0">
                <a:solidFill>
                  <a:srgbClr val="1A1FF2"/>
                </a:solidFill>
                <a:latin typeface="Garamond" panose="02020404030301010803" pitchFamily="18" charset="0"/>
              </a:rPr>
              <a:t>This schemes weakens or break up in emergency situations, where the technical aspects of reforms become dominant; it is then the task of technocrats (or of experts  from international institutions granting aids) to prepare the reforms </a:t>
            </a:r>
            <a:endParaRPr lang="it-IT" dirty="0" smtClean="0">
              <a:solidFill>
                <a:srgbClr val="1A1FF2"/>
              </a:solidFill>
              <a:latin typeface="Garamond" panose="02020404030301010803" pitchFamily="18" charset="0"/>
            </a:endParaRPr>
          </a:p>
          <a:p>
            <a:r>
              <a:rPr lang="en-GB" dirty="0" smtClean="0">
                <a:solidFill>
                  <a:srgbClr val="1A1FF2"/>
                </a:solidFill>
                <a:latin typeface="Garamond" panose="02020404030301010803" pitchFamily="18" charset="0"/>
              </a:rPr>
              <a:t>Technocrats however do not rely on ideological message to communicate the reform and if the public does not understand its  basic principles, it risks being repealed or having little effects </a:t>
            </a:r>
          </a:p>
          <a:p>
            <a:pPr>
              <a:buFont typeface="Wingdings" pitchFamily="2" charset="2"/>
              <a:buChar char="Ø"/>
            </a:pPr>
            <a:r>
              <a:rPr lang="en-GB" dirty="0" smtClean="0">
                <a:solidFill>
                  <a:srgbClr val="FF0000"/>
                </a:solidFill>
                <a:latin typeface="Garamond" panose="02020404030301010803" pitchFamily="18" charset="0"/>
              </a:rPr>
              <a:t>Financial literacy thus matters not only for individual wellbeing, but also for society </a:t>
            </a:r>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4</a:t>
            </a:fld>
            <a:endParaRPr lang="it-IT"/>
          </a:p>
        </p:txBody>
      </p:sp>
    </p:spTree>
    <p:extLst>
      <p:ext uri="{BB962C8B-B14F-4D97-AF65-F5344CB8AC3E}">
        <p14:creationId xmlns:p14="http://schemas.microsoft.com/office/powerpoint/2010/main" xmlns="" val="20898717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94122"/>
          </a:xfrm>
        </p:spPr>
        <p:txBody>
          <a:bodyPr>
            <a:normAutofit fontScale="90000"/>
          </a:bodyPr>
          <a:lstStyle/>
          <a:p>
            <a:r>
              <a:rPr lang="en-US" dirty="0" smtClean="0">
                <a:solidFill>
                  <a:srgbClr val="FF0000"/>
                </a:solidFill>
                <a:latin typeface="Garamond" panose="02020404030301010803" pitchFamily="18" charset="0"/>
              </a:rPr>
              <a:t>Financial and economic literacy in individual and collective choices</a:t>
            </a:r>
            <a:endParaRPr lang="en-US" dirty="0">
              <a:solidFill>
                <a:srgbClr val="FF0000"/>
              </a:solidFill>
              <a:latin typeface="Garamond" panose="02020404030301010803" pitchFamily="18" charset="0"/>
            </a:endParaRPr>
          </a:p>
        </p:txBody>
      </p:sp>
      <p:sp>
        <p:nvSpPr>
          <p:cNvPr id="3" name="Segnaposto contenuto 2"/>
          <p:cNvSpPr>
            <a:spLocks noGrp="1"/>
          </p:cNvSpPr>
          <p:nvPr>
            <p:ph idx="1"/>
          </p:nvPr>
        </p:nvSpPr>
        <p:spPr/>
        <p:txBody>
          <a:bodyPr>
            <a:normAutofit lnSpcReduction="10000"/>
          </a:bodyPr>
          <a:lstStyle/>
          <a:p>
            <a:pPr>
              <a:buFont typeface="Wingdings" panose="05000000000000000000" pitchFamily="2" charset="2"/>
              <a:buChar char="Ø"/>
            </a:pPr>
            <a:r>
              <a:rPr lang="en-US" sz="2400" dirty="0" smtClean="0">
                <a:solidFill>
                  <a:srgbClr val="1A1FF2"/>
                </a:solidFill>
                <a:latin typeface="Garamond" panose="02020404030301010803" pitchFamily="18" charset="0"/>
              </a:rPr>
              <a:t>Lack of financial literacy has typically been associated to the risk of poor saving choices during the life cycle. This risk is indeed increasing, together with individual </a:t>
            </a:r>
            <a:r>
              <a:rPr lang="en-GB" sz="2400" dirty="0" smtClean="0">
                <a:solidFill>
                  <a:srgbClr val="1A1FF2"/>
                </a:solidFill>
                <a:latin typeface="Garamond" panose="02020404030301010803" pitchFamily="18" charset="0"/>
              </a:rPr>
              <a:t>responsibility</a:t>
            </a:r>
            <a:r>
              <a:rPr lang="en-US" sz="2400" dirty="0" smtClean="0">
                <a:solidFill>
                  <a:srgbClr val="1A1FF2"/>
                </a:solidFill>
                <a:latin typeface="Garamond" panose="02020404030301010803" pitchFamily="18" charset="0"/>
              </a:rPr>
              <a:t>, as a result of both the retrenchment of the welfare state and the greater sophistication of today’s financial markets </a:t>
            </a:r>
          </a:p>
          <a:p>
            <a:pPr>
              <a:buFont typeface="Wingdings" panose="05000000000000000000" pitchFamily="2" charset="2"/>
              <a:buChar char="Ø"/>
            </a:pPr>
            <a:r>
              <a:rPr lang="en-US" sz="2400" dirty="0" smtClean="0">
                <a:solidFill>
                  <a:srgbClr val="1A1FF2"/>
                </a:solidFill>
                <a:latin typeface="Garamond" panose="02020404030301010803" pitchFamily="18" charset="0"/>
              </a:rPr>
              <a:t>Financial-economic </a:t>
            </a:r>
            <a:r>
              <a:rPr lang="en-US" sz="2400" dirty="0">
                <a:solidFill>
                  <a:srgbClr val="1A1FF2"/>
                </a:solidFill>
                <a:latin typeface="Garamond" panose="02020404030301010803" pitchFamily="18" charset="0"/>
              </a:rPr>
              <a:t>literacy may be crucial for the success of </a:t>
            </a:r>
            <a:r>
              <a:rPr lang="en-US" sz="2400" dirty="0" smtClean="0">
                <a:solidFill>
                  <a:srgbClr val="1A1FF2"/>
                </a:solidFill>
                <a:latin typeface="Garamond" panose="02020404030301010803" pitchFamily="18" charset="0"/>
              </a:rPr>
              <a:t>economic </a:t>
            </a:r>
            <a:r>
              <a:rPr lang="en-US" sz="2400" dirty="0" smtClean="0">
                <a:solidFill>
                  <a:srgbClr val="1A1FF2"/>
                </a:solidFill>
                <a:latin typeface="Garamond" panose="02020404030301010803" pitchFamily="18" charset="0"/>
              </a:rPr>
              <a:t>reforms (particularly emergency-driven reforms). </a:t>
            </a:r>
            <a:r>
              <a:rPr lang="en-US" sz="2400" dirty="0">
                <a:solidFill>
                  <a:srgbClr val="1A1FF2"/>
                </a:solidFill>
                <a:latin typeface="Garamond" panose="02020404030301010803" pitchFamily="18" charset="0"/>
              </a:rPr>
              <a:t>Lack of understanding may cause the reform to be reversed/greatly revised or its incentives </a:t>
            </a:r>
            <a:r>
              <a:rPr lang="en-US" sz="2400" dirty="0" smtClean="0">
                <a:solidFill>
                  <a:srgbClr val="1A1FF2"/>
                </a:solidFill>
                <a:latin typeface="Garamond" panose="02020404030301010803" pitchFamily="18" charset="0"/>
              </a:rPr>
              <a:t>not </a:t>
            </a:r>
            <a:r>
              <a:rPr lang="en-US" sz="2400" dirty="0">
                <a:solidFill>
                  <a:srgbClr val="1A1FF2"/>
                </a:solidFill>
                <a:latin typeface="Garamond" panose="02020404030301010803" pitchFamily="18" charset="0"/>
              </a:rPr>
              <a:t>to </a:t>
            </a:r>
            <a:r>
              <a:rPr lang="en-US" sz="2400" dirty="0" smtClean="0">
                <a:solidFill>
                  <a:srgbClr val="1A1FF2"/>
                </a:solidFill>
                <a:latin typeface="Garamond" panose="02020404030301010803" pitchFamily="18" charset="0"/>
              </a:rPr>
              <a:t>work</a:t>
            </a:r>
          </a:p>
          <a:p>
            <a:pPr>
              <a:buFont typeface="Wingdings" panose="05000000000000000000" pitchFamily="2" charset="2"/>
              <a:buChar char="Ø"/>
            </a:pPr>
            <a:r>
              <a:rPr lang="en-US" sz="2400" dirty="0" smtClean="0">
                <a:solidFill>
                  <a:srgbClr val="FF0000"/>
                </a:solidFill>
                <a:latin typeface="Garamond" panose="02020404030301010803" pitchFamily="18" charset="0"/>
              </a:rPr>
              <a:t>A conclusion strongly derived from my own experience as an economist (unexpectedly) turned the Italian Minister of Labor, Social Policies and Equal Opportunities</a:t>
            </a:r>
            <a:endParaRPr lang="en-US" sz="2400" dirty="0">
              <a:solidFill>
                <a:srgbClr val="FF0000"/>
              </a:solidFill>
              <a:latin typeface="Garamond" panose="02020404030301010803" pitchFamily="18" charset="0"/>
            </a:endParaRPr>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5</a:t>
            </a:fld>
            <a:endParaRPr lang="it-IT"/>
          </a:p>
        </p:txBody>
      </p:sp>
    </p:spTree>
    <p:extLst>
      <p:ext uri="{BB962C8B-B14F-4D97-AF65-F5344CB8AC3E}">
        <p14:creationId xmlns:p14="http://schemas.microsoft.com/office/powerpoint/2010/main" xmlns="" val="1366709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smtClean="0">
                <a:solidFill>
                  <a:srgbClr val="FF0000"/>
                </a:solidFill>
                <a:latin typeface="Garamond" pitchFamily="18" charset="0"/>
                <a:ea typeface="ＭＳ Ｐゴシック" pitchFamily="34" charset="-128"/>
              </a:rPr>
              <a:t>Understanding pension reforms/1 </a:t>
            </a:r>
            <a:r>
              <a:rPr lang="en-US" dirty="0" smtClean="0">
                <a:solidFill>
                  <a:srgbClr val="FF0000"/>
                </a:solidFill>
                <a:latin typeface="Garamond" pitchFamily="18" charset="0"/>
                <a:ea typeface="ＭＳ Ｐゴシック" pitchFamily="34" charset="-128"/>
              </a:rPr>
              <a:t/>
            </a:r>
            <a:br>
              <a:rPr lang="en-US" dirty="0" smtClean="0">
                <a:solidFill>
                  <a:srgbClr val="FF0000"/>
                </a:solidFill>
                <a:latin typeface="Garamond" pitchFamily="18" charset="0"/>
                <a:ea typeface="ＭＳ Ｐゴシック" pitchFamily="34" charset="-128"/>
              </a:rPr>
            </a:br>
            <a:r>
              <a:rPr lang="en-US" sz="3100" dirty="0" smtClean="0">
                <a:solidFill>
                  <a:srgbClr val="FF0000"/>
                </a:solidFill>
                <a:latin typeface="Garamond" pitchFamily="18" charset="0"/>
                <a:ea typeface="ＭＳ Ｐゴシック" pitchFamily="34" charset="-128"/>
              </a:rPr>
              <a:t>why </a:t>
            </a:r>
            <a:r>
              <a:rPr lang="en-US" sz="3100" dirty="0">
                <a:solidFill>
                  <a:srgbClr val="FF0000"/>
                </a:solidFill>
                <a:latin typeface="Garamond" pitchFamily="18" charset="0"/>
                <a:ea typeface="ＭＳ Ｐゴシック" pitchFamily="34" charset="-128"/>
              </a:rPr>
              <a:t>are </a:t>
            </a:r>
            <a:r>
              <a:rPr lang="en-US" sz="3100" dirty="0" smtClean="0">
                <a:solidFill>
                  <a:srgbClr val="FF0000"/>
                </a:solidFill>
                <a:latin typeface="Garamond" pitchFamily="18" charset="0"/>
                <a:ea typeface="ＭＳ Ｐゴシック" pitchFamily="34" charset="-128"/>
              </a:rPr>
              <a:t>reforms needed</a:t>
            </a:r>
            <a:endParaRPr lang="it-IT" sz="3100" dirty="0">
              <a:solidFill>
                <a:srgbClr val="FF0000"/>
              </a:solidFill>
            </a:endParaRPr>
          </a:p>
        </p:txBody>
      </p:sp>
      <p:sp>
        <p:nvSpPr>
          <p:cNvPr id="3" name="Segnaposto contenuto 2"/>
          <p:cNvSpPr>
            <a:spLocks noGrp="1"/>
          </p:cNvSpPr>
          <p:nvPr>
            <p:ph idx="1"/>
          </p:nvPr>
        </p:nvSpPr>
        <p:spPr/>
        <p:txBody>
          <a:bodyPr>
            <a:normAutofit lnSpcReduction="10000"/>
          </a:bodyPr>
          <a:lstStyle/>
          <a:p>
            <a:r>
              <a:rPr lang="en-US" sz="2400" b="1" dirty="0">
                <a:solidFill>
                  <a:srgbClr val="1A1FF2"/>
                </a:solidFill>
                <a:latin typeface="Garamond" pitchFamily="18" charset="0"/>
                <a:ea typeface="ＭＳ Ｐゴシック" pitchFamily="34" charset="-128"/>
              </a:rPr>
              <a:t>Financial unsustainability</a:t>
            </a:r>
            <a:r>
              <a:rPr lang="en-US" sz="2400" dirty="0">
                <a:solidFill>
                  <a:srgbClr val="1A1FF2"/>
                </a:solidFill>
                <a:latin typeface="Garamond" pitchFamily="18" charset="0"/>
                <a:ea typeface="ＭＳ Ｐゴシック" pitchFamily="34" charset="-128"/>
              </a:rPr>
              <a:t>: ever growing “implicit” debt</a:t>
            </a:r>
          </a:p>
          <a:p>
            <a:r>
              <a:rPr lang="en-US" sz="2400" b="1" dirty="0">
                <a:solidFill>
                  <a:srgbClr val="1A1FF2"/>
                </a:solidFill>
                <a:latin typeface="Garamond" pitchFamily="18" charset="0"/>
                <a:ea typeface="ＭＳ Ｐゴシック" pitchFamily="34" charset="-128"/>
              </a:rPr>
              <a:t>Economic unsustainability </a:t>
            </a:r>
            <a:r>
              <a:rPr lang="en-US" sz="2400" dirty="0">
                <a:solidFill>
                  <a:srgbClr val="1A1FF2"/>
                </a:solidFill>
                <a:latin typeface="Garamond" pitchFamily="18" charset="0"/>
                <a:ea typeface="ＭＳ Ｐゴシック" pitchFamily="34" charset="-128"/>
              </a:rPr>
              <a:t>(poor scheme design):</a:t>
            </a:r>
          </a:p>
          <a:p>
            <a:pPr lvl="2">
              <a:buFont typeface="Wingdings" pitchFamily="2" charset="2"/>
              <a:buChar char="Ø"/>
            </a:pPr>
            <a:r>
              <a:rPr lang="en-US" sz="2000" dirty="0">
                <a:solidFill>
                  <a:srgbClr val="1A1FF2"/>
                </a:solidFill>
                <a:latin typeface="Garamond" pitchFamily="18" charset="0"/>
                <a:ea typeface="ＭＳ Ｐゴシック" pitchFamily="34" charset="-128"/>
              </a:rPr>
              <a:t>inefficient allocation of risks: inability to cope with the effects of demographic and economic changes </a:t>
            </a:r>
          </a:p>
          <a:p>
            <a:pPr lvl="2">
              <a:buFont typeface="Wingdings" pitchFamily="2" charset="2"/>
              <a:buChar char="Ø"/>
            </a:pPr>
            <a:r>
              <a:rPr lang="en-US" sz="2000" dirty="0">
                <a:solidFill>
                  <a:srgbClr val="1A1FF2"/>
                </a:solidFill>
                <a:latin typeface="Garamond" pitchFamily="18" charset="0"/>
                <a:ea typeface="ＭＳ Ｐゴシック" pitchFamily="34" charset="-128"/>
              </a:rPr>
              <a:t>inefficient incentive structure : incentives to early retirement</a:t>
            </a:r>
          </a:p>
          <a:p>
            <a:pPr lvl="2">
              <a:buFont typeface="Wingdings" pitchFamily="2" charset="2"/>
              <a:buChar char="Ø"/>
            </a:pPr>
            <a:r>
              <a:rPr lang="en-US" sz="2000" dirty="0">
                <a:solidFill>
                  <a:srgbClr val="1A1FF2"/>
                </a:solidFill>
                <a:latin typeface="Garamond" pitchFamily="18" charset="0"/>
                <a:ea typeface="ＭＳ Ｐゴシック" pitchFamily="34" charset="-128"/>
              </a:rPr>
              <a:t> bad redistribution (segmentation of schemes, privileges)</a:t>
            </a:r>
          </a:p>
          <a:p>
            <a:pPr lvl="2">
              <a:buFont typeface="Wingdings" pitchFamily="2" charset="2"/>
              <a:buChar char="Ø"/>
            </a:pPr>
            <a:r>
              <a:rPr lang="en-US" sz="2000" dirty="0">
                <a:solidFill>
                  <a:srgbClr val="1A1FF2"/>
                </a:solidFill>
                <a:latin typeface="Garamond" pitchFamily="18" charset="0"/>
                <a:ea typeface="ＭＳ Ｐゴシック" pitchFamily="34" charset="-128"/>
              </a:rPr>
              <a:t> lack of transparency</a:t>
            </a:r>
          </a:p>
          <a:p>
            <a:pPr lvl="2">
              <a:buFont typeface="Wingdings" pitchFamily="2" charset="2"/>
              <a:buChar char="Ø"/>
            </a:pPr>
            <a:r>
              <a:rPr lang="en-US" sz="2000" dirty="0">
                <a:solidFill>
                  <a:srgbClr val="1A1FF2"/>
                </a:solidFill>
                <a:latin typeface="Garamond" pitchFamily="18" charset="0"/>
                <a:ea typeface="ＭＳ Ｐゴシック" pitchFamily="34" charset="-128"/>
              </a:rPr>
              <a:t> “excessive” political interference </a:t>
            </a:r>
          </a:p>
          <a:p>
            <a:r>
              <a:rPr lang="en-US" sz="2400" b="1" dirty="0">
                <a:solidFill>
                  <a:srgbClr val="1A1FF2"/>
                </a:solidFill>
                <a:latin typeface="Garamond" pitchFamily="18" charset="0"/>
                <a:ea typeface="ＭＳ Ｐゴシック" pitchFamily="34" charset="-128"/>
              </a:rPr>
              <a:t>Social unsustainability </a:t>
            </a:r>
            <a:r>
              <a:rPr lang="en-US" sz="2400" dirty="0">
                <a:solidFill>
                  <a:srgbClr val="1A1FF2"/>
                </a:solidFill>
                <a:latin typeface="Garamond" pitchFamily="18" charset="0"/>
                <a:ea typeface="ＭＳ Ｐゴシック" pitchFamily="34" charset="-128"/>
              </a:rPr>
              <a:t>(inadequacy of old age provisions):</a:t>
            </a:r>
          </a:p>
          <a:p>
            <a:pPr lvl="2">
              <a:buFont typeface="Wingdings" pitchFamily="2" charset="2"/>
              <a:buChar char="Ø"/>
            </a:pPr>
            <a:r>
              <a:rPr lang="en-US" sz="2000" dirty="0">
                <a:solidFill>
                  <a:srgbClr val="1A1FF2"/>
                </a:solidFill>
                <a:latin typeface="Garamond" pitchFamily="18" charset="0"/>
                <a:ea typeface="ＭＳ Ｐゴシック" pitchFamily="34" charset="-128"/>
              </a:rPr>
              <a:t>inadequate insurance coverage </a:t>
            </a:r>
          </a:p>
          <a:p>
            <a:pPr lvl="2">
              <a:buFont typeface="Wingdings" pitchFamily="2" charset="2"/>
              <a:buChar char="Ø"/>
            </a:pPr>
            <a:r>
              <a:rPr lang="en-US" sz="2000" dirty="0">
                <a:solidFill>
                  <a:srgbClr val="1A1FF2"/>
                </a:solidFill>
                <a:latin typeface="Garamond" pitchFamily="18" charset="0"/>
                <a:ea typeface="ＭＳ Ｐゴシック" pitchFamily="34" charset="-128"/>
              </a:rPr>
              <a:t>type of pension benefits (indexation of benefits to wages?)  </a:t>
            </a:r>
          </a:p>
          <a:p>
            <a:pPr lvl="2">
              <a:buFont typeface="Wingdings" pitchFamily="2" charset="2"/>
              <a:buChar char="Ø"/>
            </a:pPr>
            <a:r>
              <a:rPr lang="en-US" sz="2000" dirty="0">
                <a:solidFill>
                  <a:srgbClr val="1A1FF2"/>
                </a:solidFill>
                <a:latin typeface="Garamond" pitchFamily="18" charset="0"/>
                <a:ea typeface="ＭＳ Ｐゴシック" pitchFamily="34" charset="-128"/>
              </a:rPr>
              <a:t>inadequate provisions for Long Term Care  </a:t>
            </a:r>
          </a:p>
          <a:p>
            <a:pPr lvl="2">
              <a:buFont typeface="Wingdings" pitchFamily="2" charset="2"/>
              <a:buChar char="Ø"/>
            </a:pPr>
            <a:r>
              <a:rPr lang="en-US" sz="2000" dirty="0">
                <a:solidFill>
                  <a:srgbClr val="1A1FF2"/>
                </a:solidFill>
                <a:latin typeface="Garamond" pitchFamily="18" charset="0"/>
                <a:ea typeface="ＭＳ Ｐゴシック" pitchFamily="34" charset="-128"/>
              </a:rPr>
              <a:t>inadequacies in the amount and composition of wealth in old age  </a:t>
            </a:r>
          </a:p>
          <a:p>
            <a:pPr lvl="2">
              <a:buFont typeface="Wingdings" pitchFamily="2" charset="2"/>
              <a:buChar char="Ø"/>
            </a:pPr>
            <a:endParaRPr lang="de-DE" sz="2000" dirty="0">
              <a:latin typeface="Garamond" pitchFamily="18" charset="0"/>
              <a:ea typeface="ＭＳ Ｐゴシック" pitchFamily="34" charset="-128"/>
            </a:endParaRPr>
          </a:p>
          <a:p>
            <a:endParaRPr lang="it-IT" dirty="0"/>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6</a:t>
            </a:fld>
            <a:endParaRPr lang="it-IT"/>
          </a:p>
        </p:txBody>
      </p:sp>
    </p:spTree>
    <p:extLst>
      <p:ext uri="{BB962C8B-B14F-4D97-AF65-F5344CB8AC3E}">
        <p14:creationId xmlns:p14="http://schemas.microsoft.com/office/powerpoint/2010/main" xmlns="" val="2066653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94122"/>
          </a:xfrm>
        </p:spPr>
        <p:txBody>
          <a:bodyPr>
            <a:normAutofit fontScale="90000"/>
          </a:bodyPr>
          <a:lstStyle/>
          <a:p>
            <a:r>
              <a:rPr lang="en-US" dirty="0" smtClean="0">
                <a:solidFill>
                  <a:srgbClr val="FF0000"/>
                </a:solidFill>
                <a:latin typeface="Garamond" panose="02020404030301010803" pitchFamily="18" charset="0"/>
              </a:rPr>
              <a:t>Understanding the PAYG system/2</a:t>
            </a:r>
            <a:br>
              <a:rPr lang="en-US" dirty="0" smtClean="0">
                <a:solidFill>
                  <a:srgbClr val="FF0000"/>
                </a:solidFill>
                <a:latin typeface="Garamond" panose="02020404030301010803" pitchFamily="18" charset="0"/>
              </a:rPr>
            </a:br>
            <a:r>
              <a:rPr lang="en-US" sz="3200" dirty="0" smtClean="0">
                <a:solidFill>
                  <a:srgbClr val="FF0000"/>
                </a:solidFill>
                <a:latin typeface="Garamond" panose="02020404030301010803" pitchFamily="18" charset="0"/>
              </a:rPr>
              <a:t>A matter of </a:t>
            </a:r>
            <a:r>
              <a:rPr lang="en-US" sz="3200" i="1" dirty="0" smtClean="0">
                <a:solidFill>
                  <a:srgbClr val="FF0000"/>
                </a:solidFill>
                <a:latin typeface="Garamond" panose="02020404030301010803" pitchFamily="18" charset="0"/>
              </a:rPr>
              <a:t>financial</a:t>
            </a:r>
            <a:r>
              <a:rPr lang="en-US" sz="3200" dirty="0" smtClean="0">
                <a:solidFill>
                  <a:srgbClr val="FF0000"/>
                </a:solidFill>
                <a:latin typeface="Garamond" panose="02020404030301010803" pitchFamily="18" charset="0"/>
              </a:rPr>
              <a:t>-</a:t>
            </a:r>
            <a:r>
              <a:rPr lang="en-US" sz="3200" i="1" dirty="0" smtClean="0">
                <a:solidFill>
                  <a:srgbClr val="FF0000"/>
                </a:solidFill>
                <a:latin typeface="Garamond" panose="02020404030301010803" pitchFamily="18" charset="0"/>
              </a:rPr>
              <a:t>economic</a:t>
            </a:r>
            <a:r>
              <a:rPr lang="en-US" sz="3200" dirty="0" smtClean="0">
                <a:solidFill>
                  <a:srgbClr val="FF0000"/>
                </a:solidFill>
                <a:latin typeface="Garamond" panose="02020404030301010803" pitchFamily="18" charset="0"/>
              </a:rPr>
              <a:t> literacy</a:t>
            </a:r>
            <a:endParaRPr lang="en-US" dirty="0">
              <a:solidFill>
                <a:srgbClr val="FF0000"/>
              </a:solidFill>
              <a:latin typeface="Garamond" panose="02020404030301010803" pitchFamily="18" charset="0"/>
            </a:endParaRPr>
          </a:p>
        </p:txBody>
      </p:sp>
      <p:sp>
        <p:nvSpPr>
          <p:cNvPr id="3" name="Segnaposto contenuto 2"/>
          <p:cNvSpPr>
            <a:spLocks noGrp="1"/>
          </p:cNvSpPr>
          <p:nvPr>
            <p:ph idx="1"/>
          </p:nvPr>
        </p:nvSpPr>
        <p:spPr/>
        <p:txBody>
          <a:bodyPr>
            <a:normAutofit lnSpcReduction="10000"/>
          </a:bodyPr>
          <a:lstStyle/>
          <a:p>
            <a:r>
              <a:rPr lang="en-US" sz="2600" dirty="0" smtClean="0">
                <a:solidFill>
                  <a:srgbClr val="1A1FF2"/>
                </a:solidFill>
                <a:latin typeface="Garamond" panose="02020404030301010803" pitchFamily="18" charset="0"/>
              </a:rPr>
              <a:t>PAYGs return depends on demographic and economic trends. The generosity of today’s system cannot be independent of the </a:t>
            </a:r>
            <a:r>
              <a:rPr lang="en-US" sz="2600" dirty="0">
                <a:solidFill>
                  <a:srgbClr val="1A1FF2"/>
                </a:solidFill>
                <a:latin typeface="Garamond" panose="02020404030301010803" pitchFamily="18" charset="0"/>
              </a:rPr>
              <a:t>(structurally </a:t>
            </a:r>
            <a:r>
              <a:rPr lang="en-US" sz="2600" dirty="0" smtClean="0">
                <a:solidFill>
                  <a:srgbClr val="1A1FF2"/>
                </a:solidFill>
                <a:latin typeface="Garamond" panose="02020404030301010803" pitchFamily="18" charset="0"/>
              </a:rPr>
              <a:t>worsened) situation, with a rapidly aging population and a decline in economic growth</a:t>
            </a:r>
          </a:p>
          <a:p>
            <a:r>
              <a:rPr lang="en-US" sz="2600" dirty="0" smtClean="0">
                <a:solidFill>
                  <a:srgbClr val="1A1FF2"/>
                </a:solidFill>
                <a:latin typeface="Garamond" panose="02020404030301010803" pitchFamily="18" charset="0"/>
              </a:rPr>
              <a:t>Understanding two </a:t>
            </a:r>
            <a:r>
              <a:rPr lang="en-US" sz="2600" dirty="0">
                <a:solidFill>
                  <a:srgbClr val="1A1FF2"/>
                </a:solidFill>
                <a:latin typeface="Garamond" panose="02020404030301010803" pitchFamily="18" charset="0"/>
              </a:rPr>
              <a:t>elements of unsustainability </a:t>
            </a:r>
            <a:r>
              <a:rPr lang="en-US" sz="2600" dirty="0" smtClean="0">
                <a:solidFill>
                  <a:srgbClr val="1A1FF2"/>
                </a:solidFill>
                <a:latin typeface="Garamond" panose="02020404030301010803" pitchFamily="18" charset="0"/>
              </a:rPr>
              <a:t>of </a:t>
            </a:r>
            <a:r>
              <a:rPr lang="en-US" sz="2600" dirty="0">
                <a:solidFill>
                  <a:srgbClr val="1A1FF2"/>
                </a:solidFill>
                <a:latin typeface="Garamond" panose="02020404030301010803" pitchFamily="18" charset="0"/>
              </a:rPr>
              <a:t>a public pension scheme:</a:t>
            </a:r>
          </a:p>
          <a:p>
            <a:pPr lvl="1">
              <a:buFont typeface="Wingdings" pitchFamily="2" charset="2"/>
              <a:buChar char="Ø"/>
            </a:pPr>
            <a:r>
              <a:rPr lang="en-US" sz="2600" dirty="0" err="1">
                <a:solidFill>
                  <a:srgbClr val="1A1FF2"/>
                </a:solidFill>
                <a:latin typeface="Garamond" panose="02020404030301010803" pitchFamily="18" charset="0"/>
              </a:rPr>
              <a:t>i</a:t>
            </a:r>
            <a:r>
              <a:rPr lang="en-US" sz="2600" dirty="0">
                <a:solidFill>
                  <a:srgbClr val="1A1FF2"/>
                </a:solidFill>
                <a:latin typeface="Garamond" panose="02020404030301010803" pitchFamily="18" charset="0"/>
              </a:rPr>
              <a:t>) the political tendency to favor the present generations at the expense to the young and future </a:t>
            </a:r>
            <a:r>
              <a:rPr lang="en-US" sz="2600" dirty="0" smtClean="0">
                <a:solidFill>
                  <a:srgbClr val="1A1FF2"/>
                </a:solidFill>
                <a:latin typeface="Garamond" panose="02020404030301010803" pitchFamily="18" charset="0"/>
              </a:rPr>
              <a:t>ones</a:t>
            </a:r>
            <a:endParaRPr lang="en-US" sz="2600" dirty="0">
              <a:solidFill>
                <a:srgbClr val="1A1FF2"/>
              </a:solidFill>
              <a:latin typeface="Garamond" panose="02020404030301010803" pitchFamily="18" charset="0"/>
            </a:endParaRPr>
          </a:p>
          <a:p>
            <a:pPr lvl="1">
              <a:buFont typeface="Wingdings" pitchFamily="2" charset="2"/>
              <a:buChar char="Ø"/>
            </a:pPr>
            <a:r>
              <a:rPr lang="en-US" sz="2600" dirty="0">
                <a:solidFill>
                  <a:srgbClr val="1A1FF2"/>
                </a:solidFill>
                <a:latin typeface="Garamond" panose="02020404030301010803" pitchFamily="18" charset="0"/>
              </a:rPr>
              <a:t>ii) the inability of badly designed systems to effectively respond to the economic and demographic </a:t>
            </a:r>
            <a:r>
              <a:rPr lang="en-US" sz="2600" dirty="0" smtClean="0">
                <a:solidFill>
                  <a:srgbClr val="1A1FF2"/>
                </a:solidFill>
                <a:latin typeface="Garamond" panose="02020404030301010803" pitchFamily="18" charset="0"/>
              </a:rPr>
              <a:t>challenges</a:t>
            </a:r>
            <a:endParaRPr lang="it-IT" sz="2600" dirty="0">
              <a:solidFill>
                <a:srgbClr val="1A1FF2"/>
              </a:solidFill>
              <a:latin typeface="Garamond" panose="02020404030301010803" pitchFamily="18" charset="0"/>
            </a:endParaRPr>
          </a:p>
          <a:p>
            <a:pPr lvl="1">
              <a:buFont typeface="Wingdings" pitchFamily="2" charset="2"/>
              <a:buChar char="Ø"/>
            </a:pPr>
            <a:r>
              <a:rPr lang="en-US" sz="2600" dirty="0" smtClean="0">
                <a:solidFill>
                  <a:srgbClr val="1A1FF2"/>
                </a:solidFill>
                <a:latin typeface="Garamond" panose="02020404030301010803" pitchFamily="18" charset="0"/>
              </a:rPr>
              <a:t>means understanding its </a:t>
            </a:r>
            <a:r>
              <a:rPr lang="en-US" sz="2600" b="1" dirty="0">
                <a:solidFill>
                  <a:srgbClr val="1A1FF2"/>
                </a:solidFill>
                <a:latin typeface="Garamond" panose="02020404030301010803" pitchFamily="18" charset="0"/>
              </a:rPr>
              <a:t>implicit debt </a:t>
            </a:r>
            <a:r>
              <a:rPr lang="en-US" sz="2600" dirty="0" smtClean="0">
                <a:solidFill>
                  <a:srgbClr val="1A1FF2"/>
                </a:solidFill>
                <a:latin typeface="Garamond" panose="02020404030301010803" pitchFamily="18" charset="0"/>
              </a:rPr>
              <a:t>dimension  </a:t>
            </a:r>
          </a:p>
          <a:p>
            <a:endParaRPr lang="it-IT" dirty="0"/>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7</a:t>
            </a:fld>
            <a:endParaRPr lang="it-IT"/>
          </a:p>
        </p:txBody>
      </p:sp>
    </p:spTree>
    <p:extLst>
      <p:ext uri="{BB962C8B-B14F-4D97-AF65-F5344CB8AC3E}">
        <p14:creationId xmlns:p14="http://schemas.microsoft.com/office/powerpoint/2010/main" xmlns="" val="34450787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48680"/>
            <a:ext cx="8229600" cy="504056"/>
          </a:xfrm>
        </p:spPr>
        <p:txBody>
          <a:bodyPr>
            <a:normAutofit fontScale="90000"/>
          </a:bodyPr>
          <a:lstStyle/>
          <a:p>
            <a:r>
              <a:rPr lang="en-US" dirty="0" smtClean="0">
                <a:solidFill>
                  <a:srgbClr val="FF0000"/>
                </a:solidFill>
                <a:latin typeface="Garamond" panose="02020404030301010803" pitchFamily="18" charset="0"/>
              </a:rPr>
              <a:t/>
            </a:r>
            <a:br>
              <a:rPr lang="en-US" dirty="0" smtClean="0">
                <a:solidFill>
                  <a:srgbClr val="FF0000"/>
                </a:solidFill>
                <a:latin typeface="Garamond" panose="02020404030301010803" pitchFamily="18" charset="0"/>
              </a:rPr>
            </a:br>
            <a:r>
              <a:rPr lang="en-US" dirty="0" smtClean="0">
                <a:solidFill>
                  <a:srgbClr val="FF0000"/>
                </a:solidFill>
                <a:latin typeface="Garamond" panose="02020404030301010803" pitchFamily="18" charset="0"/>
              </a:rPr>
              <a:t>Understanding the PAYG </a:t>
            </a:r>
            <a:r>
              <a:rPr lang="en-US" dirty="0">
                <a:solidFill>
                  <a:srgbClr val="FF0000"/>
                </a:solidFill>
                <a:latin typeface="Garamond" panose="02020404030301010803" pitchFamily="18" charset="0"/>
              </a:rPr>
              <a:t>system/2</a:t>
            </a:r>
            <a:br>
              <a:rPr lang="en-US" dirty="0">
                <a:solidFill>
                  <a:srgbClr val="FF0000"/>
                </a:solidFill>
                <a:latin typeface="Garamond" panose="02020404030301010803" pitchFamily="18" charset="0"/>
              </a:rPr>
            </a:br>
            <a:endParaRPr lang="en-US" dirty="0">
              <a:solidFill>
                <a:srgbClr val="FF0000"/>
              </a:solidFill>
              <a:latin typeface="Garamond" panose="02020404030301010803" pitchFamily="18" charset="0"/>
            </a:endParaRPr>
          </a:p>
        </p:txBody>
      </p:sp>
      <p:sp>
        <p:nvSpPr>
          <p:cNvPr id="3" name="Segnaposto contenuto 2"/>
          <p:cNvSpPr>
            <a:spLocks noGrp="1"/>
          </p:cNvSpPr>
          <p:nvPr>
            <p:ph idx="1"/>
          </p:nvPr>
        </p:nvSpPr>
        <p:spPr/>
        <p:txBody>
          <a:bodyPr>
            <a:normAutofit fontScale="92500" lnSpcReduction="10000"/>
          </a:bodyPr>
          <a:lstStyle/>
          <a:p>
            <a:r>
              <a:rPr lang="en-US" dirty="0" smtClean="0">
                <a:solidFill>
                  <a:srgbClr val="1A1FF2"/>
                </a:solidFill>
                <a:latin typeface="Garamond" panose="02020404030301010803" pitchFamily="18" charset="0"/>
              </a:rPr>
              <a:t>“Acquired rights” or unsustainable privileges? A call for equity and intergenerational re-balancing behind the </a:t>
            </a:r>
            <a:r>
              <a:rPr lang="en-US" dirty="0" smtClean="0">
                <a:solidFill>
                  <a:srgbClr val="1A1FF2"/>
                </a:solidFill>
                <a:latin typeface="Garamond" panose="02020404030301010803" pitchFamily="18" charset="0"/>
              </a:rPr>
              <a:t>reform </a:t>
            </a:r>
            <a:endParaRPr lang="en-US" dirty="0" smtClean="0">
              <a:solidFill>
                <a:srgbClr val="1A1FF2"/>
              </a:solidFill>
              <a:latin typeface="Garamond" panose="02020404030301010803" pitchFamily="18" charset="0"/>
            </a:endParaRPr>
          </a:p>
          <a:p>
            <a:r>
              <a:rPr lang="en-US" dirty="0" smtClean="0">
                <a:solidFill>
                  <a:srgbClr val="1A1FF2"/>
                </a:solidFill>
                <a:latin typeface="Garamond" panose="02020404030301010803" pitchFamily="18" charset="0"/>
              </a:rPr>
              <a:t>When </a:t>
            </a:r>
            <a:r>
              <a:rPr lang="en-US" dirty="0">
                <a:solidFill>
                  <a:srgbClr val="1A1FF2"/>
                </a:solidFill>
                <a:latin typeface="Garamond" panose="02020404030301010803" pitchFamily="18" charset="0"/>
              </a:rPr>
              <a:t>people understand that their pension “entitlements” were built on debt to be honored by future generations they can be less hostile to pensions </a:t>
            </a:r>
            <a:r>
              <a:rPr lang="en-US" dirty="0" smtClean="0">
                <a:solidFill>
                  <a:srgbClr val="1A1FF2"/>
                </a:solidFill>
                <a:latin typeface="Garamond" panose="02020404030301010803" pitchFamily="18" charset="0"/>
              </a:rPr>
              <a:t>restructuring</a:t>
            </a:r>
          </a:p>
          <a:p>
            <a:r>
              <a:rPr lang="en-US" dirty="0">
                <a:solidFill>
                  <a:srgbClr val="1A1FF2"/>
                </a:solidFill>
                <a:latin typeface="Garamond" panose="02020404030301010803" pitchFamily="18" charset="0"/>
              </a:rPr>
              <a:t>An expensive pension system is financed mainly from contribution on workers; trade-off between generous pensions and high cost on labor.</a:t>
            </a:r>
          </a:p>
          <a:p>
            <a:pPr marL="0" indent="0">
              <a:buNone/>
            </a:pPr>
            <a:endParaRPr lang="it-IT" dirty="0">
              <a:solidFill>
                <a:srgbClr val="1A1FF2"/>
              </a:solidFill>
              <a:latin typeface="Garamond" panose="02020404030301010803" pitchFamily="18" charset="0"/>
            </a:endParaRPr>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8</a:t>
            </a:fld>
            <a:endParaRPr lang="it-IT"/>
          </a:p>
        </p:txBody>
      </p:sp>
    </p:spTree>
    <p:extLst>
      <p:ext uri="{BB962C8B-B14F-4D97-AF65-F5344CB8AC3E}">
        <p14:creationId xmlns:p14="http://schemas.microsoft.com/office/powerpoint/2010/main" xmlns="" val="14837465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p:spPr>
        <p:txBody>
          <a:bodyPr>
            <a:normAutofit fontScale="90000"/>
          </a:bodyPr>
          <a:lstStyle/>
          <a:p>
            <a:r>
              <a:rPr lang="en-US" dirty="0" smtClean="0">
                <a:solidFill>
                  <a:srgbClr val="FF0000"/>
                </a:solidFill>
                <a:latin typeface="Garamond" panose="02020404030301010803" pitchFamily="18" charset="0"/>
              </a:rPr>
              <a:t>Understanding Defined Contribution</a:t>
            </a:r>
            <a:endParaRPr lang="en-US" dirty="0">
              <a:solidFill>
                <a:srgbClr val="FF0000"/>
              </a:solidFill>
              <a:latin typeface="Garamond" panose="02020404030301010803" pitchFamily="18" charset="0"/>
            </a:endParaRPr>
          </a:p>
        </p:txBody>
      </p:sp>
      <p:sp>
        <p:nvSpPr>
          <p:cNvPr id="3" name="Segnaposto contenuto 2"/>
          <p:cNvSpPr>
            <a:spLocks noGrp="1"/>
          </p:cNvSpPr>
          <p:nvPr>
            <p:ph idx="1"/>
          </p:nvPr>
        </p:nvSpPr>
        <p:spPr>
          <a:xfrm>
            <a:off x="457200" y="1412776"/>
            <a:ext cx="8229600" cy="4713387"/>
          </a:xfrm>
        </p:spPr>
        <p:txBody>
          <a:bodyPr>
            <a:normAutofit fontScale="77500" lnSpcReduction="20000"/>
          </a:bodyPr>
          <a:lstStyle/>
          <a:p>
            <a:r>
              <a:rPr lang="en-US" dirty="0" smtClean="0">
                <a:solidFill>
                  <a:srgbClr val="1A1FF2"/>
                </a:solidFill>
                <a:latin typeface="Garamond" panose="02020404030301010803" pitchFamily="18" charset="0"/>
              </a:rPr>
              <a:t>The knowledge of </a:t>
            </a:r>
            <a:r>
              <a:rPr lang="en-US" i="1" dirty="0" smtClean="0">
                <a:solidFill>
                  <a:srgbClr val="1A1FF2"/>
                </a:solidFill>
                <a:latin typeface="Garamond" panose="02020404030301010803" pitchFamily="18" charset="0"/>
              </a:rPr>
              <a:t>compound interest </a:t>
            </a:r>
            <a:r>
              <a:rPr lang="en-US" dirty="0" smtClean="0">
                <a:solidFill>
                  <a:srgbClr val="1A1FF2"/>
                </a:solidFill>
                <a:latin typeface="Garamond" panose="02020404030301010803" pitchFamily="18" charset="0"/>
              </a:rPr>
              <a:t>is crucial to understand that pension </a:t>
            </a:r>
            <a:r>
              <a:rPr lang="en-US" dirty="0">
                <a:solidFill>
                  <a:srgbClr val="1A1FF2"/>
                </a:solidFill>
                <a:latin typeface="Garamond" panose="02020404030301010803" pitchFamily="18" charset="0"/>
              </a:rPr>
              <a:t>wealth </a:t>
            </a:r>
            <a:r>
              <a:rPr lang="en-US" dirty="0" smtClean="0">
                <a:solidFill>
                  <a:srgbClr val="1A1FF2"/>
                </a:solidFill>
                <a:latin typeface="Garamond" panose="02020404030301010803" pitchFamily="18" charset="0"/>
              </a:rPr>
              <a:t>is accumulated by </a:t>
            </a:r>
            <a:r>
              <a:rPr lang="en-US" dirty="0">
                <a:solidFill>
                  <a:srgbClr val="1A1FF2"/>
                </a:solidFill>
                <a:latin typeface="Garamond" panose="02020404030301010803" pitchFamily="18" charset="0"/>
              </a:rPr>
              <a:t>paying contributions and that each euro paid into their “retirement account”, particularly at younger ages, will be </a:t>
            </a:r>
            <a:r>
              <a:rPr lang="en-US" dirty="0" smtClean="0">
                <a:solidFill>
                  <a:srgbClr val="1A1FF2"/>
                </a:solidFill>
                <a:latin typeface="Garamond" panose="02020404030301010803" pitchFamily="18" charset="0"/>
              </a:rPr>
              <a:t>capitalized. </a:t>
            </a:r>
          </a:p>
          <a:p>
            <a:endParaRPr lang="en-US" dirty="0">
              <a:solidFill>
                <a:srgbClr val="1A1FF2"/>
              </a:solidFill>
              <a:latin typeface="Garamond" panose="02020404030301010803" pitchFamily="18" charset="0"/>
            </a:endParaRPr>
          </a:p>
          <a:p>
            <a:r>
              <a:rPr lang="en-US" dirty="0" smtClean="0">
                <a:solidFill>
                  <a:srgbClr val="1A1FF2"/>
                </a:solidFill>
                <a:latin typeface="Garamond" panose="02020404030301010803" pitchFamily="18" charset="0"/>
              </a:rPr>
              <a:t>The </a:t>
            </a:r>
            <a:r>
              <a:rPr lang="en-US" dirty="0">
                <a:solidFill>
                  <a:srgbClr val="1A1FF2"/>
                </a:solidFill>
                <a:latin typeface="Garamond" panose="02020404030301010803" pitchFamily="18" charset="0"/>
              </a:rPr>
              <a:t>concept of </a:t>
            </a:r>
            <a:r>
              <a:rPr lang="en-US" i="1" dirty="0">
                <a:solidFill>
                  <a:srgbClr val="1A1FF2"/>
                </a:solidFill>
                <a:latin typeface="Garamond" panose="02020404030301010803" pitchFamily="18" charset="0"/>
              </a:rPr>
              <a:t>risk diversification</a:t>
            </a:r>
            <a:r>
              <a:rPr lang="en-US" dirty="0">
                <a:solidFill>
                  <a:srgbClr val="1A1FF2"/>
                </a:solidFill>
                <a:latin typeface="Garamond" panose="02020404030301010803" pitchFamily="18" charset="0"/>
              </a:rPr>
              <a:t>, properly understood even if only at its core, could help people in their decision to participate in a pension fund, as a way to combine both an unfunded and a funded pension, as they are characterized by different risk/returns combinations. (Retrenchment in the public system may lead to more diversified pension </a:t>
            </a:r>
            <a:r>
              <a:rPr lang="en-US" dirty="0" smtClean="0">
                <a:solidFill>
                  <a:srgbClr val="1A1FF2"/>
                </a:solidFill>
                <a:latin typeface="Garamond" panose="02020404030301010803" pitchFamily="18" charset="0"/>
              </a:rPr>
              <a:t>wealth)</a:t>
            </a:r>
          </a:p>
          <a:p>
            <a:endParaRPr lang="en-US" dirty="0">
              <a:solidFill>
                <a:srgbClr val="1A1FF2"/>
              </a:solidFill>
              <a:latin typeface="Garamond" panose="02020404030301010803" pitchFamily="18" charset="0"/>
            </a:endParaRPr>
          </a:p>
          <a:p>
            <a:r>
              <a:rPr lang="en-US" i="1" dirty="0">
                <a:solidFill>
                  <a:srgbClr val="1A1FF2"/>
                </a:solidFill>
                <a:latin typeface="Garamond" panose="02020404030301010803" pitchFamily="18" charset="0"/>
              </a:rPr>
              <a:t>Postponing retirement</a:t>
            </a:r>
            <a:r>
              <a:rPr lang="en-US" dirty="0">
                <a:solidFill>
                  <a:srgbClr val="1A1FF2"/>
                </a:solidFill>
                <a:latin typeface="Garamond" panose="02020404030301010803" pitchFamily="18" charset="0"/>
              </a:rPr>
              <a:t> contributes twice to the benefit </a:t>
            </a:r>
            <a:r>
              <a:rPr lang="en-US" dirty="0" smtClean="0">
                <a:solidFill>
                  <a:srgbClr val="1A1FF2"/>
                </a:solidFill>
                <a:latin typeface="Garamond" panose="02020404030301010803" pitchFamily="18" charset="0"/>
              </a:rPr>
              <a:t>increase.</a:t>
            </a:r>
            <a:endParaRPr lang="it-IT" dirty="0">
              <a:solidFill>
                <a:srgbClr val="1A1FF2"/>
              </a:solidFill>
              <a:latin typeface="Garamond" panose="02020404030301010803" pitchFamily="18" charset="0"/>
            </a:endParaRPr>
          </a:p>
          <a:p>
            <a:endParaRPr lang="it-IT" dirty="0"/>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9</a:t>
            </a:fld>
            <a:endParaRPr lang="it-IT"/>
          </a:p>
        </p:txBody>
      </p:sp>
    </p:spTree>
    <p:extLst>
      <p:ext uri="{BB962C8B-B14F-4D97-AF65-F5344CB8AC3E}">
        <p14:creationId xmlns:p14="http://schemas.microsoft.com/office/powerpoint/2010/main" xmlns="" val="3303946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en-US" sz="2800" dirty="0">
                <a:solidFill>
                  <a:srgbClr val="FF0000"/>
                </a:solidFill>
                <a:latin typeface="Garamond" pitchFamily="18" charset="0"/>
                <a:ea typeface="ＭＳ Ｐゴシック" pitchFamily="34" charset="-128"/>
              </a:rPr>
              <a:t>Italy - November 2011: </a:t>
            </a:r>
            <a:br>
              <a:rPr lang="en-US" sz="2800" dirty="0">
                <a:solidFill>
                  <a:srgbClr val="FF0000"/>
                </a:solidFill>
                <a:latin typeface="Garamond" pitchFamily="18" charset="0"/>
                <a:ea typeface="ＭＳ Ｐゴシック" pitchFamily="34" charset="-128"/>
              </a:rPr>
            </a:br>
            <a:r>
              <a:rPr lang="en-US" sz="2800" dirty="0">
                <a:solidFill>
                  <a:srgbClr val="FF0000"/>
                </a:solidFill>
                <a:latin typeface="Garamond" pitchFamily="18" charset="0"/>
                <a:ea typeface="ＭＳ Ｐゴシック" pitchFamily="34" charset="-128"/>
              </a:rPr>
              <a:t>the looming financial crisis and the sense of urgency</a:t>
            </a:r>
            <a:endParaRPr lang="it-IT" sz="2800" dirty="0">
              <a:solidFill>
                <a:srgbClr val="FF0000"/>
              </a:solidFill>
            </a:endParaRPr>
          </a:p>
        </p:txBody>
      </p:sp>
      <p:pic>
        <p:nvPicPr>
          <p:cNvPr id="4" name="Picture 5" descr="ANd9GcS2XgteXBIKoCDDAh4CclMlLcaWDBsd6qLMG5uFz4iOhpm7BqvH"/>
          <p:cNvPicPr>
            <a:picLocks noGrp="1" noChangeAspect="1" noChangeArrowheads="1"/>
          </p:cNvPicPr>
          <p:nvPr>
            <p:ph idx="1"/>
          </p:nvPr>
        </p:nvPicPr>
        <p:blipFill>
          <a:blip r:embed="rId2" cstate="print"/>
          <a:srcRect/>
          <a:stretch>
            <a:fillRect/>
          </a:stretch>
        </p:blipFill>
        <p:spPr>
          <a:xfrm>
            <a:off x="1043608" y="1700808"/>
            <a:ext cx="7146583" cy="4104457"/>
          </a:xfrm>
          <a:noFill/>
        </p:spPr>
      </p:pic>
      <p:sp>
        <p:nvSpPr>
          <p:cNvPr id="3" name="Segnaposto data 2"/>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10</a:t>
            </a:fld>
            <a:endParaRPr lang="it-IT"/>
          </a:p>
        </p:txBody>
      </p:sp>
    </p:spTree>
    <p:extLst>
      <p:ext uri="{BB962C8B-B14F-4D97-AF65-F5344CB8AC3E}">
        <p14:creationId xmlns:p14="http://schemas.microsoft.com/office/powerpoint/2010/main" xmlns="" val="18804909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88640"/>
            <a:ext cx="8229600" cy="706090"/>
          </a:xfrm>
        </p:spPr>
        <p:txBody>
          <a:bodyPr>
            <a:normAutofit/>
          </a:bodyPr>
          <a:lstStyle/>
          <a:p>
            <a:r>
              <a:rPr lang="en-US" sz="4000" dirty="0">
                <a:solidFill>
                  <a:srgbClr val="FF0000"/>
                </a:solidFill>
                <a:latin typeface="Garamond" panose="02020404030301010803" pitchFamily="18" charset="0"/>
              </a:rPr>
              <a:t>The 2011 “cold shower” reform</a:t>
            </a:r>
            <a:endParaRPr lang="it-IT" sz="4000" dirty="0">
              <a:solidFill>
                <a:srgbClr val="FF0000"/>
              </a:solidFill>
              <a:latin typeface="Garamond" panose="02020404030301010803" pitchFamily="18" charset="0"/>
            </a:endParaRPr>
          </a:p>
        </p:txBody>
      </p:sp>
      <p:sp>
        <p:nvSpPr>
          <p:cNvPr id="3" name="Segnaposto contenuto 2"/>
          <p:cNvSpPr>
            <a:spLocks noGrp="1"/>
          </p:cNvSpPr>
          <p:nvPr>
            <p:ph idx="1"/>
          </p:nvPr>
        </p:nvSpPr>
        <p:spPr>
          <a:xfrm>
            <a:off x="0" y="1124744"/>
            <a:ext cx="9144000" cy="5256584"/>
          </a:xfrm>
        </p:spPr>
        <p:txBody>
          <a:bodyPr>
            <a:normAutofit fontScale="55000" lnSpcReduction="20000"/>
          </a:bodyPr>
          <a:lstStyle/>
          <a:p>
            <a:pPr marL="285750" lvl="2" indent="-285750">
              <a:spcBef>
                <a:spcPct val="50000"/>
              </a:spcBef>
            </a:pPr>
            <a:r>
              <a:rPr lang="en-US" sz="3600" dirty="0">
                <a:solidFill>
                  <a:srgbClr val="1A1FF2"/>
                </a:solidFill>
                <a:latin typeface="Garamond" panose="02020404030301010803" pitchFamily="18" charset="0"/>
              </a:rPr>
              <a:t>Application, as of Jan 2012  and for future seniorities, of the </a:t>
            </a:r>
            <a:r>
              <a:rPr lang="en-US" sz="3600" b="1" dirty="0">
                <a:solidFill>
                  <a:srgbClr val="1A1FF2"/>
                </a:solidFill>
                <a:latin typeface="Garamond" panose="02020404030301010803" pitchFamily="18" charset="0"/>
              </a:rPr>
              <a:t>DC formula </a:t>
            </a:r>
            <a:r>
              <a:rPr lang="en-US" sz="3600" dirty="0">
                <a:solidFill>
                  <a:srgbClr val="1A1FF2"/>
                </a:solidFill>
                <a:latin typeface="Garamond" panose="02020404030301010803" pitchFamily="18" charset="0"/>
              </a:rPr>
              <a:t>to all workers, with periodic (every 2 years) updates of annuity rate coefficients  </a:t>
            </a:r>
            <a:endParaRPr lang="en-US" sz="3600" dirty="0">
              <a:solidFill>
                <a:srgbClr val="1A1FF2"/>
              </a:solidFill>
              <a:latin typeface="Garamond" panose="02020404030301010803" pitchFamily="18" charset="0"/>
              <a:cs typeface="Arial" pitchFamily="34" charset="0"/>
            </a:endParaRPr>
          </a:p>
          <a:p>
            <a:pPr marL="285750" indent="-284163">
              <a:spcBef>
                <a:spcPts val="1438"/>
              </a:spcBef>
            </a:pPr>
            <a:r>
              <a:rPr lang="en-US" sz="3600" b="1" dirty="0">
                <a:solidFill>
                  <a:srgbClr val="1A1FF2"/>
                </a:solidFill>
                <a:latin typeface="Garamond" panose="02020404030301010803" pitchFamily="18" charset="0"/>
                <a:cs typeface="Arial" pitchFamily="34" charset="0"/>
              </a:rPr>
              <a:t>Increases in the statutory retirement ages </a:t>
            </a:r>
            <a:r>
              <a:rPr lang="en-US" sz="3600" dirty="0">
                <a:solidFill>
                  <a:srgbClr val="1A1FF2"/>
                </a:solidFill>
                <a:latin typeface="Garamond" panose="02020404030301010803" pitchFamily="18" charset="0"/>
                <a:cs typeface="Arial" pitchFamily="34" charset="0"/>
              </a:rPr>
              <a:t>(</a:t>
            </a:r>
            <a:r>
              <a:rPr lang="it-IT" sz="3600" dirty="0">
                <a:solidFill>
                  <a:srgbClr val="1A1FF2"/>
                </a:solidFill>
                <a:latin typeface="Garamond" panose="02020404030301010803" pitchFamily="18" charset="0"/>
              </a:rPr>
              <a:t>66+</a:t>
            </a:r>
            <a:r>
              <a:rPr lang="en-US" sz="3600" dirty="0">
                <a:solidFill>
                  <a:srgbClr val="1A1FF2"/>
                </a:solidFill>
                <a:latin typeface="Garamond" panose="02020404030301010803" pitchFamily="18" charset="0"/>
              </a:rPr>
              <a:t>longevity</a:t>
            </a:r>
            <a:r>
              <a:rPr lang="it-IT" sz="3600" dirty="0">
                <a:solidFill>
                  <a:srgbClr val="1A1FF2"/>
                </a:solidFill>
                <a:latin typeface="Garamond" panose="02020404030301010803" pitchFamily="18" charset="0"/>
              </a:rPr>
              <a:t>, in 2018)</a:t>
            </a:r>
            <a:r>
              <a:rPr lang="en-US" sz="3600" dirty="0">
                <a:solidFill>
                  <a:srgbClr val="1A1FF2"/>
                </a:solidFill>
                <a:latin typeface="Garamond" panose="02020404030301010803" pitchFamily="18" charset="0"/>
                <a:cs typeface="Arial" pitchFamily="34" charset="0"/>
              </a:rPr>
              <a:t> and phasedown of seniority pensions</a:t>
            </a:r>
          </a:p>
          <a:p>
            <a:pPr marL="285750" indent="-284163">
              <a:spcBef>
                <a:spcPts val="1438"/>
              </a:spcBef>
            </a:pPr>
            <a:r>
              <a:rPr lang="en-US" sz="3600" b="1" dirty="0">
                <a:solidFill>
                  <a:srgbClr val="1A1FF2"/>
                </a:solidFill>
                <a:latin typeface="Garamond" panose="02020404030301010803" pitchFamily="18" charset="0"/>
                <a:cs typeface="Arial" pitchFamily="34" charset="0"/>
              </a:rPr>
              <a:t>Alignment</a:t>
            </a:r>
            <a:r>
              <a:rPr lang="en-US" sz="3600" dirty="0">
                <a:solidFill>
                  <a:srgbClr val="1A1FF2"/>
                </a:solidFill>
                <a:latin typeface="Garamond" panose="02020404030301010803" pitchFamily="18" charset="0"/>
                <a:cs typeface="Arial" pitchFamily="34" charset="0"/>
              </a:rPr>
              <a:t>, as of 2018, </a:t>
            </a:r>
            <a:r>
              <a:rPr lang="en-US" sz="3600" b="1" dirty="0">
                <a:solidFill>
                  <a:srgbClr val="1A1FF2"/>
                </a:solidFill>
                <a:latin typeface="Garamond" panose="02020404030301010803" pitchFamily="18" charset="0"/>
                <a:cs typeface="Arial" pitchFamily="34" charset="0"/>
              </a:rPr>
              <a:t>of ages and seniority requirements for women </a:t>
            </a:r>
            <a:r>
              <a:rPr lang="en-US" sz="3600" dirty="0">
                <a:solidFill>
                  <a:srgbClr val="1A1FF2"/>
                </a:solidFill>
                <a:latin typeface="Garamond" panose="02020404030301010803" pitchFamily="18" charset="0"/>
                <a:cs typeface="Arial" pitchFamily="34" charset="0"/>
              </a:rPr>
              <a:t>in the private sector to those of men/women in the public sector</a:t>
            </a:r>
          </a:p>
          <a:p>
            <a:pPr marL="285750" lvl="2" indent="-285750">
              <a:spcBef>
                <a:spcPts val="1438"/>
              </a:spcBef>
            </a:pPr>
            <a:r>
              <a:rPr lang="en-US" sz="3600" b="1" dirty="0">
                <a:solidFill>
                  <a:srgbClr val="1A1FF2"/>
                </a:solidFill>
                <a:latin typeface="Garamond" panose="02020404030301010803" pitchFamily="18" charset="0"/>
                <a:cs typeface="Arial" pitchFamily="34" charset="0"/>
              </a:rPr>
              <a:t>Indexation of eligibility requirements to </a:t>
            </a:r>
            <a:r>
              <a:rPr lang="en-US" sz="3600" b="1" dirty="0" smtClean="0">
                <a:solidFill>
                  <a:srgbClr val="1A1FF2"/>
                </a:solidFill>
                <a:latin typeface="Garamond" panose="02020404030301010803" pitchFamily="18" charset="0"/>
                <a:cs typeface="Arial" pitchFamily="34" charset="0"/>
              </a:rPr>
              <a:t>life expectancy </a:t>
            </a:r>
            <a:r>
              <a:rPr lang="en-US" sz="3600" dirty="0" smtClean="0">
                <a:solidFill>
                  <a:srgbClr val="1A1FF2"/>
                </a:solidFill>
                <a:latin typeface="Garamond" panose="02020404030301010803" pitchFamily="18" charset="0"/>
                <a:cs typeface="Arial" pitchFamily="34" charset="0"/>
              </a:rPr>
              <a:t>(</a:t>
            </a:r>
            <a:r>
              <a:rPr lang="en-US" sz="3600" dirty="0">
                <a:solidFill>
                  <a:srgbClr val="1A1FF2"/>
                </a:solidFill>
                <a:latin typeface="Garamond" panose="02020404030301010803" pitchFamily="18" charset="0"/>
                <a:cs typeface="Arial" pitchFamily="34" charset="0"/>
              </a:rPr>
              <a:t>three preceding </a:t>
            </a:r>
            <a:r>
              <a:rPr lang="en-US" sz="3600" dirty="0" smtClean="0">
                <a:solidFill>
                  <a:srgbClr val="1A1FF2"/>
                </a:solidFill>
                <a:latin typeface="Garamond" panose="02020404030301010803" pitchFamily="18" charset="0"/>
                <a:cs typeface="Arial" pitchFamily="34" charset="0"/>
              </a:rPr>
              <a:t>years </a:t>
            </a:r>
            <a:r>
              <a:rPr lang="en-US" sz="3600" dirty="0" err="1" smtClean="0">
                <a:solidFill>
                  <a:srgbClr val="1A1FF2"/>
                </a:solidFill>
                <a:latin typeface="Garamond" panose="02020404030301010803" pitchFamily="18" charset="0"/>
                <a:cs typeface="Arial" pitchFamily="34" charset="0"/>
              </a:rPr>
              <a:t>var</a:t>
            </a:r>
            <a:r>
              <a:rPr lang="en-US" sz="3600" dirty="0" smtClean="0">
                <a:solidFill>
                  <a:srgbClr val="1A1FF2"/>
                </a:solidFill>
                <a:latin typeface="Garamond" panose="02020404030301010803" pitchFamily="18" charset="0"/>
                <a:cs typeface="Arial" pitchFamily="34" charset="0"/>
              </a:rPr>
              <a:t>)</a:t>
            </a:r>
            <a:r>
              <a:rPr lang="it-IT" sz="3600" dirty="0" smtClean="0">
                <a:solidFill>
                  <a:srgbClr val="1A1FF2"/>
                </a:solidFill>
                <a:latin typeface="Garamond" panose="02020404030301010803" pitchFamily="18" charset="0"/>
              </a:rPr>
              <a:t> </a:t>
            </a:r>
            <a:endParaRPr lang="it-IT" sz="3600" dirty="0">
              <a:solidFill>
                <a:srgbClr val="1A1FF2"/>
              </a:solidFill>
              <a:latin typeface="Garamond" panose="02020404030301010803" pitchFamily="18" charset="0"/>
            </a:endParaRPr>
          </a:p>
          <a:p>
            <a:pPr marL="285750" indent="-284163">
              <a:spcBef>
                <a:spcPts val="1438"/>
              </a:spcBef>
            </a:pPr>
            <a:r>
              <a:rPr lang="en-US" sz="3600" b="1" dirty="0">
                <a:solidFill>
                  <a:srgbClr val="1A1FF2"/>
                </a:solidFill>
                <a:latin typeface="Garamond" panose="02020404030301010803" pitchFamily="18" charset="0"/>
                <a:cs typeface="Arial" pitchFamily="34" charset="0"/>
              </a:rPr>
              <a:t>Increases in payroll tax rates </a:t>
            </a:r>
            <a:r>
              <a:rPr lang="en-US" sz="3600" dirty="0">
                <a:solidFill>
                  <a:srgbClr val="1A1FF2"/>
                </a:solidFill>
                <a:latin typeface="Garamond" panose="02020404030301010803" pitchFamily="18" charset="0"/>
                <a:cs typeface="Arial" pitchFamily="34" charset="0"/>
              </a:rPr>
              <a:t>for farmers and the self-employed</a:t>
            </a:r>
          </a:p>
          <a:p>
            <a:pPr marL="285750" indent="-284163">
              <a:spcBef>
                <a:spcPts val="1438"/>
              </a:spcBef>
            </a:pPr>
            <a:r>
              <a:rPr lang="en-US" sz="3600" b="1" dirty="0">
                <a:solidFill>
                  <a:srgbClr val="1A1FF2"/>
                </a:solidFill>
                <a:latin typeface="Garamond" panose="02020404030301010803" pitchFamily="18" charset="0"/>
                <a:cs typeface="Arial" pitchFamily="34" charset="0"/>
              </a:rPr>
              <a:t>Temporary freeze of indexation</a:t>
            </a:r>
            <a:r>
              <a:rPr lang="en-US" sz="3600" dirty="0">
                <a:solidFill>
                  <a:srgbClr val="1A1FF2"/>
                </a:solidFill>
                <a:latin typeface="Garamond" panose="02020404030301010803" pitchFamily="18" charset="0"/>
                <a:cs typeface="Arial" pitchFamily="34" charset="0"/>
              </a:rPr>
              <a:t> for average-high pensions </a:t>
            </a:r>
            <a:r>
              <a:rPr lang="it-IT" sz="3600" dirty="0">
                <a:solidFill>
                  <a:srgbClr val="1A1FF2"/>
                </a:solidFill>
                <a:latin typeface="Garamond" panose="02020404030301010803" pitchFamily="18" charset="0"/>
              </a:rPr>
              <a:t>(&gt;1400 €)</a:t>
            </a:r>
            <a:endParaRPr lang="en-US" sz="3600" dirty="0">
              <a:solidFill>
                <a:srgbClr val="1A1FF2"/>
              </a:solidFill>
              <a:latin typeface="Garamond" panose="02020404030301010803" pitchFamily="18" charset="0"/>
              <a:cs typeface="Arial" pitchFamily="34" charset="0"/>
            </a:endParaRPr>
          </a:p>
          <a:p>
            <a:pPr marL="285750" indent="-284163">
              <a:spcBef>
                <a:spcPts val="1438"/>
              </a:spcBef>
            </a:pPr>
            <a:r>
              <a:rPr lang="en-US" sz="3600" dirty="0">
                <a:solidFill>
                  <a:srgbClr val="1A1FF2"/>
                </a:solidFill>
                <a:latin typeface="Garamond" panose="02020404030301010803" pitchFamily="18" charset="0"/>
                <a:cs typeface="Arial" pitchFamily="34" charset="0"/>
              </a:rPr>
              <a:t>Solidarity tax on higher pensions </a:t>
            </a:r>
            <a:r>
              <a:rPr lang="it-IT" sz="3600" dirty="0" smtClean="0">
                <a:solidFill>
                  <a:srgbClr val="1A1FF2"/>
                </a:solidFill>
                <a:latin typeface="Garamond" panose="02020404030301010803" pitchFamily="18" charset="0"/>
              </a:rPr>
              <a:t>(</a:t>
            </a:r>
            <a:r>
              <a:rPr lang="en-US" sz="3600" dirty="0" smtClean="0">
                <a:solidFill>
                  <a:srgbClr val="1A1FF2"/>
                </a:solidFill>
                <a:latin typeface="Garamond" panose="02020404030301010803" pitchFamily="18" charset="0"/>
              </a:rPr>
              <a:t>sadly cancelled, later, by the Constitutional Court</a:t>
            </a:r>
            <a:r>
              <a:rPr lang="it-IT" sz="3600" dirty="0" smtClean="0">
                <a:solidFill>
                  <a:srgbClr val="1A1FF2"/>
                </a:solidFill>
                <a:latin typeface="Garamond" panose="02020404030301010803" pitchFamily="18" charset="0"/>
              </a:rPr>
              <a:t>) </a:t>
            </a:r>
            <a:endParaRPr lang="it-IT" sz="3600" dirty="0">
              <a:solidFill>
                <a:srgbClr val="1A1FF2"/>
              </a:solidFill>
              <a:latin typeface="Garamond" panose="02020404030301010803" pitchFamily="18" charset="0"/>
            </a:endParaRPr>
          </a:p>
          <a:p>
            <a:pPr marL="285750" indent="-284163">
              <a:spcBef>
                <a:spcPts val="1438"/>
              </a:spcBef>
            </a:pPr>
            <a:r>
              <a:rPr lang="en-US" sz="3600" b="1" dirty="0">
                <a:solidFill>
                  <a:srgbClr val="1A1FF2"/>
                </a:solidFill>
                <a:latin typeface="Garamond" panose="02020404030301010803" pitchFamily="18" charset="0"/>
              </a:rPr>
              <a:t>Free “</a:t>
            </a:r>
            <a:r>
              <a:rPr lang="en-US" sz="3600" b="1" dirty="0" err="1">
                <a:solidFill>
                  <a:srgbClr val="1A1FF2"/>
                </a:solidFill>
                <a:latin typeface="Garamond" panose="02020404030301010803" pitchFamily="18" charset="0"/>
              </a:rPr>
              <a:t>totalization</a:t>
            </a:r>
            <a:r>
              <a:rPr lang="en-US" sz="3600" dirty="0">
                <a:solidFill>
                  <a:srgbClr val="1A1FF2"/>
                </a:solidFill>
                <a:latin typeface="Garamond" panose="02020404030301010803" pitchFamily="18" charset="0"/>
              </a:rPr>
              <a:t>” of contributions for NDC benefits</a:t>
            </a:r>
          </a:p>
          <a:p>
            <a:pPr marL="285750" indent="-284163">
              <a:spcBef>
                <a:spcPts val="1438"/>
              </a:spcBef>
            </a:pPr>
            <a:r>
              <a:rPr lang="en-US" sz="3600" b="1" dirty="0">
                <a:solidFill>
                  <a:srgbClr val="1A1FF2"/>
                </a:solidFill>
                <a:latin typeface="Garamond" panose="02020404030301010803" pitchFamily="18" charset="0"/>
              </a:rPr>
              <a:t>Elimination of “exit windows</a:t>
            </a:r>
            <a:r>
              <a:rPr lang="en-US" sz="3600" dirty="0">
                <a:solidFill>
                  <a:srgbClr val="1A1FF2"/>
                </a:solidFill>
                <a:latin typeface="Garamond" panose="02020404030301010803" pitchFamily="18" charset="0"/>
              </a:rPr>
              <a:t>”, by which workers had to wait 12/18 months to retire after reaching pensionable age </a:t>
            </a:r>
            <a:endParaRPr lang="en-US" sz="3600" dirty="0">
              <a:solidFill>
                <a:srgbClr val="1A1FF2"/>
              </a:solidFill>
              <a:latin typeface="Garamond" panose="02020404030301010803" pitchFamily="18" charset="0"/>
              <a:cs typeface="Arial" pitchFamily="34" charset="0"/>
            </a:endParaRPr>
          </a:p>
          <a:p>
            <a:endParaRPr lang="it-IT" dirty="0"/>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11</a:t>
            </a:fld>
            <a:endParaRPr lang="it-IT"/>
          </a:p>
        </p:txBody>
      </p:sp>
    </p:spTree>
    <p:extLst>
      <p:ext uri="{BB962C8B-B14F-4D97-AF65-F5344CB8AC3E}">
        <p14:creationId xmlns:p14="http://schemas.microsoft.com/office/powerpoint/2010/main" xmlns="" val="23495994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a:solidFill>
                  <a:srgbClr val="FF0000"/>
                </a:solidFill>
                <a:latin typeface="Garamond" pitchFamily="18" charset="0"/>
                <a:ea typeface="ＭＳ Ｐゴシック" pitchFamily="34" charset="-128"/>
              </a:rPr>
              <a:t>Transitional and communication problems</a:t>
            </a:r>
            <a:r>
              <a:rPr lang="en-US" sz="4000" dirty="0">
                <a:solidFill>
                  <a:srgbClr val="FF0000"/>
                </a:solidFill>
                <a:latin typeface="Arial" pitchFamily="34" charset="0"/>
                <a:ea typeface="ＭＳ Ｐゴシック" pitchFamily="34" charset="-128"/>
              </a:rPr>
              <a:t> </a:t>
            </a:r>
            <a:endParaRPr lang="it-IT" dirty="0">
              <a:solidFill>
                <a:srgbClr val="FF0000"/>
              </a:solidFill>
            </a:endParaRPr>
          </a:p>
        </p:txBody>
      </p:sp>
      <p:sp>
        <p:nvSpPr>
          <p:cNvPr id="3" name="Segnaposto contenuto 2"/>
          <p:cNvSpPr>
            <a:spLocks noGrp="1"/>
          </p:cNvSpPr>
          <p:nvPr>
            <p:ph idx="1"/>
          </p:nvPr>
        </p:nvSpPr>
        <p:spPr/>
        <p:txBody>
          <a:bodyPr>
            <a:normAutofit fontScale="92500" lnSpcReduction="10000"/>
          </a:bodyPr>
          <a:lstStyle/>
          <a:p>
            <a:r>
              <a:rPr lang="en-US" sz="2400" dirty="0">
                <a:solidFill>
                  <a:srgbClr val="1A1FF2"/>
                </a:solidFill>
                <a:latin typeface="Garamond" pitchFamily="18" charset="0"/>
                <a:ea typeface="ＭＳ Ｐゴシック" pitchFamily="34" charset="-128"/>
              </a:rPr>
              <a:t>Due to the emergency situation (prospect of a financial crisis), the social dialogue had to be foregone</a:t>
            </a:r>
          </a:p>
          <a:p>
            <a:r>
              <a:rPr lang="en-US" sz="2400" dirty="0">
                <a:solidFill>
                  <a:srgbClr val="1A1FF2"/>
                </a:solidFill>
                <a:latin typeface="Garamond" pitchFamily="18" charset="0"/>
                <a:ea typeface="ＭＳ Ｐゴシック" pitchFamily="34" charset="-128"/>
              </a:rPr>
              <a:t>Insufficiency of data caused insufficiency of safeguarding clauses and the need for subsequent amendments</a:t>
            </a:r>
          </a:p>
          <a:p>
            <a:r>
              <a:rPr lang="en-US" sz="2400" dirty="0">
                <a:solidFill>
                  <a:srgbClr val="1A1FF2"/>
                </a:solidFill>
                <a:latin typeface="Garamond" pitchFamily="18" charset="0"/>
                <a:ea typeface="ＭＳ Ｐゴシック" pitchFamily="34" charset="-128"/>
              </a:rPr>
              <a:t>The reform aims at dismantling the rooted notions that: </a:t>
            </a:r>
          </a:p>
          <a:p>
            <a:pPr lvl="1">
              <a:buFont typeface="Wingdings" pitchFamily="2" charset="2"/>
              <a:buChar char="Ø"/>
            </a:pPr>
            <a:r>
              <a:rPr lang="en-US" sz="2400" dirty="0">
                <a:solidFill>
                  <a:srgbClr val="1A1FF2"/>
                </a:solidFill>
                <a:latin typeface="Garamond" pitchFamily="18" charset="0"/>
                <a:ea typeface="ＭＳ Ｐゴシック" pitchFamily="34" charset="-128"/>
              </a:rPr>
              <a:t>workers over 54-55 are lost to the labor market and just destined to retirement</a:t>
            </a:r>
          </a:p>
          <a:p>
            <a:pPr lvl="1">
              <a:buFont typeface="Wingdings" pitchFamily="2" charset="2"/>
              <a:buChar char="Ø"/>
            </a:pPr>
            <a:r>
              <a:rPr lang="en-US" sz="2400" i="1" dirty="0">
                <a:solidFill>
                  <a:srgbClr val="1A1FF2"/>
                </a:solidFill>
                <a:latin typeface="Garamond" pitchFamily="18" charset="0"/>
                <a:ea typeface="ＭＳ Ｐゴシック" pitchFamily="34" charset="-128"/>
              </a:rPr>
              <a:t>elderly workers take away jobs from younger ones</a:t>
            </a:r>
            <a:r>
              <a:rPr lang="en-US" sz="2400" dirty="0">
                <a:solidFill>
                  <a:srgbClr val="1A1FF2"/>
                </a:solidFill>
                <a:latin typeface="Garamond" pitchFamily="18" charset="0"/>
                <a:ea typeface="ＭＳ Ｐゴシック" pitchFamily="34" charset="-128"/>
              </a:rPr>
              <a:t>  </a:t>
            </a:r>
          </a:p>
          <a:p>
            <a:r>
              <a:rPr lang="en-US" sz="2400" dirty="0">
                <a:solidFill>
                  <a:srgbClr val="1A1FF2"/>
                </a:solidFill>
                <a:latin typeface="Garamond" pitchFamily="18" charset="0"/>
                <a:ea typeface="ＭＳ Ｐゴシック" pitchFamily="34" charset="-128"/>
              </a:rPr>
              <a:t>Difficulties in: </a:t>
            </a:r>
          </a:p>
          <a:p>
            <a:pPr lvl="1">
              <a:buFont typeface="Wingdings" panose="05000000000000000000" pitchFamily="2" charset="2"/>
              <a:buChar char="Ø"/>
            </a:pPr>
            <a:r>
              <a:rPr lang="en-US" sz="2400" dirty="0">
                <a:solidFill>
                  <a:srgbClr val="1A1FF2"/>
                </a:solidFill>
                <a:latin typeface="Garamond" pitchFamily="18" charset="0"/>
                <a:ea typeface="ＭＳ Ｐゴシック" pitchFamily="34" charset="-128"/>
              </a:rPr>
              <a:t>having the reform understood  </a:t>
            </a:r>
          </a:p>
          <a:p>
            <a:pPr lvl="1">
              <a:buFont typeface="Wingdings" panose="05000000000000000000" pitchFamily="2" charset="2"/>
              <a:buChar char="Ø"/>
            </a:pPr>
            <a:r>
              <a:rPr lang="en-US" sz="2400" dirty="0">
                <a:solidFill>
                  <a:srgbClr val="1A1FF2"/>
                </a:solidFill>
                <a:latin typeface="Garamond" pitchFamily="18" charset="0"/>
                <a:ea typeface="ＭＳ Ｐゴシック" pitchFamily="34" charset="-128"/>
              </a:rPr>
              <a:t>overcoming the notion of “acquired rights” </a:t>
            </a:r>
          </a:p>
          <a:p>
            <a:pPr lvl="1">
              <a:buFont typeface="Wingdings" panose="05000000000000000000" pitchFamily="2" charset="2"/>
              <a:buChar char="Ø"/>
            </a:pPr>
            <a:r>
              <a:rPr lang="en-US" sz="2400" dirty="0">
                <a:solidFill>
                  <a:srgbClr val="1A1FF2"/>
                </a:solidFill>
                <a:latin typeface="Garamond" pitchFamily="18" charset="0"/>
                <a:ea typeface="ＭＳ Ｐゴシック" pitchFamily="34" charset="-128"/>
              </a:rPr>
              <a:t>explaining the implied generational rebalancing </a:t>
            </a:r>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12</a:t>
            </a:fld>
            <a:endParaRPr lang="it-IT"/>
          </a:p>
        </p:txBody>
      </p:sp>
    </p:spTree>
    <p:extLst>
      <p:ext uri="{BB962C8B-B14F-4D97-AF65-F5344CB8AC3E}">
        <p14:creationId xmlns:p14="http://schemas.microsoft.com/office/powerpoint/2010/main" xmlns="" val="30592812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smtClean="0">
                <a:solidFill>
                  <a:srgbClr val="FF0000"/>
                </a:solidFill>
                <a:latin typeface="Garamond" panose="02020404030301010803" pitchFamily="18" charset="0"/>
              </a:rPr>
              <a:t>Labor and pensions: </a:t>
            </a:r>
            <a:r>
              <a:rPr lang="en-US" dirty="0" smtClean="0">
                <a:solidFill>
                  <a:srgbClr val="FF0000"/>
                </a:solidFill>
                <a:latin typeface="Garamond" panose="02020404030301010803" pitchFamily="18" charset="0"/>
              </a:rPr>
              <a:t/>
            </a:r>
            <a:br>
              <a:rPr lang="en-US" dirty="0" smtClean="0">
                <a:solidFill>
                  <a:srgbClr val="FF0000"/>
                </a:solidFill>
                <a:latin typeface="Garamond" panose="02020404030301010803" pitchFamily="18" charset="0"/>
              </a:rPr>
            </a:br>
            <a:r>
              <a:rPr lang="en-US" sz="4000" dirty="0" smtClean="0">
                <a:solidFill>
                  <a:srgbClr val="FF0000"/>
                </a:solidFill>
                <a:latin typeface="Garamond" panose="02020404030301010803" pitchFamily="18" charset="0"/>
              </a:rPr>
              <a:t>two </a:t>
            </a:r>
            <a:r>
              <a:rPr lang="en-US" sz="4000" dirty="0" smtClean="0">
                <a:solidFill>
                  <a:srgbClr val="FF0000"/>
                </a:solidFill>
                <a:latin typeface="Garamond" panose="02020404030301010803" pitchFamily="18" charset="0"/>
              </a:rPr>
              <a:t>sides of the same coin</a:t>
            </a:r>
            <a:endParaRPr lang="en-US" sz="4000" dirty="0">
              <a:solidFill>
                <a:srgbClr val="FF0000"/>
              </a:solidFill>
              <a:latin typeface="Garamond" panose="02020404030301010803" pitchFamily="18" charset="0"/>
            </a:endParaRPr>
          </a:p>
        </p:txBody>
      </p:sp>
      <p:sp>
        <p:nvSpPr>
          <p:cNvPr id="3" name="Segnaposto contenuto 2"/>
          <p:cNvSpPr>
            <a:spLocks noGrp="1"/>
          </p:cNvSpPr>
          <p:nvPr>
            <p:ph idx="1"/>
          </p:nvPr>
        </p:nvSpPr>
        <p:spPr>
          <a:xfrm>
            <a:off x="457200" y="1844824"/>
            <a:ext cx="8229600" cy="4281339"/>
          </a:xfrm>
        </p:spPr>
        <p:txBody>
          <a:bodyPr/>
          <a:lstStyle/>
          <a:p>
            <a:pPr>
              <a:buFont typeface="Wingdings" panose="05000000000000000000" pitchFamily="2" charset="2"/>
              <a:buChar char="Ø"/>
            </a:pPr>
            <a:r>
              <a:rPr lang="en-US" dirty="0">
                <a:solidFill>
                  <a:srgbClr val="1A1FF2"/>
                </a:solidFill>
                <a:latin typeface="Garamond" panose="02020404030301010803" pitchFamily="18" charset="0"/>
              </a:rPr>
              <a:t>As Franco Modigliani’s life cycle hypothesis has taught us long ago, work and retirement are two matching segments of our life</a:t>
            </a:r>
            <a:r>
              <a:rPr lang="en-US" dirty="0" smtClean="0">
                <a:solidFill>
                  <a:srgbClr val="1A1FF2"/>
                </a:solidFill>
                <a:latin typeface="Garamond" panose="02020404030301010803" pitchFamily="18" charset="0"/>
              </a:rPr>
              <a:t>.</a:t>
            </a:r>
          </a:p>
          <a:p>
            <a:pPr>
              <a:buFont typeface="Wingdings" panose="05000000000000000000" pitchFamily="2" charset="2"/>
              <a:buChar char="Ø"/>
            </a:pPr>
            <a:r>
              <a:rPr lang="en-US" dirty="0">
                <a:solidFill>
                  <a:srgbClr val="1A1FF2"/>
                </a:solidFill>
                <a:latin typeface="Garamond" panose="02020404030301010803" pitchFamily="18" charset="0"/>
              </a:rPr>
              <a:t>N</a:t>
            </a:r>
            <a:r>
              <a:rPr lang="en-US" dirty="0" smtClean="0">
                <a:solidFill>
                  <a:srgbClr val="1A1FF2"/>
                </a:solidFill>
                <a:latin typeface="Garamond" panose="02020404030301010803" pitchFamily="18" charset="0"/>
              </a:rPr>
              <a:t>o </a:t>
            </a:r>
            <a:r>
              <a:rPr lang="en-US" dirty="0">
                <a:solidFill>
                  <a:srgbClr val="1A1FF2"/>
                </a:solidFill>
                <a:latin typeface="Garamond" panose="02020404030301010803" pitchFamily="18" charset="0"/>
              </a:rPr>
              <a:t>pension system can deliver adequate benefits if the labor market – </a:t>
            </a:r>
            <a:r>
              <a:rPr lang="en-US" dirty="0" smtClean="0">
                <a:solidFill>
                  <a:srgbClr val="1A1FF2"/>
                </a:solidFill>
                <a:latin typeface="Garamond" panose="02020404030301010803" pitchFamily="18" charset="0"/>
              </a:rPr>
              <a:t>which generates </a:t>
            </a:r>
            <a:r>
              <a:rPr lang="en-US" dirty="0" smtClean="0">
                <a:solidFill>
                  <a:srgbClr val="1A1FF2"/>
                </a:solidFill>
                <a:latin typeface="Garamond" panose="02020404030301010803" pitchFamily="18" charset="0"/>
              </a:rPr>
              <a:t>the </a:t>
            </a:r>
            <a:r>
              <a:rPr lang="en-US" dirty="0" smtClean="0">
                <a:solidFill>
                  <a:srgbClr val="1A1FF2"/>
                </a:solidFill>
                <a:latin typeface="Garamond" panose="02020404030301010803" pitchFamily="18" charset="0"/>
              </a:rPr>
              <a:t>resources on </a:t>
            </a:r>
            <a:r>
              <a:rPr lang="en-US" dirty="0">
                <a:solidFill>
                  <a:srgbClr val="1A1FF2"/>
                </a:solidFill>
                <a:latin typeface="Garamond" panose="02020404030301010803" pitchFamily="18" charset="0"/>
              </a:rPr>
              <a:t>which </a:t>
            </a:r>
            <a:r>
              <a:rPr lang="en-US" dirty="0" smtClean="0">
                <a:solidFill>
                  <a:srgbClr val="1A1FF2"/>
                </a:solidFill>
                <a:latin typeface="Garamond" panose="02020404030301010803" pitchFamily="18" charset="0"/>
              </a:rPr>
              <a:t>current pensions are paid </a:t>
            </a:r>
            <a:r>
              <a:rPr lang="en-US" dirty="0" smtClean="0">
                <a:solidFill>
                  <a:srgbClr val="1A1FF2"/>
                </a:solidFill>
                <a:latin typeface="Garamond" panose="02020404030301010803" pitchFamily="18" charset="0"/>
              </a:rPr>
              <a:t>- </a:t>
            </a:r>
            <a:r>
              <a:rPr lang="en-US" dirty="0">
                <a:solidFill>
                  <a:srgbClr val="1A1FF2"/>
                </a:solidFill>
                <a:latin typeface="Garamond" panose="02020404030301010803" pitchFamily="18" charset="0"/>
              </a:rPr>
              <a:t>does not </a:t>
            </a:r>
            <a:r>
              <a:rPr lang="en-US" dirty="0" smtClean="0">
                <a:solidFill>
                  <a:srgbClr val="1A1FF2"/>
                </a:solidFill>
                <a:latin typeface="Garamond" panose="02020404030301010803" pitchFamily="18" charset="0"/>
              </a:rPr>
              <a:t>perform adequately </a:t>
            </a:r>
            <a:endParaRPr lang="it-IT" dirty="0">
              <a:solidFill>
                <a:srgbClr val="1A1FF2"/>
              </a:solidFill>
              <a:latin typeface="Garamond" panose="02020404030301010803" pitchFamily="18" charset="0"/>
            </a:endParaRPr>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13</a:t>
            </a:fld>
            <a:endParaRPr lang="it-IT"/>
          </a:p>
        </p:txBody>
      </p:sp>
    </p:spTree>
    <p:extLst>
      <p:ext uri="{BB962C8B-B14F-4D97-AF65-F5344CB8AC3E}">
        <p14:creationId xmlns:p14="http://schemas.microsoft.com/office/powerpoint/2010/main" xmlns="" val="1072540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solidFill>
                  <a:srgbClr val="FF0000"/>
                </a:solidFill>
                <a:latin typeface="Garamond" panose="02020404030301010803" pitchFamily="18" charset="0"/>
              </a:rPr>
              <a:t>The </a:t>
            </a:r>
            <a:r>
              <a:rPr lang="en-US" dirty="0">
                <a:solidFill>
                  <a:srgbClr val="FF0000"/>
                </a:solidFill>
                <a:latin typeface="Garamond" panose="02020404030301010803" pitchFamily="18" charset="0"/>
              </a:rPr>
              <a:t>“lump of labor fallacy”</a:t>
            </a:r>
            <a:endParaRPr lang="it-IT" dirty="0">
              <a:solidFill>
                <a:srgbClr val="FF0000"/>
              </a:solidFill>
              <a:latin typeface="Garamond" panose="02020404030301010803" pitchFamily="18" charset="0"/>
            </a:endParaRPr>
          </a:p>
        </p:txBody>
      </p:sp>
      <p:sp>
        <p:nvSpPr>
          <p:cNvPr id="3" name="Segnaposto contenuto 2"/>
          <p:cNvSpPr>
            <a:spLocks noGrp="1"/>
          </p:cNvSpPr>
          <p:nvPr>
            <p:ph idx="1"/>
          </p:nvPr>
        </p:nvSpPr>
        <p:spPr/>
        <p:txBody>
          <a:bodyPr>
            <a:normAutofit fontScale="85000" lnSpcReduction="20000"/>
          </a:bodyPr>
          <a:lstStyle/>
          <a:p>
            <a:pPr marL="0" indent="0">
              <a:buNone/>
            </a:pPr>
            <a:r>
              <a:rPr lang="en-US" dirty="0" smtClean="0">
                <a:solidFill>
                  <a:srgbClr val="1A1FF2"/>
                </a:solidFill>
                <a:latin typeface="Garamond" panose="02020404030301010803" pitchFamily="18" charset="0"/>
              </a:rPr>
              <a:t>The </a:t>
            </a:r>
            <a:r>
              <a:rPr lang="en-US" dirty="0">
                <a:solidFill>
                  <a:srgbClr val="1A1FF2"/>
                </a:solidFill>
                <a:latin typeface="Garamond" panose="02020404030301010803" pitchFamily="18" charset="0"/>
              </a:rPr>
              <a:t>“</a:t>
            </a:r>
            <a:r>
              <a:rPr lang="en-US" i="1" dirty="0">
                <a:solidFill>
                  <a:srgbClr val="1A1FF2"/>
                </a:solidFill>
                <a:latin typeface="Garamond" panose="02020404030301010803" pitchFamily="18" charset="0"/>
              </a:rPr>
              <a:t>lump of labor fallacy</a:t>
            </a:r>
            <a:r>
              <a:rPr lang="en-US" dirty="0">
                <a:solidFill>
                  <a:srgbClr val="1A1FF2"/>
                </a:solidFill>
                <a:latin typeface="Garamond" panose="02020404030301010803" pitchFamily="18" charset="0"/>
              </a:rPr>
              <a:t>” – the idea that jobs are in a fixed number so that early retirement by the elderly makes room for jobs for the young – has long dominated, in some countries, the public debate in the field of pension reforms and brought about policies directed at reducing the retirement age. </a:t>
            </a:r>
            <a:endParaRPr lang="en-US" dirty="0" smtClean="0">
              <a:solidFill>
                <a:srgbClr val="1A1FF2"/>
              </a:solidFill>
              <a:latin typeface="Garamond" panose="02020404030301010803" pitchFamily="18" charset="0"/>
            </a:endParaRPr>
          </a:p>
          <a:p>
            <a:pPr marL="0" indent="0">
              <a:buNone/>
            </a:pPr>
            <a:r>
              <a:rPr lang="en-US" dirty="0" smtClean="0">
                <a:solidFill>
                  <a:srgbClr val="1A1FF2"/>
                </a:solidFill>
                <a:latin typeface="Garamond" panose="02020404030301010803" pitchFamily="18" charset="0"/>
              </a:rPr>
              <a:t>This </a:t>
            </a:r>
            <a:r>
              <a:rPr lang="en-US" dirty="0">
                <a:solidFill>
                  <a:srgbClr val="1A1FF2"/>
                </a:solidFill>
                <a:latin typeface="Garamond" panose="02020404030301010803" pitchFamily="18" charset="0"/>
              </a:rPr>
              <a:t>belief creates hostility towards the reform and obscures its generational rebalancing by making people believe that if retirement age is postponed there will be fewer opportunities for </a:t>
            </a:r>
            <a:r>
              <a:rPr lang="en-US" dirty="0" smtClean="0">
                <a:solidFill>
                  <a:srgbClr val="1A1FF2"/>
                </a:solidFill>
                <a:latin typeface="Garamond" panose="02020404030301010803" pitchFamily="18" charset="0"/>
              </a:rPr>
              <a:t>the young </a:t>
            </a:r>
            <a:r>
              <a:rPr lang="en-US" dirty="0">
                <a:solidFill>
                  <a:srgbClr val="1A1FF2"/>
                </a:solidFill>
                <a:latin typeface="Garamond" panose="02020404030301010803" pitchFamily="18" charset="0"/>
              </a:rPr>
              <a:t>(and/or for women: </a:t>
            </a:r>
            <a:r>
              <a:rPr lang="en-US" dirty="0" smtClean="0">
                <a:solidFill>
                  <a:srgbClr val="1A1FF2"/>
                </a:solidFill>
                <a:latin typeface="Garamond" panose="02020404030301010803" pitchFamily="18" charset="0"/>
              </a:rPr>
              <a:t>as the </a:t>
            </a:r>
            <a:r>
              <a:rPr lang="en-US" dirty="0">
                <a:solidFill>
                  <a:srgbClr val="1A1FF2"/>
                </a:solidFill>
                <a:latin typeface="Garamond" panose="02020404030301010803" pitchFamily="18" charset="0"/>
              </a:rPr>
              <a:t>same erroneous reasoning has also long been applied to women and reduced female labor market participation). </a:t>
            </a:r>
            <a:endParaRPr lang="it-IT" dirty="0">
              <a:solidFill>
                <a:srgbClr val="1A1FF2"/>
              </a:solidFill>
              <a:latin typeface="Garamond" panose="02020404030301010803" pitchFamily="18" charset="0"/>
            </a:endParaRPr>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14</a:t>
            </a:fld>
            <a:endParaRPr lang="it-IT"/>
          </a:p>
        </p:txBody>
      </p:sp>
    </p:spTree>
    <p:extLst>
      <p:ext uri="{BB962C8B-B14F-4D97-AF65-F5344CB8AC3E}">
        <p14:creationId xmlns:p14="http://schemas.microsoft.com/office/powerpoint/2010/main" xmlns="" val="5233650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p:spPr>
        <p:txBody>
          <a:bodyPr/>
          <a:lstStyle/>
          <a:p>
            <a:r>
              <a:rPr lang="en-US" dirty="0">
                <a:solidFill>
                  <a:srgbClr val="FF0000"/>
                </a:solidFill>
                <a:latin typeface="Garamond" panose="02020404030301010803" pitchFamily="18" charset="0"/>
              </a:rPr>
              <a:t>What is a labor market reform?</a:t>
            </a:r>
            <a:endParaRPr lang="it-IT" dirty="0">
              <a:latin typeface="Garamond" panose="02020404030301010803" pitchFamily="18" charset="0"/>
            </a:endParaRPr>
          </a:p>
        </p:txBody>
      </p:sp>
      <p:sp>
        <p:nvSpPr>
          <p:cNvPr id="3" name="Segnaposto contenuto 2"/>
          <p:cNvSpPr>
            <a:spLocks noGrp="1"/>
          </p:cNvSpPr>
          <p:nvPr>
            <p:ph idx="1"/>
          </p:nvPr>
        </p:nvSpPr>
        <p:spPr>
          <a:xfrm>
            <a:off x="457200" y="1600200"/>
            <a:ext cx="8229600" cy="4709120"/>
          </a:xfrm>
        </p:spPr>
        <p:txBody>
          <a:bodyPr/>
          <a:lstStyle/>
          <a:p>
            <a:r>
              <a:rPr lang="en-US" sz="2400" dirty="0">
                <a:solidFill>
                  <a:srgbClr val="1A1FF2"/>
                </a:solidFill>
                <a:latin typeface="Garamond" panose="02020404030301010803" pitchFamily="18" charset="0"/>
              </a:rPr>
              <a:t>Changing market </a:t>
            </a:r>
            <a:r>
              <a:rPr lang="en-US" sz="2400" b="1" i="1" dirty="0">
                <a:solidFill>
                  <a:srgbClr val="1A1FF2"/>
                </a:solidFill>
                <a:latin typeface="Garamond" panose="02020404030301010803" pitchFamily="18" charset="0"/>
              </a:rPr>
              <a:t>regulation</a:t>
            </a:r>
            <a:r>
              <a:rPr lang="en-US" sz="2400" dirty="0">
                <a:solidFill>
                  <a:srgbClr val="1A1FF2"/>
                </a:solidFill>
                <a:latin typeface="Garamond" panose="02020404030301010803" pitchFamily="18" charset="0"/>
              </a:rPr>
              <a:t>: </a:t>
            </a:r>
          </a:p>
          <a:p>
            <a:pPr marL="400050" lvl="1" indent="0">
              <a:buNone/>
            </a:pPr>
            <a:r>
              <a:rPr lang="en-US" sz="2400" dirty="0">
                <a:solidFill>
                  <a:srgbClr val="1A1FF2"/>
                </a:solidFill>
                <a:latin typeface="Garamond" panose="02020404030301010803" pitchFamily="18" charset="0"/>
              </a:rPr>
              <a:t>- how: incentives and disincentives  vs legal requirements and          prohibitions</a:t>
            </a:r>
          </a:p>
          <a:p>
            <a:pPr marL="400050" lvl="1" indent="0">
              <a:buNone/>
            </a:pPr>
            <a:r>
              <a:rPr lang="en-US" sz="2400" dirty="0">
                <a:solidFill>
                  <a:srgbClr val="1A1FF2"/>
                </a:solidFill>
                <a:latin typeface="Garamond" panose="02020404030301010803" pitchFamily="18" charset="0"/>
              </a:rPr>
              <a:t>- how much?</a:t>
            </a:r>
          </a:p>
          <a:p>
            <a:r>
              <a:rPr lang="en-US" sz="2400" dirty="0">
                <a:solidFill>
                  <a:srgbClr val="1A1FF2"/>
                </a:solidFill>
                <a:latin typeface="Garamond" panose="02020404030301010803" pitchFamily="18" charset="0"/>
              </a:rPr>
              <a:t>Initial circumstances matter: structurally </a:t>
            </a:r>
            <a:r>
              <a:rPr lang="en-US" sz="2400" b="1" i="1" dirty="0">
                <a:solidFill>
                  <a:srgbClr val="1A1FF2"/>
                </a:solidFill>
                <a:latin typeface="Garamond" panose="02020404030301010803" pitchFamily="18" charset="0"/>
              </a:rPr>
              <a:t>weak economy</a:t>
            </a:r>
            <a:r>
              <a:rPr lang="en-US" sz="2400" dirty="0">
                <a:solidFill>
                  <a:srgbClr val="1A1FF2"/>
                </a:solidFill>
                <a:latin typeface="Garamond" panose="02020404030301010803" pitchFamily="18" charset="0"/>
              </a:rPr>
              <a:t> experiencing a deep depression</a:t>
            </a:r>
          </a:p>
          <a:p>
            <a:r>
              <a:rPr lang="en-US" sz="2400" dirty="0">
                <a:solidFill>
                  <a:srgbClr val="1A1FF2"/>
                </a:solidFill>
                <a:latin typeface="Garamond" panose="02020404030301010803" pitchFamily="18" charset="0"/>
              </a:rPr>
              <a:t>Social/political constraints should be taken into account</a:t>
            </a:r>
          </a:p>
          <a:p>
            <a:r>
              <a:rPr lang="en-US" sz="2400" dirty="0">
                <a:solidFill>
                  <a:srgbClr val="1A1FF2"/>
                </a:solidFill>
                <a:latin typeface="Garamond" panose="02020404030301010803" pitchFamily="18" charset="0"/>
              </a:rPr>
              <a:t>Trying to </a:t>
            </a:r>
            <a:r>
              <a:rPr lang="en-US" sz="2400" b="1" i="1" dirty="0">
                <a:solidFill>
                  <a:srgbClr val="1A1FF2"/>
                </a:solidFill>
                <a:latin typeface="Garamond" panose="02020404030301010803" pitchFamily="18" charset="0"/>
              </a:rPr>
              <a:t>find a balance</a:t>
            </a:r>
            <a:r>
              <a:rPr lang="en-US" sz="2400" dirty="0">
                <a:solidFill>
                  <a:srgbClr val="1A1FF2"/>
                </a:solidFill>
                <a:latin typeface="Garamond" panose="02020404030301010803" pitchFamily="18" charset="0"/>
              </a:rPr>
              <a:t>: a) between short-run and medium-run effects b) between conflicting goals of social partners and political parties</a:t>
            </a:r>
            <a:endParaRPr lang="it-IT" sz="2400" dirty="0">
              <a:solidFill>
                <a:srgbClr val="1A1FF2"/>
              </a:solidFill>
              <a:latin typeface="Garamond" panose="02020404030301010803" pitchFamily="18" charset="0"/>
            </a:endParaRPr>
          </a:p>
          <a:p>
            <a:endParaRPr lang="it-IT" dirty="0"/>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15</a:t>
            </a:fld>
            <a:endParaRPr lang="it-IT"/>
          </a:p>
        </p:txBody>
      </p:sp>
    </p:spTree>
    <p:extLst>
      <p:ext uri="{BB962C8B-B14F-4D97-AF65-F5344CB8AC3E}">
        <p14:creationId xmlns:p14="http://schemas.microsoft.com/office/powerpoint/2010/main" xmlns="" val="21341036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en-US" dirty="0" smtClean="0">
                <a:solidFill>
                  <a:srgbClr val="FF0000"/>
                </a:solidFill>
                <a:latin typeface="Garamond" panose="02020404030301010803" pitchFamily="18" charset="0"/>
              </a:rPr>
              <a:t>Understanding labor market reforms</a:t>
            </a:r>
            <a:endParaRPr lang="en-US" dirty="0">
              <a:solidFill>
                <a:srgbClr val="FF0000"/>
              </a:solidFill>
              <a:latin typeface="Garamond" panose="02020404030301010803" pitchFamily="18" charset="0"/>
            </a:endParaRPr>
          </a:p>
        </p:txBody>
      </p:sp>
      <p:sp>
        <p:nvSpPr>
          <p:cNvPr id="3" name="Segnaposto contenuto 2"/>
          <p:cNvSpPr>
            <a:spLocks noGrp="1"/>
          </p:cNvSpPr>
          <p:nvPr>
            <p:ph idx="1"/>
          </p:nvPr>
        </p:nvSpPr>
        <p:spPr/>
        <p:txBody>
          <a:bodyPr>
            <a:normAutofit fontScale="92500" lnSpcReduction="10000"/>
          </a:bodyPr>
          <a:lstStyle/>
          <a:p>
            <a:r>
              <a:rPr lang="en-US" dirty="0" smtClean="0">
                <a:solidFill>
                  <a:srgbClr val="1A1FF2"/>
                </a:solidFill>
                <a:latin typeface="Garamond" panose="02020404030301010803" pitchFamily="18" charset="0"/>
              </a:rPr>
              <a:t>High expectation for the reform to immediately create new jobs: is this justified?</a:t>
            </a:r>
          </a:p>
          <a:p>
            <a:r>
              <a:rPr lang="en-US" dirty="0" smtClean="0">
                <a:solidFill>
                  <a:srgbClr val="1A1FF2"/>
                </a:solidFill>
                <a:latin typeface="Garamond" panose="02020404030301010803" pitchFamily="18" charset="0"/>
              </a:rPr>
              <a:t>Short term vs medium term: swift deregulation of the labor market vs building better work relationships (apprenticeship)  </a:t>
            </a:r>
          </a:p>
          <a:p>
            <a:r>
              <a:rPr lang="en-US" dirty="0" smtClean="0">
                <a:solidFill>
                  <a:srgbClr val="1A1FF2"/>
                </a:solidFill>
                <a:latin typeface="Garamond" panose="02020404030301010803" pitchFamily="18" charset="0"/>
              </a:rPr>
              <a:t>How to increase workers employability  </a:t>
            </a:r>
          </a:p>
          <a:p>
            <a:r>
              <a:rPr lang="en-US" dirty="0" smtClean="0">
                <a:solidFill>
                  <a:srgbClr val="1A1FF2"/>
                </a:solidFill>
                <a:latin typeface="Garamond" panose="02020404030301010803" pitchFamily="18" charset="0"/>
              </a:rPr>
              <a:t>How to design an effective (and not discouraging job search) social safety net </a:t>
            </a:r>
          </a:p>
          <a:p>
            <a:r>
              <a:rPr lang="en-US" dirty="0" smtClean="0">
                <a:solidFill>
                  <a:srgbClr val="1A1FF2"/>
                </a:solidFill>
                <a:latin typeface="Garamond" panose="02020404030301010803" pitchFamily="18" charset="0"/>
              </a:rPr>
              <a:t>How to enhance productivity?</a:t>
            </a:r>
          </a:p>
          <a:p>
            <a:pPr marL="0" indent="0">
              <a:buNone/>
            </a:pPr>
            <a:endParaRPr lang="en-US" dirty="0"/>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16</a:t>
            </a:fld>
            <a:endParaRPr lang="it-IT"/>
          </a:p>
        </p:txBody>
      </p:sp>
    </p:spTree>
    <p:extLst>
      <p:ext uri="{BB962C8B-B14F-4D97-AF65-F5344CB8AC3E}">
        <p14:creationId xmlns:p14="http://schemas.microsoft.com/office/powerpoint/2010/main" xmlns="" val="1193246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smtClean="0">
                <a:solidFill>
                  <a:srgbClr val="FF0000"/>
                </a:solidFill>
                <a:latin typeface="Garamond" panose="02020404030301010803" pitchFamily="18" charset="0"/>
              </a:rPr>
              <a:t>Spring 2012: tackling </a:t>
            </a:r>
            <a:r>
              <a:rPr lang="en-US" dirty="0">
                <a:solidFill>
                  <a:srgbClr val="FF0000"/>
                </a:solidFill>
                <a:latin typeface="Garamond" panose="02020404030301010803" pitchFamily="18" charset="0"/>
              </a:rPr>
              <a:t>Italy’s long standing labor </a:t>
            </a:r>
            <a:r>
              <a:rPr lang="en-US" dirty="0" smtClean="0">
                <a:solidFill>
                  <a:srgbClr val="FF0000"/>
                </a:solidFill>
                <a:latin typeface="Garamond" panose="02020404030301010803" pitchFamily="18" charset="0"/>
              </a:rPr>
              <a:t>problems</a:t>
            </a:r>
            <a:endParaRPr lang="it-IT" dirty="0">
              <a:latin typeface="Garamond" panose="02020404030301010803" pitchFamily="18" charset="0"/>
            </a:endParaRPr>
          </a:p>
        </p:txBody>
      </p:sp>
      <p:sp>
        <p:nvSpPr>
          <p:cNvPr id="3" name="Segnaposto contenuto 2"/>
          <p:cNvSpPr>
            <a:spLocks noGrp="1"/>
          </p:cNvSpPr>
          <p:nvPr>
            <p:ph idx="1"/>
          </p:nvPr>
        </p:nvSpPr>
        <p:spPr/>
        <p:txBody>
          <a:bodyPr>
            <a:normAutofit lnSpcReduction="10000"/>
          </a:bodyPr>
          <a:lstStyle/>
          <a:p>
            <a:pPr marL="342900" lvl="1" indent="-342900">
              <a:buFont typeface="Arial" charset="0"/>
              <a:buChar char="•"/>
            </a:pPr>
            <a:r>
              <a:rPr lang="en-US" sz="2400" b="1" i="1" dirty="0">
                <a:solidFill>
                  <a:srgbClr val="1A1FF2"/>
                </a:solidFill>
                <a:latin typeface="Garamond" panose="02020404030301010803" pitchFamily="18" charset="0"/>
              </a:rPr>
              <a:t>Market dualism</a:t>
            </a:r>
            <a:r>
              <a:rPr lang="en-US" sz="2400" dirty="0">
                <a:solidFill>
                  <a:srgbClr val="1A1FF2"/>
                </a:solidFill>
                <a:latin typeface="Garamond" panose="02020404030301010803" pitchFamily="18" charset="0"/>
              </a:rPr>
              <a:t>: protected (mainly men, over forty, in industries and government jobs) vs marginalized groups (the young, women and older workers), causing </a:t>
            </a:r>
            <a:r>
              <a:rPr lang="en-US" sz="2400" u="sng" dirty="0">
                <a:solidFill>
                  <a:srgbClr val="1A1FF2"/>
                </a:solidFill>
                <a:latin typeface="Garamond" panose="02020404030301010803" pitchFamily="18" charset="0"/>
              </a:rPr>
              <a:t>rigidities</a:t>
            </a:r>
            <a:r>
              <a:rPr lang="en-US" sz="2400" dirty="0">
                <a:solidFill>
                  <a:srgbClr val="1A1FF2"/>
                </a:solidFill>
                <a:latin typeface="Garamond" panose="02020404030301010803" pitchFamily="18" charset="0"/>
              </a:rPr>
              <a:t> on one side and </a:t>
            </a:r>
            <a:r>
              <a:rPr lang="en-US" sz="2400" u="sng" dirty="0">
                <a:solidFill>
                  <a:srgbClr val="1A1FF2"/>
                </a:solidFill>
                <a:latin typeface="Garamond" panose="02020404030301010803" pitchFamily="18" charset="0"/>
              </a:rPr>
              <a:t>precariousness</a:t>
            </a:r>
            <a:r>
              <a:rPr lang="en-US" sz="2400" dirty="0">
                <a:solidFill>
                  <a:srgbClr val="1A1FF2"/>
                </a:solidFill>
                <a:latin typeface="Garamond" panose="02020404030301010803" pitchFamily="18" charset="0"/>
              </a:rPr>
              <a:t>, on the other</a:t>
            </a:r>
          </a:p>
          <a:p>
            <a:pPr marL="342900" lvl="1" indent="-342900">
              <a:buFont typeface="Arial" charset="0"/>
              <a:buChar char="•"/>
            </a:pPr>
            <a:r>
              <a:rPr lang="en-US" sz="2400" b="1" i="1" dirty="0">
                <a:solidFill>
                  <a:srgbClr val="1A1FF2"/>
                </a:solidFill>
                <a:latin typeface="Garamond" panose="02020404030301010803" pitchFamily="18" charset="0"/>
              </a:rPr>
              <a:t>Low participation rates</a:t>
            </a:r>
            <a:r>
              <a:rPr lang="en-US" sz="2400" dirty="0">
                <a:solidFill>
                  <a:srgbClr val="1A1FF2"/>
                </a:solidFill>
                <a:latin typeface="Garamond" panose="02020404030301010803" pitchFamily="18" charset="0"/>
              </a:rPr>
              <a:t>, particularly among women and older workers </a:t>
            </a:r>
            <a:endParaRPr lang="en-US" sz="3200" dirty="0">
              <a:solidFill>
                <a:srgbClr val="1A1FF2"/>
              </a:solidFill>
              <a:latin typeface="Garamond" panose="02020404030301010803" pitchFamily="18" charset="0"/>
            </a:endParaRPr>
          </a:p>
          <a:p>
            <a:pPr marL="342900" lvl="1" indent="-342900">
              <a:buFont typeface="Arial" charset="0"/>
              <a:buChar char="•"/>
            </a:pPr>
            <a:r>
              <a:rPr lang="en-US" sz="2400" b="1" i="1" dirty="0">
                <a:solidFill>
                  <a:srgbClr val="1A1FF2"/>
                </a:solidFill>
                <a:latin typeface="Garamond" panose="02020404030301010803" pitchFamily="18" charset="0"/>
              </a:rPr>
              <a:t>Unwarranted separation</a:t>
            </a:r>
            <a:r>
              <a:rPr lang="en-US" sz="2400" dirty="0">
                <a:solidFill>
                  <a:srgbClr val="1A1FF2"/>
                </a:solidFill>
                <a:latin typeface="Garamond" panose="02020404030301010803" pitchFamily="18" charset="0"/>
              </a:rPr>
              <a:t> (also ideologically motivated) </a:t>
            </a:r>
            <a:r>
              <a:rPr lang="en-US" sz="2400" b="1" i="1" dirty="0">
                <a:solidFill>
                  <a:srgbClr val="1A1FF2"/>
                </a:solidFill>
                <a:latin typeface="Garamond" panose="02020404030301010803" pitchFamily="18" charset="0"/>
              </a:rPr>
              <a:t>between school and work</a:t>
            </a:r>
            <a:r>
              <a:rPr lang="en-US" sz="2400" dirty="0">
                <a:solidFill>
                  <a:srgbClr val="1A1FF2"/>
                </a:solidFill>
                <a:latin typeface="Garamond" panose="02020404030301010803" pitchFamily="18" charset="0"/>
              </a:rPr>
              <a:t>; insufficient vocational training and lack of adult education </a:t>
            </a:r>
          </a:p>
          <a:p>
            <a:pPr marL="342900" lvl="1" indent="-342900">
              <a:buFont typeface="Arial" charset="0"/>
              <a:buChar char="•"/>
            </a:pPr>
            <a:r>
              <a:rPr lang="en-US" sz="2400" b="1" i="1" dirty="0">
                <a:solidFill>
                  <a:srgbClr val="1A1FF2"/>
                </a:solidFill>
                <a:latin typeface="Garamond" panose="02020404030301010803" pitchFamily="18" charset="0"/>
              </a:rPr>
              <a:t>Predominance of passive policies</a:t>
            </a:r>
            <a:r>
              <a:rPr lang="en-US" sz="2400" i="1" dirty="0">
                <a:solidFill>
                  <a:srgbClr val="1A1FF2"/>
                </a:solidFill>
                <a:latin typeface="Garamond" panose="02020404030301010803" pitchFamily="18" charset="0"/>
              </a:rPr>
              <a:t> </a:t>
            </a:r>
            <a:r>
              <a:rPr lang="en-US" sz="2400" dirty="0">
                <a:solidFill>
                  <a:srgbClr val="1A1FF2"/>
                </a:solidFill>
                <a:latin typeface="Garamond" panose="02020404030301010803" pitchFamily="18" charset="0"/>
              </a:rPr>
              <a:t>and poor or absent ALMP, regionally provided, with few exceptions</a:t>
            </a:r>
          </a:p>
          <a:p>
            <a:pPr marL="342900" lvl="1" indent="-342900">
              <a:buFont typeface="Arial" charset="0"/>
              <a:buChar char="•"/>
            </a:pPr>
            <a:r>
              <a:rPr lang="en-US" sz="2400" dirty="0">
                <a:solidFill>
                  <a:srgbClr val="1A1FF2"/>
                </a:solidFill>
                <a:latin typeface="Garamond" panose="02020404030301010803" pitchFamily="18" charset="0"/>
              </a:rPr>
              <a:t>Very </a:t>
            </a:r>
            <a:r>
              <a:rPr lang="en-US" sz="2400" b="1" i="1" dirty="0">
                <a:solidFill>
                  <a:srgbClr val="1A1FF2"/>
                </a:solidFill>
                <a:latin typeface="Garamond" panose="02020404030301010803" pitchFamily="18" charset="0"/>
              </a:rPr>
              <a:t>high fiscal wedge</a:t>
            </a:r>
            <a:endParaRPr lang="it-IT" dirty="0">
              <a:solidFill>
                <a:srgbClr val="1A1FF2"/>
              </a:solidFill>
              <a:latin typeface="Garamond" panose="02020404030301010803" pitchFamily="18" charset="0"/>
            </a:endParaRPr>
          </a:p>
          <a:p>
            <a:pPr marL="0" indent="0">
              <a:buNone/>
            </a:pPr>
            <a:endParaRPr lang="it-IT" dirty="0"/>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17</a:t>
            </a:fld>
            <a:endParaRPr lang="it-IT"/>
          </a:p>
        </p:txBody>
      </p:sp>
    </p:spTree>
    <p:extLst>
      <p:ext uri="{BB962C8B-B14F-4D97-AF65-F5344CB8AC3E}">
        <p14:creationId xmlns:p14="http://schemas.microsoft.com/office/powerpoint/2010/main" xmlns="" val="25892966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a:solidFill>
                  <a:srgbClr val="FF0000"/>
                </a:solidFill>
                <a:latin typeface="Garamond" panose="02020404030301010803" pitchFamily="18" charset="0"/>
              </a:rPr>
              <a:t>A complex reform resting on five pillars </a:t>
            </a:r>
            <a:endParaRPr lang="it-IT" dirty="0">
              <a:latin typeface="Garamond" panose="02020404030301010803" pitchFamily="18" charset="0"/>
            </a:endParaRPr>
          </a:p>
        </p:txBody>
      </p:sp>
      <p:sp>
        <p:nvSpPr>
          <p:cNvPr id="3" name="Segnaposto contenuto 2"/>
          <p:cNvSpPr>
            <a:spLocks noGrp="1"/>
          </p:cNvSpPr>
          <p:nvPr>
            <p:ph idx="1"/>
          </p:nvPr>
        </p:nvSpPr>
        <p:spPr/>
        <p:txBody>
          <a:bodyPr>
            <a:normAutofit fontScale="92500" lnSpcReduction="20000"/>
          </a:bodyPr>
          <a:lstStyle/>
          <a:p>
            <a:pPr marL="1828800" lvl="4" indent="-514350">
              <a:spcBef>
                <a:spcPts val="1800"/>
              </a:spcBef>
              <a:buFont typeface="Calibri" pitchFamily="34" charset="0"/>
              <a:buAutoNum type="arabicPeriod"/>
            </a:pPr>
            <a:r>
              <a:rPr lang="en-US" sz="2800" b="1" dirty="0">
                <a:solidFill>
                  <a:srgbClr val="1A1FF2"/>
                </a:solidFill>
                <a:latin typeface="Garamond" panose="02020404030301010803" pitchFamily="18" charset="0"/>
              </a:rPr>
              <a:t>Flexibility in labor market </a:t>
            </a:r>
            <a:r>
              <a:rPr lang="en-US" sz="2800" b="1" u="sng" dirty="0">
                <a:solidFill>
                  <a:srgbClr val="1A1FF2"/>
                </a:solidFill>
                <a:latin typeface="Garamond" panose="02020404030301010803" pitchFamily="18" charset="0"/>
              </a:rPr>
              <a:t>entry</a:t>
            </a:r>
          </a:p>
          <a:p>
            <a:pPr marL="1828800" lvl="4" indent="-514350">
              <a:spcBef>
                <a:spcPts val="1800"/>
              </a:spcBef>
              <a:buFont typeface="Calibri" pitchFamily="34" charset="0"/>
              <a:buAutoNum type="arabicPeriod"/>
            </a:pPr>
            <a:r>
              <a:rPr lang="en-US" sz="2800" b="1" dirty="0">
                <a:solidFill>
                  <a:srgbClr val="1A1FF2"/>
                </a:solidFill>
                <a:latin typeface="Garamond" panose="02020404030301010803" pitchFamily="18" charset="0"/>
              </a:rPr>
              <a:t>Flexibility in labor market </a:t>
            </a:r>
            <a:r>
              <a:rPr lang="en-US" sz="2800" b="1" u="sng" dirty="0">
                <a:solidFill>
                  <a:srgbClr val="1A1FF2"/>
                </a:solidFill>
                <a:latin typeface="Garamond" panose="02020404030301010803" pitchFamily="18" charset="0"/>
              </a:rPr>
              <a:t>exit</a:t>
            </a:r>
          </a:p>
          <a:p>
            <a:pPr marL="1828800" lvl="4" indent="-514350">
              <a:spcBef>
                <a:spcPts val="1800"/>
              </a:spcBef>
              <a:buFont typeface="Calibri" pitchFamily="34" charset="0"/>
              <a:buAutoNum type="arabicPeriod"/>
            </a:pPr>
            <a:r>
              <a:rPr lang="en-US" sz="2800" b="1" dirty="0">
                <a:solidFill>
                  <a:srgbClr val="1A1FF2"/>
                </a:solidFill>
                <a:latin typeface="Garamond" panose="02020404030301010803" pitchFamily="18" charset="0"/>
              </a:rPr>
              <a:t>Social protection schemes</a:t>
            </a:r>
          </a:p>
          <a:p>
            <a:pPr marL="1828800" lvl="4" indent="-514350">
              <a:spcBef>
                <a:spcPts val="1800"/>
              </a:spcBef>
              <a:buFont typeface="Calibri" pitchFamily="34" charset="0"/>
              <a:buAutoNum type="arabicPeriod"/>
            </a:pPr>
            <a:r>
              <a:rPr lang="en-US" sz="2800" b="1" dirty="0">
                <a:solidFill>
                  <a:srgbClr val="1A1FF2"/>
                </a:solidFill>
                <a:latin typeface="Garamond" panose="02020404030301010803" pitchFamily="18" charset="0"/>
              </a:rPr>
              <a:t>Employment services and activation policies</a:t>
            </a:r>
          </a:p>
          <a:p>
            <a:pPr marL="1828800" lvl="4" indent="-514350">
              <a:spcBef>
                <a:spcPts val="1800"/>
              </a:spcBef>
              <a:buFont typeface="Calibri" pitchFamily="34" charset="0"/>
              <a:buAutoNum type="arabicPeriod"/>
            </a:pPr>
            <a:r>
              <a:rPr lang="en-US" sz="2800" b="1" dirty="0">
                <a:solidFill>
                  <a:srgbClr val="1A1FF2"/>
                </a:solidFill>
                <a:latin typeface="Garamond" panose="02020404030301010803" pitchFamily="18" charset="0"/>
              </a:rPr>
              <a:t>Follow up, monitoring and evaluation</a:t>
            </a:r>
          </a:p>
          <a:p>
            <a:pPr marL="914400" lvl="2" indent="-514350">
              <a:spcBef>
                <a:spcPct val="0"/>
              </a:spcBef>
              <a:buNone/>
            </a:pPr>
            <a:endParaRPr lang="en-US" dirty="0">
              <a:solidFill>
                <a:srgbClr val="FF0000"/>
              </a:solidFill>
              <a:latin typeface="Garamond" panose="02020404030301010803" pitchFamily="18" charset="0"/>
            </a:endParaRPr>
          </a:p>
          <a:p>
            <a:pPr marL="914400" lvl="2" indent="-514350">
              <a:spcBef>
                <a:spcPct val="0"/>
              </a:spcBef>
              <a:buNone/>
            </a:pPr>
            <a:r>
              <a:rPr lang="en-US" i="1" dirty="0">
                <a:solidFill>
                  <a:srgbClr val="FF0000"/>
                </a:solidFill>
                <a:latin typeface="Garamond" panose="02020404030301010803" pitchFamily="18" charset="0"/>
              </a:rPr>
              <a:t>The reform has been the result of </a:t>
            </a:r>
            <a:r>
              <a:rPr lang="en-US" b="1" i="1" dirty="0">
                <a:solidFill>
                  <a:srgbClr val="FF0000"/>
                </a:solidFill>
                <a:latin typeface="Garamond" panose="02020404030301010803" pitchFamily="18" charset="0"/>
              </a:rPr>
              <a:t>extensive consultation</a:t>
            </a:r>
            <a:r>
              <a:rPr lang="en-US" i="1" dirty="0">
                <a:solidFill>
                  <a:srgbClr val="FF0000"/>
                </a:solidFill>
                <a:latin typeface="Garamond" panose="02020404030301010803" pitchFamily="18" charset="0"/>
              </a:rPr>
              <a:t> with the social partners and wide ranging debate leading to broad agreement in Parliament. It was then, however, rapidly disowned irrespective of a positive international evaluation as an important step in the right direction    </a:t>
            </a:r>
          </a:p>
          <a:p>
            <a:pPr marL="0" indent="0">
              <a:buNone/>
            </a:pPr>
            <a:endParaRPr lang="it-IT" dirty="0"/>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18</a:t>
            </a:fld>
            <a:endParaRPr lang="it-IT"/>
          </a:p>
        </p:txBody>
      </p:sp>
    </p:spTree>
    <p:extLst>
      <p:ext uri="{BB962C8B-B14F-4D97-AF65-F5344CB8AC3E}">
        <p14:creationId xmlns:p14="http://schemas.microsoft.com/office/powerpoint/2010/main" xmlns="" val="29760255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en-US" dirty="0">
                <a:solidFill>
                  <a:srgbClr val="FF0000"/>
                </a:solidFill>
                <a:latin typeface="Garamond" panose="02020404030301010803" pitchFamily="18" charset="0"/>
              </a:rPr>
              <a:t>Opposition and latent contradictions</a:t>
            </a:r>
            <a:endParaRPr lang="it-IT" dirty="0">
              <a:latin typeface="Garamond" panose="02020404030301010803" pitchFamily="18" charset="0"/>
            </a:endParaRPr>
          </a:p>
        </p:txBody>
      </p:sp>
      <p:sp>
        <p:nvSpPr>
          <p:cNvPr id="3" name="Segnaposto contenuto 2"/>
          <p:cNvSpPr>
            <a:spLocks noGrp="1"/>
          </p:cNvSpPr>
          <p:nvPr>
            <p:ph idx="1"/>
          </p:nvPr>
        </p:nvSpPr>
        <p:spPr>
          <a:xfrm>
            <a:off x="457200" y="1600200"/>
            <a:ext cx="8229600" cy="4637112"/>
          </a:xfrm>
        </p:spPr>
        <p:txBody>
          <a:bodyPr>
            <a:normAutofit fontScale="92500" lnSpcReduction="10000"/>
          </a:bodyPr>
          <a:lstStyle/>
          <a:p>
            <a:pPr marL="514350" lvl="1" indent="-514350">
              <a:lnSpc>
                <a:spcPct val="90000"/>
              </a:lnSpc>
              <a:buNone/>
            </a:pPr>
            <a:r>
              <a:rPr lang="en-US" sz="2400" dirty="0">
                <a:solidFill>
                  <a:srgbClr val="1A1FF2"/>
                </a:solidFill>
                <a:latin typeface="Garamond" panose="02020404030301010803" pitchFamily="18" charset="0"/>
              </a:rPr>
              <a:t>The trade unions opposed the reform for doing away with “guarantees”; employers for trying to limit abuses of  flexible contracts that had fuelled an abnormal proliferation of short term, vulnerable and badly paid jobs</a:t>
            </a:r>
          </a:p>
          <a:p>
            <a:pPr marL="514350" lvl="1" indent="-514350">
              <a:lnSpc>
                <a:spcPct val="90000"/>
              </a:lnSpc>
              <a:buNone/>
            </a:pPr>
            <a:r>
              <a:rPr lang="en-US" sz="2400" dirty="0">
                <a:solidFill>
                  <a:srgbClr val="1A1FF2"/>
                </a:solidFill>
                <a:latin typeface="Garamond" panose="02020404030301010803" pitchFamily="18" charset="0"/>
              </a:rPr>
              <a:t>A </a:t>
            </a:r>
            <a:r>
              <a:rPr lang="en-US" sz="2400" i="1" dirty="0">
                <a:solidFill>
                  <a:srgbClr val="1A1FF2"/>
                </a:solidFill>
                <a:latin typeface="Garamond" panose="02020404030301010803" pitchFamily="18" charset="0"/>
              </a:rPr>
              <a:t>satisfactory equilibrium</a:t>
            </a:r>
            <a:r>
              <a:rPr lang="en-US" sz="2400" dirty="0">
                <a:solidFill>
                  <a:srgbClr val="1A1FF2"/>
                </a:solidFill>
                <a:latin typeface="Garamond" panose="02020404030301010803" pitchFamily="18" charset="0"/>
              </a:rPr>
              <a:t> was finally reached that, if properly applied, </a:t>
            </a:r>
            <a:r>
              <a:rPr lang="en-US" sz="2400" b="1" dirty="0">
                <a:solidFill>
                  <a:srgbClr val="1A1FF2"/>
                </a:solidFill>
                <a:latin typeface="Garamond" panose="02020404030301010803" pitchFamily="18" charset="0"/>
              </a:rPr>
              <a:t>will</a:t>
            </a:r>
            <a:r>
              <a:rPr lang="en-US" sz="2400" dirty="0">
                <a:solidFill>
                  <a:srgbClr val="1A1FF2"/>
                </a:solidFill>
                <a:latin typeface="Garamond" panose="02020404030301010803" pitchFamily="18" charset="0"/>
              </a:rPr>
              <a:t> rebalance opportunities in favor of the young and improve the quality of labor, solving medium term problems</a:t>
            </a:r>
            <a:endParaRPr lang="en-US" sz="2400" b="1" dirty="0">
              <a:solidFill>
                <a:srgbClr val="1A1FF2"/>
              </a:solidFill>
              <a:latin typeface="Garamond" panose="02020404030301010803" pitchFamily="18" charset="0"/>
            </a:endParaRPr>
          </a:p>
          <a:p>
            <a:pPr marL="514350" lvl="1" indent="-514350">
              <a:lnSpc>
                <a:spcPct val="90000"/>
              </a:lnSpc>
              <a:buNone/>
            </a:pPr>
            <a:r>
              <a:rPr lang="en-US" sz="2400" i="1" dirty="0">
                <a:solidFill>
                  <a:srgbClr val="FF0000"/>
                </a:solidFill>
                <a:latin typeface="Garamond" panose="02020404030301010803" pitchFamily="18" charset="0"/>
              </a:rPr>
              <a:t>Sadly, the reform was introduced right in the middle of a deep recession</a:t>
            </a:r>
          </a:p>
          <a:p>
            <a:pPr marL="514350" lvl="1" indent="-514350">
              <a:lnSpc>
                <a:spcPct val="90000"/>
              </a:lnSpc>
              <a:buNone/>
            </a:pPr>
            <a:r>
              <a:rPr lang="en-US" sz="2400" dirty="0">
                <a:solidFill>
                  <a:srgbClr val="1A1FF2"/>
                </a:solidFill>
                <a:latin typeface="Garamond" panose="02020404030301010803" pitchFamily="18" charset="0"/>
              </a:rPr>
              <a:t>The absence of immediate results has been at the root of widespread criticism (and also of vicious personal attacks)</a:t>
            </a:r>
          </a:p>
          <a:p>
            <a:pPr marL="514350" lvl="1" indent="-514350">
              <a:lnSpc>
                <a:spcPct val="90000"/>
              </a:lnSpc>
              <a:buNone/>
            </a:pPr>
            <a:r>
              <a:rPr lang="en-US" sz="2400" dirty="0">
                <a:solidFill>
                  <a:srgbClr val="1A1FF2"/>
                </a:solidFill>
                <a:latin typeface="Garamond" panose="02020404030301010803" pitchFamily="18" charset="0"/>
              </a:rPr>
              <a:t>However, the ultimate success of the reform rests upon </a:t>
            </a:r>
            <a:r>
              <a:rPr lang="en-US" sz="2400" i="1" dirty="0">
                <a:solidFill>
                  <a:srgbClr val="1A1FF2"/>
                </a:solidFill>
                <a:latin typeface="Garamond" panose="02020404030301010803" pitchFamily="18" charset="0"/>
              </a:rPr>
              <a:t>the possibility of change in individual and collective behavior</a:t>
            </a:r>
            <a:r>
              <a:rPr lang="en-US" sz="2400" dirty="0">
                <a:solidFill>
                  <a:srgbClr val="1A1FF2"/>
                </a:solidFill>
                <a:latin typeface="Garamond" panose="02020404030301010803" pitchFamily="18" charset="0"/>
              </a:rPr>
              <a:t> </a:t>
            </a:r>
          </a:p>
          <a:p>
            <a:pPr marL="514350" lvl="1" indent="-514350">
              <a:lnSpc>
                <a:spcPct val="90000"/>
              </a:lnSpc>
              <a:buNone/>
            </a:pPr>
            <a:endParaRPr lang="en-US" sz="2400" i="1" dirty="0" smtClean="0">
              <a:solidFill>
                <a:srgbClr val="FF0000"/>
              </a:solidFill>
              <a:latin typeface="Garamond" panose="02020404030301010803" pitchFamily="18" charset="0"/>
            </a:endParaRPr>
          </a:p>
          <a:p>
            <a:pPr marL="514350" lvl="1" indent="-514350">
              <a:lnSpc>
                <a:spcPct val="90000"/>
              </a:lnSpc>
              <a:buNone/>
            </a:pPr>
            <a:r>
              <a:rPr lang="en-US" sz="2600" i="1" dirty="0" smtClean="0">
                <a:solidFill>
                  <a:srgbClr val="FF0000"/>
                </a:solidFill>
                <a:latin typeface="Garamond" panose="02020404030301010803" pitchFamily="18" charset="0"/>
              </a:rPr>
              <a:t>Reforms </a:t>
            </a:r>
            <a:r>
              <a:rPr lang="en-US" sz="2600" i="1" dirty="0">
                <a:solidFill>
                  <a:srgbClr val="FF0000"/>
                </a:solidFill>
                <a:latin typeface="Garamond" panose="02020404030301010803" pitchFamily="18" charset="0"/>
              </a:rPr>
              <a:t>are living processes, not legal exercises</a:t>
            </a:r>
            <a:r>
              <a:rPr lang="en-US" sz="2600" dirty="0">
                <a:solidFill>
                  <a:srgbClr val="1A1FF2"/>
                </a:solidFill>
                <a:latin typeface="Garamond" panose="02020404030301010803" pitchFamily="18" charset="0"/>
              </a:rPr>
              <a:t>. </a:t>
            </a:r>
            <a:r>
              <a:rPr lang="en-US" sz="2600" i="1" dirty="0">
                <a:solidFill>
                  <a:srgbClr val="1A1FF2"/>
                </a:solidFill>
                <a:latin typeface="Garamond" panose="02020404030301010803" pitchFamily="18" charset="0"/>
              </a:rPr>
              <a:t>They need to be endorsed by the social partners as well as by institutions, the media and the public at large </a:t>
            </a:r>
          </a:p>
          <a:p>
            <a:pPr marL="0" indent="0">
              <a:buNone/>
            </a:pPr>
            <a:endParaRPr lang="it-IT" dirty="0"/>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19</a:t>
            </a:fld>
            <a:endParaRPr lang="it-IT"/>
          </a:p>
        </p:txBody>
      </p:sp>
    </p:spTree>
    <p:extLst>
      <p:ext uri="{BB962C8B-B14F-4D97-AF65-F5344CB8AC3E}">
        <p14:creationId xmlns:p14="http://schemas.microsoft.com/office/powerpoint/2010/main" xmlns="" val="16071079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solidFill>
                  <a:srgbClr val="FF0000"/>
                </a:solidFill>
                <a:latin typeface="Garamond" panose="02020404030301010803" pitchFamily="18" charset="0"/>
              </a:rPr>
              <a:t>Political double standards</a:t>
            </a:r>
            <a:endParaRPr lang="en-US" dirty="0">
              <a:latin typeface="Garamond" panose="02020404030301010803" pitchFamily="18" charset="0"/>
            </a:endParaRPr>
          </a:p>
        </p:txBody>
      </p:sp>
      <p:sp>
        <p:nvSpPr>
          <p:cNvPr id="3" name="Segnaposto contenuto 2"/>
          <p:cNvSpPr>
            <a:spLocks noGrp="1"/>
          </p:cNvSpPr>
          <p:nvPr>
            <p:ph idx="1"/>
          </p:nvPr>
        </p:nvSpPr>
        <p:spPr/>
        <p:txBody>
          <a:bodyPr>
            <a:normAutofit/>
          </a:bodyPr>
          <a:lstStyle/>
          <a:p>
            <a:pPr marL="514350" lvl="1" indent="-514350">
              <a:spcBef>
                <a:spcPts val="1800"/>
              </a:spcBef>
              <a:buNone/>
            </a:pPr>
            <a:r>
              <a:rPr lang="en-US" sz="2400" dirty="0">
                <a:solidFill>
                  <a:srgbClr val="1A1FF2"/>
                </a:solidFill>
                <a:latin typeface="Garamond" panose="02020404030301010803" pitchFamily="18" charset="0"/>
              </a:rPr>
              <a:t>Political parties were well aware both that the pension and labor market reforms were long due and  indispensable, and that they would entail a period sacrifices </a:t>
            </a:r>
          </a:p>
          <a:p>
            <a:pPr marL="514350" lvl="1" indent="-514350">
              <a:spcBef>
                <a:spcPts val="1800"/>
              </a:spcBef>
              <a:buNone/>
            </a:pPr>
            <a:r>
              <a:rPr lang="en-US" sz="2400" dirty="0">
                <a:solidFill>
                  <a:srgbClr val="1A1FF2"/>
                </a:solidFill>
                <a:latin typeface="Garamond" panose="02020404030301010803" pitchFamily="18" charset="0"/>
              </a:rPr>
              <a:t>Parliament voted both reforms, but the same political forces that approved them, instead of helping to explain their content to people, immediately started to disown them and to criticize the technocratic government for its “austerity“ measures</a:t>
            </a:r>
          </a:p>
          <a:p>
            <a:pPr marL="514350" lvl="1" indent="-514350">
              <a:spcBef>
                <a:spcPts val="1800"/>
              </a:spcBef>
              <a:buNone/>
            </a:pPr>
            <a:r>
              <a:rPr lang="en-US" sz="2400" dirty="0">
                <a:solidFill>
                  <a:srgbClr val="1A1FF2"/>
                </a:solidFill>
                <a:latin typeface="Garamond" panose="02020404030301010803" pitchFamily="18" charset="0"/>
              </a:rPr>
              <a:t>This is an example of lack of political courage. No political force in Italy was brave enough to say clearly that with this type of reforms </a:t>
            </a:r>
            <a:r>
              <a:rPr lang="en-US" sz="2400" b="1" i="1" dirty="0">
                <a:solidFill>
                  <a:srgbClr val="1A1FF2"/>
                </a:solidFill>
                <a:latin typeface="Garamond" panose="02020404030301010803" pitchFamily="18" charset="0"/>
              </a:rPr>
              <a:t>things get worse before they get better</a:t>
            </a:r>
            <a:endParaRPr lang="en-US" sz="2400" b="1" dirty="0">
              <a:solidFill>
                <a:srgbClr val="1A1FF2"/>
              </a:solidFill>
              <a:latin typeface="Garamond" panose="02020404030301010803" pitchFamily="18" charset="0"/>
            </a:endParaRPr>
          </a:p>
          <a:p>
            <a:pPr marL="0" indent="0">
              <a:buNone/>
            </a:pPr>
            <a:endParaRPr lang="it-IT" dirty="0"/>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20</a:t>
            </a:fld>
            <a:endParaRPr lang="it-IT"/>
          </a:p>
        </p:txBody>
      </p:sp>
    </p:spTree>
    <p:extLst>
      <p:ext uri="{BB962C8B-B14F-4D97-AF65-F5344CB8AC3E}">
        <p14:creationId xmlns:p14="http://schemas.microsoft.com/office/powerpoint/2010/main" xmlns="" val="23580622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a:solidFill>
                  <a:srgbClr val="FF0000"/>
                </a:solidFill>
                <a:latin typeface="Garamond" panose="02020404030301010803" pitchFamily="18" charset="0"/>
              </a:rPr>
              <a:t>Lessons for an economist accidentally turned minister</a:t>
            </a:r>
            <a:endParaRPr lang="it-IT" dirty="0">
              <a:latin typeface="Garamond" panose="02020404030301010803" pitchFamily="18" charset="0"/>
            </a:endParaRPr>
          </a:p>
        </p:txBody>
      </p:sp>
      <p:sp>
        <p:nvSpPr>
          <p:cNvPr id="3" name="Segnaposto contenuto 2"/>
          <p:cNvSpPr>
            <a:spLocks noGrp="1"/>
          </p:cNvSpPr>
          <p:nvPr>
            <p:ph idx="1"/>
          </p:nvPr>
        </p:nvSpPr>
        <p:spPr/>
        <p:txBody>
          <a:bodyPr>
            <a:normAutofit lnSpcReduction="10000"/>
          </a:bodyPr>
          <a:lstStyle/>
          <a:p>
            <a:pPr marL="514350" lvl="1" indent="-514350">
              <a:spcBef>
                <a:spcPts val="1200"/>
              </a:spcBef>
              <a:buFont typeface="Wingdings" panose="05000000000000000000" pitchFamily="2" charset="2"/>
              <a:buChar char="Ø"/>
            </a:pPr>
            <a:r>
              <a:rPr lang="en-US" sz="2400" dirty="0">
                <a:solidFill>
                  <a:srgbClr val="1A1FF2"/>
                </a:solidFill>
                <a:latin typeface="Garamond" panose="02020404030301010803" pitchFamily="18" charset="0"/>
              </a:rPr>
              <a:t>Has the “medicine” been too harsh? Reforms were the result of an emergency situation coupled with structural weaknesses, not of extravagant ideas </a:t>
            </a:r>
          </a:p>
          <a:p>
            <a:pPr marL="514350" lvl="1" indent="-514350">
              <a:spcBef>
                <a:spcPts val="1200"/>
              </a:spcBef>
              <a:buFont typeface="Wingdings" panose="05000000000000000000" pitchFamily="2" charset="2"/>
              <a:buChar char="Ø"/>
            </a:pPr>
            <a:r>
              <a:rPr lang="en-US" sz="2400" dirty="0">
                <a:solidFill>
                  <a:srgbClr val="1A1FF2"/>
                </a:solidFill>
                <a:latin typeface="Garamond" panose="02020404030301010803" pitchFamily="18" charset="0"/>
              </a:rPr>
              <a:t>The </a:t>
            </a:r>
            <a:r>
              <a:rPr lang="en-US" sz="2400" dirty="0" smtClean="0">
                <a:solidFill>
                  <a:srgbClr val="1A1FF2"/>
                </a:solidFill>
                <a:latin typeface="Garamond" panose="02020404030301010803" pitchFamily="18" charset="0"/>
              </a:rPr>
              <a:t>stop </a:t>
            </a:r>
            <a:r>
              <a:rPr lang="en-US" sz="2400" dirty="0">
                <a:solidFill>
                  <a:srgbClr val="1A1FF2"/>
                </a:solidFill>
                <a:latin typeface="Garamond" panose="02020404030301010803" pitchFamily="18" charset="0"/>
              </a:rPr>
              <a:t>to the “</a:t>
            </a:r>
            <a:r>
              <a:rPr lang="en-US" sz="2400" i="1" dirty="0">
                <a:solidFill>
                  <a:srgbClr val="1A1FF2"/>
                </a:solidFill>
                <a:latin typeface="Garamond" panose="02020404030301010803" pitchFamily="18" charset="0"/>
              </a:rPr>
              <a:t>Infraction procedure for excessive deficit</a:t>
            </a:r>
            <a:r>
              <a:rPr lang="en-US" sz="2400" dirty="0">
                <a:solidFill>
                  <a:srgbClr val="1A1FF2"/>
                </a:solidFill>
                <a:latin typeface="Garamond" panose="02020404030301010803" pitchFamily="18" charset="0"/>
              </a:rPr>
              <a:t>” by the EU Commission (May 29</a:t>
            </a:r>
            <a:r>
              <a:rPr lang="en-US" sz="2400" baseline="30000" dirty="0">
                <a:solidFill>
                  <a:srgbClr val="1A1FF2"/>
                </a:solidFill>
                <a:latin typeface="Garamond" panose="02020404030301010803" pitchFamily="18" charset="0"/>
              </a:rPr>
              <a:t>th</a:t>
            </a:r>
            <a:r>
              <a:rPr lang="en-US" sz="2400" dirty="0">
                <a:solidFill>
                  <a:srgbClr val="1A1FF2"/>
                </a:solidFill>
                <a:latin typeface="Garamond" panose="02020404030301010803" pitchFamily="18" charset="0"/>
              </a:rPr>
              <a:t>, 2013) shows that sacrifices are starting to pay; </a:t>
            </a:r>
            <a:r>
              <a:rPr lang="en-US" sz="2400" i="1" dirty="0">
                <a:solidFill>
                  <a:srgbClr val="1A1FF2"/>
                </a:solidFill>
                <a:latin typeface="Garamond" panose="02020404030301010803" pitchFamily="18" charset="0"/>
              </a:rPr>
              <a:t>this is a good message to deliver to people</a:t>
            </a:r>
          </a:p>
          <a:p>
            <a:pPr marL="514350" lvl="1" indent="-514350">
              <a:spcBef>
                <a:spcPts val="1200"/>
              </a:spcBef>
              <a:buFont typeface="Wingdings" panose="05000000000000000000" pitchFamily="2" charset="2"/>
              <a:buChar char="Ø"/>
            </a:pPr>
            <a:r>
              <a:rPr lang="en-US" sz="2400" dirty="0">
                <a:solidFill>
                  <a:srgbClr val="1A1FF2"/>
                </a:solidFill>
                <a:latin typeface="Garamond" panose="02020404030301010803" pitchFamily="18" charset="0"/>
              </a:rPr>
              <a:t>In a democracy, however, technocratic governments may enjoy a parliamentary majority but are </a:t>
            </a:r>
            <a:r>
              <a:rPr lang="en-US" sz="2400" i="1" dirty="0">
                <a:solidFill>
                  <a:srgbClr val="1A1FF2"/>
                </a:solidFill>
                <a:latin typeface="Garamond" panose="02020404030301010803" pitchFamily="18" charset="0"/>
              </a:rPr>
              <a:t>politically friendless</a:t>
            </a:r>
            <a:r>
              <a:rPr lang="en-US" sz="2400" dirty="0">
                <a:solidFill>
                  <a:srgbClr val="1A1FF2"/>
                </a:solidFill>
                <a:latin typeface="Garamond" panose="02020404030301010803" pitchFamily="18" charset="0"/>
              </a:rPr>
              <a:t> and ministers introducing complex reforms stand alone </a:t>
            </a:r>
          </a:p>
          <a:p>
            <a:pPr marL="514350" lvl="1" indent="-514350">
              <a:spcBef>
                <a:spcPts val="1200"/>
              </a:spcBef>
              <a:buFont typeface="Wingdings" panose="05000000000000000000" pitchFamily="2" charset="2"/>
              <a:buChar char="Ø"/>
            </a:pPr>
            <a:r>
              <a:rPr lang="en-US" sz="2400" dirty="0">
                <a:solidFill>
                  <a:srgbClr val="1A1FF2"/>
                </a:solidFill>
                <a:latin typeface="Garamond" panose="02020404030301010803" pitchFamily="18" charset="0"/>
              </a:rPr>
              <a:t>In certain circumstances, this may however be the only real way to make deep structural and unpopular changes in  advanced countries</a:t>
            </a:r>
          </a:p>
          <a:p>
            <a:endParaRPr lang="it-IT" dirty="0"/>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21</a:t>
            </a:fld>
            <a:endParaRPr lang="it-IT"/>
          </a:p>
        </p:txBody>
      </p:sp>
    </p:spTree>
    <p:extLst>
      <p:ext uri="{BB962C8B-B14F-4D97-AF65-F5344CB8AC3E}">
        <p14:creationId xmlns:p14="http://schemas.microsoft.com/office/powerpoint/2010/main" xmlns="" val="4124374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en-US" dirty="0" smtClean="0">
                <a:solidFill>
                  <a:srgbClr val="FF0000"/>
                </a:solidFill>
                <a:latin typeface="Garamond" panose="02020404030301010803" pitchFamily="18" charset="0"/>
              </a:rPr>
              <a:t>Lessons that citizens should learn</a:t>
            </a:r>
            <a:endParaRPr lang="en-US" dirty="0">
              <a:solidFill>
                <a:srgbClr val="FF0000"/>
              </a:solidFill>
              <a:latin typeface="Garamond" panose="02020404030301010803" pitchFamily="18" charset="0"/>
            </a:endParaRPr>
          </a:p>
        </p:txBody>
      </p:sp>
      <p:sp>
        <p:nvSpPr>
          <p:cNvPr id="3" name="Segnaposto contenuto 2"/>
          <p:cNvSpPr>
            <a:spLocks noGrp="1"/>
          </p:cNvSpPr>
          <p:nvPr>
            <p:ph idx="1"/>
          </p:nvPr>
        </p:nvSpPr>
        <p:spPr/>
        <p:txBody>
          <a:bodyPr>
            <a:normAutofit fontScale="92500" lnSpcReduction="10000"/>
          </a:bodyPr>
          <a:lstStyle/>
          <a:p>
            <a:pPr>
              <a:buFont typeface="Wingdings" panose="05000000000000000000" pitchFamily="2" charset="2"/>
              <a:buChar char="Ø"/>
            </a:pPr>
            <a:r>
              <a:rPr lang="en-US" dirty="0">
                <a:solidFill>
                  <a:srgbClr val="1A1FF2"/>
                </a:solidFill>
                <a:latin typeface="Garamond" panose="02020404030301010803" pitchFamily="18" charset="0"/>
              </a:rPr>
              <a:t>Concepts of </a:t>
            </a:r>
            <a:r>
              <a:rPr lang="en-US" i="1" dirty="0">
                <a:solidFill>
                  <a:srgbClr val="1A1FF2"/>
                </a:solidFill>
                <a:latin typeface="Garamond" panose="02020404030301010803" pitchFamily="18" charset="0"/>
              </a:rPr>
              <a:t>tradeoffs</a:t>
            </a:r>
            <a:r>
              <a:rPr lang="en-US" dirty="0">
                <a:solidFill>
                  <a:srgbClr val="1A1FF2"/>
                </a:solidFill>
                <a:latin typeface="Garamond" panose="02020404030301010803" pitchFamily="18" charset="0"/>
              </a:rPr>
              <a:t> and their time dynamics, pervasive in our life, should be part of our literacy: there is a cost to be paid for any benefit and the two are not necessarily </a:t>
            </a:r>
            <a:r>
              <a:rPr lang="en-US" dirty="0" smtClean="0">
                <a:solidFill>
                  <a:srgbClr val="1A1FF2"/>
                </a:solidFill>
                <a:latin typeface="Garamond" panose="02020404030301010803" pitchFamily="18" charset="0"/>
              </a:rPr>
              <a:t>synchronized </a:t>
            </a:r>
          </a:p>
          <a:p>
            <a:pPr>
              <a:buFont typeface="Wingdings" panose="05000000000000000000" pitchFamily="2" charset="2"/>
              <a:buChar char="Ø"/>
            </a:pPr>
            <a:r>
              <a:rPr lang="en-US" i="1" dirty="0">
                <a:solidFill>
                  <a:srgbClr val="1A1FF2"/>
                </a:solidFill>
                <a:latin typeface="Garamond" panose="02020404030301010803" pitchFamily="18" charset="0"/>
              </a:rPr>
              <a:t>Choices today have an impact in the future</a:t>
            </a:r>
            <a:r>
              <a:rPr lang="en-US" dirty="0">
                <a:solidFill>
                  <a:srgbClr val="1A1FF2"/>
                </a:solidFill>
                <a:latin typeface="Garamond" panose="02020404030301010803" pitchFamily="18" charset="0"/>
              </a:rPr>
              <a:t>. This is also reflected in public budgets, so some basic knowledge of public finance (concepts of deficit and debt) should also be part of our financial literacy to avoid populist policies and their bad consequences.</a:t>
            </a:r>
            <a:endParaRPr lang="it-IT" dirty="0">
              <a:solidFill>
                <a:srgbClr val="1A1FF2"/>
              </a:solidFill>
              <a:latin typeface="Garamond" panose="02020404030301010803" pitchFamily="18" charset="0"/>
            </a:endParaRPr>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22</a:t>
            </a:fld>
            <a:endParaRPr lang="it-IT"/>
          </a:p>
        </p:txBody>
      </p:sp>
    </p:spTree>
    <p:extLst>
      <p:ext uri="{BB962C8B-B14F-4D97-AF65-F5344CB8AC3E}">
        <p14:creationId xmlns:p14="http://schemas.microsoft.com/office/powerpoint/2010/main" xmlns="" val="13789156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116632"/>
            <a:ext cx="8229600" cy="922114"/>
          </a:xfrm>
        </p:spPr>
        <p:txBody>
          <a:bodyPr>
            <a:noAutofit/>
          </a:bodyPr>
          <a:lstStyle/>
          <a:p>
            <a:r>
              <a:rPr lang="en-US" sz="3200" dirty="0" smtClean="0">
                <a:solidFill>
                  <a:srgbClr val="FF0000"/>
                </a:solidFill>
                <a:latin typeface="Garamond" panose="02020404030301010803" pitchFamily="18" charset="0"/>
              </a:rPr>
              <a:t>Financial and economic education for better and more successful reforms  </a:t>
            </a:r>
            <a:endParaRPr lang="en-US" sz="3200" dirty="0">
              <a:solidFill>
                <a:srgbClr val="FF0000"/>
              </a:solidFill>
              <a:latin typeface="Garamond" panose="02020404030301010803" pitchFamily="18" charset="0"/>
            </a:endParaRPr>
          </a:p>
        </p:txBody>
      </p:sp>
      <p:sp>
        <p:nvSpPr>
          <p:cNvPr id="3" name="Segnaposto contenuto 2"/>
          <p:cNvSpPr>
            <a:spLocks noGrp="1"/>
          </p:cNvSpPr>
          <p:nvPr>
            <p:ph idx="1"/>
          </p:nvPr>
        </p:nvSpPr>
        <p:spPr>
          <a:xfrm>
            <a:off x="457200" y="1412776"/>
            <a:ext cx="8229600" cy="4896544"/>
          </a:xfrm>
        </p:spPr>
        <p:txBody>
          <a:bodyPr>
            <a:normAutofit fontScale="62500" lnSpcReduction="20000"/>
          </a:bodyPr>
          <a:lstStyle/>
          <a:p>
            <a:pPr marL="0" indent="0">
              <a:buNone/>
            </a:pPr>
            <a:r>
              <a:rPr lang="en-US" sz="3400" dirty="0" smtClean="0">
                <a:solidFill>
                  <a:srgbClr val="1A1FF2"/>
                </a:solidFill>
                <a:latin typeface="Garamond" panose="02020404030301010803" pitchFamily="18" charset="0"/>
              </a:rPr>
              <a:t>Without the support of the public </a:t>
            </a:r>
            <a:r>
              <a:rPr lang="en-US" sz="3400" dirty="0" smtClean="0">
                <a:solidFill>
                  <a:srgbClr val="1A1FF2"/>
                </a:solidFill>
                <a:latin typeface="Garamond" panose="02020404030301010803" pitchFamily="18" charset="0"/>
              </a:rPr>
              <a:t>opinion and </a:t>
            </a:r>
            <a:r>
              <a:rPr lang="en-US" sz="3400" dirty="0">
                <a:solidFill>
                  <a:srgbClr val="1A1FF2"/>
                </a:solidFill>
                <a:latin typeface="Garamond" panose="02020404030301010803" pitchFamily="18" charset="0"/>
              </a:rPr>
              <a:t>without </a:t>
            </a:r>
            <a:r>
              <a:rPr lang="en-US" sz="3400" dirty="0" smtClean="0">
                <a:solidFill>
                  <a:srgbClr val="1A1FF2"/>
                </a:solidFill>
                <a:latin typeface="Garamond" panose="02020404030301010803" pitchFamily="18" charset="0"/>
              </a:rPr>
              <a:t>transparent information by the media, reforms </a:t>
            </a:r>
            <a:r>
              <a:rPr lang="en-US" sz="3400" dirty="0" smtClean="0">
                <a:solidFill>
                  <a:srgbClr val="1A1FF2"/>
                </a:solidFill>
                <a:latin typeface="Garamond" panose="02020404030301010803" pitchFamily="18" charset="0"/>
              </a:rPr>
              <a:t>can easily </a:t>
            </a:r>
            <a:r>
              <a:rPr lang="en-US" sz="3400" dirty="0" smtClean="0">
                <a:solidFill>
                  <a:srgbClr val="1A1FF2"/>
                </a:solidFill>
                <a:latin typeface="Garamond" panose="02020404030301010803" pitchFamily="18" charset="0"/>
              </a:rPr>
              <a:t>be </a:t>
            </a:r>
            <a:r>
              <a:rPr lang="en-US" sz="3400" dirty="0" smtClean="0">
                <a:solidFill>
                  <a:srgbClr val="1A1FF2"/>
                </a:solidFill>
                <a:latin typeface="Garamond" panose="02020404030301010803" pitchFamily="18" charset="0"/>
              </a:rPr>
              <a:t>reversed </a:t>
            </a:r>
            <a:r>
              <a:rPr lang="en-US" sz="3400" dirty="0" smtClean="0">
                <a:solidFill>
                  <a:srgbClr val="1A1FF2"/>
                </a:solidFill>
                <a:latin typeface="Garamond" panose="02020404030301010803" pitchFamily="18" charset="0"/>
              </a:rPr>
              <a:t>or deprived from their intended effects or simply ignored </a:t>
            </a:r>
            <a:endParaRPr lang="en-US" sz="3400" dirty="0" smtClean="0">
              <a:solidFill>
                <a:srgbClr val="1A1FF2"/>
              </a:solidFill>
              <a:latin typeface="Garamond" panose="02020404030301010803" pitchFamily="18" charset="0"/>
            </a:endParaRPr>
          </a:p>
          <a:p>
            <a:pPr marL="0" indent="0">
              <a:buNone/>
            </a:pPr>
            <a:r>
              <a:rPr lang="en-US" sz="3400" dirty="0" smtClean="0">
                <a:solidFill>
                  <a:srgbClr val="1A1FF2"/>
                </a:solidFill>
                <a:latin typeface="Garamond" panose="02020404030301010803" pitchFamily="18" charset="0"/>
              </a:rPr>
              <a:t>Financial </a:t>
            </a:r>
            <a:r>
              <a:rPr lang="en-US" sz="3400" dirty="0" smtClean="0">
                <a:solidFill>
                  <a:srgbClr val="1A1FF2"/>
                </a:solidFill>
                <a:latin typeface="Garamond" panose="02020404030301010803" pitchFamily="18" charset="0"/>
              </a:rPr>
              <a:t>and economic literacy can </a:t>
            </a:r>
            <a:r>
              <a:rPr lang="en-US" sz="3400" dirty="0" smtClean="0">
                <a:solidFill>
                  <a:srgbClr val="1A1FF2"/>
                </a:solidFill>
                <a:latin typeface="Garamond" panose="02020404030301010803" pitchFamily="18" charset="0"/>
              </a:rPr>
              <a:t>crucially strengthen that support</a:t>
            </a:r>
          </a:p>
          <a:p>
            <a:pPr marL="0" indent="0">
              <a:buNone/>
            </a:pPr>
            <a:r>
              <a:rPr lang="en-US" sz="3400" dirty="0" smtClean="0">
                <a:solidFill>
                  <a:srgbClr val="1A1FF2"/>
                </a:solidFill>
                <a:latin typeface="Garamond" panose="02020404030301010803" pitchFamily="18" charset="0"/>
              </a:rPr>
              <a:t>It is a structural reform, so do not be discouraged by lack of immediate results</a:t>
            </a:r>
          </a:p>
          <a:p>
            <a:pPr marL="0" indent="0">
              <a:buNone/>
            </a:pPr>
            <a:r>
              <a:rPr lang="en-US" sz="3400" dirty="0" smtClean="0">
                <a:solidFill>
                  <a:srgbClr val="1A1FF2"/>
                </a:solidFill>
                <a:latin typeface="Garamond" panose="02020404030301010803" pitchFamily="18" charset="0"/>
              </a:rPr>
              <a:t>Start with children and targeted groups more at risks (women) </a:t>
            </a:r>
          </a:p>
          <a:p>
            <a:pPr marL="0" indent="0">
              <a:buNone/>
            </a:pPr>
            <a:endParaRPr lang="en-US" sz="3400" dirty="0" smtClean="0">
              <a:solidFill>
                <a:srgbClr val="1A1FF2"/>
              </a:solidFill>
              <a:latin typeface="Garamond" panose="02020404030301010803" pitchFamily="18" charset="0"/>
            </a:endParaRPr>
          </a:p>
          <a:p>
            <a:pPr marL="0" indent="0">
              <a:buNone/>
            </a:pPr>
            <a:r>
              <a:rPr lang="en-US" dirty="0" smtClean="0">
                <a:solidFill>
                  <a:srgbClr val="1A1FF2"/>
                </a:solidFill>
                <a:latin typeface="Garamond" panose="02020404030301010803" pitchFamily="18" charset="0"/>
              </a:rPr>
              <a:t>Examples:   </a:t>
            </a:r>
          </a:p>
          <a:p>
            <a:pPr>
              <a:buFont typeface="Wingdings" panose="05000000000000000000" pitchFamily="2" charset="2"/>
              <a:buChar char="Ø"/>
            </a:pPr>
            <a:r>
              <a:rPr lang="en-US" dirty="0" smtClean="0">
                <a:solidFill>
                  <a:srgbClr val="1A1FF2"/>
                </a:solidFill>
                <a:latin typeface="Garamond" panose="02020404030301010803" pitchFamily="18" charset="0"/>
              </a:rPr>
              <a:t>The tax on housing wealth </a:t>
            </a:r>
            <a:r>
              <a:rPr lang="en-US" dirty="0">
                <a:solidFill>
                  <a:srgbClr val="1A1FF2"/>
                </a:solidFill>
                <a:latin typeface="Garamond" panose="02020404030301010803" pitchFamily="18" charset="0"/>
              </a:rPr>
              <a:t>(</a:t>
            </a:r>
            <a:r>
              <a:rPr lang="en-US" dirty="0" smtClean="0">
                <a:solidFill>
                  <a:srgbClr val="1A1FF2"/>
                </a:solidFill>
                <a:latin typeface="Garamond" panose="02020404030301010803" pitchFamily="18" charset="0"/>
              </a:rPr>
              <a:t>IMU), introduced with the “Save Italy” decree (Nov 2011) by the technocratic government, has been suppressed to comply with a (populist) electoral </a:t>
            </a:r>
            <a:r>
              <a:rPr lang="en-US" dirty="0" smtClean="0">
                <a:solidFill>
                  <a:srgbClr val="1A1FF2"/>
                </a:solidFill>
                <a:latin typeface="Garamond" panose="02020404030301010803" pitchFamily="18" charset="0"/>
              </a:rPr>
              <a:t>promise, and later reintroduced </a:t>
            </a:r>
            <a:r>
              <a:rPr lang="en-US" dirty="0" smtClean="0">
                <a:solidFill>
                  <a:srgbClr val="1A1FF2"/>
                </a:solidFill>
                <a:latin typeface="Garamond" panose="02020404030301010803" pitchFamily="18" charset="0"/>
              </a:rPr>
              <a:t>with a different name (TASI) in </a:t>
            </a:r>
            <a:r>
              <a:rPr lang="en-US" dirty="0" smtClean="0">
                <a:solidFill>
                  <a:srgbClr val="1A1FF2"/>
                </a:solidFill>
                <a:latin typeface="Garamond" panose="02020404030301010803" pitchFamily="18" charset="0"/>
              </a:rPr>
              <a:t>2014</a:t>
            </a:r>
            <a:endParaRPr lang="en-US" dirty="0" smtClean="0">
              <a:solidFill>
                <a:srgbClr val="1A1FF2"/>
              </a:solidFill>
              <a:latin typeface="Garamond" panose="02020404030301010803" pitchFamily="18" charset="0"/>
            </a:endParaRPr>
          </a:p>
          <a:p>
            <a:pPr>
              <a:buFont typeface="Wingdings" panose="05000000000000000000" pitchFamily="2" charset="2"/>
              <a:buChar char="Ø"/>
            </a:pPr>
            <a:r>
              <a:rPr lang="en-US" dirty="0" smtClean="0">
                <a:solidFill>
                  <a:srgbClr val="1A1FF2"/>
                </a:solidFill>
                <a:latin typeface="Garamond" panose="02020404030301010803" pitchFamily="18" charset="0"/>
              </a:rPr>
              <a:t>Pension reforms in the past have also suffered from step backs  (for example, it happened in 2008 when the retirement age was lowered) </a:t>
            </a:r>
          </a:p>
          <a:p>
            <a:pPr>
              <a:buFont typeface="Wingdings" panose="05000000000000000000" pitchFamily="2" charset="2"/>
              <a:buChar char="Ø"/>
            </a:pPr>
            <a:r>
              <a:rPr lang="en-US" dirty="0" smtClean="0">
                <a:solidFill>
                  <a:srgbClr val="1A1FF2"/>
                </a:solidFill>
                <a:latin typeface="Garamond" panose="02020404030301010803" pitchFamily="18" charset="0"/>
              </a:rPr>
              <a:t>The labor market has seen abuses of various kinds, while the conditionality attached to unemployment benefits has hardly been applied) </a:t>
            </a:r>
          </a:p>
          <a:p>
            <a:pPr>
              <a:buNone/>
            </a:pPr>
            <a:endParaRPr lang="it-IT" dirty="0"/>
          </a:p>
        </p:txBody>
      </p:sp>
      <p:sp>
        <p:nvSpPr>
          <p:cNvPr id="4" name="Segnaposto data 3"/>
          <p:cNvSpPr>
            <a:spLocks noGrp="1"/>
          </p:cNvSpPr>
          <p:nvPr>
            <p:ph type="dt" sz="half" idx="10"/>
          </p:nvPr>
        </p:nvSpPr>
        <p:spPr/>
        <p:txBody>
          <a:bodyPr/>
          <a:lstStyle/>
          <a:p>
            <a:r>
              <a:rPr lang="it-IT" smtClean="0"/>
              <a:t>March 2014</a:t>
            </a:r>
            <a:endParaRPr lang="it-IT"/>
          </a:p>
        </p:txBody>
      </p:sp>
      <p:sp>
        <p:nvSpPr>
          <p:cNvPr id="5" name="Segnaposto piè di pagina 4"/>
          <p:cNvSpPr>
            <a:spLocks noGrp="1"/>
          </p:cNvSpPr>
          <p:nvPr>
            <p:ph type="ftr" sz="quarter" idx="11"/>
          </p:nvPr>
        </p:nvSpPr>
        <p:spPr/>
        <p:txBody>
          <a:bodyPr/>
          <a:lstStyle/>
          <a:p>
            <a:r>
              <a:rPr lang="en-US" smtClean="0"/>
              <a:t>Elsa Fornero, University of Torino and CeRP</a:t>
            </a:r>
            <a:endParaRPr lang="it-IT"/>
          </a:p>
        </p:txBody>
      </p:sp>
      <p:sp>
        <p:nvSpPr>
          <p:cNvPr id="6" name="Segnaposto numero diapositiva 5"/>
          <p:cNvSpPr>
            <a:spLocks noGrp="1"/>
          </p:cNvSpPr>
          <p:nvPr>
            <p:ph type="sldNum" sz="quarter" idx="12"/>
          </p:nvPr>
        </p:nvSpPr>
        <p:spPr/>
        <p:txBody>
          <a:bodyPr/>
          <a:lstStyle/>
          <a:p>
            <a:fld id="{9179319E-E7D9-4636-A366-0EC26A818BB0}" type="slidenum">
              <a:rPr lang="it-IT" smtClean="0"/>
              <a:pPr/>
              <a:t>23</a:t>
            </a:fld>
            <a:endParaRPr lang="it-IT"/>
          </a:p>
        </p:txBody>
      </p:sp>
    </p:spTree>
    <p:extLst>
      <p:ext uri="{BB962C8B-B14F-4D97-AF65-F5344CB8AC3E}">
        <p14:creationId xmlns:p14="http://schemas.microsoft.com/office/powerpoint/2010/main" xmlns="" val="83040387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1552</TotalTime>
  <Words>2447</Words>
  <Application>Microsoft Office PowerPoint</Application>
  <PresentationFormat>Presentación en pantalla (4:3)</PresentationFormat>
  <Paragraphs>209</Paragraphs>
  <Slides>23</Slides>
  <Notes>1</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Tema di Office</vt:lpstr>
      <vt:lpstr>Financial and economic education for better and more successful reforms </vt:lpstr>
      <vt:lpstr>The never ending plea for (economic) reforms</vt:lpstr>
      <vt:lpstr>Definition of “reform”</vt:lpstr>
      <vt:lpstr>The respective role of political parties and of expert/technocrats in realizing reforms </vt:lpstr>
      <vt:lpstr>Financial and economic literacy in individual and collective choices</vt:lpstr>
      <vt:lpstr>Understanding pension reforms/1  why are reforms needed</vt:lpstr>
      <vt:lpstr>Understanding the PAYG system/2 A matter of financial-economic literacy</vt:lpstr>
      <vt:lpstr> Understanding the PAYG system/2 </vt:lpstr>
      <vt:lpstr>Understanding Defined Contribution</vt:lpstr>
      <vt:lpstr>Italy - November 2011:  the looming financial crisis and the sense of urgency</vt:lpstr>
      <vt:lpstr>The 2011 “cold shower” reform</vt:lpstr>
      <vt:lpstr>Transitional and communication problems </vt:lpstr>
      <vt:lpstr>Labor and pensions:  two sides of the same coin</vt:lpstr>
      <vt:lpstr>The “lump of labor fallacy”</vt:lpstr>
      <vt:lpstr>What is a labor market reform?</vt:lpstr>
      <vt:lpstr>Understanding labor market reforms</vt:lpstr>
      <vt:lpstr>Spring 2012: tackling Italy’s long standing labor problems</vt:lpstr>
      <vt:lpstr>A complex reform resting on five pillars </vt:lpstr>
      <vt:lpstr>Opposition and latent contradictions</vt:lpstr>
      <vt:lpstr>Political double standards</vt:lpstr>
      <vt:lpstr>Lessons for an economist accidentally turned minister</vt:lpstr>
      <vt:lpstr>Lessons that citizens should learn</vt:lpstr>
      <vt:lpstr>Financial and economic education for better and more successful reforms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importance of financial and economic literacy for the effectivness of reforms</dc:title>
  <dc:creator>Emilio Rocca</dc:creator>
  <cp:lastModifiedBy>Marco Trombetta</cp:lastModifiedBy>
  <cp:revision>50</cp:revision>
  <dcterms:created xsi:type="dcterms:W3CDTF">2014-03-04T17:07:30Z</dcterms:created>
  <dcterms:modified xsi:type="dcterms:W3CDTF">2014-03-10T17:13:27Z</dcterms:modified>
</cp:coreProperties>
</file>