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18"/>
  </p:notesMasterIdLst>
  <p:sldIdLst>
    <p:sldId id="256" r:id="rId2"/>
    <p:sldId id="282" r:id="rId3"/>
    <p:sldId id="295" r:id="rId4"/>
    <p:sldId id="276" r:id="rId5"/>
    <p:sldId id="278" r:id="rId6"/>
    <p:sldId id="289" r:id="rId7"/>
    <p:sldId id="294" r:id="rId8"/>
    <p:sldId id="296" r:id="rId9"/>
    <p:sldId id="297" r:id="rId10"/>
    <p:sldId id="298" r:id="rId11"/>
    <p:sldId id="299" r:id="rId12"/>
    <p:sldId id="300" r:id="rId13"/>
    <p:sldId id="301" r:id="rId14"/>
    <p:sldId id="283" r:id="rId15"/>
    <p:sldId id="302" r:id="rId16"/>
    <p:sldId id="260" r:id="rId17"/>
  </p:sldIdLst>
  <p:sldSz cx="9144000" cy="6858000" type="screen4x3"/>
  <p:notesSz cx="7099300" cy="10234613"/>
  <p:defaultText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65" userDrawn="1">
          <p15:clr>
            <a:srgbClr val="A4A3A4"/>
          </p15:clr>
        </p15:guide>
        <p15:guide id="2" pos="2268" userDrawn="1">
          <p15:clr>
            <a:srgbClr val="A4A3A4"/>
          </p15:clr>
        </p15:guide>
        <p15:guide id="3" orient="horz" pos="3224" userDrawn="1">
          <p15:clr>
            <a:srgbClr val="A4A3A4"/>
          </p15:clr>
        </p15:guide>
        <p15:guide id="4" pos="2237"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9609"/>
    <a:srgbClr val="E6A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7" autoAdjust="0"/>
    <p:restoredTop sz="47382" autoAdjust="0"/>
  </p:normalViewPr>
  <p:slideViewPr>
    <p:cSldViewPr snapToGrid="0">
      <p:cViewPr varScale="1">
        <p:scale>
          <a:sx n="33" d="100"/>
          <a:sy n="33" d="100"/>
        </p:scale>
        <p:origin x="2260" y="16"/>
      </p:cViewPr>
      <p:guideLst>
        <p:guide orient="horz" pos="2160"/>
        <p:guide pos="2880"/>
      </p:guideLst>
    </p:cSldViewPr>
  </p:slideViewPr>
  <p:outlineViewPr>
    <p:cViewPr>
      <p:scale>
        <a:sx n="33" d="100"/>
        <a:sy n="33" d="100"/>
      </p:scale>
      <p:origin x="0" y="-13740"/>
    </p:cViewPr>
  </p:outlineViewPr>
  <p:notesTextViewPr>
    <p:cViewPr>
      <p:scale>
        <a:sx n="1" d="1"/>
        <a:sy n="1" d="1"/>
      </p:scale>
      <p:origin x="0" y="0"/>
    </p:cViewPr>
  </p:notesTextViewPr>
  <p:notesViewPr>
    <p:cSldViewPr snapToGrid="0">
      <p:cViewPr varScale="1">
        <p:scale>
          <a:sx n="53" d="100"/>
          <a:sy n="53" d="100"/>
        </p:scale>
        <p:origin x="2648" y="60"/>
      </p:cViewPr>
      <p:guideLst>
        <p:guide orient="horz" pos="2965"/>
        <p:guide pos="2268"/>
        <p:guide orient="horz" pos="3224"/>
        <p:guide pos="223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2" y="0"/>
            <a:ext cx="3076363" cy="511731"/>
          </a:xfrm>
          <a:prstGeom prst="rect">
            <a:avLst/>
          </a:prstGeom>
        </p:spPr>
        <p:txBody>
          <a:bodyPr vert="horz" lIns="94887" tIns="47444" rIns="94887" bIns="47444" rtlCol="0"/>
          <a:lstStyle>
            <a:lvl1pPr algn="l">
              <a:defRPr sz="1200"/>
            </a:lvl1pPr>
          </a:lstStyle>
          <a:p>
            <a:endParaRPr lang="en-US"/>
          </a:p>
        </p:txBody>
      </p:sp>
      <p:sp>
        <p:nvSpPr>
          <p:cNvPr id="3" name="2 Marcador de fecha"/>
          <p:cNvSpPr>
            <a:spLocks noGrp="1"/>
          </p:cNvSpPr>
          <p:nvPr>
            <p:ph type="dt" idx="1"/>
          </p:nvPr>
        </p:nvSpPr>
        <p:spPr>
          <a:xfrm>
            <a:off x="4021295" y="0"/>
            <a:ext cx="3076363" cy="511731"/>
          </a:xfrm>
          <a:prstGeom prst="rect">
            <a:avLst/>
          </a:prstGeom>
        </p:spPr>
        <p:txBody>
          <a:bodyPr vert="horz" lIns="94887" tIns="47444" rIns="94887" bIns="47444" rtlCol="0"/>
          <a:lstStyle>
            <a:lvl1pPr algn="r">
              <a:defRPr sz="1200"/>
            </a:lvl1pPr>
          </a:lstStyle>
          <a:p>
            <a:fld id="{DC8E5160-06A9-4DD9-A7DC-EEA7E523D266}" type="datetimeFigureOut">
              <a:rPr lang="en-US" smtClean="0"/>
              <a:t>11/29/2016</a:t>
            </a:fld>
            <a:endParaRPr lang="en-US"/>
          </a:p>
        </p:txBody>
      </p:sp>
      <p:sp>
        <p:nvSpPr>
          <p:cNvPr id="4" name="3 Marcador de imagen de diapositiva"/>
          <p:cNvSpPr>
            <a:spLocks noGrp="1" noRot="1" noChangeAspect="1"/>
          </p:cNvSpPr>
          <p:nvPr>
            <p:ph type="sldImg" idx="2"/>
          </p:nvPr>
        </p:nvSpPr>
        <p:spPr>
          <a:xfrm>
            <a:off x="990600" y="768350"/>
            <a:ext cx="5118100" cy="3838575"/>
          </a:xfrm>
          <a:prstGeom prst="rect">
            <a:avLst/>
          </a:prstGeom>
          <a:noFill/>
          <a:ln w="12700">
            <a:solidFill>
              <a:prstClr val="black"/>
            </a:solidFill>
          </a:ln>
        </p:spPr>
        <p:txBody>
          <a:bodyPr vert="horz" lIns="94887" tIns="47444" rIns="94887" bIns="47444" rtlCol="0" anchor="ctr"/>
          <a:lstStyle/>
          <a:p>
            <a:endParaRPr lang="en-US"/>
          </a:p>
        </p:txBody>
      </p:sp>
      <p:sp>
        <p:nvSpPr>
          <p:cNvPr id="5" name="4 Marcador de notas"/>
          <p:cNvSpPr>
            <a:spLocks noGrp="1"/>
          </p:cNvSpPr>
          <p:nvPr>
            <p:ph type="body" sz="quarter" idx="3"/>
          </p:nvPr>
        </p:nvSpPr>
        <p:spPr>
          <a:xfrm>
            <a:off x="709931" y="4861442"/>
            <a:ext cx="5679440" cy="4605576"/>
          </a:xfrm>
          <a:prstGeom prst="rect">
            <a:avLst/>
          </a:prstGeom>
        </p:spPr>
        <p:txBody>
          <a:bodyPr vert="horz" lIns="94887" tIns="47444" rIns="94887" bIns="47444"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pie de página"/>
          <p:cNvSpPr>
            <a:spLocks noGrp="1"/>
          </p:cNvSpPr>
          <p:nvPr>
            <p:ph type="ftr" sz="quarter" idx="4"/>
          </p:nvPr>
        </p:nvSpPr>
        <p:spPr>
          <a:xfrm>
            <a:off x="2" y="9721105"/>
            <a:ext cx="3076363" cy="511731"/>
          </a:xfrm>
          <a:prstGeom prst="rect">
            <a:avLst/>
          </a:prstGeom>
        </p:spPr>
        <p:txBody>
          <a:bodyPr vert="horz" lIns="94887" tIns="47444" rIns="94887" bIns="47444" rtlCol="0" anchor="b"/>
          <a:lstStyle>
            <a:lvl1pPr algn="l">
              <a:defRPr sz="1200"/>
            </a:lvl1pPr>
          </a:lstStyle>
          <a:p>
            <a:endParaRPr lang="en-US"/>
          </a:p>
        </p:txBody>
      </p:sp>
      <p:sp>
        <p:nvSpPr>
          <p:cNvPr id="7" name="6 Marcador de número de diapositiva"/>
          <p:cNvSpPr>
            <a:spLocks noGrp="1"/>
          </p:cNvSpPr>
          <p:nvPr>
            <p:ph type="sldNum" sz="quarter" idx="5"/>
          </p:nvPr>
        </p:nvSpPr>
        <p:spPr>
          <a:xfrm>
            <a:off x="4021295" y="9721105"/>
            <a:ext cx="3076363" cy="511731"/>
          </a:xfrm>
          <a:prstGeom prst="rect">
            <a:avLst/>
          </a:prstGeom>
        </p:spPr>
        <p:txBody>
          <a:bodyPr vert="horz" lIns="94887" tIns="47444" rIns="94887" bIns="47444" rtlCol="0" anchor="b"/>
          <a:lstStyle>
            <a:lvl1pPr algn="r">
              <a:defRPr sz="1200"/>
            </a:lvl1pPr>
          </a:lstStyle>
          <a:p>
            <a:fld id="{097134A5-3462-4D9D-89F1-F22E6BAD5A8B}" type="slidenum">
              <a:rPr lang="en-US" smtClean="0"/>
              <a:t>‹Nº›</a:t>
            </a:fld>
            <a:endParaRPr lang="en-US"/>
          </a:p>
        </p:txBody>
      </p:sp>
    </p:spTree>
    <p:extLst>
      <p:ext uri="{BB962C8B-B14F-4D97-AF65-F5344CB8AC3E}">
        <p14:creationId xmlns:p14="http://schemas.microsoft.com/office/powerpoint/2010/main" val="1746772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a:p>
        </p:txBody>
      </p:sp>
      <p:sp>
        <p:nvSpPr>
          <p:cNvPr id="4" name="3 Marcador de número de diapositiva"/>
          <p:cNvSpPr>
            <a:spLocks noGrp="1"/>
          </p:cNvSpPr>
          <p:nvPr>
            <p:ph type="sldNum" sz="quarter" idx="10"/>
          </p:nvPr>
        </p:nvSpPr>
        <p:spPr/>
        <p:txBody>
          <a:bodyPr/>
          <a:lstStyle/>
          <a:p>
            <a:fld id="{097134A5-3462-4D9D-89F1-F22E6BAD5A8B}" type="slidenum">
              <a:rPr lang="en-US" smtClean="0"/>
              <a:t>1</a:t>
            </a:fld>
            <a:endParaRPr lang="en-US"/>
          </a:p>
        </p:txBody>
      </p:sp>
    </p:spTree>
    <p:extLst>
      <p:ext uri="{BB962C8B-B14F-4D97-AF65-F5344CB8AC3E}">
        <p14:creationId xmlns:p14="http://schemas.microsoft.com/office/powerpoint/2010/main" val="30242770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sz="1400" dirty="0"/>
          </a:p>
        </p:txBody>
      </p:sp>
      <p:sp>
        <p:nvSpPr>
          <p:cNvPr id="4" name="Marcador de número de diapositiva 3"/>
          <p:cNvSpPr>
            <a:spLocks noGrp="1"/>
          </p:cNvSpPr>
          <p:nvPr>
            <p:ph type="sldNum" sz="quarter" idx="10"/>
          </p:nvPr>
        </p:nvSpPr>
        <p:spPr/>
        <p:txBody>
          <a:bodyPr/>
          <a:lstStyle/>
          <a:p>
            <a:fld id="{097134A5-3462-4D9D-89F1-F22E6BAD5A8B}" type="slidenum">
              <a:rPr lang="en-US" smtClean="0"/>
              <a:t>2</a:t>
            </a:fld>
            <a:endParaRPr lang="en-US"/>
          </a:p>
        </p:txBody>
      </p:sp>
    </p:spTree>
    <p:extLst>
      <p:ext uri="{BB962C8B-B14F-4D97-AF65-F5344CB8AC3E}">
        <p14:creationId xmlns:p14="http://schemas.microsoft.com/office/powerpoint/2010/main" val="764179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buFont typeface="Arial" panose="020B0604020202020204" pitchFamily="34" charset="0"/>
              <a:buNone/>
            </a:pPr>
            <a:endParaRPr lang="es-ES" altLang="en-US" sz="1400" dirty="0"/>
          </a:p>
        </p:txBody>
      </p:sp>
      <p:sp>
        <p:nvSpPr>
          <p:cNvPr id="4" name="Marcador de número de diapositiva 3"/>
          <p:cNvSpPr>
            <a:spLocks noGrp="1"/>
          </p:cNvSpPr>
          <p:nvPr>
            <p:ph type="sldNum" sz="quarter" idx="10"/>
          </p:nvPr>
        </p:nvSpPr>
        <p:spPr/>
        <p:txBody>
          <a:bodyPr/>
          <a:lstStyle/>
          <a:p>
            <a:fld id="{097134A5-3462-4D9D-89F1-F22E6BAD5A8B}" type="slidenum">
              <a:rPr lang="en-US" smtClean="0"/>
              <a:t>3</a:t>
            </a:fld>
            <a:endParaRPr lang="en-US"/>
          </a:p>
        </p:txBody>
      </p:sp>
    </p:spTree>
    <p:extLst>
      <p:ext uri="{BB962C8B-B14F-4D97-AF65-F5344CB8AC3E}">
        <p14:creationId xmlns:p14="http://schemas.microsoft.com/office/powerpoint/2010/main" val="2311201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a:p>
        </p:txBody>
      </p:sp>
      <p:sp>
        <p:nvSpPr>
          <p:cNvPr id="4" name="3 Marcador de número de diapositiva"/>
          <p:cNvSpPr>
            <a:spLocks noGrp="1"/>
          </p:cNvSpPr>
          <p:nvPr>
            <p:ph type="sldNum" sz="quarter" idx="10"/>
          </p:nvPr>
        </p:nvSpPr>
        <p:spPr/>
        <p:txBody>
          <a:bodyPr/>
          <a:lstStyle/>
          <a:p>
            <a:fld id="{097134A5-3462-4D9D-89F1-F22E6BAD5A8B}" type="slidenum">
              <a:rPr lang="en-US" smtClean="0"/>
              <a:t>4</a:t>
            </a:fld>
            <a:endParaRPr lang="en-US"/>
          </a:p>
        </p:txBody>
      </p:sp>
    </p:spTree>
    <p:extLst>
      <p:ext uri="{BB962C8B-B14F-4D97-AF65-F5344CB8AC3E}">
        <p14:creationId xmlns:p14="http://schemas.microsoft.com/office/powerpoint/2010/main" val="333504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a:p>
        </p:txBody>
      </p:sp>
      <p:sp>
        <p:nvSpPr>
          <p:cNvPr id="4" name="3 Marcador de número de diapositiva"/>
          <p:cNvSpPr>
            <a:spLocks noGrp="1"/>
          </p:cNvSpPr>
          <p:nvPr>
            <p:ph type="sldNum" sz="quarter" idx="10"/>
          </p:nvPr>
        </p:nvSpPr>
        <p:spPr/>
        <p:txBody>
          <a:bodyPr/>
          <a:lstStyle/>
          <a:p>
            <a:fld id="{097134A5-3462-4D9D-89F1-F22E6BAD5A8B}" type="slidenum">
              <a:rPr lang="en-US" smtClean="0"/>
              <a:t>5</a:t>
            </a:fld>
            <a:endParaRPr lang="en-US"/>
          </a:p>
        </p:txBody>
      </p:sp>
    </p:spTree>
    <p:extLst>
      <p:ext uri="{BB962C8B-B14F-4D97-AF65-F5344CB8AC3E}">
        <p14:creationId xmlns:p14="http://schemas.microsoft.com/office/powerpoint/2010/main" val="3359614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a:p>
        </p:txBody>
      </p:sp>
      <p:sp>
        <p:nvSpPr>
          <p:cNvPr id="4" name="Marcador de número de diapositiva 3"/>
          <p:cNvSpPr>
            <a:spLocks noGrp="1"/>
          </p:cNvSpPr>
          <p:nvPr>
            <p:ph type="sldNum" sz="quarter" idx="10"/>
          </p:nvPr>
        </p:nvSpPr>
        <p:spPr/>
        <p:txBody>
          <a:bodyPr/>
          <a:lstStyle/>
          <a:p>
            <a:fld id="{097134A5-3462-4D9D-89F1-F22E6BAD5A8B}" type="slidenum">
              <a:rPr lang="en-US" smtClean="0"/>
              <a:t>6</a:t>
            </a:fld>
            <a:endParaRPr lang="en-US"/>
          </a:p>
        </p:txBody>
      </p:sp>
    </p:spTree>
    <p:extLst>
      <p:ext uri="{BB962C8B-B14F-4D97-AF65-F5344CB8AC3E}">
        <p14:creationId xmlns:p14="http://schemas.microsoft.com/office/powerpoint/2010/main" val="509285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sz="1400" dirty="0"/>
          </a:p>
        </p:txBody>
      </p:sp>
      <p:sp>
        <p:nvSpPr>
          <p:cNvPr id="4" name="3 Marcador de número de diapositiva"/>
          <p:cNvSpPr>
            <a:spLocks noGrp="1"/>
          </p:cNvSpPr>
          <p:nvPr>
            <p:ph type="sldNum" sz="quarter" idx="10"/>
          </p:nvPr>
        </p:nvSpPr>
        <p:spPr/>
        <p:txBody>
          <a:bodyPr/>
          <a:lstStyle/>
          <a:p>
            <a:fld id="{097134A5-3462-4D9D-89F1-F22E6BAD5A8B}" type="slidenum">
              <a:rPr lang="en-US" smtClean="0"/>
              <a:t>7</a:t>
            </a:fld>
            <a:endParaRPr lang="en-US"/>
          </a:p>
        </p:txBody>
      </p:sp>
    </p:spTree>
    <p:extLst>
      <p:ext uri="{BB962C8B-B14F-4D97-AF65-F5344CB8AC3E}">
        <p14:creationId xmlns:p14="http://schemas.microsoft.com/office/powerpoint/2010/main" val="1728303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fld id="{097134A5-3462-4D9D-89F1-F22E6BAD5A8B}" type="slidenum">
              <a:rPr lang="en-US" smtClean="0"/>
              <a:t>8</a:t>
            </a:fld>
            <a:endParaRPr lang="en-US"/>
          </a:p>
        </p:txBody>
      </p:sp>
    </p:spTree>
    <p:extLst>
      <p:ext uri="{BB962C8B-B14F-4D97-AF65-F5344CB8AC3E}">
        <p14:creationId xmlns:p14="http://schemas.microsoft.com/office/powerpoint/2010/main" val="14090433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sz="1400" dirty="0"/>
          </a:p>
          <a:p>
            <a:endParaRPr lang="en-US" sz="1700" dirty="0"/>
          </a:p>
        </p:txBody>
      </p:sp>
      <p:sp>
        <p:nvSpPr>
          <p:cNvPr id="4" name="3 Marcador de número de diapositiva"/>
          <p:cNvSpPr>
            <a:spLocks noGrp="1"/>
          </p:cNvSpPr>
          <p:nvPr>
            <p:ph type="sldNum" sz="quarter" idx="10"/>
          </p:nvPr>
        </p:nvSpPr>
        <p:spPr/>
        <p:txBody>
          <a:bodyPr/>
          <a:lstStyle/>
          <a:p>
            <a:fld id="{097134A5-3462-4D9D-89F1-F22E6BAD5A8B}" type="slidenum">
              <a:rPr lang="en-US" smtClean="0"/>
              <a:t>9</a:t>
            </a:fld>
            <a:endParaRPr lang="en-US"/>
          </a:p>
        </p:txBody>
      </p:sp>
    </p:spTree>
    <p:extLst>
      <p:ext uri="{BB962C8B-B14F-4D97-AF65-F5344CB8AC3E}">
        <p14:creationId xmlns:p14="http://schemas.microsoft.com/office/powerpoint/2010/main" val="3811740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sz="1400" dirty="0"/>
          </a:p>
        </p:txBody>
      </p:sp>
      <p:sp>
        <p:nvSpPr>
          <p:cNvPr id="4" name="Marcador de número de diapositiva 3"/>
          <p:cNvSpPr>
            <a:spLocks noGrp="1"/>
          </p:cNvSpPr>
          <p:nvPr>
            <p:ph type="sldNum" sz="quarter" idx="10"/>
          </p:nvPr>
        </p:nvSpPr>
        <p:spPr/>
        <p:txBody>
          <a:bodyPr/>
          <a:lstStyle/>
          <a:p>
            <a:fld id="{097134A5-3462-4D9D-89F1-F22E6BAD5A8B}" type="slidenum">
              <a:rPr lang="en-US" smtClean="0"/>
              <a:t>10</a:t>
            </a:fld>
            <a:endParaRPr lang="en-US"/>
          </a:p>
        </p:txBody>
      </p:sp>
    </p:spTree>
    <p:extLst>
      <p:ext uri="{BB962C8B-B14F-4D97-AF65-F5344CB8AC3E}">
        <p14:creationId xmlns:p14="http://schemas.microsoft.com/office/powerpoint/2010/main" val="42822150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sz="1400" dirty="0"/>
          </a:p>
        </p:txBody>
      </p:sp>
      <p:sp>
        <p:nvSpPr>
          <p:cNvPr id="4" name="Marcador de número de diapositiva 3"/>
          <p:cNvSpPr>
            <a:spLocks noGrp="1"/>
          </p:cNvSpPr>
          <p:nvPr>
            <p:ph type="sldNum" sz="quarter" idx="10"/>
          </p:nvPr>
        </p:nvSpPr>
        <p:spPr/>
        <p:txBody>
          <a:bodyPr/>
          <a:lstStyle/>
          <a:p>
            <a:fld id="{097134A5-3462-4D9D-89F1-F22E6BAD5A8B}" type="slidenum">
              <a:rPr lang="en-US" smtClean="0"/>
              <a:t>11</a:t>
            </a:fld>
            <a:endParaRPr lang="en-US"/>
          </a:p>
        </p:txBody>
      </p:sp>
    </p:spTree>
    <p:extLst>
      <p:ext uri="{BB962C8B-B14F-4D97-AF65-F5344CB8AC3E}">
        <p14:creationId xmlns:p14="http://schemas.microsoft.com/office/powerpoint/2010/main" val="42822150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sz="1400" dirty="0"/>
          </a:p>
        </p:txBody>
      </p:sp>
      <p:sp>
        <p:nvSpPr>
          <p:cNvPr id="4" name="Marcador de número de diapositiva 3"/>
          <p:cNvSpPr>
            <a:spLocks noGrp="1"/>
          </p:cNvSpPr>
          <p:nvPr>
            <p:ph type="sldNum" sz="quarter" idx="10"/>
          </p:nvPr>
        </p:nvSpPr>
        <p:spPr/>
        <p:txBody>
          <a:bodyPr/>
          <a:lstStyle/>
          <a:p>
            <a:fld id="{097134A5-3462-4D9D-89F1-F22E6BAD5A8B}" type="slidenum">
              <a:rPr lang="en-US" smtClean="0"/>
              <a:t>12</a:t>
            </a:fld>
            <a:endParaRPr lang="en-US"/>
          </a:p>
        </p:txBody>
      </p:sp>
    </p:spTree>
    <p:extLst>
      <p:ext uri="{BB962C8B-B14F-4D97-AF65-F5344CB8AC3E}">
        <p14:creationId xmlns:p14="http://schemas.microsoft.com/office/powerpoint/2010/main" val="36613523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fld id="{097134A5-3462-4D9D-89F1-F22E6BAD5A8B}" type="slidenum">
              <a:rPr lang="en-US" smtClean="0"/>
              <a:t>13</a:t>
            </a:fld>
            <a:endParaRPr lang="en-US"/>
          </a:p>
        </p:txBody>
      </p:sp>
    </p:spTree>
    <p:extLst>
      <p:ext uri="{BB962C8B-B14F-4D97-AF65-F5344CB8AC3E}">
        <p14:creationId xmlns:p14="http://schemas.microsoft.com/office/powerpoint/2010/main" val="30120307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eaLnBrk="1" hangingPunct="1"/>
            <a:endParaRPr lang="en-US" sz="1400" dirty="0"/>
          </a:p>
        </p:txBody>
      </p:sp>
      <p:sp>
        <p:nvSpPr>
          <p:cNvPr id="4" name="Marcador de número de diapositiva 3"/>
          <p:cNvSpPr>
            <a:spLocks noGrp="1"/>
          </p:cNvSpPr>
          <p:nvPr>
            <p:ph type="sldNum" sz="quarter" idx="10"/>
          </p:nvPr>
        </p:nvSpPr>
        <p:spPr/>
        <p:txBody>
          <a:bodyPr/>
          <a:lstStyle/>
          <a:p>
            <a:fld id="{097134A5-3462-4D9D-89F1-F22E6BAD5A8B}" type="slidenum">
              <a:rPr lang="en-US" smtClean="0"/>
              <a:t>14</a:t>
            </a:fld>
            <a:endParaRPr lang="en-US"/>
          </a:p>
        </p:txBody>
      </p:sp>
    </p:spTree>
    <p:extLst>
      <p:ext uri="{BB962C8B-B14F-4D97-AF65-F5344CB8AC3E}">
        <p14:creationId xmlns:p14="http://schemas.microsoft.com/office/powerpoint/2010/main" val="27140120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sz="1600" dirty="0"/>
          </a:p>
        </p:txBody>
      </p:sp>
      <p:sp>
        <p:nvSpPr>
          <p:cNvPr id="4" name="Marcador de número de diapositiva 3"/>
          <p:cNvSpPr>
            <a:spLocks noGrp="1"/>
          </p:cNvSpPr>
          <p:nvPr>
            <p:ph type="sldNum" sz="quarter" idx="10"/>
          </p:nvPr>
        </p:nvSpPr>
        <p:spPr/>
        <p:txBody>
          <a:bodyPr/>
          <a:lstStyle/>
          <a:p>
            <a:fld id="{097134A5-3462-4D9D-89F1-F22E6BAD5A8B}" type="slidenum">
              <a:rPr lang="en-US" smtClean="0"/>
              <a:t>15</a:t>
            </a:fld>
            <a:endParaRPr lang="en-US"/>
          </a:p>
        </p:txBody>
      </p:sp>
    </p:spTree>
    <p:extLst>
      <p:ext uri="{BB962C8B-B14F-4D97-AF65-F5344CB8AC3E}">
        <p14:creationId xmlns:p14="http://schemas.microsoft.com/office/powerpoint/2010/main" val="7982989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fld id="{097134A5-3462-4D9D-89F1-F22E6BAD5A8B}" type="slidenum">
              <a:rPr lang="en-US" smtClean="0"/>
              <a:t>16</a:t>
            </a:fld>
            <a:endParaRPr lang="en-US"/>
          </a:p>
        </p:txBody>
      </p:sp>
    </p:spTree>
    <p:extLst>
      <p:ext uri="{BB962C8B-B14F-4D97-AF65-F5344CB8AC3E}">
        <p14:creationId xmlns:p14="http://schemas.microsoft.com/office/powerpoint/2010/main" val="6041670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rgbClr val="262626"/>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smtClean="0"/>
              <a:t>Haga clic para modificar el estilo de subtítulo del patrón</a:t>
            </a:r>
            <a:endParaRPr lang="en-US" dirty="0"/>
          </a:p>
        </p:txBody>
      </p:sp>
      <p:sp>
        <p:nvSpPr>
          <p:cNvPr id="7" name="Date Placeholder 6"/>
          <p:cNvSpPr>
            <a:spLocks noGrp="1"/>
          </p:cNvSpPr>
          <p:nvPr>
            <p:ph type="dt" sz="half" idx="10"/>
          </p:nvPr>
        </p:nvSpPr>
        <p:spPr/>
        <p:txBody>
          <a:bodyPr/>
          <a:lstStyle>
            <a:lvl1pPr>
              <a:defRPr>
                <a:solidFill>
                  <a:srgbClr val="FFFFFF">
                    <a:alpha val="75000"/>
                  </a:srgbClr>
                </a:solidFill>
              </a:defRPr>
            </a:lvl1pPr>
          </a:lstStyle>
          <a:p>
            <a:fld id="{2BD72C58-6779-4BDB-89B1-DF0A2F3A7DD3}" type="datetime1">
              <a:rPr lang="en-US" smtClean="0"/>
              <a:t>11/29/2016</a:t>
            </a:fld>
            <a:endParaRPr lang="en-US"/>
          </a:p>
        </p:txBody>
      </p:sp>
      <p:sp>
        <p:nvSpPr>
          <p:cNvPr id="8" name="Footer Placeholder 7"/>
          <p:cNvSpPr>
            <a:spLocks noGrp="1"/>
          </p:cNvSpPr>
          <p:nvPr>
            <p:ph type="ftr" sz="quarter" idx="11"/>
          </p:nvPr>
        </p:nvSpPr>
        <p:spPr/>
        <p:txBody>
          <a:bodyPr/>
          <a:lstStyle>
            <a:lvl1pPr>
              <a:defRPr>
                <a:solidFill>
                  <a:srgbClr val="FFFFFF">
                    <a:alpha val="75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0000"/>
                  </a:srgbClr>
                </a:solidFill>
              </a:defRPr>
            </a:lvl1pPr>
          </a:lstStyle>
          <a:p>
            <a:fld id="{24340018-521E-48EF-A868-BA30CC1736F6}" type="slidenum">
              <a:rPr lang="en-US" smtClean="0"/>
              <a:t>‹Nº›</a:t>
            </a:fld>
            <a:endParaRPr lang="en-US"/>
          </a:p>
        </p:txBody>
      </p:sp>
    </p:spTree>
    <p:extLst>
      <p:ext uri="{BB962C8B-B14F-4D97-AF65-F5344CB8AC3E}">
        <p14:creationId xmlns:p14="http://schemas.microsoft.com/office/powerpoint/2010/main" val="138680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BAE52AC-1255-4109-AE18-1A4A0BBF5C19}" type="datetime1">
              <a:rPr lang="en-US" smtClean="0"/>
              <a:t>11/29/2016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340018-521E-48EF-A868-BA30CC1736F6}" type="slidenum">
              <a:rPr lang="en-US" smtClean="0"/>
              <a:t>‹Nº›</a:t>
            </a:fld>
            <a:endParaRPr lang="en-US"/>
          </a:p>
        </p:txBody>
      </p:sp>
    </p:spTree>
    <p:extLst>
      <p:ext uri="{BB962C8B-B14F-4D97-AF65-F5344CB8AC3E}">
        <p14:creationId xmlns:p14="http://schemas.microsoft.com/office/powerpoint/2010/main" val="500837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p:spPr>
        <p:txBody>
          <a:bodyPr anchor="b">
            <a:normAutofit/>
          </a:bodyPr>
          <a:lstStyle>
            <a:lvl1pPr>
              <a:lnSpc>
                <a:spcPct val="80000"/>
              </a:lnSpc>
              <a:defRPr sz="8000" b="0" baseline="0">
                <a:solidFill>
                  <a:schemeClr val="accent1"/>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DB79AF33-45D0-4586-9182-2EF1EF8236C4}" type="datetime1">
              <a:rPr lang="en-US" smtClean="0"/>
              <a:t>11/29/2016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340018-521E-48EF-A868-BA30CC1736F6}" type="slidenum">
              <a:rPr lang="en-US" smtClean="0"/>
              <a:t>‹Nº›</a:t>
            </a:fld>
            <a:endParaRPr lang="en-US"/>
          </a:p>
        </p:txBody>
      </p:sp>
    </p:spTree>
    <p:extLst>
      <p:ext uri="{BB962C8B-B14F-4D97-AF65-F5344CB8AC3E}">
        <p14:creationId xmlns:p14="http://schemas.microsoft.com/office/powerpoint/2010/main" val="2632324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507492"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757738"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6C1FE841-6A18-4994-B47D-CD45C6308062}" type="datetime1">
              <a:rPr lang="en-US" smtClean="0"/>
              <a:t>11/29/2016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340018-521E-48EF-A868-BA30CC1736F6}" type="slidenum">
              <a:rPr lang="en-US" smtClean="0"/>
              <a:t>‹Nº›</a:t>
            </a:fld>
            <a:endParaRPr lang="en-US"/>
          </a:p>
        </p:txBody>
      </p:sp>
    </p:spTree>
    <p:extLst>
      <p:ext uri="{BB962C8B-B14F-4D97-AF65-F5344CB8AC3E}">
        <p14:creationId xmlns:p14="http://schemas.microsoft.com/office/powerpoint/2010/main" val="4086752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507492" y="2032000"/>
            <a:ext cx="3806190" cy="723400"/>
          </a:xfrm>
        </p:spPr>
        <p:txBody>
          <a:bodyPr anchor="ctr">
            <a:normAutofit/>
          </a:bodyPr>
          <a:lstStyle>
            <a:lvl1pPr marL="0" indent="0">
              <a:spcBef>
                <a:spcPts val="0"/>
              </a:spcBef>
              <a:buNone/>
              <a:defRPr sz="20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507492" y="2736150"/>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766310" y="2029968"/>
            <a:ext cx="3806190" cy="722376"/>
          </a:xfrm>
        </p:spPr>
        <p:txBody>
          <a:bodyPr anchor="ctr">
            <a:normAutofit/>
          </a:bodyPr>
          <a:lstStyle>
            <a:lvl1pPr marL="0" indent="0">
              <a:spcBef>
                <a:spcPts val="0"/>
              </a:spcBef>
              <a:buNone/>
              <a:defRPr sz="20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766310" y="2734056"/>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6FF8A7F1-8A54-4366-AFB3-F1D2601DD05F}" type="datetime1">
              <a:rPr lang="en-US" smtClean="0"/>
              <a:t>11/29/2016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4340018-521E-48EF-A868-BA30CC1736F6}" type="slidenum">
              <a:rPr lang="en-US" smtClean="0"/>
              <a:t>‹Nº›</a:t>
            </a:fld>
            <a:endParaRPr lang="en-US"/>
          </a:p>
        </p:txBody>
      </p:sp>
    </p:spTree>
    <p:extLst>
      <p:ext uri="{BB962C8B-B14F-4D97-AF65-F5344CB8AC3E}">
        <p14:creationId xmlns:p14="http://schemas.microsoft.com/office/powerpoint/2010/main" val="3825438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5066A7BC-2ADC-46CC-9645-35326A2DB47B}" type="datetime1">
              <a:rPr lang="en-US" smtClean="0"/>
              <a:t>11/29/2016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4340018-521E-48EF-A868-BA30CC1736F6}" type="slidenum">
              <a:rPr lang="en-US" smtClean="0"/>
              <a:t>‹Nº›</a:t>
            </a:fld>
            <a:endParaRPr lang="en-US"/>
          </a:p>
        </p:txBody>
      </p:sp>
    </p:spTree>
    <p:extLst>
      <p:ext uri="{BB962C8B-B14F-4D97-AF65-F5344CB8AC3E}">
        <p14:creationId xmlns:p14="http://schemas.microsoft.com/office/powerpoint/2010/main" val="989685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DC7CE1-9353-415D-BF41-2BEF5A7EB1AC}" type="datetime1">
              <a:rPr lang="en-US" smtClean="0"/>
              <a:t>11/29/2016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4340018-521E-48EF-A868-BA30CC1736F6}" type="slidenum">
              <a:rPr lang="en-US" smtClean="0"/>
              <a:t>‹Nº›</a:t>
            </a:fld>
            <a:endParaRPr lang="en-US"/>
          </a:p>
        </p:txBody>
      </p:sp>
    </p:spTree>
    <p:extLst>
      <p:ext uri="{BB962C8B-B14F-4D97-AF65-F5344CB8AC3E}">
        <p14:creationId xmlns:p14="http://schemas.microsoft.com/office/powerpoint/2010/main" val="12952755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s-ES" smtClean="0"/>
              <a:t>Haga clic para modificar el estilo de texto del patrón</a:t>
            </a:r>
          </a:p>
        </p:txBody>
      </p:sp>
      <p:sp>
        <p:nvSpPr>
          <p:cNvPr id="5" name="Date Placeholder 4"/>
          <p:cNvSpPr>
            <a:spLocks noGrp="1"/>
          </p:cNvSpPr>
          <p:nvPr>
            <p:ph type="dt" sz="half" idx="10"/>
          </p:nvPr>
        </p:nvSpPr>
        <p:spPr/>
        <p:txBody>
          <a:bodyPr/>
          <a:lstStyle/>
          <a:p>
            <a:fld id="{E238B861-0344-4647-9E4C-36D53EF5F199}" type="datetime1">
              <a:rPr lang="en-US" smtClean="0"/>
              <a:t>11/29/2016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24340018-521E-48EF-A868-BA30CC1736F6}" type="slidenum">
              <a:rPr lang="en-US" smtClean="0"/>
              <a:t>‹Nº›</a:t>
            </a:fld>
            <a:endParaRPr lang="en-US"/>
          </a:p>
        </p:txBody>
      </p:sp>
    </p:spTree>
    <p:extLst>
      <p:ext uri="{BB962C8B-B14F-4D97-AF65-F5344CB8AC3E}">
        <p14:creationId xmlns:p14="http://schemas.microsoft.com/office/powerpoint/2010/main" val="908161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20000"/>
              <a:lumOff val="8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507492" y="5909735"/>
            <a:ext cx="6922008" cy="533400"/>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lvl1pPr>
              <a:defRPr>
                <a:solidFill>
                  <a:srgbClr val="FFFFFF">
                    <a:alpha val="75000"/>
                  </a:srgbClr>
                </a:solidFill>
              </a:defRPr>
            </a:lvl1pPr>
          </a:lstStyle>
          <a:p>
            <a:fld id="{03D9221D-BC51-435D-BECB-5F4AE13ECDCC}" type="datetime1">
              <a:rPr lang="en-US" smtClean="0"/>
              <a:t>11/29/2016</a:t>
            </a:fld>
            <a:endParaRPr lang="en-US"/>
          </a:p>
        </p:txBody>
      </p:sp>
      <p:sp>
        <p:nvSpPr>
          <p:cNvPr id="6" name="Footer Placeholder 5"/>
          <p:cNvSpPr>
            <a:spLocks noGrp="1"/>
          </p:cNvSpPr>
          <p:nvPr>
            <p:ph type="ftr" sz="quarter" idx="11"/>
          </p:nvPr>
        </p:nvSpPr>
        <p:spPr/>
        <p:txBody>
          <a:bodyPr/>
          <a:lstStyle>
            <a:lvl1pPr>
              <a:defRPr>
                <a:solidFill>
                  <a:srgbClr val="FFFFFF">
                    <a:alpha val="75000"/>
                  </a:srgb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24340018-521E-48EF-A868-BA30CC1736F6}" type="slidenum">
              <a:rPr lang="en-US" smtClean="0"/>
              <a:t>‹Nº›</a:t>
            </a:fld>
            <a:endParaRPr lang="en-US"/>
          </a:p>
        </p:txBody>
      </p:sp>
    </p:spTree>
    <p:extLst>
      <p:ext uri="{BB962C8B-B14F-4D97-AF65-F5344CB8AC3E}">
        <p14:creationId xmlns:p14="http://schemas.microsoft.com/office/powerpoint/2010/main" val="3401736155"/>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C21A68AD-6B6D-4B7B-800B-96137257E3B9}" type="datetime1">
              <a:rPr lang="en-US" smtClean="0"/>
              <a:t>11/29/2016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340018-521E-48EF-A868-BA30CC1736F6}" type="slidenum">
              <a:rPr lang="en-US" smtClean="0"/>
              <a:t>‹Nº›</a:t>
            </a:fld>
            <a:endParaRPr lang="en-US"/>
          </a:p>
        </p:txBody>
      </p:sp>
    </p:spTree>
    <p:extLst>
      <p:ext uri="{BB962C8B-B14F-4D97-AF65-F5344CB8AC3E}">
        <p14:creationId xmlns:p14="http://schemas.microsoft.com/office/powerpoint/2010/main" val="2359216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DD0C5CE3-C7DE-4F9D-A085-250F1097B502}" type="datetime1">
              <a:rPr lang="en-US" smtClean="0"/>
              <a:t>11/29/2016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340018-521E-48EF-A868-BA30CC1736F6}" type="slidenum">
              <a:rPr lang="en-US" smtClean="0"/>
              <a:t>‹Nº›</a:t>
            </a:fld>
            <a:endParaRPr lang="en-US"/>
          </a:p>
        </p:txBody>
      </p:sp>
    </p:spTree>
    <p:extLst>
      <p:ext uri="{BB962C8B-B14F-4D97-AF65-F5344CB8AC3E}">
        <p14:creationId xmlns:p14="http://schemas.microsoft.com/office/powerpoint/2010/main" val="1730040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2919" y="499533"/>
            <a:ext cx="8079581" cy="1658198"/>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507206" y="1993393"/>
            <a:ext cx="8065294" cy="3766185"/>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514350" y="6412447"/>
            <a:ext cx="3086100"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BB2EC1B2-027A-4B09-986F-DA18CE02C894}" type="datetime1">
              <a:rPr lang="en-US" smtClean="0"/>
              <a:t>11/29/2016</a:t>
            </a:fld>
            <a:endParaRPr lang="en-US"/>
          </a:p>
        </p:txBody>
      </p:sp>
      <p:sp>
        <p:nvSpPr>
          <p:cNvPr id="5" name="Footer Placeholder 4"/>
          <p:cNvSpPr>
            <a:spLocks noGrp="1"/>
          </p:cNvSpPr>
          <p:nvPr>
            <p:ph type="ftr" sz="quarter" idx="3"/>
          </p:nvPr>
        </p:nvSpPr>
        <p:spPr>
          <a:xfrm>
            <a:off x="514350" y="6554697"/>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a:p>
        </p:txBody>
      </p:sp>
      <p:sp>
        <p:nvSpPr>
          <p:cNvPr id="6" name="Slide Number Placeholder 5"/>
          <p:cNvSpPr>
            <a:spLocks noGrp="1"/>
          </p:cNvSpPr>
          <p:nvPr>
            <p:ph type="sldNum" sz="quarter" idx="4"/>
          </p:nvPr>
        </p:nvSpPr>
        <p:spPr>
          <a:xfrm>
            <a:off x="6541193" y="5829748"/>
            <a:ext cx="2194560" cy="1397039"/>
          </a:xfrm>
          <a:prstGeom prst="rect">
            <a:avLst/>
          </a:prstGeom>
        </p:spPr>
        <p:txBody>
          <a:bodyPr vert="horz" lIns="91440" tIns="45720" rIns="91440" bIns="45720" rtlCol="0" anchor="b"/>
          <a:lstStyle>
            <a:lvl1pPr algn="r">
              <a:defRPr sz="9000" b="0">
                <a:ln>
                  <a:noFill/>
                </a:ln>
                <a:solidFill>
                  <a:schemeClr val="accent1">
                    <a:alpha val="20000"/>
                  </a:schemeClr>
                </a:solidFill>
                <a:latin typeface="+mj-lt"/>
              </a:defRPr>
            </a:lvl1pPr>
          </a:lstStyle>
          <a:p>
            <a:fld id="{24340018-521E-48EF-A868-BA30CC1736F6}" type="slidenum">
              <a:rPr lang="en-US" smtClean="0"/>
              <a:t>‹Nº›</a:t>
            </a:fld>
            <a:endParaRPr lang="en-US"/>
          </a:p>
        </p:txBody>
      </p:sp>
    </p:spTree>
    <p:extLst>
      <p:ext uri="{BB962C8B-B14F-4D97-AF65-F5344CB8AC3E}">
        <p14:creationId xmlns:p14="http://schemas.microsoft.com/office/powerpoint/2010/main" val="3695650448"/>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hf hdr="0" ftr="0" dt="0"/>
  <p:txStyles>
    <p:titleStyle>
      <a:lvl1pPr algn="l" defTabSz="914400" rtl="0" eaLnBrk="1" latinLnBrk="0" hangingPunct="1">
        <a:lnSpc>
          <a:spcPct val="90000"/>
        </a:lnSpc>
        <a:spcBef>
          <a:spcPct val="0"/>
        </a:spcBef>
        <a:buNone/>
        <a:defRPr sz="48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513443" y="3349324"/>
            <a:ext cx="7870480" cy="1645920"/>
          </a:xfrm>
        </p:spPr>
        <p:txBody>
          <a:bodyPr>
            <a:normAutofit fontScale="92500"/>
          </a:bodyPr>
          <a:lstStyle/>
          <a:p>
            <a:pPr algn="ctr"/>
            <a:r>
              <a:rPr lang="ca-ES" sz="4400" b="1" dirty="0" err="1" smtClean="0">
                <a:solidFill>
                  <a:schemeClr val="bg1"/>
                </a:solidFill>
              </a:rPr>
              <a:t>Contribuciones</a:t>
            </a:r>
            <a:r>
              <a:rPr lang="ca-ES" sz="4400" b="1" dirty="0" smtClean="0">
                <a:solidFill>
                  <a:schemeClr val="bg1"/>
                </a:solidFill>
              </a:rPr>
              <a:t> de </a:t>
            </a:r>
            <a:r>
              <a:rPr lang="ca-ES" sz="4400" b="1" dirty="0" err="1" smtClean="0">
                <a:solidFill>
                  <a:schemeClr val="bg1"/>
                </a:solidFill>
              </a:rPr>
              <a:t>Bengt</a:t>
            </a:r>
            <a:r>
              <a:rPr lang="ca-ES" sz="4400" b="1" dirty="0" smtClean="0">
                <a:solidFill>
                  <a:schemeClr val="bg1"/>
                </a:solidFill>
              </a:rPr>
              <a:t> </a:t>
            </a:r>
            <a:r>
              <a:rPr lang="ca-ES" sz="4400" b="1" dirty="0" err="1" smtClean="0">
                <a:solidFill>
                  <a:schemeClr val="bg1"/>
                </a:solidFill>
              </a:rPr>
              <a:t>Holmström</a:t>
            </a:r>
            <a:endParaRPr lang="ca-ES" sz="4400" b="1" dirty="0" smtClean="0">
              <a:solidFill>
                <a:schemeClr val="bg1"/>
              </a:solidFill>
            </a:endParaRPr>
          </a:p>
          <a:p>
            <a:pPr algn="ctr"/>
            <a:r>
              <a:rPr lang="ca-ES" sz="4400" b="1" dirty="0" smtClean="0">
                <a:solidFill>
                  <a:schemeClr val="bg1"/>
                </a:solidFill>
              </a:rPr>
              <a:t>a la </a:t>
            </a:r>
            <a:r>
              <a:rPr lang="ca-ES" sz="4400" b="1" dirty="0" err="1" smtClean="0">
                <a:solidFill>
                  <a:schemeClr val="bg1"/>
                </a:solidFill>
              </a:rPr>
              <a:t>teoría</a:t>
            </a:r>
            <a:r>
              <a:rPr lang="ca-ES" sz="4400" b="1" dirty="0" smtClean="0">
                <a:solidFill>
                  <a:schemeClr val="bg1"/>
                </a:solidFill>
              </a:rPr>
              <a:t> de </a:t>
            </a:r>
            <a:r>
              <a:rPr lang="ca-ES" sz="4400" b="1" dirty="0" err="1" smtClean="0">
                <a:solidFill>
                  <a:schemeClr val="bg1"/>
                </a:solidFill>
              </a:rPr>
              <a:t>contratos</a:t>
            </a:r>
            <a:endParaRPr lang="en-US" sz="4400" b="1" dirty="0">
              <a:solidFill>
                <a:schemeClr val="bg1"/>
              </a:solidFill>
            </a:endParaRPr>
          </a:p>
        </p:txBody>
      </p:sp>
      <p:pic>
        <p:nvPicPr>
          <p:cNvPr id="1027" name="Picture 3" descr="D:\Program files\Dropbox\2014-2016\Charla Nobel Eco 2016\FOTOS\Oliver hart (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0909" y="381000"/>
            <a:ext cx="1936396" cy="2471052"/>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D:\Program files\Dropbox\2014-2016\Charla Nobel Eco 2016\FOTOS\1010_nobel-2-ap-2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73507" y="380999"/>
            <a:ext cx="1812359" cy="2471053"/>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4661149" y="5755861"/>
            <a:ext cx="4330451" cy="1107996"/>
          </a:xfrm>
          <a:prstGeom prst="rect">
            <a:avLst/>
          </a:prstGeom>
        </p:spPr>
        <p:txBody>
          <a:bodyPr wrap="square">
            <a:spAutoFit/>
          </a:bodyPr>
          <a:lstStyle/>
          <a:p>
            <a:pPr algn="r"/>
            <a:r>
              <a:rPr lang="en-US" sz="2400" b="1" dirty="0" err="1">
                <a:solidFill>
                  <a:schemeClr val="bg1"/>
                </a:solidFill>
              </a:rPr>
              <a:t>Fundación</a:t>
            </a:r>
            <a:r>
              <a:rPr lang="en-US" sz="2400" b="1" dirty="0">
                <a:solidFill>
                  <a:schemeClr val="bg1"/>
                </a:solidFill>
              </a:rPr>
              <a:t> </a:t>
            </a:r>
            <a:r>
              <a:rPr lang="en-US" sz="2400" b="1" dirty="0" smtClean="0">
                <a:solidFill>
                  <a:schemeClr val="bg1"/>
                </a:solidFill>
              </a:rPr>
              <a:t>Ramón </a:t>
            </a:r>
            <a:r>
              <a:rPr lang="en-US" sz="2400" b="1" dirty="0" err="1" smtClean="0">
                <a:solidFill>
                  <a:schemeClr val="bg1"/>
                </a:solidFill>
              </a:rPr>
              <a:t>Arces</a:t>
            </a:r>
            <a:r>
              <a:rPr lang="en-US" sz="2400" b="1" dirty="0" smtClean="0">
                <a:solidFill>
                  <a:schemeClr val="bg1"/>
                </a:solidFill>
              </a:rPr>
              <a:t>  &amp;</a:t>
            </a:r>
          </a:p>
          <a:p>
            <a:pPr algn="r"/>
            <a:r>
              <a:rPr lang="ca-ES" sz="2400" b="1" dirty="0" err="1" smtClean="0">
                <a:solidFill>
                  <a:schemeClr val="bg1"/>
                </a:solidFill>
              </a:rPr>
              <a:t>Asociación</a:t>
            </a:r>
            <a:r>
              <a:rPr lang="ca-ES" sz="2400" b="1" dirty="0" smtClean="0">
                <a:solidFill>
                  <a:schemeClr val="bg1"/>
                </a:solidFill>
              </a:rPr>
              <a:t> Española de </a:t>
            </a:r>
            <a:r>
              <a:rPr lang="ca-ES" sz="2400" b="1" dirty="0" err="1" smtClean="0">
                <a:solidFill>
                  <a:schemeClr val="bg1"/>
                </a:solidFill>
              </a:rPr>
              <a:t>Economía</a:t>
            </a:r>
            <a:endParaRPr lang="en-US" sz="2400" b="1" dirty="0">
              <a:solidFill>
                <a:schemeClr val="bg1"/>
              </a:solidFill>
            </a:endParaRPr>
          </a:p>
          <a:p>
            <a:pPr algn="r"/>
            <a:r>
              <a:rPr lang="en-US" b="1" dirty="0">
                <a:solidFill>
                  <a:schemeClr val="bg1"/>
                </a:solidFill>
              </a:rPr>
              <a:t>Madrid </a:t>
            </a:r>
            <a:r>
              <a:rPr lang="en-US" b="1" dirty="0" smtClean="0">
                <a:solidFill>
                  <a:schemeClr val="bg1"/>
                </a:solidFill>
              </a:rPr>
              <a:t>29 </a:t>
            </a:r>
            <a:r>
              <a:rPr lang="en-US" b="1" dirty="0">
                <a:solidFill>
                  <a:schemeClr val="bg1"/>
                </a:solidFill>
              </a:rPr>
              <a:t>de </a:t>
            </a:r>
            <a:r>
              <a:rPr lang="en-US" b="1" dirty="0" err="1" smtClean="0">
                <a:solidFill>
                  <a:schemeClr val="bg1"/>
                </a:solidFill>
              </a:rPr>
              <a:t>Noviembre</a:t>
            </a:r>
            <a:r>
              <a:rPr lang="en-US" b="1" dirty="0" smtClean="0">
                <a:solidFill>
                  <a:schemeClr val="bg1"/>
                </a:solidFill>
              </a:rPr>
              <a:t> del 2016</a:t>
            </a:r>
            <a:endParaRPr lang="en-US" b="1" dirty="0">
              <a:solidFill>
                <a:schemeClr val="bg1"/>
              </a:solidFill>
            </a:endParaRPr>
          </a:p>
        </p:txBody>
      </p:sp>
      <p:sp>
        <p:nvSpPr>
          <p:cNvPr id="9" name="8 Rectángulo"/>
          <p:cNvSpPr/>
          <p:nvPr/>
        </p:nvSpPr>
        <p:spPr>
          <a:xfrm>
            <a:off x="152400" y="5747322"/>
            <a:ext cx="4178051" cy="954107"/>
          </a:xfrm>
          <a:prstGeom prst="rect">
            <a:avLst/>
          </a:prstGeom>
        </p:spPr>
        <p:txBody>
          <a:bodyPr wrap="square">
            <a:spAutoFit/>
          </a:bodyPr>
          <a:lstStyle/>
          <a:p>
            <a:r>
              <a:rPr lang="ca-ES" sz="2400" b="1" dirty="0" smtClean="0">
                <a:solidFill>
                  <a:schemeClr val="bg1"/>
                </a:solidFill>
              </a:rPr>
              <a:t>Inés </a:t>
            </a:r>
            <a:r>
              <a:rPr lang="ca-ES" sz="2400" b="1" dirty="0" err="1" smtClean="0">
                <a:solidFill>
                  <a:schemeClr val="bg1"/>
                </a:solidFill>
              </a:rPr>
              <a:t>Macho</a:t>
            </a:r>
            <a:r>
              <a:rPr lang="ca-ES" sz="2400" b="1" dirty="0" smtClean="0">
                <a:solidFill>
                  <a:schemeClr val="bg1"/>
                </a:solidFill>
              </a:rPr>
              <a:t> </a:t>
            </a:r>
            <a:r>
              <a:rPr lang="ca-ES" sz="2400" b="1" dirty="0" err="1" smtClean="0">
                <a:solidFill>
                  <a:schemeClr val="bg1"/>
                </a:solidFill>
              </a:rPr>
              <a:t>Stadler</a:t>
            </a:r>
            <a:endParaRPr lang="en-US" sz="2400" b="1" dirty="0">
              <a:solidFill>
                <a:schemeClr val="bg1"/>
              </a:solidFill>
            </a:endParaRPr>
          </a:p>
          <a:p>
            <a:r>
              <a:rPr lang="en-US" sz="1600" b="1" dirty="0" smtClean="0">
                <a:solidFill>
                  <a:schemeClr val="bg1"/>
                </a:solidFill>
              </a:rPr>
              <a:t>Universidad </a:t>
            </a:r>
            <a:r>
              <a:rPr lang="en-US" sz="1600" b="1" dirty="0" err="1" smtClean="0">
                <a:solidFill>
                  <a:schemeClr val="bg1"/>
                </a:solidFill>
              </a:rPr>
              <a:t>Autónoma</a:t>
            </a:r>
            <a:r>
              <a:rPr lang="en-US" sz="1600" b="1" dirty="0" smtClean="0">
                <a:solidFill>
                  <a:schemeClr val="bg1"/>
                </a:solidFill>
              </a:rPr>
              <a:t> de Barcelona y</a:t>
            </a:r>
          </a:p>
          <a:p>
            <a:r>
              <a:rPr lang="en-US" sz="1600" b="1" dirty="0" smtClean="0">
                <a:solidFill>
                  <a:schemeClr val="bg1"/>
                </a:solidFill>
              </a:rPr>
              <a:t>Barcelona GSE </a:t>
            </a:r>
            <a:endParaRPr lang="en-US" sz="1600" b="1" dirty="0">
              <a:solidFill>
                <a:schemeClr val="bg1"/>
              </a:solidFill>
            </a:endParaRPr>
          </a:p>
        </p:txBody>
      </p:sp>
      <p:sp>
        <p:nvSpPr>
          <p:cNvPr id="7" name="Subtítulo 2"/>
          <p:cNvSpPr txBox="1">
            <a:spLocks/>
          </p:cNvSpPr>
          <p:nvPr/>
        </p:nvSpPr>
        <p:spPr>
          <a:xfrm>
            <a:off x="2690318" y="595238"/>
            <a:ext cx="3898118" cy="1645920"/>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85000"/>
              </a:lnSpc>
              <a:spcBef>
                <a:spcPts val="1300"/>
              </a:spcBef>
              <a:buFont typeface="Arial" pitchFamily="34" charset="0"/>
              <a:buNone/>
              <a:defRPr sz="2800" kern="1200">
                <a:solidFill>
                  <a:srgbClr val="262626"/>
                </a:solidFill>
                <a:latin typeface="+mj-lt"/>
                <a:ea typeface="+mn-ea"/>
                <a:cs typeface="+mn-cs"/>
              </a:defRPr>
            </a:lvl1pPr>
            <a:lvl2pPr marL="457200" indent="0" algn="ctr" defTabSz="914400" rtl="0" eaLnBrk="1" latinLnBrk="0" hangingPunct="1">
              <a:lnSpc>
                <a:spcPct val="85000"/>
              </a:lnSpc>
              <a:spcBef>
                <a:spcPts val="600"/>
              </a:spcBef>
              <a:buFont typeface="Arial" pitchFamily="34" charset="0"/>
              <a:buNone/>
              <a:defRPr sz="2800" kern="1200">
                <a:solidFill>
                  <a:schemeClr val="tx1">
                    <a:lumMod val="85000"/>
                    <a:lumOff val="15000"/>
                  </a:schemeClr>
                </a:solidFill>
                <a:latin typeface="+mn-lt"/>
                <a:ea typeface="+mn-ea"/>
                <a:cs typeface="+mn-cs"/>
              </a:defRPr>
            </a:lvl2pPr>
            <a:lvl3pPr marL="914400" indent="0" algn="ctr" defTabSz="914400" rtl="0" eaLnBrk="1" latinLnBrk="0" hangingPunct="1">
              <a:lnSpc>
                <a:spcPct val="85000"/>
              </a:lnSpc>
              <a:spcBef>
                <a:spcPts val="600"/>
              </a:spcBef>
              <a:buFont typeface="Arial" pitchFamily="34" charset="0"/>
              <a:buNone/>
              <a:defRPr sz="2400" i="1" kern="1200">
                <a:solidFill>
                  <a:schemeClr val="tx1">
                    <a:lumMod val="85000"/>
                    <a:lumOff val="15000"/>
                  </a:schemeClr>
                </a:solidFill>
                <a:latin typeface="+mn-lt"/>
                <a:ea typeface="+mn-ea"/>
                <a:cs typeface="+mn-cs"/>
              </a:defRPr>
            </a:lvl3pPr>
            <a:lvl4pPr marL="13716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4pPr>
            <a:lvl5pPr marL="18288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5pPr>
            <a:lvl6pPr marL="22860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6pPr>
            <a:lvl7pPr marL="27432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7pPr>
            <a:lvl8pPr marL="32004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8pPr>
            <a:lvl9pPr marL="36576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9pPr>
          </a:lstStyle>
          <a:p>
            <a:pPr algn="ctr"/>
            <a:r>
              <a:rPr lang="ca-ES" dirty="0" smtClean="0">
                <a:solidFill>
                  <a:schemeClr val="bg1"/>
                </a:solidFill>
              </a:rPr>
              <a:t>Nobel de </a:t>
            </a:r>
            <a:r>
              <a:rPr lang="ca-ES" dirty="0" err="1" smtClean="0">
                <a:solidFill>
                  <a:schemeClr val="bg1"/>
                </a:solidFill>
              </a:rPr>
              <a:t>Economía</a:t>
            </a:r>
            <a:r>
              <a:rPr lang="ca-ES" dirty="0" smtClean="0">
                <a:solidFill>
                  <a:schemeClr val="bg1"/>
                </a:solidFill>
              </a:rPr>
              <a:t> 2016</a:t>
            </a:r>
          </a:p>
          <a:p>
            <a:pPr algn="ctr"/>
            <a:r>
              <a:rPr lang="ca-ES" sz="4000" b="1" dirty="0" smtClean="0">
                <a:solidFill>
                  <a:schemeClr val="bg1"/>
                </a:solidFill>
              </a:rPr>
              <a:t>Oliver </a:t>
            </a:r>
            <a:r>
              <a:rPr lang="ca-ES" sz="4000" b="1" dirty="0" err="1" smtClean="0">
                <a:solidFill>
                  <a:schemeClr val="bg1"/>
                </a:solidFill>
              </a:rPr>
              <a:t>Hart</a:t>
            </a:r>
            <a:r>
              <a:rPr lang="ca-ES" sz="4000" b="1" dirty="0" smtClean="0">
                <a:solidFill>
                  <a:schemeClr val="bg1"/>
                </a:solidFill>
              </a:rPr>
              <a:t> y </a:t>
            </a:r>
          </a:p>
          <a:p>
            <a:pPr algn="ctr"/>
            <a:r>
              <a:rPr lang="ca-ES" sz="4000" b="1" dirty="0" err="1" smtClean="0">
                <a:solidFill>
                  <a:schemeClr val="bg1"/>
                </a:solidFill>
              </a:rPr>
              <a:t>Bengt</a:t>
            </a:r>
            <a:r>
              <a:rPr lang="ca-ES" sz="4000" b="1" dirty="0" smtClean="0">
                <a:solidFill>
                  <a:schemeClr val="bg1"/>
                </a:solidFill>
              </a:rPr>
              <a:t> </a:t>
            </a:r>
            <a:r>
              <a:rPr lang="ca-ES" sz="4000" b="1" dirty="0" err="1" smtClean="0">
                <a:solidFill>
                  <a:schemeClr val="bg1"/>
                </a:solidFill>
              </a:rPr>
              <a:t>Holmström</a:t>
            </a:r>
            <a:endParaRPr lang="en-US" sz="4000" b="1" dirty="0">
              <a:solidFill>
                <a:schemeClr val="bg1"/>
              </a:solidFill>
            </a:endParaRPr>
          </a:p>
        </p:txBody>
      </p:sp>
    </p:spTree>
    <p:extLst>
      <p:ext uri="{BB962C8B-B14F-4D97-AF65-F5344CB8AC3E}">
        <p14:creationId xmlns:p14="http://schemas.microsoft.com/office/powerpoint/2010/main" val="36153078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92919" y="313899"/>
            <a:ext cx="8079581" cy="1419367"/>
          </a:xfrm>
        </p:spPr>
        <p:txBody>
          <a:bodyPr>
            <a:normAutofit/>
          </a:bodyPr>
          <a:lstStyle/>
          <a:p>
            <a:pPr algn="ctr"/>
            <a:r>
              <a:rPr lang="es-ES_tradnl" dirty="0" err="1"/>
              <a:t>Hart</a:t>
            </a:r>
            <a:r>
              <a:rPr lang="es-ES_tradnl" dirty="0"/>
              <a:t> y </a:t>
            </a:r>
            <a:r>
              <a:rPr lang="es-ES_tradnl" dirty="0" err="1" smtClean="0"/>
              <a:t>Holmström</a:t>
            </a:r>
            <a:endParaRPr lang="en-US" dirty="0"/>
          </a:p>
        </p:txBody>
      </p:sp>
      <p:sp>
        <p:nvSpPr>
          <p:cNvPr id="4" name="Marcador de número de diapositiva 1"/>
          <p:cNvSpPr txBox="1">
            <a:spLocks/>
          </p:cNvSpPr>
          <p:nvPr/>
        </p:nvSpPr>
        <p:spPr>
          <a:xfrm>
            <a:off x="6540500" y="5829300"/>
            <a:ext cx="2195513" cy="1397000"/>
          </a:xfrm>
          <a:prstGeom prst="rect">
            <a:avLst/>
          </a:prstGeom>
        </p:spPr>
        <p:txBody>
          <a:bodyPr vert="horz" lIns="91440" tIns="45720" rIns="91440" bIns="45720" rtlCol="0" anchor="b"/>
          <a:lstStyle>
            <a:defPPr>
              <a:defRPr lang="ca-ES"/>
            </a:defPPr>
            <a:lvl1pPr marL="0" algn="r" defTabSz="914400" rtl="0" eaLnBrk="1" latinLnBrk="0" hangingPunct="1">
              <a:defRPr sz="9000" b="0" kern="1200">
                <a:ln>
                  <a:noFill/>
                </a:ln>
                <a:solidFill>
                  <a:schemeClr val="accent1">
                    <a:alpha val="20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26E4CF0-3FDB-4E5D-9B43-300D6A070441}" type="slidenum">
              <a:rPr lang="en-US" altLang="ca-ES" smtClean="0"/>
              <a:pPr>
                <a:defRPr/>
              </a:pPr>
              <a:t>2</a:t>
            </a:fld>
            <a:endParaRPr lang="en-US" altLang="ca-ES" dirty="0"/>
          </a:p>
        </p:txBody>
      </p:sp>
      <p:sp>
        <p:nvSpPr>
          <p:cNvPr id="5" name="2 Marcador de contenido"/>
          <p:cNvSpPr txBox="1">
            <a:spLocks/>
          </p:cNvSpPr>
          <p:nvPr/>
        </p:nvSpPr>
        <p:spPr>
          <a:xfrm>
            <a:off x="496317" y="1973765"/>
            <a:ext cx="8065294" cy="4211277"/>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r>
              <a:rPr lang="ca-ES" dirty="0" smtClean="0"/>
              <a:t>S</a:t>
            </a:r>
            <a:r>
              <a:rPr lang="es-ES_tradnl" dirty="0" err="1" smtClean="0"/>
              <a:t>us</a:t>
            </a:r>
            <a:r>
              <a:rPr lang="es-ES_tradnl" dirty="0" smtClean="0"/>
              <a:t> trabajos (complementarios)</a:t>
            </a:r>
          </a:p>
          <a:p>
            <a:endParaRPr lang="es-ES_tradnl" dirty="0" smtClean="0"/>
          </a:p>
          <a:p>
            <a:pPr>
              <a:buFont typeface="Arial" panose="020B0604020202020204" pitchFamily="34" charset="0"/>
              <a:buChar char="•"/>
            </a:pPr>
            <a:r>
              <a:rPr lang="es-ES_tradnl" dirty="0" smtClean="0"/>
              <a:t>  ayudan a entender cómo diseñar contratos en función la situación, y a valorar los problemas que pueden surgir en su diseño.</a:t>
            </a:r>
          </a:p>
          <a:p>
            <a:endParaRPr lang="es-ES_tradnl" dirty="0" smtClean="0"/>
          </a:p>
          <a:p>
            <a:pPr>
              <a:buFont typeface="Arial" panose="020B0604020202020204" pitchFamily="34" charset="0"/>
              <a:buChar char="•"/>
            </a:pPr>
            <a:r>
              <a:rPr lang="es-ES_tradnl" dirty="0" smtClean="0"/>
              <a:t>  estudian como dar incentivos en situaciones en las que el contratante y el contratado tienen distintos objetivos y diferente información (</a:t>
            </a:r>
            <a:r>
              <a:rPr lang="es-ES_tradnl" i="1" dirty="0" smtClean="0"/>
              <a:t>problema de riesgo moral </a:t>
            </a:r>
            <a:r>
              <a:rPr lang="es-ES_tradnl" dirty="0" smtClean="0"/>
              <a:t>o de </a:t>
            </a:r>
            <a:r>
              <a:rPr lang="es-ES_tradnl" i="1" dirty="0" smtClean="0"/>
              <a:t>agencia</a:t>
            </a:r>
            <a:r>
              <a:rPr lang="es-ES_tradnl" dirty="0" smtClean="0"/>
              <a:t>).</a:t>
            </a:r>
          </a:p>
          <a:p>
            <a:endParaRPr lang="es-ES_tradnl" dirty="0" smtClean="0"/>
          </a:p>
          <a:p>
            <a:endParaRPr lang="ca-ES" dirty="0" smtClean="0"/>
          </a:p>
        </p:txBody>
      </p:sp>
      <p:sp>
        <p:nvSpPr>
          <p:cNvPr id="6" name="Marcador de número de diapositiva 5"/>
          <p:cNvSpPr>
            <a:spLocks noGrp="1"/>
          </p:cNvSpPr>
          <p:nvPr>
            <p:ph type="sldNum" sz="quarter" idx="12"/>
          </p:nvPr>
        </p:nvSpPr>
        <p:spPr/>
        <p:txBody>
          <a:bodyPr/>
          <a:lstStyle/>
          <a:p>
            <a:fld id="{24340018-521E-48EF-A868-BA30CC1736F6}" type="slidenum">
              <a:rPr lang="en-US" smtClean="0"/>
              <a:t>2</a:t>
            </a:fld>
            <a:endParaRPr lang="en-US"/>
          </a:p>
        </p:txBody>
      </p:sp>
    </p:spTree>
    <p:extLst>
      <p:ext uri="{BB962C8B-B14F-4D97-AF65-F5344CB8AC3E}">
        <p14:creationId xmlns:p14="http://schemas.microsoft.com/office/powerpoint/2010/main" val="35663233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a:xfrm>
            <a:off x="395288" y="188913"/>
            <a:ext cx="8229600" cy="998442"/>
          </a:xfrm>
        </p:spPr>
        <p:txBody>
          <a:bodyPr>
            <a:normAutofit fontScale="90000"/>
          </a:bodyPr>
          <a:lstStyle/>
          <a:p>
            <a:pPr algn="ctr" eaLnBrk="1" hangingPunct="1">
              <a:defRPr/>
            </a:pPr>
            <a:r>
              <a:rPr lang="es-ES_tradnl" altLang="en-US" dirty="0" smtClean="0"/>
              <a:t>Riesgo moral (o situación de agencia)</a:t>
            </a:r>
            <a:endParaRPr lang="es-ES" altLang="en-US" dirty="0" smtClean="0"/>
          </a:p>
        </p:txBody>
      </p:sp>
      <p:sp>
        <p:nvSpPr>
          <p:cNvPr id="13315" name="Rectangle 3"/>
          <p:cNvSpPr>
            <a:spLocks noGrp="1" noChangeArrowheads="1"/>
          </p:cNvSpPr>
          <p:nvPr>
            <p:ph idx="1"/>
          </p:nvPr>
        </p:nvSpPr>
        <p:spPr>
          <a:xfrm>
            <a:off x="468313" y="1306287"/>
            <a:ext cx="8229600" cy="4822370"/>
          </a:xfrm>
        </p:spPr>
        <p:txBody>
          <a:bodyPr>
            <a:normAutofit lnSpcReduction="10000"/>
          </a:bodyPr>
          <a:lstStyle/>
          <a:p>
            <a:pPr marL="0" lvl="1" indent="0">
              <a:buNone/>
            </a:pPr>
            <a:r>
              <a:rPr lang="es-ES" altLang="en-US" dirty="0">
                <a:solidFill>
                  <a:schemeClr val="tx1"/>
                </a:solidFill>
              </a:rPr>
              <a:t>S</a:t>
            </a:r>
            <a:r>
              <a:rPr lang="es-ES" altLang="en-US" dirty="0" smtClean="0">
                <a:solidFill>
                  <a:schemeClr val="tx1"/>
                </a:solidFill>
              </a:rPr>
              <a:t>e refiere a los comportamientos oportunistas que aparecen después de firmar un contrato. Surgen porque los esfuerzos en la tarea no son verificables, de modo que la persona que debe ejercerlos puede decidir perseguir sus propios intereses en vez de los de su empleador.</a:t>
            </a:r>
            <a:br>
              <a:rPr lang="es-ES" altLang="en-US" dirty="0" smtClean="0">
                <a:solidFill>
                  <a:schemeClr val="tx1"/>
                </a:solidFill>
              </a:rPr>
            </a:br>
            <a:endParaRPr lang="es-ES" altLang="en-US" dirty="0">
              <a:solidFill>
                <a:schemeClr val="tx1"/>
              </a:solidFill>
            </a:endParaRPr>
          </a:p>
          <a:p>
            <a:pPr marL="0" lvl="1" indent="0">
              <a:buNone/>
            </a:pPr>
            <a:r>
              <a:rPr lang="es-ES" dirty="0"/>
              <a:t>S</a:t>
            </a:r>
            <a:r>
              <a:rPr lang="es-ES" dirty="0" smtClean="0"/>
              <a:t>e dice </a:t>
            </a:r>
            <a:r>
              <a:rPr lang="es-ES" dirty="0"/>
              <a:t>que los aseguradores de </a:t>
            </a:r>
            <a:r>
              <a:rPr lang="es-ES" dirty="0" smtClean="0"/>
              <a:t>incendios acuñaron el </a:t>
            </a:r>
            <a:r>
              <a:rPr lang="es-ES" dirty="0"/>
              <a:t>término </a:t>
            </a:r>
            <a:r>
              <a:rPr lang="es-ES" dirty="0" smtClean="0"/>
              <a:t>en </a:t>
            </a:r>
            <a:r>
              <a:rPr lang="es-ES" dirty="0"/>
              <a:t>el siglo XIX </a:t>
            </a:r>
            <a:r>
              <a:rPr lang="es-ES" dirty="0" smtClean="0"/>
              <a:t>para </a:t>
            </a:r>
            <a:r>
              <a:rPr lang="es-ES" dirty="0"/>
              <a:t>diferenciar entre </a:t>
            </a:r>
            <a:r>
              <a:rPr lang="es-ES" dirty="0" smtClean="0"/>
              <a:t>distintos “riesgos” </a:t>
            </a:r>
            <a:r>
              <a:rPr lang="es-ES" dirty="0"/>
              <a:t>que </a:t>
            </a:r>
            <a:r>
              <a:rPr lang="es-ES" dirty="0" smtClean="0"/>
              <a:t>pueden causar </a:t>
            </a:r>
            <a:r>
              <a:rPr lang="es-ES" dirty="0"/>
              <a:t>un incendio:</a:t>
            </a:r>
            <a:endParaRPr lang="es-ES" altLang="en-US" dirty="0" smtClean="0">
              <a:solidFill>
                <a:schemeClr val="tx1"/>
              </a:solidFill>
            </a:endParaRPr>
          </a:p>
          <a:p>
            <a:pPr marL="342900" lvl="1">
              <a:buFont typeface="Arial" panose="020B0604020202020204" pitchFamily="34" charset="0"/>
              <a:buChar char="•"/>
            </a:pPr>
            <a:r>
              <a:rPr lang="es-ES" dirty="0" smtClean="0"/>
              <a:t>los </a:t>
            </a:r>
            <a:r>
              <a:rPr lang="es-ES" i="1" dirty="0"/>
              <a:t>riesgos</a:t>
            </a:r>
            <a:r>
              <a:rPr lang="es-ES" dirty="0"/>
              <a:t> </a:t>
            </a:r>
            <a:r>
              <a:rPr lang="es-ES" i="1" dirty="0"/>
              <a:t>físicos</a:t>
            </a:r>
            <a:r>
              <a:rPr lang="es-ES" dirty="0"/>
              <a:t>, tanto los relacionados con las causas (</a:t>
            </a:r>
            <a:r>
              <a:rPr lang="es-ES" dirty="0" smtClean="0"/>
              <a:t>rayos, cortocircuitos</a:t>
            </a:r>
            <a:r>
              <a:rPr lang="es-ES" dirty="0"/>
              <a:t>) como los que afectan a la magnitud de la </a:t>
            </a:r>
            <a:r>
              <a:rPr lang="es-ES" dirty="0" smtClean="0"/>
              <a:t>pérdida </a:t>
            </a:r>
            <a:r>
              <a:rPr lang="es-ES" dirty="0"/>
              <a:t>(tipo de construcción), </a:t>
            </a:r>
            <a:r>
              <a:rPr lang="es-ES" dirty="0" smtClean="0"/>
              <a:t> </a:t>
            </a:r>
            <a:r>
              <a:rPr lang="es-ES" dirty="0"/>
              <a:t>y </a:t>
            </a:r>
          </a:p>
          <a:p>
            <a:pPr marL="342900" lvl="1">
              <a:buFont typeface="Arial" panose="020B0604020202020204" pitchFamily="34" charset="0"/>
              <a:buChar char="•"/>
            </a:pPr>
            <a:r>
              <a:rPr lang="es-ES" dirty="0" smtClean="0"/>
              <a:t>los </a:t>
            </a:r>
            <a:r>
              <a:rPr lang="es-ES" i="1" dirty="0"/>
              <a:t>riesgos</a:t>
            </a:r>
            <a:r>
              <a:rPr lang="es-ES" dirty="0"/>
              <a:t> </a:t>
            </a:r>
            <a:r>
              <a:rPr lang="es-ES" i="1" dirty="0"/>
              <a:t>morales</a:t>
            </a:r>
            <a:r>
              <a:rPr lang="es-ES" dirty="0"/>
              <a:t> asociados con el comportamiento del </a:t>
            </a:r>
            <a:r>
              <a:rPr lang="es-ES" dirty="0" smtClean="0"/>
              <a:t>asegurado </a:t>
            </a:r>
            <a:r>
              <a:rPr lang="es-ES" dirty="0"/>
              <a:t>(menos precauciones y </a:t>
            </a:r>
            <a:r>
              <a:rPr lang="es-ES" dirty="0" smtClean="0"/>
              <a:t>comportamiento negligente, incendios intencionados).</a:t>
            </a:r>
            <a:endParaRPr lang="es-ES" altLang="en-US" dirty="0" smtClean="0">
              <a:solidFill>
                <a:schemeClr val="tx1"/>
              </a:solidFill>
            </a:endParaRPr>
          </a:p>
          <a:p>
            <a:pPr eaLnBrk="1" hangingPunct="1"/>
            <a:endParaRPr lang="es-ES" altLang="en-US" dirty="0" smtClean="0">
              <a:solidFill>
                <a:schemeClr val="tx1"/>
              </a:solidFill>
            </a:endParaRPr>
          </a:p>
          <a:p>
            <a:pPr eaLnBrk="1" hangingPunct="1"/>
            <a:endParaRPr lang="en-US" altLang="en-US" dirty="0" smtClean="0">
              <a:solidFill>
                <a:schemeClr val="tx1"/>
              </a:solidFill>
            </a:endParaRPr>
          </a:p>
          <a:p>
            <a:pPr eaLnBrk="1" hangingPunct="1"/>
            <a:endParaRPr lang="en-US" altLang="en-US" sz="3600" dirty="0" smtClean="0">
              <a:solidFill>
                <a:schemeClr val="tx1"/>
              </a:solidFill>
            </a:endParaRPr>
          </a:p>
        </p:txBody>
      </p:sp>
      <p:sp>
        <p:nvSpPr>
          <p:cNvPr id="13316" name="5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itchFamily="34" charset="0"/>
              </a:defRPr>
            </a:lvl1pPr>
            <a:lvl2pPr marL="742950" indent="-285750">
              <a:defRPr sz="2400">
                <a:solidFill>
                  <a:schemeClr val="tx1"/>
                </a:solidFill>
                <a:latin typeface="Verdana" pitchFamily="34" charset="0"/>
              </a:defRPr>
            </a:lvl2pPr>
            <a:lvl3pPr marL="1143000" indent="-228600">
              <a:defRPr sz="2400">
                <a:solidFill>
                  <a:schemeClr val="tx1"/>
                </a:solidFill>
                <a:latin typeface="Verdana" pitchFamily="34" charset="0"/>
              </a:defRPr>
            </a:lvl3pPr>
            <a:lvl4pPr marL="1600200" indent="-228600">
              <a:defRPr sz="2400">
                <a:solidFill>
                  <a:schemeClr val="tx1"/>
                </a:solidFill>
                <a:latin typeface="Verdana" pitchFamily="34" charset="0"/>
              </a:defRPr>
            </a:lvl4pPr>
            <a:lvl5pPr marL="2057400" indent="-228600">
              <a:defRPr sz="2400">
                <a:solidFill>
                  <a:schemeClr val="tx1"/>
                </a:solidFill>
                <a:latin typeface="Verdana" pitchFamily="34" charset="0"/>
              </a:defRPr>
            </a:lvl5pPr>
            <a:lvl6pPr marL="2514600" indent="-228600" eaLnBrk="0" fontAlgn="base" hangingPunct="0">
              <a:spcBef>
                <a:spcPct val="0"/>
              </a:spcBef>
              <a:spcAft>
                <a:spcPct val="0"/>
              </a:spcAft>
              <a:defRPr sz="2400">
                <a:solidFill>
                  <a:schemeClr val="tx1"/>
                </a:solidFill>
                <a:latin typeface="Verdana" pitchFamily="34" charset="0"/>
              </a:defRPr>
            </a:lvl6pPr>
            <a:lvl7pPr marL="2971800" indent="-228600" eaLnBrk="0" fontAlgn="base" hangingPunct="0">
              <a:spcBef>
                <a:spcPct val="0"/>
              </a:spcBef>
              <a:spcAft>
                <a:spcPct val="0"/>
              </a:spcAft>
              <a:defRPr sz="2400">
                <a:solidFill>
                  <a:schemeClr val="tx1"/>
                </a:solidFill>
                <a:latin typeface="Verdana" pitchFamily="34" charset="0"/>
              </a:defRPr>
            </a:lvl7pPr>
            <a:lvl8pPr marL="3429000" indent="-228600" eaLnBrk="0" fontAlgn="base" hangingPunct="0">
              <a:spcBef>
                <a:spcPct val="0"/>
              </a:spcBef>
              <a:spcAft>
                <a:spcPct val="0"/>
              </a:spcAft>
              <a:defRPr sz="2400">
                <a:solidFill>
                  <a:schemeClr val="tx1"/>
                </a:solidFill>
                <a:latin typeface="Verdana" pitchFamily="34" charset="0"/>
              </a:defRPr>
            </a:lvl8pPr>
            <a:lvl9pPr marL="3886200" indent="-228600" eaLnBrk="0" fontAlgn="base" hangingPunct="0">
              <a:spcBef>
                <a:spcPct val="0"/>
              </a:spcBef>
              <a:spcAft>
                <a:spcPct val="0"/>
              </a:spcAft>
              <a:defRPr sz="2400">
                <a:solidFill>
                  <a:schemeClr val="tx1"/>
                </a:solidFill>
                <a:latin typeface="Verdana" pitchFamily="34" charset="0"/>
              </a:defRPr>
            </a:lvl9pPr>
          </a:lstStyle>
          <a:p>
            <a:fld id="{A944906A-B485-41F0-9277-2452A6377769}" type="slidenum">
              <a:rPr lang="en-US" altLang="en-US" sz="1000"/>
              <a:pPr/>
              <a:t>3</a:t>
            </a:fld>
            <a:endParaRPr lang="en-US" altLang="en-US" sz="1000"/>
          </a:p>
        </p:txBody>
      </p:sp>
      <p:sp>
        <p:nvSpPr>
          <p:cNvPr id="5" name="Marcador de número de diapositiva 1"/>
          <p:cNvSpPr txBox="1">
            <a:spLocks/>
          </p:cNvSpPr>
          <p:nvPr/>
        </p:nvSpPr>
        <p:spPr>
          <a:xfrm>
            <a:off x="6540500" y="5829300"/>
            <a:ext cx="2195513" cy="1397000"/>
          </a:xfrm>
          <a:prstGeom prst="rect">
            <a:avLst/>
          </a:prstGeom>
        </p:spPr>
        <p:txBody>
          <a:bodyPr vert="horz" lIns="91440" tIns="45720" rIns="91440" bIns="45720" rtlCol="0" anchor="b"/>
          <a:lstStyle>
            <a:defPPr>
              <a:defRPr lang="ca-ES"/>
            </a:defPPr>
            <a:lvl1pPr marL="0" algn="r" defTabSz="914400" rtl="0" eaLnBrk="1" latinLnBrk="0" hangingPunct="1">
              <a:defRPr sz="9000" b="0" kern="1200">
                <a:ln>
                  <a:noFill/>
                </a:ln>
                <a:solidFill>
                  <a:schemeClr val="accent1">
                    <a:alpha val="20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26E4CF0-3FDB-4E5D-9B43-300D6A070441}" type="slidenum">
              <a:rPr lang="en-US" altLang="ca-ES" smtClean="0"/>
              <a:pPr>
                <a:defRPr/>
              </a:pPr>
              <a:t>3</a:t>
            </a:fld>
            <a:endParaRPr lang="en-US" altLang="ca-ES" dirty="0"/>
          </a:p>
        </p:txBody>
      </p:sp>
    </p:spTree>
    <p:extLst>
      <p:ext uri="{BB962C8B-B14F-4D97-AF65-F5344CB8AC3E}">
        <p14:creationId xmlns:p14="http://schemas.microsoft.com/office/powerpoint/2010/main" val="38087428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14691" y="423333"/>
            <a:ext cx="8079581" cy="1165981"/>
          </a:xfrm>
        </p:spPr>
        <p:txBody>
          <a:bodyPr/>
          <a:lstStyle/>
          <a:p>
            <a:pPr algn="ctr"/>
            <a:r>
              <a:rPr lang="ca-ES" dirty="0" err="1" smtClean="0"/>
              <a:t>Ejemplos</a:t>
            </a:r>
            <a:endParaRPr lang="en-US" dirty="0"/>
          </a:p>
        </p:txBody>
      </p:sp>
      <p:sp>
        <p:nvSpPr>
          <p:cNvPr id="3" name="2 Marcador de contenido"/>
          <p:cNvSpPr>
            <a:spLocks noGrp="1"/>
          </p:cNvSpPr>
          <p:nvPr>
            <p:ph idx="1"/>
          </p:nvPr>
        </p:nvSpPr>
        <p:spPr>
          <a:xfrm>
            <a:off x="496320" y="1665515"/>
            <a:ext cx="8065294" cy="4833257"/>
          </a:xfrm>
        </p:spPr>
        <p:txBody>
          <a:bodyPr>
            <a:normAutofit/>
          </a:bodyPr>
          <a:lstStyle/>
          <a:p>
            <a:pPr>
              <a:buFont typeface="Arial" panose="020B0604020202020204" pitchFamily="34" charset="0"/>
              <a:buChar char="•"/>
            </a:pPr>
            <a:r>
              <a:rPr lang="es-ES" dirty="0"/>
              <a:t> Un empleado puede </a:t>
            </a:r>
            <a:r>
              <a:rPr lang="es-ES" dirty="0" smtClean="0"/>
              <a:t>trabajar </a:t>
            </a:r>
            <a:r>
              <a:rPr lang="es-ES" dirty="0"/>
              <a:t>despacio </a:t>
            </a:r>
            <a:r>
              <a:rPr lang="es-ES" dirty="0" smtClean="0"/>
              <a:t>(menos</a:t>
            </a:r>
            <a:r>
              <a:rPr lang="es-ES" dirty="0"/>
              <a:t>) o utilizar los recursos para su propio beneficio.</a:t>
            </a:r>
          </a:p>
          <a:p>
            <a:r>
              <a:rPr lang="es-ES" sz="2200" dirty="0"/>
              <a:t>Es difícil controlar en qué piensa un investigador (en el problema que ha de resolver, en el plan para el fin de semana), </a:t>
            </a:r>
            <a:r>
              <a:rPr lang="es-ES" sz="2200" dirty="0" smtClean="0"/>
              <a:t>si el ritmo de trabajo es adecuado </a:t>
            </a:r>
            <a:r>
              <a:rPr lang="es-ES" sz="2200" dirty="0"/>
              <a:t>(se escaquea o es diligente), o si se esfuerza lo </a:t>
            </a:r>
            <a:r>
              <a:rPr lang="es-ES" sz="2200" dirty="0" smtClean="0"/>
              <a:t>suficiente.</a:t>
            </a:r>
            <a:endParaRPr lang="es-ES" sz="2200" dirty="0"/>
          </a:p>
          <a:p>
            <a:pPr>
              <a:buFont typeface="Arial" panose="020B0604020202020204" pitchFamily="34" charset="0"/>
              <a:buChar char="•"/>
            </a:pPr>
            <a:r>
              <a:rPr lang="es-ES" dirty="0" smtClean="0"/>
              <a:t> Un coche alquilado “se conduce mejor” que uno propio. </a:t>
            </a:r>
          </a:p>
          <a:p>
            <a:r>
              <a:rPr lang="es-ES" sz="2200" dirty="0" smtClean="0"/>
              <a:t>Con </a:t>
            </a:r>
            <a:r>
              <a:rPr lang="es-ES" sz="2200" dirty="0"/>
              <a:t>un coche </a:t>
            </a:r>
            <a:r>
              <a:rPr lang="es-ES" sz="2200" dirty="0" smtClean="0"/>
              <a:t>alquilado se </a:t>
            </a:r>
            <a:r>
              <a:rPr lang="es-ES" sz="2200" dirty="0"/>
              <a:t>puede ir más </a:t>
            </a:r>
            <a:r>
              <a:rPr lang="es-ES" sz="2200" dirty="0" smtClean="0"/>
              <a:t>rápido (en particular por caminos en mal estado), girar </a:t>
            </a:r>
            <a:r>
              <a:rPr lang="es-ES" sz="2200" dirty="0"/>
              <a:t>en las </a:t>
            </a:r>
            <a:r>
              <a:rPr lang="es-ES" sz="2200" dirty="0" smtClean="0"/>
              <a:t>curvas de </a:t>
            </a:r>
            <a:r>
              <a:rPr lang="es-ES" sz="2200" dirty="0"/>
              <a:t>modo más agresivo, y </a:t>
            </a:r>
            <a:r>
              <a:rPr lang="es-ES" sz="2200" dirty="0" smtClean="0"/>
              <a:t>se puede poner </a:t>
            </a:r>
            <a:r>
              <a:rPr lang="es-ES" sz="2200" dirty="0"/>
              <a:t>la marcha atrás mientras se va hacia adelante a una velocidad mayor </a:t>
            </a:r>
            <a:r>
              <a:rPr lang="es-ES" sz="2200" dirty="0" smtClean="0"/>
              <a:t>que </a:t>
            </a:r>
            <a:r>
              <a:rPr lang="es-ES" sz="2200" dirty="0"/>
              <a:t>en cualquier </a:t>
            </a:r>
            <a:r>
              <a:rPr lang="es-ES" sz="2200" dirty="0" smtClean="0"/>
              <a:t>coche propio.</a:t>
            </a:r>
            <a:endParaRPr lang="es-ES" sz="2200" dirty="0"/>
          </a:p>
          <a:p>
            <a:pPr marL="0" indent="0">
              <a:buNone/>
            </a:pPr>
            <a:endParaRPr lang="es-ES" dirty="0" smtClean="0"/>
          </a:p>
          <a:p>
            <a:pPr marL="0" indent="0">
              <a:buNone/>
            </a:pPr>
            <a:endParaRPr lang="es-ES" dirty="0" smtClean="0"/>
          </a:p>
          <a:p>
            <a:endParaRPr lang="es-ES" dirty="0"/>
          </a:p>
          <a:p>
            <a:endParaRPr lang="es-ES" dirty="0"/>
          </a:p>
          <a:p>
            <a:endParaRPr lang="en-US" dirty="0"/>
          </a:p>
        </p:txBody>
      </p:sp>
      <p:sp>
        <p:nvSpPr>
          <p:cNvPr id="4" name="Marcador de número de diapositiva 1"/>
          <p:cNvSpPr>
            <a:spLocks noGrp="1"/>
          </p:cNvSpPr>
          <p:nvPr>
            <p:ph type="sldNum" sz="quarter" idx="12"/>
          </p:nvPr>
        </p:nvSpPr>
        <p:spPr>
          <a:xfrm>
            <a:off x="6540500" y="5829300"/>
            <a:ext cx="2195513" cy="1397000"/>
          </a:xfrm>
        </p:spPr>
        <p:txBody>
          <a:bodyPr rtlCol="0"/>
          <a:lstStyle/>
          <a:p>
            <a:pPr>
              <a:defRPr/>
            </a:pPr>
            <a:fld id="{326E4CF0-3FDB-4E5D-9B43-300D6A070441}" type="slidenum">
              <a:rPr lang="en-US" altLang="ca-ES">
                <a:solidFill>
                  <a:schemeClr val="accent1">
                    <a:alpha val="20000"/>
                  </a:schemeClr>
                </a:solidFill>
                <a:latin typeface="+mj-lt"/>
              </a:rPr>
              <a:pPr>
                <a:defRPr/>
              </a:pPr>
              <a:t>4</a:t>
            </a:fld>
            <a:endParaRPr lang="en-US" altLang="ca-ES" dirty="0">
              <a:solidFill>
                <a:schemeClr val="accent1">
                  <a:alpha val="20000"/>
                </a:schemeClr>
              </a:solidFill>
              <a:latin typeface="+mj-lt"/>
            </a:endParaRPr>
          </a:p>
        </p:txBody>
      </p:sp>
    </p:spTree>
    <p:extLst>
      <p:ext uri="{BB962C8B-B14F-4D97-AF65-F5344CB8AC3E}">
        <p14:creationId xmlns:p14="http://schemas.microsoft.com/office/powerpoint/2010/main" val="4186268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5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itchFamily="34" charset="0"/>
              </a:defRPr>
            </a:lvl1pPr>
            <a:lvl2pPr marL="742950" indent="-285750">
              <a:defRPr sz="2400">
                <a:solidFill>
                  <a:schemeClr val="tx1"/>
                </a:solidFill>
                <a:latin typeface="Verdana" pitchFamily="34" charset="0"/>
              </a:defRPr>
            </a:lvl2pPr>
            <a:lvl3pPr marL="1143000" indent="-228600">
              <a:defRPr sz="2400">
                <a:solidFill>
                  <a:schemeClr val="tx1"/>
                </a:solidFill>
                <a:latin typeface="Verdana" pitchFamily="34" charset="0"/>
              </a:defRPr>
            </a:lvl3pPr>
            <a:lvl4pPr marL="1600200" indent="-228600">
              <a:defRPr sz="2400">
                <a:solidFill>
                  <a:schemeClr val="tx1"/>
                </a:solidFill>
                <a:latin typeface="Verdana" pitchFamily="34" charset="0"/>
              </a:defRPr>
            </a:lvl4pPr>
            <a:lvl5pPr marL="2057400" indent="-228600">
              <a:defRPr sz="2400">
                <a:solidFill>
                  <a:schemeClr val="tx1"/>
                </a:solidFill>
                <a:latin typeface="Verdana" pitchFamily="34" charset="0"/>
              </a:defRPr>
            </a:lvl5pPr>
            <a:lvl6pPr marL="2514600" indent="-228600" eaLnBrk="0" fontAlgn="base" hangingPunct="0">
              <a:spcBef>
                <a:spcPct val="0"/>
              </a:spcBef>
              <a:spcAft>
                <a:spcPct val="0"/>
              </a:spcAft>
              <a:defRPr sz="2400">
                <a:solidFill>
                  <a:schemeClr val="tx1"/>
                </a:solidFill>
                <a:latin typeface="Verdana" pitchFamily="34" charset="0"/>
              </a:defRPr>
            </a:lvl6pPr>
            <a:lvl7pPr marL="2971800" indent="-228600" eaLnBrk="0" fontAlgn="base" hangingPunct="0">
              <a:spcBef>
                <a:spcPct val="0"/>
              </a:spcBef>
              <a:spcAft>
                <a:spcPct val="0"/>
              </a:spcAft>
              <a:defRPr sz="2400">
                <a:solidFill>
                  <a:schemeClr val="tx1"/>
                </a:solidFill>
                <a:latin typeface="Verdana" pitchFamily="34" charset="0"/>
              </a:defRPr>
            </a:lvl7pPr>
            <a:lvl8pPr marL="3429000" indent="-228600" eaLnBrk="0" fontAlgn="base" hangingPunct="0">
              <a:spcBef>
                <a:spcPct val="0"/>
              </a:spcBef>
              <a:spcAft>
                <a:spcPct val="0"/>
              </a:spcAft>
              <a:defRPr sz="2400">
                <a:solidFill>
                  <a:schemeClr val="tx1"/>
                </a:solidFill>
                <a:latin typeface="Verdana" pitchFamily="34" charset="0"/>
              </a:defRPr>
            </a:lvl8pPr>
            <a:lvl9pPr marL="3886200" indent="-228600" eaLnBrk="0" fontAlgn="base" hangingPunct="0">
              <a:spcBef>
                <a:spcPct val="0"/>
              </a:spcBef>
              <a:spcAft>
                <a:spcPct val="0"/>
              </a:spcAft>
              <a:defRPr sz="2400">
                <a:solidFill>
                  <a:schemeClr val="tx1"/>
                </a:solidFill>
                <a:latin typeface="Verdana" pitchFamily="34" charset="0"/>
              </a:defRPr>
            </a:lvl9pPr>
          </a:lstStyle>
          <a:p>
            <a:fld id="{B411827B-9419-4CF7-A58A-EA18EAF494A2}" type="slidenum">
              <a:rPr lang="en-US" altLang="en-US" sz="1000"/>
              <a:pPr/>
              <a:t>5</a:t>
            </a:fld>
            <a:endParaRPr lang="en-US" altLang="en-US" sz="1000"/>
          </a:p>
        </p:txBody>
      </p:sp>
      <p:sp>
        <p:nvSpPr>
          <p:cNvPr id="18435" name="Rectangle 2"/>
          <p:cNvSpPr>
            <a:spLocks noGrp="1" noChangeArrowheads="1"/>
          </p:cNvSpPr>
          <p:nvPr>
            <p:ph type="title"/>
          </p:nvPr>
        </p:nvSpPr>
        <p:spPr>
          <a:xfrm>
            <a:off x="479198" y="122663"/>
            <a:ext cx="8507412" cy="1338147"/>
          </a:xfrm>
        </p:spPr>
        <p:txBody>
          <a:bodyPr>
            <a:noAutofit/>
          </a:bodyPr>
          <a:lstStyle/>
          <a:p>
            <a:pPr algn="ctr">
              <a:defRPr/>
            </a:pPr>
            <a:r>
              <a:rPr lang="es-ES" altLang="en-US" sz="2900" dirty="0" smtClean="0"/>
              <a:t>SOLUCIÓN:  El empleador (contratante o principal) da incentivos a su empleado (contratado o agente)                                para influir en su comportamiento</a:t>
            </a:r>
            <a:endParaRPr lang="es-ES" altLang="en-US" sz="2900" dirty="0"/>
          </a:p>
        </p:txBody>
      </p:sp>
      <p:sp>
        <p:nvSpPr>
          <p:cNvPr id="97283" name="Rectangle 3"/>
          <p:cNvSpPr>
            <a:spLocks noGrp="1" noChangeArrowheads="1"/>
          </p:cNvSpPr>
          <p:nvPr>
            <p:ph type="body" idx="1"/>
          </p:nvPr>
        </p:nvSpPr>
        <p:spPr>
          <a:xfrm>
            <a:off x="568408" y="1460810"/>
            <a:ext cx="8065294" cy="4633884"/>
          </a:xfrm>
        </p:spPr>
        <p:txBody>
          <a:bodyPr>
            <a:noAutofit/>
          </a:bodyPr>
          <a:lstStyle/>
          <a:p>
            <a:pPr>
              <a:lnSpc>
                <a:spcPct val="80000"/>
              </a:lnSpc>
              <a:buNone/>
              <a:defRPr/>
            </a:pPr>
            <a:r>
              <a:rPr lang="es-ES" altLang="en-US" dirty="0" smtClean="0">
                <a:solidFill>
                  <a:schemeClr val="tx1"/>
                </a:solidFill>
              </a:rPr>
              <a:t>Las compañías de seguros utilizan contratos con:</a:t>
            </a:r>
            <a:endParaRPr lang="es-ES" dirty="0" smtClean="0">
              <a:solidFill>
                <a:schemeClr val="tx1"/>
              </a:solidFill>
            </a:endParaRPr>
          </a:p>
          <a:p>
            <a:pPr marL="342900" lvl="1">
              <a:lnSpc>
                <a:spcPct val="80000"/>
              </a:lnSpc>
              <a:buFont typeface="Arial" pitchFamily="34" charset="0"/>
              <a:buChar char="•"/>
              <a:defRPr/>
            </a:pPr>
            <a:r>
              <a:rPr lang="es-ES" dirty="0" smtClean="0"/>
              <a:t>franquicias o deducibles para que el asegurado sufra algún coste en caso de accidente</a:t>
            </a:r>
          </a:p>
          <a:p>
            <a:pPr marL="342900" lvl="1">
              <a:lnSpc>
                <a:spcPct val="80000"/>
              </a:lnSpc>
              <a:buFont typeface="Arial" pitchFamily="34" charset="0"/>
              <a:buChar char="•"/>
              <a:defRPr/>
            </a:pPr>
            <a:r>
              <a:rPr lang="es-ES" dirty="0" smtClean="0"/>
              <a:t>bonificaciones en la póliza si no tiene accidentes</a:t>
            </a:r>
          </a:p>
          <a:p>
            <a:pPr marL="342900" lvl="1">
              <a:lnSpc>
                <a:spcPct val="80000"/>
              </a:lnSpc>
              <a:buFont typeface="Arial" pitchFamily="34" charset="0"/>
              <a:buChar char="•"/>
              <a:defRPr/>
            </a:pPr>
            <a:r>
              <a:rPr lang="es-ES" dirty="0" smtClean="0"/>
              <a:t>sanciones si la inspección determina que la causa del accidente  fue una negligencia </a:t>
            </a:r>
          </a:p>
          <a:p>
            <a:pPr marL="342900" lvl="1">
              <a:lnSpc>
                <a:spcPct val="80000"/>
              </a:lnSpc>
              <a:buFont typeface="Arial" pitchFamily="34" charset="0"/>
              <a:buChar char="•"/>
              <a:defRPr/>
            </a:pPr>
            <a:endParaRPr lang="es-ES" dirty="0" smtClean="0"/>
          </a:p>
          <a:p>
            <a:pPr>
              <a:lnSpc>
                <a:spcPct val="80000"/>
              </a:lnSpc>
              <a:buNone/>
              <a:defRPr/>
            </a:pPr>
            <a:r>
              <a:rPr lang="es-ES" altLang="en-US" dirty="0" smtClean="0">
                <a:solidFill>
                  <a:schemeClr val="tx1"/>
                </a:solidFill>
              </a:rPr>
              <a:t>Las empresas utilizan contratos con: </a:t>
            </a:r>
            <a:endParaRPr lang="es-ES" dirty="0" smtClean="0">
              <a:solidFill>
                <a:schemeClr val="tx1"/>
              </a:solidFill>
            </a:endParaRPr>
          </a:p>
          <a:p>
            <a:pPr marL="342900" lvl="1" eaLnBrk="1" hangingPunct="1">
              <a:lnSpc>
                <a:spcPct val="80000"/>
              </a:lnSpc>
              <a:buFont typeface="Arial" pitchFamily="34" charset="0"/>
              <a:buChar char="•"/>
              <a:defRPr/>
            </a:pPr>
            <a:r>
              <a:rPr lang="es-ES" dirty="0" smtClean="0"/>
              <a:t>pagos a la pieza, vinculados a las ventas o a mejoras en productividad</a:t>
            </a:r>
          </a:p>
          <a:p>
            <a:pPr marL="342900" lvl="1" eaLnBrk="1" hangingPunct="1">
              <a:lnSpc>
                <a:spcPct val="80000"/>
              </a:lnSpc>
              <a:buFont typeface="Arial" pitchFamily="34" charset="0"/>
              <a:buChar char="•"/>
              <a:defRPr/>
            </a:pPr>
            <a:r>
              <a:rPr lang="es-ES" dirty="0" smtClean="0"/>
              <a:t>pagos vinculados a beneficios (incluyendo planes de compra de acciones para empleados) y diversos esquemas de pago variable a los ejecutivos</a:t>
            </a:r>
          </a:p>
          <a:p>
            <a:pPr marL="342900" lvl="1" eaLnBrk="1" hangingPunct="1">
              <a:lnSpc>
                <a:spcPct val="80000"/>
              </a:lnSpc>
              <a:buFont typeface="Arial" pitchFamily="34" charset="0"/>
              <a:buChar char="•"/>
              <a:defRPr/>
            </a:pPr>
            <a:r>
              <a:rPr lang="es-ES" dirty="0" smtClean="0"/>
              <a:t>promociones de los que tienen más éxitos</a:t>
            </a:r>
          </a:p>
        </p:txBody>
      </p:sp>
      <p:sp>
        <p:nvSpPr>
          <p:cNvPr id="5" name="Marcador de número de diapositiva 1"/>
          <p:cNvSpPr txBox="1">
            <a:spLocks/>
          </p:cNvSpPr>
          <p:nvPr/>
        </p:nvSpPr>
        <p:spPr>
          <a:xfrm>
            <a:off x="6540500" y="5829300"/>
            <a:ext cx="2195513" cy="1397000"/>
          </a:xfrm>
          <a:prstGeom prst="rect">
            <a:avLst/>
          </a:prstGeom>
        </p:spPr>
        <p:txBody>
          <a:bodyPr vert="horz" lIns="91440" tIns="45720" rIns="91440" bIns="45720" rtlCol="0" anchor="b"/>
          <a:lstStyle>
            <a:defPPr>
              <a:defRPr lang="ca-ES"/>
            </a:defPPr>
            <a:lvl1pPr marL="0" algn="r" defTabSz="914400" rtl="0" eaLnBrk="1" latinLnBrk="0" hangingPunct="1">
              <a:defRPr sz="9000" b="0" kern="1200">
                <a:ln>
                  <a:noFill/>
                </a:ln>
                <a:solidFill>
                  <a:schemeClr val="accent1">
                    <a:alpha val="20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26E4CF0-3FDB-4E5D-9B43-300D6A070441}" type="slidenum">
              <a:rPr lang="en-US" altLang="ca-ES" smtClean="0"/>
              <a:pPr>
                <a:defRPr/>
              </a:pPr>
              <a:t>5</a:t>
            </a:fld>
            <a:endParaRPr lang="en-US" altLang="ca-ES" dirty="0"/>
          </a:p>
        </p:txBody>
      </p:sp>
    </p:spTree>
    <p:extLst>
      <p:ext uri="{BB962C8B-B14F-4D97-AF65-F5344CB8AC3E}">
        <p14:creationId xmlns:p14="http://schemas.microsoft.com/office/powerpoint/2010/main" val="39093051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07206" y="2129051"/>
            <a:ext cx="8065294" cy="4282023"/>
          </a:xfrm>
        </p:spPr>
        <p:txBody>
          <a:bodyPr>
            <a:normAutofit/>
          </a:bodyPr>
          <a:lstStyle/>
          <a:p>
            <a:r>
              <a:rPr lang="es-ES" dirty="0"/>
              <a:t>Si los incentivos no son necesarios (el esfuerzo es </a:t>
            </a:r>
            <a:r>
              <a:rPr lang="es-ES" dirty="0" smtClean="0"/>
              <a:t>contractual</a:t>
            </a:r>
            <a:r>
              <a:rPr lang="es-ES" dirty="0"/>
              <a:t>) y los agentes son </a:t>
            </a:r>
            <a:r>
              <a:rPr lang="es-ES" dirty="0" err="1"/>
              <a:t>aversos</a:t>
            </a:r>
            <a:r>
              <a:rPr lang="es-ES" dirty="0"/>
              <a:t> al riesgo, lo adecuado es pagar un salario fijo</a:t>
            </a:r>
            <a:r>
              <a:rPr lang="es-ES" dirty="0" smtClean="0"/>
              <a:t>.</a:t>
            </a:r>
            <a:endParaRPr lang="es-ES" dirty="0"/>
          </a:p>
          <a:p>
            <a:endParaRPr lang="es-ES" dirty="0" smtClean="0"/>
          </a:p>
          <a:p>
            <a:r>
              <a:rPr lang="es-ES" dirty="0" smtClean="0"/>
              <a:t>Cuando </a:t>
            </a:r>
            <a:r>
              <a:rPr lang="es-ES" dirty="0"/>
              <a:t>el esfuerzo no es </a:t>
            </a:r>
            <a:r>
              <a:rPr lang="es-ES" dirty="0" smtClean="0"/>
              <a:t>observable, para </a:t>
            </a:r>
            <a:r>
              <a:rPr lang="es-ES" dirty="0"/>
              <a:t>motivar al trabajador, el empleador debe obtener alguna medida de productividad y basar el pago en </a:t>
            </a:r>
            <a:r>
              <a:rPr lang="es-ES" dirty="0" smtClean="0"/>
              <a:t>ella. Con ello </a:t>
            </a:r>
            <a:r>
              <a:rPr lang="es-ES" dirty="0"/>
              <a:t>consigue incentivarle pero incluye riesgo </a:t>
            </a:r>
            <a:r>
              <a:rPr lang="es-ES" dirty="0" smtClean="0"/>
              <a:t>en la remuneración (y </a:t>
            </a:r>
            <a:r>
              <a:rPr lang="es-ES" dirty="0"/>
              <a:t>tiene un coste</a:t>
            </a:r>
            <a:r>
              <a:rPr lang="es-ES" dirty="0" smtClean="0"/>
              <a:t>).</a:t>
            </a:r>
          </a:p>
          <a:p>
            <a:endParaRPr lang="es-ES" dirty="0"/>
          </a:p>
          <a:p>
            <a:r>
              <a:rPr lang="ca-ES" dirty="0"/>
              <a:t>Por </a:t>
            </a:r>
            <a:r>
              <a:rPr lang="es-ES" dirty="0"/>
              <a:t>esa razón, </a:t>
            </a:r>
            <a:r>
              <a:rPr lang="es-ES" i="1" dirty="0"/>
              <a:t>seguro y motivación están en conflicto</a:t>
            </a:r>
            <a:r>
              <a:rPr lang="es-ES" dirty="0"/>
              <a:t>.</a:t>
            </a:r>
          </a:p>
        </p:txBody>
      </p:sp>
      <p:sp>
        <p:nvSpPr>
          <p:cNvPr id="4" name="1 Título"/>
          <p:cNvSpPr>
            <a:spLocks noGrp="1"/>
          </p:cNvSpPr>
          <p:nvPr>
            <p:ph type="title"/>
          </p:nvPr>
        </p:nvSpPr>
        <p:spPr>
          <a:xfrm>
            <a:off x="627797" y="394636"/>
            <a:ext cx="7944703" cy="1424539"/>
          </a:xfrm>
        </p:spPr>
        <p:txBody>
          <a:bodyPr>
            <a:normAutofit/>
          </a:bodyPr>
          <a:lstStyle/>
          <a:p>
            <a:pPr algn="ctr"/>
            <a:r>
              <a:rPr lang="es-ES" sz="3600" dirty="0" smtClean="0"/>
              <a:t>Punto inicial de la contribución de</a:t>
            </a:r>
            <a:br>
              <a:rPr lang="es-ES" sz="3600" dirty="0" smtClean="0"/>
            </a:br>
            <a:r>
              <a:rPr lang="es-ES" sz="3600" dirty="0" err="1" smtClean="0"/>
              <a:t>Bengt</a:t>
            </a:r>
            <a:r>
              <a:rPr lang="es-ES" sz="3600" dirty="0" smtClean="0"/>
              <a:t> </a:t>
            </a:r>
            <a:r>
              <a:rPr lang="es-ES" sz="3600" dirty="0" err="1" smtClean="0"/>
              <a:t>Holmström</a:t>
            </a:r>
            <a:endParaRPr lang="es-ES" sz="3600" dirty="0"/>
          </a:p>
        </p:txBody>
      </p:sp>
      <p:sp>
        <p:nvSpPr>
          <p:cNvPr id="7" name="Marcador de número de diapositiva 6"/>
          <p:cNvSpPr>
            <a:spLocks noGrp="1"/>
          </p:cNvSpPr>
          <p:nvPr>
            <p:ph type="sldNum" sz="quarter" idx="12"/>
          </p:nvPr>
        </p:nvSpPr>
        <p:spPr/>
        <p:txBody>
          <a:bodyPr/>
          <a:lstStyle/>
          <a:p>
            <a:fld id="{24340018-521E-48EF-A868-BA30CC1736F6}" type="slidenum">
              <a:rPr lang="en-US" smtClean="0"/>
              <a:t>6</a:t>
            </a:fld>
            <a:endParaRPr lang="en-US"/>
          </a:p>
        </p:txBody>
      </p:sp>
    </p:spTree>
    <p:extLst>
      <p:ext uri="{BB962C8B-B14F-4D97-AF65-F5344CB8AC3E}">
        <p14:creationId xmlns:p14="http://schemas.microsoft.com/office/powerpoint/2010/main" val="23119912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92919" y="499533"/>
            <a:ext cx="8079581" cy="1479392"/>
          </a:xfrm>
        </p:spPr>
        <p:txBody>
          <a:bodyPr/>
          <a:lstStyle/>
          <a:p>
            <a:pPr algn="ctr"/>
            <a:r>
              <a:rPr lang="ca-ES" dirty="0" smtClean="0"/>
              <a:t>Principio de </a:t>
            </a:r>
            <a:r>
              <a:rPr lang="ca-ES" dirty="0" err="1" smtClean="0"/>
              <a:t>información</a:t>
            </a:r>
            <a:endParaRPr lang="en-US" dirty="0"/>
          </a:p>
        </p:txBody>
      </p:sp>
      <p:sp>
        <p:nvSpPr>
          <p:cNvPr id="3" name="Marcador de contenido 2"/>
          <p:cNvSpPr>
            <a:spLocks noGrp="1"/>
          </p:cNvSpPr>
          <p:nvPr>
            <p:ph idx="1"/>
          </p:nvPr>
        </p:nvSpPr>
        <p:spPr/>
        <p:txBody>
          <a:bodyPr>
            <a:normAutofit/>
          </a:bodyPr>
          <a:lstStyle/>
          <a:p>
            <a:r>
              <a:rPr lang="es-ES" dirty="0" err="1" smtClean="0">
                <a:solidFill>
                  <a:schemeClr val="tx1"/>
                </a:solidFill>
              </a:rPr>
              <a:t>Holmström</a:t>
            </a:r>
            <a:r>
              <a:rPr lang="es-ES" dirty="0" smtClean="0">
                <a:solidFill>
                  <a:schemeClr val="tx1"/>
                </a:solidFill>
              </a:rPr>
              <a:t> </a:t>
            </a:r>
            <a:r>
              <a:rPr lang="es-ES" dirty="0">
                <a:solidFill>
                  <a:schemeClr val="tx1"/>
                </a:solidFill>
              </a:rPr>
              <a:t>muestra que el contrato </a:t>
            </a:r>
            <a:r>
              <a:rPr lang="es-ES" i="1" dirty="0" smtClean="0">
                <a:solidFill>
                  <a:schemeClr val="tx1"/>
                </a:solidFill>
              </a:rPr>
              <a:t>sólo </a:t>
            </a:r>
            <a:r>
              <a:rPr lang="es-ES" i="1" dirty="0">
                <a:solidFill>
                  <a:schemeClr val="tx1"/>
                </a:solidFill>
              </a:rPr>
              <a:t>debe incluir aquellas variables que dan información sobre el esfuerzo del </a:t>
            </a:r>
            <a:r>
              <a:rPr lang="es-ES" i="1" dirty="0" smtClean="0">
                <a:solidFill>
                  <a:schemeClr val="tx1"/>
                </a:solidFill>
              </a:rPr>
              <a:t>agente</a:t>
            </a:r>
            <a:r>
              <a:rPr lang="es-ES" dirty="0">
                <a:solidFill>
                  <a:schemeClr val="tx1"/>
                </a:solidFill>
              </a:rPr>
              <a:t>:</a:t>
            </a:r>
          </a:p>
          <a:p>
            <a:pPr marL="342900" lvl="1">
              <a:lnSpc>
                <a:spcPct val="90000"/>
              </a:lnSpc>
              <a:buFont typeface="Arial" pitchFamily="34" charset="0"/>
              <a:buChar char="•"/>
              <a:defRPr/>
            </a:pPr>
            <a:r>
              <a:rPr lang="es-ES" sz="2200" dirty="0"/>
              <a:t>variables que el trabajador pueda influir directamente o</a:t>
            </a:r>
          </a:p>
          <a:p>
            <a:pPr marL="342900" lvl="1">
              <a:lnSpc>
                <a:spcPct val="90000"/>
              </a:lnSpc>
              <a:buFont typeface="Arial" pitchFamily="34" charset="0"/>
              <a:buChar char="•"/>
              <a:defRPr/>
            </a:pPr>
            <a:r>
              <a:rPr lang="es-ES" sz="2200" dirty="0"/>
              <a:t>variables que dan información sobre el entorno en el que obtuvo el resultado</a:t>
            </a:r>
            <a:r>
              <a:rPr lang="es-ES" sz="2200" dirty="0" smtClean="0"/>
              <a:t>.</a:t>
            </a:r>
          </a:p>
          <a:p>
            <a:pPr marL="342900" lvl="1">
              <a:lnSpc>
                <a:spcPct val="90000"/>
              </a:lnSpc>
              <a:buFont typeface="Arial" pitchFamily="34" charset="0"/>
              <a:buChar char="•"/>
              <a:defRPr/>
            </a:pPr>
            <a:endParaRPr lang="es-ES" sz="2200" dirty="0"/>
          </a:p>
          <a:p>
            <a:r>
              <a:rPr lang="es-ES" dirty="0" smtClean="0">
                <a:solidFill>
                  <a:schemeClr val="tx1"/>
                </a:solidFill>
              </a:rPr>
              <a:t>Además, cada </a:t>
            </a:r>
            <a:r>
              <a:rPr lang="es-ES" dirty="0">
                <a:solidFill>
                  <a:schemeClr val="tx1"/>
                </a:solidFill>
              </a:rPr>
              <a:t>variable debe pesar en los incentivos de acuerdo a su </a:t>
            </a:r>
            <a:r>
              <a:rPr lang="es-ES" dirty="0" smtClean="0">
                <a:solidFill>
                  <a:schemeClr val="tx1"/>
                </a:solidFill>
              </a:rPr>
              <a:t>contenido informativo sobre </a:t>
            </a:r>
            <a:r>
              <a:rPr lang="es-ES" dirty="0">
                <a:solidFill>
                  <a:schemeClr val="tx1"/>
                </a:solidFill>
              </a:rPr>
              <a:t>el esfuerzo (</a:t>
            </a:r>
            <a:r>
              <a:rPr lang="es-ES" i="1" dirty="0">
                <a:solidFill>
                  <a:schemeClr val="tx1"/>
                </a:solidFill>
              </a:rPr>
              <a:t>principio de información</a:t>
            </a:r>
            <a:r>
              <a:rPr lang="es-ES" dirty="0">
                <a:solidFill>
                  <a:schemeClr val="tx1"/>
                </a:solidFill>
              </a:rPr>
              <a:t>).  </a:t>
            </a:r>
            <a:endParaRPr lang="ca-ES" dirty="0"/>
          </a:p>
          <a:p>
            <a:endParaRPr lang="en-US" dirty="0"/>
          </a:p>
        </p:txBody>
      </p:sp>
      <p:sp>
        <p:nvSpPr>
          <p:cNvPr id="4" name="Marcador de número de diapositiva 3"/>
          <p:cNvSpPr>
            <a:spLocks noGrp="1"/>
          </p:cNvSpPr>
          <p:nvPr>
            <p:ph type="sldNum" sz="quarter" idx="12"/>
          </p:nvPr>
        </p:nvSpPr>
        <p:spPr/>
        <p:txBody>
          <a:bodyPr/>
          <a:lstStyle/>
          <a:p>
            <a:fld id="{24340018-521E-48EF-A868-BA30CC1736F6}" type="slidenum">
              <a:rPr lang="en-US" smtClean="0"/>
              <a:t>7</a:t>
            </a:fld>
            <a:endParaRPr lang="en-US"/>
          </a:p>
        </p:txBody>
      </p:sp>
    </p:spTree>
    <p:extLst>
      <p:ext uri="{BB962C8B-B14F-4D97-AF65-F5344CB8AC3E}">
        <p14:creationId xmlns:p14="http://schemas.microsoft.com/office/powerpoint/2010/main" val="10605290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92919" y="272955"/>
            <a:ext cx="8079581" cy="1105469"/>
          </a:xfrm>
        </p:spPr>
        <p:txBody>
          <a:bodyPr/>
          <a:lstStyle/>
          <a:p>
            <a:pPr algn="ctr"/>
            <a:r>
              <a:rPr lang="es-ES" dirty="0" smtClean="0"/>
              <a:t>Ejemplos</a:t>
            </a:r>
            <a:endParaRPr lang="es-ES" dirty="0"/>
          </a:p>
        </p:txBody>
      </p:sp>
      <p:sp>
        <p:nvSpPr>
          <p:cNvPr id="3" name="2 Marcador de contenido"/>
          <p:cNvSpPr>
            <a:spLocks noGrp="1"/>
          </p:cNvSpPr>
          <p:nvPr>
            <p:ph idx="1"/>
          </p:nvPr>
        </p:nvSpPr>
        <p:spPr>
          <a:xfrm>
            <a:off x="507206" y="1484670"/>
            <a:ext cx="8065294" cy="4984955"/>
          </a:xfrm>
        </p:spPr>
        <p:txBody>
          <a:bodyPr>
            <a:normAutofit/>
          </a:bodyPr>
          <a:lstStyle/>
          <a:p>
            <a:r>
              <a:rPr lang="es-ES" b="1" dirty="0" smtClean="0"/>
              <a:t>Seguros: </a:t>
            </a:r>
            <a:r>
              <a:rPr lang="es-ES" dirty="0" smtClean="0"/>
              <a:t>Los </a:t>
            </a:r>
            <a:r>
              <a:rPr lang="es-ES" dirty="0"/>
              <a:t>copagos que los pacientes </a:t>
            </a:r>
            <a:r>
              <a:rPr lang="es-ES" dirty="0" smtClean="0"/>
              <a:t>deben desembolsar </a:t>
            </a:r>
            <a:r>
              <a:rPr lang="es-ES" dirty="0"/>
              <a:t>cuando </a:t>
            </a:r>
            <a:r>
              <a:rPr lang="es-ES" dirty="0" smtClean="0"/>
              <a:t>reciben un tratamiento </a:t>
            </a:r>
            <a:r>
              <a:rPr lang="es-ES" dirty="0"/>
              <a:t>son </a:t>
            </a:r>
            <a:r>
              <a:rPr lang="es-ES" dirty="0" smtClean="0"/>
              <a:t>ineficientes (sería </a:t>
            </a:r>
            <a:r>
              <a:rPr lang="es-ES" dirty="0"/>
              <a:t>mejor que la gente </a:t>
            </a:r>
            <a:r>
              <a:rPr lang="es-ES" dirty="0" smtClean="0"/>
              <a:t>estuviese totalmente asegurada) pero reducen el riesgo </a:t>
            </a:r>
            <a:r>
              <a:rPr lang="es-ES" dirty="0"/>
              <a:t>m</a:t>
            </a:r>
            <a:r>
              <a:rPr lang="es-ES" dirty="0" smtClean="0"/>
              <a:t>oral evitando que algunas </a:t>
            </a:r>
            <a:r>
              <a:rPr lang="es-ES" dirty="0"/>
              <a:t>personas </a:t>
            </a:r>
            <a:r>
              <a:rPr lang="es-ES" dirty="0" smtClean="0"/>
              <a:t>usen la atención sanitaria mucho más de lo que necesitan.</a:t>
            </a:r>
          </a:p>
          <a:p>
            <a:r>
              <a:rPr lang="es-ES" dirty="0" smtClean="0"/>
              <a:t>El principio de información también explica por qué esos copagos son distintos en el caso de la salud y de los accidentes de coche (por ejemplo).</a:t>
            </a:r>
          </a:p>
          <a:p>
            <a:endParaRPr lang="es-ES" dirty="0" smtClean="0"/>
          </a:p>
          <a:p>
            <a:r>
              <a:rPr lang="es-ES" b="1" dirty="0" smtClean="0"/>
              <a:t>Ejecutivos: </a:t>
            </a:r>
            <a:r>
              <a:rPr lang="es-ES" dirty="0" smtClean="0"/>
              <a:t>La remuneración basada en el rendimiento debe vincularse lo más posible a las medidas de desempeño y debe tener también en cuenta resultados relativos (como el valor de las acciones de una empresa en comparación con el de sus competidores). </a:t>
            </a:r>
          </a:p>
        </p:txBody>
      </p:sp>
      <p:sp>
        <p:nvSpPr>
          <p:cNvPr id="5" name="Marcador de número de diapositiva 4"/>
          <p:cNvSpPr>
            <a:spLocks noGrp="1"/>
          </p:cNvSpPr>
          <p:nvPr>
            <p:ph type="sldNum" sz="quarter" idx="12"/>
          </p:nvPr>
        </p:nvSpPr>
        <p:spPr/>
        <p:txBody>
          <a:bodyPr/>
          <a:lstStyle/>
          <a:p>
            <a:fld id="{24340018-521E-48EF-A868-BA30CC1736F6}" type="slidenum">
              <a:rPr lang="en-US" smtClean="0"/>
              <a:t>8</a:t>
            </a:fld>
            <a:endParaRPr lang="en-US"/>
          </a:p>
        </p:txBody>
      </p:sp>
    </p:spTree>
    <p:extLst>
      <p:ext uri="{BB962C8B-B14F-4D97-AF65-F5344CB8AC3E}">
        <p14:creationId xmlns:p14="http://schemas.microsoft.com/office/powerpoint/2010/main" val="36465531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07206" y="1993393"/>
            <a:ext cx="8065294" cy="4200930"/>
          </a:xfrm>
        </p:spPr>
        <p:txBody>
          <a:bodyPr/>
          <a:lstStyle/>
          <a:p>
            <a:r>
              <a:rPr lang="es-ES" dirty="0" smtClean="0"/>
              <a:t>Junto con Paul </a:t>
            </a:r>
            <a:r>
              <a:rPr lang="es-ES" dirty="0" err="1" smtClean="0"/>
              <a:t>Milgrom</a:t>
            </a:r>
            <a:r>
              <a:rPr lang="es-ES" dirty="0" smtClean="0"/>
              <a:t> </a:t>
            </a:r>
            <a:r>
              <a:rPr lang="es-ES" dirty="0"/>
              <a:t>muestra </a:t>
            </a:r>
            <a:r>
              <a:rPr lang="es-ES" dirty="0" smtClean="0"/>
              <a:t>que en situaciones en las que el trabajador puede modular el esfuerzo, y adaptar su trabajo según va observando como van los resultados, </a:t>
            </a:r>
            <a:r>
              <a:rPr lang="es-ES" dirty="0"/>
              <a:t>el contrato óptimo es </a:t>
            </a:r>
            <a:r>
              <a:rPr lang="es-ES" i="1" dirty="0" smtClean="0"/>
              <a:t>lineal</a:t>
            </a:r>
            <a:r>
              <a:rPr lang="es-ES" dirty="0" smtClean="0"/>
              <a:t>.</a:t>
            </a:r>
          </a:p>
          <a:p>
            <a:endParaRPr lang="es-ES" dirty="0"/>
          </a:p>
          <a:p>
            <a:r>
              <a:rPr lang="es-ES" dirty="0" smtClean="0"/>
              <a:t>El sueldo </a:t>
            </a:r>
            <a:r>
              <a:rPr lang="es-ES" dirty="0"/>
              <a:t>aumentará gradualmente con un buen rendimiento y </a:t>
            </a:r>
            <a:r>
              <a:rPr lang="es-ES" dirty="0" smtClean="0"/>
              <a:t>disminuirá </a:t>
            </a:r>
            <a:r>
              <a:rPr lang="es-ES" dirty="0"/>
              <a:t>poco a poco con </a:t>
            </a:r>
            <a:r>
              <a:rPr lang="es-ES" dirty="0" smtClean="0"/>
              <a:t>un mal </a:t>
            </a:r>
            <a:r>
              <a:rPr lang="es-ES" dirty="0"/>
              <a:t>rendimiento. </a:t>
            </a:r>
            <a:endParaRPr lang="es-ES" dirty="0" smtClean="0"/>
          </a:p>
          <a:p>
            <a:endParaRPr lang="es-ES" dirty="0" smtClean="0"/>
          </a:p>
          <a:p>
            <a:r>
              <a:rPr lang="es-ES" dirty="0" smtClean="0"/>
              <a:t>En su trabajo aboga por la </a:t>
            </a:r>
            <a:r>
              <a:rPr lang="es-ES" i="1" dirty="0" smtClean="0"/>
              <a:t>sencillez de los contratos</a:t>
            </a:r>
            <a:r>
              <a:rPr lang="es-ES" dirty="0" smtClean="0"/>
              <a:t>.</a:t>
            </a:r>
          </a:p>
          <a:p>
            <a:endParaRPr lang="es-ES" dirty="0"/>
          </a:p>
          <a:p>
            <a:endParaRPr lang="en-US" dirty="0"/>
          </a:p>
        </p:txBody>
      </p:sp>
      <p:sp>
        <p:nvSpPr>
          <p:cNvPr id="4" name="Marcador de número de diapositiva 3"/>
          <p:cNvSpPr>
            <a:spLocks noGrp="1"/>
          </p:cNvSpPr>
          <p:nvPr>
            <p:ph type="sldNum" sz="quarter" idx="12"/>
          </p:nvPr>
        </p:nvSpPr>
        <p:spPr/>
        <p:txBody>
          <a:bodyPr/>
          <a:lstStyle/>
          <a:p>
            <a:fld id="{24340018-521E-48EF-A868-BA30CC1736F6}" type="slidenum">
              <a:rPr lang="en-US" smtClean="0"/>
              <a:t>9</a:t>
            </a:fld>
            <a:endParaRPr lang="en-US"/>
          </a:p>
        </p:txBody>
      </p:sp>
      <p:sp>
        <p:nvSpPr>
          <p:cNvPr id="5" name="1 Título"/>
          <p:cNvSpPr>
            <a:spLocks noGrp="1"/>
          </p:cNvSpPr>
          <p:nvPr>
            <p:ph type="title"/>
          </p:nvPr>
        </p:nvSpPr>
        <p:spPr>
          <a:xfrm>
            <a:off x="492920" y="499533"/>
            <a:ext cx="7864500" cy="1240777"/>
          </a:xfrm>
        </p:spPr>
        <p:txBody>
          <a:bodyPr/>
          <a:lstStyle/>
          <a:p>
            <a:pPr algn="ctr"/>
            <a:r>
              <a:rPr lang="es-ES" dirty="0" smtClean="0"/>
              <a:t>Contratos sencillos</a:t>
            </a:r>
            <a:endParaRPr lang="es-ES" dirty="0"/>
          </a:p>
        </p:txBody>
      </p:sp>
    </p:spTree>
    <p:extLst>
      <p:ext uri="{BB962C8B-B14F-4D97-AF65-F5344CB8AC3E}">
        <p14:creationId xmlns:p14="http://schemas.microsoft.com/office/powerpoint/2010/main" val="20320338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92919" y="499534"/>
            <a:ext cx="8079581" cy="1103236"/>
          </a:xfrm>
        </p:spPr>
        <p:txBody>
          <a:bodyPr/>
          <a:lstStyle/>
          <a:p>
            <a:pPr algn="ctr"/>
            <a:r>
              <a:rPr lang="ca-ES" dirty="0" err="1" smtClean="0"/>
              <a:t>Incentivos</a:t>
            </a:r>
            <a:r>
              <a:rPr lang="ca-ES" dirty="0" smtClean="0"/>
              <a:t> a </a:t>
            </a:r>
            <a:r>
              <a:rPr lang="ca-ES" dirty="0" err="1" smtClean="0"/>
              <a:t>tareas</a:t>
            </a:r>
            <a:endParaRPr lang="en-US" dirty="0"/>
          </a:p>
        </p:txBody>
      </p:sp>
      <p:sp>
        <p:nvSpPr>
          <p:cNvPr id="3" name="2 Marcador de contenido"/>
          <p:cNvSpPr>
            <a:spLocks noGrp="1"/>
          </p:cNvSpPr>
          <p:nvPr>
            <p:ph idx="1"/>
          </p:nvPr>
        </p:nvSpPr>
        <p:spPr>
          <a:xfrm>
            <a:off x="507206" y="1729947"/>
            <a:ext cx="8065294" cy="4382096"/>
          </a:xfrm>
        </p:spPr>
        <p:txBody>
          <a:bodyPr>
            <a:normAutofit/>
          </a:bodyPr>
          <a:lstStyle/>
          <a:p>
            <a:r>
              <a:rPr lang="es-ES" dirty="0" smtClean="0"/>
              <a:t>¿Qué hacer cuando el empleador necesita equilibrar varias tareas, y </a:t>
            </a:r>
            <a:r>
              <a:rPr lang="es-ES" dirty="0"/>
              <a:t>e</a:t>
            </a:r>
            <a:r>
              <a:rPr lang="es-ES" dirty="0" smtClean="0"/>
              <a:t>l trabajador debe distribuir entre ellas su tiempo y su atención?</a:t>
            </a:r>
          </a:p>
          <a:p>
            <a:pPr marL="342900" lvl="1">
              <a:lnSpc>
                <a:spcPct val="100000"/>
              </a:lnSpc>
              <a:buFont typeface="Arial" pitchFamily="34" charset="0"/>
              <a:buChar char="•"/>
              <a:defRPr/>
            </a:pPr>
            <a:r>
              <a:rPr lang="es-ES" sz="2200" dirty="0" smtClean="0"/>
              <a:t>Decisiones que determinan cantidad </a:t>
            </a:r>
            <a:r>
              <a:rPr lang="es-ES" sz="2200" dirty="0"/>
              <a:t>y </a:t>
            </a:r>
            <a:r>
              <a:rPr lang="es-ES" sz="2200" dirty="0" smtClean="0"/>
              <a:t>calidad</a:t>
            </a:r>
          </a:p>
          <a:p>
            <a:pPr marL="342900" lvl="1">
              <a:lnSpc>
                <a:spcPct val="100000"/>
              </a:lnSpc>
              <a:buFont typeface="Arial" pitchFamily="34" charset="0"/>
              <a:buChar char="•"/>
              <a:defRPr/>
            </a:pPr>
            <a:r>
              <a:rPr lang="es-ES" sz="2200" dirty="0"/>
              <a:t>T</a:t>
            </a:r>
            <a:r>
              <a:rPr lang="es-ES" sz="2200" dirty="0" smtClean="0"/>
              <a:t>oma decisiones </a:t>
            </a:r>
            <a:r>
              <a:rPr lang="es-ES" sz="2200" dirty="0"/>
              <a:t>que </a:t>
            </a:r>
            <a:r>
              <a:rPr lang="es-ES" sz="2200" dirty="0" smtClean="0"/>
              <a:t>afectan </a:t>
            </a:r>
            <a:r>
              <a:rPr lang="es-ES" sz="2200" dirty="0"/>
              <a:t>beneficios a corto plazo </a:t>
            </a:r>
            <a:r>
              <a:rPr lang="es-ES" sz="2200" dirty="0" smtClean="0"/>
              <a:t>y </a:t>
            </a:r>
            <a:r>
              <a:rPr lang="es-ES" sz="2200" dirty="0"/>
              <a:t>largo </a:t>
            </a:r>
            <a:r>
              <a:rPr lang="es-ES" sz="2200" dirty="0" smtClean="0"/>
              <a:t>plazo</a:t>
            </a:r>
          </a:p>
          <a:p>
            <a:pPr marL="342900" lvl="1">
              <a:lnSpc>
                <a:spcPct val="100000"/>
              </a:lnSpc>
              <a:buFont typeface="Arial" pitchFamily="34" charset="0"/>
              <a:buChar char="•"/>
              <a:defRPr/>
            </a:pPr>
            <a:r>
              <a:rPr lang="es-ES" sz="2200" dirty="0" smtClean="0"/>
              <a:t>Empresas (</a:t>
            </a:r>
            <a:r>
              <a:rPr lang="es-ES" sz="2200" dirty="0" err="1" smtClean="0"/>
              <a:t>p.e</a:t>
            </a:r>
            <a:r>
              <a:rPr lang="es-ES" sz="2200" dirty="0" smtClean="0"/>
              <a:t>., gasolineras) que ofrecen </a:t>
            </a:r>
            <a:r>
              <a:rPr lang="es-ES" sz="2200" dirty="0"/>
              <a:t>múltiples </a:t>
            </a:r>
            <a:r>
              <a:rPr lang="es-ES" sz="2200" dirty="0" smtClean="0"/>
              <a:t>servicios.</a:t>
            </a:r>
            <a:endParaRPr lang="es-ES" sz="2200" dirty="0"/>
          </a:p>
          <a:p>
            <a:endParaRPr lang="es-ES" dirty="0" smtClean="0"/>
          </a:p>
          <a:p>
            <a:r>
              <a:rPr lang="es-ES" dirty="0" smtClean="0"/>
              <a:t>¿Cómo diseñar el contrato óptimo si hay información de resultados solo sobre algunas tareas? </a:t>
            </a:r>
          </a:p>
        </p:txBody>
      </p:sp>
      <p:sp>
        <p:nvSpPr>
          <p:cNvPr id="5" name="Marcador de número de diapositiva 4"/>
          <p:cNvSpPr>
            <a:spLocks noGrp="1"/>
          </p:cNvSpPr>
          <p:nvPr>
            <p:ph type="sldNum" sz="quarter" idx="12"/>
          </p:nvPr>
        </p:nvSpPr>
        <p:spPr>
          <a:xfrm>
            <a:off x="6515100" y="5805298"/>
            <a:ext cx="2194560" cy="1397039"/>
          </a:xfrm>
        </p:spPr>
        <p:txBody>
          <a:bodyPr/>
          <a:lstStyle/>
          <a:p>
            <a:fld id="{24340018-521E-48EF-A868-BA30CC1736F6}" type="slidenum">
              <a:rPr lang="en-US" smtClean="0"/>
              <a:t>10</a:t>
            </a:fld>
            <a:endParaRPr lang="en-US" dirty="0"/>
          </a:p>
        </p:txBody>
      </p:sp>
    </p:spTree>
    <p:extLst>
      <p:ext uri="{BB962C8B-B14F-4D97-AF65-F5344CB8AC3E}">
        <p14:creationId xmlns:p14="http://schemas.microsoft.com/office/powerpoint/2010/main" val="31618646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92919" y="499534"/>
            <a:ext cx="8079581" cy="1103236"/>
          </a:xfrm>
        </p:spPr>
        <p:txBody>
          <a:bodyPr/>
          <a:lstStyle/>
          <a:p>
            <a:pPr algn="ctr"/>
            <a:r>
              <a:rPr lang="ca-ES" dirty="0" err="1" smtClean="0"/>
              <a:t>Incentivos</a:t>
            </a:r>
            <a:r>
              <a:rPr lang="ca-ES" dirty="0" smtClean="0"/>
              <a:t> a </a:t>
            </a:r>
            <a:r>
              <a:rPr lang="ca-ES" dirty="0" err="1" smtClean="0"/>
              <a:t>tareas</a:t>
            </a:r>
            <a:endParaRPr lang="en-US" dirty="0"/>
          </a:p>
        </p:txBody>
      </p:sp>
      <p:sp>
        <p:nvSpPr>
          <p:cNvPr id="3" name="2 Marcador de contenido"/>
          <p:cNvSpPr>
            <a:spLocks noGrp="1"/>
          </p:cNvSpPr>
          <p:nvPr>
            <p:ph idx="1"/>
          </p:nvPr>
        </p:nvSpPr>
        <p:spPr>
          <a:xfrm>
            <a:off x="507206" y="1729947"/>
            <a:ext cx="8065294" cy="4382096"/>
          </a:xfrm>
        </p:spPr>
        <p:txBody>
          <a:bodyPr>
            <a:normAutofit/>
          </a:bodyPr>
          <a:lstStyle/>
          <a:p>
            <a:r>
              <a:rPr lang="es-ES" dirty="0" smtClean="0"/>
              <a:t>La respuesta depende de la relación entre las tareas:</a:t>
            </a:r>
          </a:p>
          <a:p>
            <a:pPr marL="342900" lvl="1">
              <a:lnSpc>
                <a:spcPct val="100000"/>
              </a:lnSpc>
              <a:buFont typeface="Arial" pitchFamily="34" charset="0"/>
              <a:buChar char="•"/>
              <a:defRPr/>
            </a:pPr>
            <a:r>
              <a:rPr lang="es-ES" sz="2200" dirty="0"/>
              <a:t>Si son </a:t>
            </a:r>
            <a:r>
              <a:rPr lang="es-ES" sz="2200" i="1" dirty="0" smtClean="0"/>
              <a:t>complementarias</a:t>
            </a:r>
            <a:r>
              <a:rPr lang="es-ES" sz="2200" dirty="0" smtClean="0"/>
              <a:t>, </a:t>
            </a:r>
            <a:r>
              <a:rPr lang="es-ES" sz="2200" dirty="0"/>
              <a:t>se debe motivar </a:t>
            </a:r>
            <a:r>
              <a:rPr lang="es-ES" sz="2200" dirty="0" smtClean="0"/>
              <a:t>las tareas </a:t>
            </a:r>
            <a:r>
              <a:rPr lang="es-ES" sz="2200" dirty="0"/>
              <a:t>sobre la que se pueden establecer </a:t>
            </a:r>
            <a:r>
              <a:rPr lang="es-ES" sz="2200" dirty="0" smtClean="0"/>
              <a:t>incentivos</a:t>
            </a:r>
          </a:p>
          <a:p>
            <a:pPr marL="342900" lvl="1">
              <a:lnSpc>
                <a:spcPct val="100000"/>
              </a:lnSpc>
              <a:buFont typeface="Arial" pitchFamily="34" charset="0"/>
              <a:buChar char="•"/>
              <a:defRPr/>
            </a:pPr>
            <a:r>
              <a:rPr lang="es-ES" sz="2200" dirty="0" smtClean="0"/>
              <a:t>si </a:t>
            </a:r>
            <a:r>
              <a:rPr lang="es-ES" sz="2200" dirty="0"/>
              <a:t>son </a:t>
            </a:r>
            <a:r>
              <a:rPr lang="es-ES" sz="2200" i="1" dirty="0" smtClean="0"/>
              <a:t>substitutas</a:t>
            </a:r>
            <a:r>
              <a:rPr lang="es-ES" sz="2200" dirty="0" smtClean="0"/>
              <a:t>, </a:t>
            </a:r>
            <a:r>
              <a:rPr lang="es-ES" sz="2200" dirty="0"/>
              <a:t>mejor no </a:t>
            </a:r>
            <a:r>
              <a:rPr lang="es-ES" sz="2200" dirty="0" smtClean="0"/>
              <a:t>motivar </a:t>
            </a:r>
            <a:r>
              <a:rPr lang="es-ES" sz="2200" dirty="0"/>
              <a:t>ya que incentivos concentrados sólo en una actividad llevarán al trabajador a hacer caso omiso de las demás</a:t>
            </a:r>
            <a:r>
              <a:rPr lang="es-ES" sz="2200" dirty="0" smtClean="0"/>
              <a:t>.</a:t>
            </a:r>
          </a:p>
          <a:p>
            <a:pPr marL="342900" lvl="1">
              <a:lnSpc>
                <a:spcPct val="100000"/>
              </a:lnSpc>
              <a:buFont typeface="Arial" pitchFamily="34" charset="0"/>
              <a:buChar char="•"/>
              <a:defRPr/>
            </a:pPr>
            <a:endParaRPr lang="es-ES" sz="2200" dirty="0"/>
          </a:p>
          <a:p>
            <a:r>
              <a:rPr lang="es-ES" dirty="0" smtClean="0"/>
              <a:t>Otra vez: cuanto más compleja es la situación (cuando es </a:t>
            </a:r>
            <a:r>
              <a:rPr lang="es-ES" dirty="0"/>
              <a:t>muy difícil encontrar buenas medidas de </a:t>
            </a:r>
            <a:r>
              <a:rPr lang="es-ES" dirty="0" smtClean="0"/>
              <a:t>rendimiento), más sencillo debe ser el sistema de remuneración (más cerca de salario fijo).  </a:t>
            </a:r>
            <a:endParaRPr lang="en-US" dirty="0"/>
          </a:p>
        </p:txBody>
      </p:sp>
      <p:sp>
        <p:nvSpPr>
          <p:cNvPr id="5" name="Marcador de número de diapositiva 4"/>
          <p:cNvSpPr>
            <a:spLocks noGrp="1"/>
          </p:cNvSpPr>
          <p:nvPr>
            <p:ph type="sldNum" sz="quarter" idx="12"/>
          </p:nvPr>
        </p:nvSpPr>
        <p:spPr>
          <a:xfrm>
            <a:off x="6515100" y="5805298"/>
            <a:ext cx="2194560" cy="1397039"/>
          </a:xfrm>
        </p:spPr>
        <p:txBody>
          <a:bodyPr/>
          <a:lstStyle/>
          <a:p>
            <a:fld id="{24340018-521E-48EF-A868-BA30CC1736F6}" type="slidenum">
              <a:rPr lang="en-US" smtClean="0"/>
              <a:t>11</a:t>
            </a:fld>
            <a:endParaRPr lang="en-US" dirty="0"/>
          </a:p>
        </p:txBody>
      </p:sp>
    </p:spTree>
    <p:extLst>
      <p:ext uri="{BB962C8B-B14F-4D97-AF65-F5344CB8AC3E}">
        <p14:creationId xmlns:p14="http://schemas.microsoft.com/office/powerpoint/2010/main" val="41893974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07206" y="1877961"/>
            <a:ext cx="8065294" cy="4109884"/>
          </a:xfrm>
        </p:spPr>
        <p:txBody>
          <a:bodyPr>
            <a:normAutofit/>
          </a:bodyPr>
          <a:lstStyle/>
          <a:p>
            <a:r>
              <a:rPr lang="es-ES" dirty="0" smtClean="0"/>
              <a:t>Si la parte contratada, trabajador, puede dedicar parte del tiempo en el trabajo o de los recursos a su disposición para su propio interés y se puede controlar ¿Es mejor prohibir estas actividades</a:t>
            </a:r>
            <a:r>
              <a:rPr lang="es-ES" dirty="0"/>
              <a:t> o </a:t>
            </a:r>
            <a:r>
              <a:rPr lang="es-ES" dirty="0" smtClean="0"/>
              <a:t>permitirlas?</a:t>
            </a:r>
          </a:p>
          <a:p>
            <a:pPr marL="342900" lvl="1">
              <a:lnSpc>
                <a:spcPct val="100000"/>
              </a:lnSpc>
              <a:buFont typeface="Arial" pitchFamily="34" charset="0"/>
              <a:buChar char="•"/>
              <a:defRPr/>
            </a:pPr>
            <a:r>
              <a:rPr lang="es-ES" sz="2200" dirty="0" smtClean="0"/>
              <a:t>si el </a:t>
            </a:r>
            <a:r>
              <a:rPr lang="es-ES" sz="2200" dirty="0"/>
              <a:t>trabajador </a:t>
            </a:r>
            <a:r>
              <a:rPr lang="es-ES" sz="2200" dirty="0" smtClean="0"/>
              <a:t>es muy responsable de </a:t>
            </a:r>
            <a:r>
              <a:rPr lang="es-ES" sz="2200" dirty="0"/>
              <a:t>la tarea que hace para el </a:t>
            </a:r>
            <a:r>
              <a:rPr lang="es-ES" sz="2200" dirty="0" smtClean="0"/>
              <a:t>principal, </a:t>
            </a:r>
            <a:r>
              <a:rPr lang="es-ES" sz="2200" dirty="0"/>
              <a:t>darle libertad es </a:t>
            </a:r>
            <a:r>
              <a:rPr lang="es-ES" sz="2200" dirty="0" smtClean="0"/>
              <a:t>óptimo</a:t>
            </a:r>
          </a:p>
          <a:p>
            <a:pPr marL="342900" lvl="1">
              <a:lnSpc>
                <a:spcPct val="100000"/>
              </a:lnSpc>
              <a:buFont typeface="Arial" pitchFamily="34" charset="0"/>
              <a:buChar char="•"/>
              <a:defRPr/>
            </a:pPr>
            <a:r>
              <a:rPr lang="es-ES" sz="2200" dirty="0" smtClean="0"/>
              <a:t>si </a:t>
            </a:r>
            <a:r>
              <a:rPr lang="es-ES" sz="2200" dirty="0"/>
              <a:t>no hay manera de motivarle para la tarea que se le encarga, es mejor prohibir las que van en su interés privado</a:t>
            </a:r>
            <a:r>
              <a:rPr lang="es-ES" sz="2200" dirty="0" smtClean="0"/>
              <a:t>.</a:t>
            </a:r>
          </a:p>
          <a:p>
            <a:pPr marL="342900" lvl="1">
              <a:lnSpc>
                <a:spcPct val="100000"/>
              </a:lnSpc>
              <a:buFont typeface="Arial" pitchFamily="34" charset="0"/>
              <a:buChar char="•"/>
              <a:defRPr/>
            </a:pPr>
            <a:endParaRPr lang="es-ES" sz="2200" dirty="0"/>
          </a:p>
          <a:p>
            <a:r>
              <a:rPr lang="es-ES" dirty="0" smtClean="0"/>
              <a:t>También depende de si las otras tareas hacen al trabajador más proclive a aceptar el trabajo o a trabajar mejor.</a:t>
            </a:r>
          </a:p>
          <a:p>
            <a:endParaRPr lang="es-ES" dirty="0"/>
          </a:p>
          <a:p>
            <a:endParaRPr lang="es-ES" dirty="0"/>
          </a:p>
        </p:txBody>
      </p:sp>
      <p:sp>
        <p:nvSpPr>
          <p:cNvPr id="4" name="Marcador de número de diapositiva 3"/>
          <p:cNvSpPr>
            <a:spLocks noGrp="1"/>
          </p:cNvSpPr>
          <p:nvPr>
            <p:ph type="sldNum" sz="quarter" idx="12"/>
          </p:nvPr>
        </p:nvSpPr>
        <p:spPr/>
        <p:txBody>
          <a:bodyPr/>
          <a:lstStyle/>
          <a:p>
            <a:fld id="{24340018-521E-48EF-A868-BA30CC1736F6}" type="slidenum">
              <a:rPr lang="en-US" smtClean="0"/>
              <a:t>12</a:t>
            </a:fld>
            <a:endParaRPr lang="en-US" dirty="0"/>
          </a:p>
        </p:txBody>
      </p:sp>
      <p:sp>
        <p:nvSpPr>
          <p:cNvPr id="5" name="1 Título"/>
          <p:cNvSpPr>
            <a:spLocks noGrp="1"/>
          </p:cNvSpPr>
          <p:nvPr>
            <p:ph type="title"/>
          </p:nvPr>
        </p:nvSpPr>
        <p:spPr>
          <a:xfrm>
            <a:off x="492919" y="499534"/>
            <a:ext cx="8079581" cy="1103236"/>
          </a:xfrm>
        </p:spPr>
        <p:txBody>
          <a:bodyPr/>
          <a:lstStyle/>
          <a:p>
            <a:pPr algn="ctr"/>
            <a:r>
              <a:rPr lang="ca-ES" dirty="0" err="1" smtClean="0"/>
              <a:t>Incentivos</a:t>
            </a:r>
            <a:r>
              <a:rPr lang="ca-ES" dirty="0" smtClean="0"/>
              <a:t> a </a:t>
            </a:r>
            <a:r>
              <a:rPr lang="ca-ES" dirty="0" err="1" smtClean="0"/>
              <a:t>tareas</a:t>
            </a:r>
            <a:endParaRPr lang="en-US" dirty="0"/>
          </a:p>
        </p:txBody>
      </p:sp>
    </p:spTree>
    <p:extLst>
      <p:ext uri="{BB962C8B-B14F-4D97-AF65-F5344CB8AC3E}">
        <p14:creationId xmlns:p14="http://schemas.microsoft.com/office/powerpoint/2010/main" val="7879480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79911" y="1679495"/>
            <a:ext cx="8065294" cy="4249357"/>
          </a:xfrm>
        </p:spPr>
        <p:txBody>
          <a:bodyPr>
            <a:normAutofit/>
          </a:bodyPr>
          <a:lstStyle/>
          <a:p>
            <a:r>
              <a:rPr lang="es-ES_tradnl" dirty="0" smtClean="0"/>
              <a:t>Si hay varias tareas que cumplir, los resultados de unas son más fáciles de medir que los de otras (y por tanto es más fácil motivar a hacer esas tareas) y se contratan varios trabajadores, ¿cómo repartir las tareas entre ellos?</a:t>
            </a:r>
          </a:p>
          <a:p>
            <a:endParaRPr lang="es-ES_tradnl" dirty="0" smtClean="0"/>
          </a:p>
          <a:p>
            <a:pPr marL="0" lvl="1" indent="0">
              <a:lnSpc>
                <a:spcPct val="100000"/>
              </a:lnSpc>
              <a:buNone/>
              <a:defRPr/>
            </a:pPr>
            <a:r>
              <a:rPr lang="es-ES_tradnl" dirty="0"/>
              <a:t>S</a:t>
            </a:r>
            <a:r>
              <a:rPr lang="es-ES_tradnl" dirty="0" smtClean="0"/>
              <a:t>i </a:t>
            </a:r>
            <a:r>
              <a:rPr lang="es-ES_tradnl" dirty="0"/>
              <a:t>las tareas son sustitutas, </a:t>
            </a:r>
            <a:r>
              <a:rPr lang="es-ES_tradnl" dirty="0" smtClean="0"/>
              <a:t>hay que </a:t>
            </a:r>
            <a:r>
              <a:rPr lang="es-ES_tradnl" dirty="0"/>
              <a:t>agrupar las tareas difíciles de motivar en un agente y las fáciles en </a:t>
            </a:r>
            <a:r>
              <a:rPr lang="es-ES_tradnl" dirty="0" smtClean="0"/>
              <a:t>otro</a:t>
            </a:r>
          </a:p>
          <a:p>
            <a:pPr marL="342900" lvl="1">
              <a:lnSpc>
                <a:spcPct val="100000"/>
              </a:lnSpc>
              <a:buFont typeface="Arial" pitchFamily="34" charset="0"/>
              <a:buChar char="•"/>
              <a:defRPr/>
            </a:pPr>
            <a:r>
              <a:rPr lang="es-ES_tradnl" sz="2200" dirty="0"/>
              <a:t>al segundo se le motiva con sistemas de incentivos diseñados en función de sus </a:t>
            </a:r>
            <a:r>
              <a:rPr lang="es-ES_tradnl" sz="2200" dirty="0" smtClean="0"/>
              <a:t>resultados</a:t>
            </a:r>
          </a:p>
          <a:p>
            <a:pPr marL="342900" lvl="1">
              <a:lnSpc>
                <a:spcPct val="100000"/>
              </a:lnSpc>
              <a:buFont typeface="Arial" pitchFamily="34" charset="0"/>
              <a:buChar char="•"/>
              <a:defRPr/>
            </a:pPr>
            <a:r>
              <a:rPr lang="es-ES_tradnl" sz="2200" dirty="0"/>
              <a:t>a</a:t>
            </a:r>
            <a:r>
              <a:rPr lang="es-ES_tradnl" sz="2200" dirty="0" smtClean="0"/>
              <a:t>l </a:t>
            </a:r>
            <a:r>
              <a:rPr lang="es-ES_tradnl" sz="2200" dirty="0"/>
              <a:t>primero se le deja asignar su esfuerzo entre las tareas que debe cumplir según sus preferencias, sin incentivos. </a:t>
            </a:r>
          </a:p>
        </p:txBody>
      </p:sp>
      <p:sp>
        <p:nvSpPr>
          <p:cNvPr id="4" name="Marcador de número de diapositiva 3"/>
          <p:cNvSpPr>
            <a:spLocks noGrp="1"/>
          </p:cNvSpPr>
          <p:nvPr>
            <p:ph type="sldNum" sz="quarter" idx="12"/>
          </p:nvPr>
        </p:nvSpPr>
        <p:spPr/>
        <p:txBody>
          <a:bodyPr/>
          <a:lstStyle/>
          <a:p>
            <a:fld id="{24340018-521E-48EF-A868-BA30CC1736F6}" type="slidenum">
              <a:rPr lang="en-US" smtClean="0"/>
              <a:t>13</a:t>
            </a:fld>
            <a:endParaRPr lang="en-US"/>
          </a:p>
        </p:txBody>
      </p:sp>
      <p:sp>
        <p:nvSpPr>
          <p:cNvPr id="5" name="1 Título"/>
          <p:cNvSpPr>
            <a:spLocks noGrp="1"/>
          </p:cNvSpPr>
          <p:nvPr>
            <p:ph type="title"/>
          </p:nvPr>
        </p:nvSpPr>
        <p:spPr>
          <a:xfrm>
            <a:off x="492919" y="499534"/>
            <a:ext cx="8079581" cy="1103236"/>
          </a:xfrm>
        </p:spPr>
        <p:txBody>
          <a:bodyPr/>
          <a:lstStyle/>
          <a:p>
            <a:pPr algn="ctr"/>
            <a:r>
              <a:rPr lang="ca-ES" dirty="0" err="1" smtClean="0"/>
              <a:t>Incentivos</a:t>
            </a:r>
            <a:r>
              <a:rPr lang="ca-ES" dirty="0" smtClean="0"/>
              <a:t> a </a:t>
            </a:r>
            <a:r>
              <a:rPr lang="ca-ES" dirty="0" err="1" smtClean="0"/>
              <a:t>tareas</a:t>
            </a:r>
            <a:endParaRPr lang="en-US" dirty="0"/>
          </a:p>
        </p:txBody>
      </p:sp>
    </p:spTree>
    <p:extLst>
      <p:ext uri="{BB962C8B-B14F-4D97-AF65-F5344CB8AC3E}">
        <p14:creationId xmlns:p14="http://schemas.microsoft.com/office/powerpoint/2010/main" val="25266296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07206" y="1728216"/>
            <a:ext cx="8065294" cy="4224527"/>
          </a:xfrm>
        </p:spPr>
        <p:txBody>
          <a:bodyPr>
            <a:normAutofit/>
          </a:bodyPr>
          <a:lstStyle/>
          <a:p>
            <a:r>
              <a:rPr lang="es-ES" dirty="0" smtClean="0"/>
              <a:t>Cuando solo se obtienen </a:t>
            </a:r>
            <a:r>
              <a:rPr lang="es-ES" i="1" dirty="0" smtClean="0"/>
              <a:t>resultados agregados</a:t>
            </a:r>
            <a:r>
              <a:rPr lang="es-ES" dirty="0" smtClean="0"/>
              <a:t>, estas situaciones de provisión de bienes públicos, aparece el problema del “polizón” porque cuando un individuo se escaquea el efecto se reparte entre todos los participantes.</a:t>
            </a:r>
          </a:p>
          <a:p>
            <a:r>
              <a:rPr lang="es-ES" dirty="0" err="1" smtClean="0"/>
              <a:t>Holmström</a:t>
            </a:r>
            <a:r>
              <a:rPr lang="es-ES" dirty="0" smtClean="0"/>
              <a:t> muestra que a menudo la existencia de una tercera parte, cuya tarea es diseñar y aplicar los incentivos, permite obtener mejores resultados de cooperación que el simple reparto de la producción entre los miembros del equipo.</a:t>
            </a:r>
          </a:p>
          <a:p>
            <a:endParaRPr lang="es-ES" dirty="0" smtClean="0"/>
          </a:p>
          <a:p>
            <a:r>
              <a:rPr lang="es-ES" dirty="0" smtClean="0"/>
              <a:t>Cuando se obtienen </a:t>
            </a:r>
            <a:r>
              <a:rPr lang="es-ES" i="1" dirty="0" smtClean="0"/>
              <a:t>resultados individualizados </a:t>
            </a:r>
            <a:r>
              <a:rPr lang="es-ES" dirty="0" smtClean="0"/>
              <a:t>discute ventajas e inconvenientes de pagos relativos o individualizados.</a:t>
            </a:r>
          </a:p>
          <a:p>
            <a:endParaRPr lang="en-US" dirty="0"/>
          </a:p>
        </p:txBody>
      </p:sp>
      <p:sp>
        <p:nvSpPr>
          <p:cNvPr id="5" name="1 Título"/>
          <p:cNvSpPr>
            <a:spLocks noGrp="1"/>
          </p:cNvSpPr>
          <p:nvPr>
            <p:ph type="title"/>
          </p:nvPr>
        </p:nvSpPr>
        <p:spPr>
          <a:xfrm>
            <a:off x="492919" y="368904"/>
            <a:ext cx="8079581" cy="1481667"/>
          </a:xfrm>
        </p:spPr>
        <p:txBody>
          <a:bodyPr>
            <a:normAutofit/>
          </a:bodyPr>
          <a:lstStyle/>
          <a:p>
            <a:r>
              <a:rPr lang="es-ES" dirty="0" smtClean="0"/>
              <a:t>Diseño </a:t>
            </a:r>
            <a:r>
              <a:rPr lang="es-ES" dirty="0"/>
              <a:t>de incentivos para </a:t>
            </a:r>
            <a:r>
              <a:rPr lang="es-ES" dirty="0" smtClean="0"/>
              <a:t>equipos</a:t>
            </a:r>
            <a:endParaRPr lang="en-US" dirty="0"/>
          </a:p>
        </p:txBody>
      </p:sp>
      <p:sp>
        <p:nvSpPr>
          <p:cNvPr id="2" name="Marcador de número de diapositiva 1"/>
          <p:cNvSpPr>
            <a:spLocks noGrp="1"/>
          </p:cNvSpPr>
          <p:nvPr>
            <p:ph type="sldNum" sz="quarter" idx="12"/>
          </p:nvPr>
        </p:nvSpPr>
        <p:spPr>
          <a:xfrm>
            <a:off x="6377940" y="5847549"/>
            <a:ext cx="2194560" cy="1397039"/>
          </a:xfrm>
        </p:spPr>
        <p:txBody>
          <a:bodyPr/>
          <a:lstStyle/>
          <a:p>
            <a:fld id="{24340018-521E-48EF-A868-BA30CC1736F6}" type="slidenum">
              <a:rPr lang="en-US" smtClean="0"/>
              <a:t>14</a:t>
            </a:fld>
            <a:endParaRPr lang="en-US" dirty="0"/>
          </a:p>
        </p:txBody>
      </p:sp>
    </p:spTree>
    <p:extLst>
      <p:ext uri="{BB962C8B-B14F-4D97-AF65-F5344CB8AC3E}">
        <p14:creationId xmlns:p14="http://schemas.microsoft.com/office/powerpoint/2010/main" val="19430699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2919" y="302888"/>
            <a:ext cx="8079581" cy="1315619"/>
          </a:xfrm>
        </p:spPr>
        <p:txBody>
          <a:bodyPr>
            <a:normAutofit fontScale="90000"/>
          </a:bodyPr>
          <a:lstStyle/>
          <a:p>
            <a:pPr algn="ctr"/>
            <a:r>
              <a:rPr lang="es-ES" dirty="0" smtClean="0"/>
              <a:t>Entornos dinámicos: preocupación por la carrera profesional</a:t>
            </a:r>
            <a:endParaRPr lang="es-ES" dirty="0"/>
          </a:p>
        </p:txBody>
      </p:sp>
      <p:sp>
        <p:nvSpPr>
          <p:cNvPr id="3" name="Marcador de contenido 2"/>
          <p:cNvSpPr>
            <a:spLocks noGrp="1"/>
          </p:cNvSpPr>
          <p:nvPr>
            <p:ph idx="1"/>
          </p:nvPr>
        </p:nvSpPr>
        <p:spPr>
          <a:xfrm>
            <a:off x="507206" y="1799303"/>
            <a:ext cx="8065294" cy="4876799"/>
          </a:xfrm>
        </p:spPr>
        <p:txBody>
          <a:bodyPr>
            <a:normAutofit lnSpcReduction="10000"/>
          </a:bodyPr>
          <a:lstStyle/>
          <a:p>
            <a:r>
              <a:rPr lang="es-ES" dirty="0" smtClean="0"/>
              <a:t>Trabajadores preocupados por su carrera futura pueden tener incentivos a trabajar duro aunque los salarios sean fijos. </a:t>
            </a:r>
          </a:p>
          <a:p>
            <a:r>
              <a:rPr lang="es-ES" dirty="0" smtClean="0"/>
              <a:t>Si los resultados de los agentes dependen de su habilidad y de su esfuerzo.</a:t>
            </a:r>
          </a:p>
          <a:p>
            <a:pPr marL="342900" lvl="1">
              <a:lnSpc>
                <a:spcPct val="110000"/>
              </a:lnSpc>
              <a:buFont typeface="Arial" pitchFamily="34" charset="0"/>
              <a:buChar char="•"/>
              <a:defRPr/>
            </a:pPr>
            <a:r>
              <a:rPr lang="es-ES" sz="2200" dirty="0"/>
              <a:t>El empleador, o el mercado, interpreta los resultados y los utiliza </a:t>
            </a:r>
            <a:r>
              <a:rPr lang="es-ES" sz="2200" dirty="0" smtClean="0"/>
              <a:t>para </a:t>
            </a:r>
            <a:r>
              <a:rPr lang="es-ES" sz="2200" dirty="0"/>
              <a:t>determinar los salarios, de manera que el salario de hoy depende de los resultados obtenidos en el pasado porque son una señal de la habilidad del trabajador.</a:t>
            </a:r>
          </a:p>
          <a:p>
            <a:pPr marL="342900" lvl="1">
              <a:lnSpc>
                <a:spcPct val="110000"/>
              </a:lnSpc>
              <a:buFont typeface="Arial" pitchFamily="34" charset="0"/>
              <a:buChar char="•"/>
              <a:defRPr/>
            </a:pPr>
            <a:r>
              <a:rPr lang="es-ES" sz="2200" dirty="0" smtClean="0"/>
              <a:t>El agente trabaja </a:t>
            </a:r>
            <a:r>
              <a:rPr lang="es-ES" sz="2200" dirty="0"/>
              <a:t>mucho para que el mercado interprete que su habilidad es alta.</a:t>
            </a:r>
          </a:p>
          <a:p>
            <a:r>
              <a:rPr lang="es-ES" dirty="0" smtClean="0"/>
              <a:t>Este sistema de incentivos implícito pierde valor según pasa el tiempo. De modo que para los trabajadores más seniors los sistemas de incentivos explícitos pueden ser necesarios.</a:t>
            </a:r>
          </a:p>
          <a:p>
            <a:endParaRPr lang="es-ES" dirty="0" smtClean="0"/>
          </a:p>
          <a:p>
            <a:endParaRPr lang="en-US" dirty="0"/>
          </a:p>
        </p:txBody>
      </p:sp>
      <p:sp>
        <p:nvSpPr>
          <p:cNvPr id="4" name="Marcador de número de diapositiva 3"/>
          <p:cNvSpPr>
            <a:spLocks noGrp="1"/>
          </p:cNvSpPr>
          <p:nvPr>
            <p:ph type="sldNum" sz="quarter" idx="12"/>
          </p:nvPr>
        </p:nvSpPr>
        <p:spPr/>
        <p:txBody>
          <a:bodyPr/>
          <a:lstStyle/>
          <a:p>
            <a:fld id="{24340018-521E-48EF-A868-BA30CC1736F6}" type="slidenum">
              <a:rPr lang="en-US" smtClean="0"/>
              <a:t>15</a:t>
            </a:fld>
            <a:endParaRPr lang="en-US" dirty="0"/>
          </a:p>
        </p:txBody>
      </p:sp>
    </p:spTree>
    <p:extLst>
      <p:ext uri="{BB962C8B-B14F-4D97-AF65-F5344CB8AC3E}">
        <p14:creationId xmlns:p14="http://schemas.microsoft.com/office/powerpoint/2010/main" val="35998739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2919" y="499533"/>
            <a:ext cx="8079581" cy="1097255"/>
          </a:xfrm>
        </p:spPr>
        <p:txBody>
          <a:bodyPr/>
          <a:lstStyle/>
          <a:p>
            <a:pPr algn="ctr"/>
            <a:r>
              <a:rPr lang="en-US" dirty="0" smtClean="0"/>
              <a:t>Un </a:t>
            </a:r>
            <a:r>
              <a:rPr lang="en-US" dirty="0" err="1" smtClean="0"/>
              <a:t>comentario</a:t>
            </a:r>
            <a:r>
              <a:rPr lang="en-US" dirty="0" smtClean="0"/>
              <a:t> final</a:t>
            </a:r>
            <a:endParaRPr lang="en-US" dirty="0"/>
          </a:p>
        </p:txBody>
      </p:sp>
      <p:sp>
        <p:nvSpPr>
          <p:cNvPr id="3" name="Marcador de contenido 2"/>
          <p:cNvSpPr>
            <a:spLocks noGrp="1"/>
          </p:cNvSpPr>
          <p:nvPr>
            <p:ph idx="1"/>
          </p:nvPr>
        </p:nvSpPr>
        <p:spPr>
          <a:xfrm>
            <a:off x="507206" y="1869743"/>
            <a:ext cx="8065294" cy="4408394"/>
          </a:xfrm>
        </p:spPr>
        <p:txBody>
          <a:bodyPr>
            <a:normAutofit lnSpcReduction="10000"/>
          </a:bodyPr>
          <a:lstStyle/>
          <a:p>
            <a:pPr marL="0" indent="0">
              <a:buNone/>
            </a:pPr>
            <a:r>
              <a:rPr lang="es-ES" dirty="0" smtClean="0"/>
              <a:t>Tanto </a:t>
            </a:r>
            <a:r>
              <a:rPr lang="es-ES" dirty="0" err="1"/>
              <a:t>Hart</a:t>
            </a:r>
            <a:r>
              <a:rPr lang="es-ES" dirty="0"/>
              <a:t> </a:t>
            </a:r>
            <a:r>
              <a:rPr lang="es-ES" dirty="0" smtClean="0"/>
              <a:t>como </a:t>
            </a:r>
            <a:r>
              <a:rPr lang="es-ES" dirty="0" err="1" smtClean="0"/>
              <a:t>Holmström</a:t>
            </a:r>
            <a:r>
              <a:rPr lang="es-ES" dirty="0" smtClean="0"/>
              <a:t> estudian cómo </a:t>
            </a:r>
            <a:r>
              <a:rPr lang="es-ES" dirty="0"/>
              <a:t>los contratos </a:t>
            </a:r>
            <a:r>
              <a:rPr lang="es-ES" dirty="0" smtClean="0"/>
              <a:t>deben proporcionar incentivos y conseguir una adecuada distribución </a:t>
            </a:r>
            <a:r>
              <a:rPr lang="es-ES" dirty="0"/>
              <a:t>de riesgos. </a:t>
            </a:r>
            <a:endParaRPr lang="es-ES" dirty="0" smtClean="0"/>
          </a:p>
          <a:p>
            <a:endParaRPr lang="en-US" dirty="0"/>
          </a:p>
          <a:p>
            <a:pPr marL="0" indent="0">
              <a:buNone/>
            </a:pPr>
            <a:r>
              <a:rPr lang="es-ES" dirty="0" smtClean="0"/>
              <a:t>Ambos resaltan que </a:t>
            </a:r>
            <a:r>
              <a:rPr lang="es-ES" dirty="0"/>
              <a:t>el contrato óptimo no </a:t>
            </a:r>
            <a:r>
              <a:rPr lang="es-ES" dirty="0" smtClean="0"/>
              <a:t>se ajusta a una fórmula predeterminada que sirve para cualquier situación. Ha de diseñarse caso a caso (según el empleador, el empleado y la tarea)</a:t>
            </a:r>
          </a:p>
          <a:p>
            <a:pPr marL="0" indent="0">
              <a:buNone/>
            </a:pPr>
            <a:endParaRPr lang="es-ES" dirty="0" smtClean="0"/>
          </a:p>
          <a:p>
            <a:pPr marL="0" indent="0">
              <a:buNone/>
            </a:pPr>
            <a:r>
              <a:rPr lang="es-ES" dirty="0" smtClean="0"/>
              <a:t>Tenemos tentaciones de establecer </a:t>
            </a:r>
            <a:r>
              <a:rPr lang="es-ES" dirty="0"/>
              <a:t>normas comunes para todo el </a:t>
            </a:r>
            <a:r>
              <a:rPr lang="es-ES" dirty="0" smtClean="0"/>
              <a:t>mundo, pero la </a:t>
            </a:r>
            <a:r>
              <a:rPr lang="es-ES" dirty="0"/>
              <a:t>diversidad de los contratos debe reflejar </a:t>
            </a:r>
            <a:r>
              <a:rPr lang="es-ES" dirty="0" smtClean="0"/>
              <a:t>las características de los problemas en </a:t>
            </a:r>
            <a:r>
              <a:rPr lang="es-ES" dirty="0"/>
              <a:t>economía.</a:t>
            </a:r>
          </a:p>
          <a:p>
            <a:endParaRPr lang="en-US" dirty="0"/>
          </a:p>
        </p:txBody>
      </p:sp>
      <p:sp>
        <p:nvSpPr>
          <p:cNvPr id="4" name="Marcador de número de diapositiva 3"/>
          <p:cNvSpPr>
            <a:spLocks noGrp="1"/>
          </p:cNvSpPr>
          <p:nvPr>
            <p:ph type="sldNum" sz="quarter" idx="12"/>
          </p:nvPr>
        </p:nvSpPr>
        <p:spPr/>
        <p:txBody>
          <a:bodyPr/>
          <a:lstStyle/>
          <a:p>
            <a:fld id="{24340018-521E-48EF-A868-BA30CC1736F6}" type="slidenum">
              <a:rPr lang="en-US" smtClean="0"/>
              <a:t>16</a:t>
            </a:fld>
            <a:endParaRPr lang="en-US" dirty="0"/>
          </a:p>
        </p:txBody>
      </p:sp>
    </p:spTree>
    <p:extLst>
      <p:ext uri="{BB962C8B-B14F-4D97-AF65-F5344CB8AC3E}">
        <p14:creationId xmlns:p14="http://schemas.microsoft.com/office/powerpoint/2010/main" val="3713542468"/>
      </p:ext>
    </p:extLst>
  </p:cSld>
  <p:clrMapOvr>
    <a:masterClrMapping/>
  </p:clrMapOvr>
  <p:timing>
    <p:tnLst>
      <p:par>
        <p:cTn id="1" dur="indefinite" restart="never" nodeType="tmRoot"/>
      </p:par>
    </p:tnLst>
  </p:timing>
</p:sld>
</file>

<file path=ppt/theme/theme1.xml><?xml version="1.0" encoding="utf-8"?>
<a:theme xmlns:a="http://schemas.openxmlformats.org/drawingml/2006/main" name="Metropolitana">
  <a:themeElements>
    <a:clrScheme name="Chincheta">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Metropolitan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a">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0941A018-FB9B-4401-A32C-7E04526866E0}"/>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TM03457491[[fn=Metrópoli]]</Template>
  <TotalTime>738</TotalTime>
  <Words>1397</Words>
  <Application>Microsoft Office PowerPoint</Application>
  <PresentationFormat>Presentación en pantalla (4:3)</PresentationFormat>
  <Paragraphs>140</Paragraphs>
  <Slides>16</Slides>
  <Notes>16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16</vt:i4>
      </vt:variant>
    </vt:vector>
  </HeadingPairs>
  <TitlesOfParts>
    <vt:vector size="21" baseType="lpstr">
      <vt:lpstr>Arial</vt:lpstr>
      <vt:lpstr>Calibri</vt:lpstr>
      <vt:lpstr>Calibri Light</vt:lpstr>
      <vt:lpstr>Verdana</vt:lpstr>
      <vt:lpstr>Metropolitana</vt:lpstr>
      <vt:lpstr>Presentación de PowerPoint</vt:lpstr>
      <vt:lpstr>Hart y Holmström</vt:lpstr>
      <vt:lpstr>Riesgo moral (o situación de agencia)</vt:lpstr>
      <vt:lpstr>Ejemplos</vt:lpstr>
      <vt:lpstr>SOLUCIÓN:  El empleador (contratante o principal) da incentivos a su empleado (contratado o agente)                                para influir en su comportamiento</vt:lpstr>
      <vt:lpstr>Punto inicial de la contribución de Bengt Holmström</vt:lpstr>
      <vt:lpstr>Principio de información</vt:lpstr>
      <vt:lpstr>Ejemplos</vt:lpstr>
      <vt:lpstr>Contratos sencillos</vt:lpstr>
      <vt:lpstr>Incentivos a tareas</vt:lpstr>
      <vt:lpstr>Incentivos a tareas</vt:lpstr>
      <vt:lpstr>Incentivos a tareas</vt:lpstr>
      <vt:lpstr>Incentivos a tareas</vt:lpstr>
      <vt:lpstr>Diseño de incentivos para equipos</vt:lpstr>
      <vt:lpstr>Entornos dinámicos: preocupación por la carrera profesional</vt:lpstr>
      <vt:lpstr>Un comentario final</vt:lpstr>
    </vt:vector>
  </TitlesOfParts>
  <Company>UAB</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Inés Macho Stadler</dc:creator>
  <cp:lastModifiedBy>Inés Macho Stadler</cp:lastModifiedBy>
  <cp:revision>63</cp:revision>
  <cp:lastPrinted>2016-11-29T11:51:01Z</cp:lastPrinted>
  <dcterms:created xsi:type="dcterms:W3CDTF">2016-10-14T09:01:56Z</dcterms:created>
  <dcterms:modified xsi:type="dcterms:W3CDTF">2016-11-29T11:54:58Z</dcterms:modified>
</cp:coreProperties>
</file>