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7" r:id="rId2"/>
    <p:sldId id="292" r:id="rId3"/>
    <p:sldId id="290" r:id="rId4"/>
    <p:sldId id="277" r:id="rId5"/>
    <p:sldId id="272" r:id="rId6"/>
    <p:sldId id="311" r:id="rId7"/>
    <p:sldId id="316" r:id="rId8"/>
    <p:sldId id="295" r:id="rId9"/>
    <p:sldId id="279" r:id="rId10"/>
    <p:sldId id="309" r:id="rId11"/>
    <p:sldId id="262" r:id="rId12"/>
    <p:sldId id="266" r:id="rId13"/>
    <p:sldId id="296" r:id="rId14"/>
    <p:sldId id="274" r:id="rId15"/>
    <p:sldId id="275" r:id="rId16"/>
    <p:sldId id="264" r:id="rId17"/>
    <p:sldId id="297" r:id="rId18"/>
    <p:sldId id="276" r:id="rId19"/>
    <p:sldId id="265" r:id="rId20"/>
    <p:sldId id="304" r:id="rId21"/>
    <p:sldId id="268" r:id="rId22"/>
    <p:sldId id="269" r:id="rId23"/>
    <p:sldId id="299" r:id="rId24"/>
    <p:sldId id="285" r:id="rId25"/>
    <p:sldId id="283" r:id="rId26"/>
    <p:sldId id="271" r:id="rId27"/>
    <p:sldId id="312" r:id="rId28"/>
  </p:sldIdLst>
  <p:sldSz cx="9144000" cy="6858000" type="screen4x3"/>
  <p:notesSz cx="6877050" cy="965676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456" y="54"/>
      </p:cViewPr>
      <p:guideLst>
        <p:guide orient="horz" pos="2160"/>
        <p:guide pos="2880"/>
      </p:guideLst>
    </p:cSldViewPr>
  </p:slideViewPr>
  <p:notesTextViewPr>
    <p:cViewPr>
      <p:scale>
        <a:sx n="1" d="1"/>
        <a:sy n="1" d="1"/>
      </p:scale>
      <p:origin x="0" y="0"/>
    </p:cViewPr>
  </p:notesTextViewPr>
  <p:sorterViewPr>
    <p:cViewPr>
      <p:scale>
        <a:sx n="138" d="100"/>
        <a:sy n="13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A072E086-465F-4B04-82CB-7BEE4394E75B}" type="datetimeFigureOut">
              <a:rPr lang="es-ES" smtClean="0"/>
              <a:t>13/04/2016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664A4AA-A722-42DE-B126-9E26DA00142D}" type="slidenum">
              <a:rPr lang="es-ES" smtClean="0"/>
              <a:t>‹Nº›</a:t>
            </a:fld>
            <a:endParaRPr lang="es-ES"/>
          </a:p>
        </p:txBody>
      </p:sp>
    </p:spTree>
    <p:extLst>
      <p:ext uri="{BB962C8B-B14F-4D97-AF65-F5344CB8AC3E}">
        <p14:creationId xmlns:p14="http://schemas.microsoft.com/office/powerpoint/2010/main" val="3574683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A072E086-465F-4B04-82CB-7BEE4394E75B}" type="datetimeFigureOut">
              <a:rPr lang="es-ES" smtClean="0"/>
              <a:t>13/04/2016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664A4AA-A722-42DE-B126-9E26DA00142D}" type="slidenum">
              <a:rPr lang="es-ES" smtClean="0"/>
              <a:t>‹Nº›</a:t>
            </a:fld>
            <a:endParaRPr lang="es-ES"/>
          </a:p>
        </p:txBody>
      </p:sp>
    </p:spTree>
    <p:extLst>
      <p:ext uri="{BB962C8B-B14F-4D97-AF65-F5344CB8AC3E}">
        <p14:creationId xmlns:p14="http://schemas.microsoft.com/office/powerpoint/2010/main" val="3927080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072E086-465F-4B04-82CB-7BEE4394E75B}" type="datetimeFigureOut">
              <a:rPr lang="es-ES" smtClean="0"/>
              <a:t>13/04/2016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664A4AA-A722-42DE-B126-9E26DA00142D}" type="slidenum">
              <a:rPr lang="es-ES" smtClean="0"/>
              <a:t>‹Nº›</a:t>
            </a:fld>
            <a:endParaRPr lang="es-ES"/>
          </a:p>
        </p:txBody>
      </p:sp>
    </p:spTree>
    <p:extLst>
      <p:ext uri="{BB962C8B-B14F-4D97-AF65-F5344CB8AC3E}">
        <p14:creationId xmlns:p14="http://schemas.microsoft.com/office/powerpoint/2010/main" val="373192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A072E086-465F-4B04-82CB-7BEE4394E75B}" type="datetimeFigureOut">
              <a:rPr lang="es-ES" smtClean="0"/>
              <a:t>13/04/2016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664A4AA-A722-42DE-B126-9E26DA00142D}" type="slidenum">
              <a:rPr lang="es-ES" smtClean="0"/>
              <a:t>‹Nº›</a:t>
            </a:fld>
            <a:endParaRPr lang="es-ES"/>
          </a:p>
        </p:txBody>
      </p:sp>
    </p:spTree>
    <p:extLst>
      <p:ext uri="{BB962C8B-B14F-4D97-AF65-F5344CB8AC3E}">
        <p14:creationId xmlns:p14="http://schemas.microsoft.com/office/powerpoint/2010/main" val="2371475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A072E086-465F-4B04-82CB-7BEE4394E75B}" type="datetimeFigureOut">
              <a:rPr lang="es-ES" smtClean="0"/>
              <a:t>13/04/2016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3664A4AA-A722-42DE-B126-9E26DA00142D}" type="slidenum">
              <a:rPr lang="es-ES" smtClean="0"/>
              <a:t>‹Nº›</a:t>
            </a:fld>
            <a:endParaRPr lang="es-ES"/>
          </a:p>
        </p:txBody>
      </p:sp>
    </p:spTree>
    <p:extLst>
      <p:ext uri="{BB962C8B-B14F-4D97-AF65-F5344CB8AC3E}">
        <p14:creationId xmlns:p14="http://schemas.microsoft.com/office/powerpoint/2010/main" val="2140697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A072E086-465F-4B04-82CB-7BEE4394E75B}" type="datetimeFigureOut">
              <a:rPr lang="es-ES" smtClean="0"/>
              <a:t>13/04/2016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3664A4AA-A722-42DE-B126-9E26DA00142D}" type="slidenum">
              <a:rPr lang="es-ES" smtClean="0"/>
              <a:t>‹Nº›</a:t>
            </a:fld>
            <a:endParaRPr lang="es-ES"/>
          </a:p>
        </p:txBody>
      </p:sp>
    </p:spTree>
    <p:extLst>
      <p:ext uri="{BB962C8B-B14F-4D97-AF65-F5344CB8AC3E}">
        <p14:creationId xmlns:p14="http://schemas.microsoft.com/office/powerpoint/2010/main" val="2247096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072E086-465F-4B04-82CB-7BEE4394E75B}" type="datetimeFigureOut">
              <a:rPr lang="es-ES" smtClean="0"/>
              <a:t>13/04/2016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3664A4AA-A722-42DE-B126-9E26DA00142D}" type="slidenum">
              <a:rPr lang="es-ES" smtClean="0"/>
              <a:t>‹Nº›</a:t>
            </a:fld>
            <a:endParaRPr lang="es-ES"/>
          </a:p>
        </p:txBody>
      </p:sp>
    </p:spTree>
    <p:extLst>
      <p:ext uri="{BB962C8B-B14F-4D97-AF65-F5344CB8AC3E}">
        <p14:creationId xmlns:p14="http://schemas.microsoft.com/office/powerpoint/2010/main" val="4278151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072E086-465F-4B04-82CB-7BEE4394E75B}" type="datetimeFigureOut">
              <a:rPr lang="es-ES" smtClean="0"/>
              <a:t>13/04/2016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664A4AA-A722-42DE-B126-9E26DA00142D}" type="slidenum">
              <a:rPr lang="es-ES" smtClean="0"/>
              <a:t>‹Nº›</a:t>
            </a:fld>
            <a:endParaRPr lang="es-ES"/>
          </a:p>
        </p:txBody>
      </p:sp>
    </p:spTree>
    <p:extLst>
      <p:ext uri="{BB962C8B-B14F-4D97-AF65-F5344CB8AC3E}">
        <p14:creationId xmlns:p14="http://schemas.microsoft.com/office/powerpoint/2010/main" val="4104204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072E086-465F-4B04-82CB-7BEE4394E75B}" type="datetimeFigureOut">
              <a:rPr lang="es-ES" smtClean="0"/>
              <a:t>13/04/2016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664A4AA-A722-42DE-B126-9E26DA00142D}" type="slidenum">
              <a:rPr lang="es-ES" smtClean="0"/>
              <a:t>‹Nº›</a:t>
            </a:fld>
            <a:endParaRPr lang="es-ES"/>
          </a:p>
        </p:txBody>
      </p:sp>
    </p:spTree>
    <p:extLst>
      <p:ext uri="{BB962C8B-B14F-4D97-AF65-F5344CB8AC3E}">
        <p14:creationId xmlns:p14="http://schemas.microsoft.com/office/powerpoint/2010/main" val="1815215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A072E086-465F-4B04-82CB-7BEE4394E75B}" type="datetimeFigureOut">
              <a:rPr lang="es-ES" smtClean="0"/>
              <a:t>13/04/2016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664A4AA-A722-42DE-B126-9E26DA00142D}" type="slidenum">
              <a:rPr lang="es-ES" smtClean="0"/>
              <a:t>‹Nº›</a:t>
            </a:fld>
            <a:endParaRPr lang="es-ES"/>
          </a:p>
        </p:txBody>
      </p:sp>
    </p:spTree>
    <p:extLst>
      <p:ext uri="{BB962C8B-B14F-4D97-AF65-F5344CB8AC3E}">
        <p14:creationId xmlns:p14="http://schemas.microsoft.com/office/powerpoint/2010/main" val="2299909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A072E086-465F-4B04-82CB-7BEE4394E75B}" type="datetimeFigureOut">
              <a:rPr lang="es-ES" smtClean="0"/>
              <a:t>13/04/2016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664A4AA-A722-42DE-B126-9E26DA00142D}" type="slidenum">
              <a:rPr lang="es-ES" smtClean="0"/>
              <a:t>‹Nº›</a:t>
            </a:fld>
            <a:endParaRPr lang="es-ES"/>
          </a:p>
        </p:txBody>
      </p:sp>
    </p:spTree>
    <p:extLst>
      <p:ext uri="{BB962C8B-B14F-4D97-AF65-F5344CB8AC3E}">
        <p14:creationId xmlns:p14="http://schemas.microsoft.com/office/powerpoint/2010/main" val="3168839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2E086-465F-4B04-82CB-7BEE4394E75B}" type="datetimeFigureOut">
              <a:rPr lang="es-ES" smtClean="0"/>
              <a:t>13/04/2016</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64A4AA-A722-42DE-B126-9E26DA00142D}" type="slidenum">
              <a:rPr lang="es-ES" smtClean="0"/>
              <a:t>‹Nº›</a:t>
            </a:fld>
            <a:endParaRPr lang="es-ES"/>
          </a:p>
        </p:txBody>
      </p:sp>
    </p:spTree>
    <p:extLst>
      <p:ext uri="{BB962C8B-B14F-4D97-AF65-F5344CB8AC3E}">
        <p14:creationId xmlns:p14="http://schemas.microsoft.com/office/powerpoint/2010/main" val="2431182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44825"/>
            <a:ext cx="7772400" cy="1755626"/>
          </a:xfrm>
        </p:spPr>
        <p:txBody>
          <a:bodyPr>
            <a:noAutofit/>
          </a:bodyPr>
          <a:lstStyle/>
          <a:p>
            <a:r>
              <a:rPr lang="es-ES_tradnl" b="1" dirty="0" smtClean="0">
                <a:effectLst>
                  <a:outerShdw blurRad="38100" dist="38100" dir="2700000" algn="tl">
                    <a:srgbClr val="000000">
                      <a:alpha val="43137"/>
                    </a:srgbClr>
                  </a:outerShdw>
                </a:effectLst>
              </a:rPr>
              <a:t>LA IMAGEN DE ESPAÑA </a:t>
            </a:r>
            <a:br>
              <a:rPr lang="es-ES_tradnl" b="1" dirty="0" smtClean="0">
                <a:effectLst>
                  <a:outerShdw blurRad="38100" dist="38100" dir="2700000" algn="tl">
                    <a:srgbClr val="000000">
                      <a:alpha val="43137"/>
                    </a:srgbClr>
                  </a:outerShdw>
                </a:effectLst>
              </a:rPr>
            </a:br>
            <a:r>
              <a:rPr lang="es-ES_tradnl" b="1" dirty="0" smtClean="0">
                <a:effectLst>
                  <a:outerShdw blurRad="38100" dist="38100" dir="2700000" algn="tl">
                    <a:srgbClr val="000000">
                      <a:alpha val="43137"/>
                    </a:srgbClr>
                  </a:outerShdw>
                </a:effectLst>
              </a:rPr>
              <a:t>EN ESTADOS UNIDOS, </a:t>
            </a:r>
            <a:br>
              <a:rPr lang="es-ES_tradnl" b="1" dirty="0" smtClean="0">
                <a:effectLst>
                  <a:outerShdw blurRad="38100" dist="38100" dir="2700000" algn="tl">
                    <a:srgbClr val="000000">
                      <a:alpha val="43137"/>
                    </a:srgbClr>
                  </a:outerShdw>
                </a:effectLst>
              </a:rPr>
            </a:br>
            <a:r>
              <a:rPr lang="es-ES_tradnl" b="1" dirty="0" smtClean="0">
                <a:effectLst>
                  <a:outerShdw blurRad="38100" dist="38100" dir="2700000" algn="tl">
                    <a:srgbClr val="000000">
                      <a:alpha val="43137"/>
                    </a:srgbClr>
                  </a:outerShdw>
                </a:effectLst>
              </a:rPr>
              <a:t>SU HUELLA Y RECONOCIMIETO</a:t>
            </a:r>
            <a:endParaRPr lang="es-ES" b="1" dirty="0">
              <a:effectLst>
                <a:outerShdw blurRad="38100" dist="38100" dir="2700000" algn="tl">
                  <a:srgbClr val="000000">
                    <a:alpha val="43137"/>
                  </a:srgbClr>
                </a:outerShdw>
              </a:effectLst>
            </a:endParaRPr>
          </a:p>
        </p:txBody>
      </p:sp>
      <p:sp>
        <p:nvSpPr>
          <p:cNvPr id="3" name="2 Subtítulo"/>
          <p:cNvSpPr>
            <a:spLocks noGrp="1"/>
          </p:cNvSpPr>
          <p:nvPr>
            <p:ph type="subTitle" idx="1"/>
          </p:nvPr>
        </p:nvSpPr>
        <p:spPr/>
        <p:txBody>
          <a:bodyPr/>
          <a:lstStyle/>
          <a:p>
            <a:r>
              <a:rPr lang="es-ES_tradnl" b="1" dirty="0" smtClean="0">
                <a:solidFill>
                  <a:srgbClr val="C00000"/>
                </a:solidFill>
              </a:rPr>
              <a:t>¿</a:t>
            </a:r>
            <a:r>
              <a:rPr lang="es-ES_tradnl" sz="3600" b="1" dirty="0" smtClean="0">
                <a:solidFill>
                  <a:srgbClr val="C00000"/>
                </a:solidFill>
              </a:rPr>
              <a:t>MARCA ESPAÑA?</a:t>
            </a:r>
          </a:p>
          <a:p>
            <a:r>
              <a:rPr lang="es-ES_tradnl" sz="3600" b="1" dirty="0" smtClean="0">
                <a:solidFill>
                  <a:srgbClr val="C00000"/>
                </a:solidFill>
              </a:rPr>
              <a:t>LAS 3 </a:t>
            </a:r>
            <a:r>
              <a:rPr lang="es-ES_tradnl" sz="3600" b="1" dirty="0" err="1" smtClean="0">
                <a:solidFill>
                  <a:srgbClr val="C00000"/>
                </a:solidFill>
              </a:rPr>
              <a:t>Rs</a:t>
            </a:r>
            <a:endParaRPr lang="es-ES" sz="3600" b="1" dirty="0">
              <a:solidFill>
                <a:srgbClr val="C00000"/>
              </a:solidFill>
            </a:endParaRPr>
          </a:p>
        </p:txBody>
      </p:sp>
    </p:spTree>
    <p:extLst>
      <p:ext uri="{BB962C8B-B14F-4D97-AF65-F5344CB8AC3E}">
        <p14:creationId xmlns:p14="http://schemas.microsoft.com/office/powerpoint/2010/main" val="13571536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_tradnl" sz="4000" b="1" dirty="0" smtClean="0"/>
              <a:t>REACH, RELEVANCE &amp; REVENUE</a:t>
            </a:r>
            <a:endParaRPr lang="es-ES" sz="4000" b="1" dirty="0"/>
          </a:p>
        </p:txBody>
      </p:sp>
      <p:sp>
        <p:nvSpPr>
          <p:cNvPr id="3" name="2 Marcador de contenido"/>
          <p:cNvSpPr>
            <a:spLocks noGrp="1"/>
          </p:cNvSpPr>
          <p:nvPr>
            <p:ph idx="1"/>
          </p:nvPr>
        </p:nvSpPr>
        <p:spPr/>
        <p:txBody>
          <a:bodyPr>
            <a:normAutofit/>
          </a:bodyPr>
          <a:lstStyle/>
          <a:p>
            <a:r>
              <a:rPr lang="es-ES_tradnl" sz="2800" b="1" dirty="0" smtClean="0">
                <a:solidFill>
                  <a:srgbClr val="C00000"/>
                </a:solidFill>
              </a:rPr>
              <a:t>REACH =Alcance / Cobertura</a:t>
            </a:r>
          </a:p>
          <a:p>
            <a:r>
              <a:rPr lang="es-ES_tradnl" sz="2800" b="1" dirty="0" smtClean="0">
                <a:solidFill>
                  <a:srgbClr val="C00000"/>
                </a:solidFill>
              </a:rPr>
              <a:t>RELEVANCE = Relevancia </a:t>
            </a:r>
          </a:p>
          <a:p>
            <a:r>
              <a:rPr lang="es-ES_tradnl" sz="2800" b="1" dirty="0" smtClean="0">
                <a:solidFill>
                  <a:srgbClr val="C00000"/>
                </a:solidFill>
              </a:rPr>
              <a:t>REVENUE = Ingresos</a:t>
            </a:r>
          </a:p>
          <a:p>
            <a:r>
              <a:rPr lang="es-ES_tradnl" sz="2800" dirty="0" smtClean="0">
                <a:solidFill>
                  <a:srgbClr val="C00000"/>
                </a:solidFill>
              </a:rPr>
              <a:t>La imagen, además, no es estática y </a:t>
            </a:r>
            <a:r>
              <a:rPr lang="es-ES_tradnl" sz="2800" b="1" dirty="0" smtClean="0">
                <a:solidFill>
                  <a:srgbClr val="C00000"/>
                </a:solidFill>
              </a:rPr>
              <a:t>evoluciona con el tiempo, con la inversión en medios de comunicación, y con la cantidad de personas que conocen y aprecian / desean la marca; </a:t>
            </a:r>
          </a:p>
        </p:txBody>
      </p:sp>
    </p:spTree>
    <p:extLst>
      <p:ext uri="{BB962C8B-B14F-4D97-AF65-F5344CB8AC3E}">
        <p14:creationId xmlns:p14="http://schemas.microsoft.com/office/powerpoint/2010/main" val="26573510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260648"/>
            <a:ext cx="8229600" cy="1143000"/>
          </a:xfrm>
        </p:spPr>
        <p:txBody>
          <a:bodyPr>
            <a:noAutofit/>
          </a:bodyPr>
          <a:lstStyle/>
          <a:p>
            <a:r>
              <a:rPr lang="es-ES_tradnl" sz="4000" b="1" dirty="0" smtClean="0"/>
              <a:t>LA IMAGEN DE ESPAÑA EN LOS ESTADOS UNIDOS</a:t>
            </a:r>
            <a:endParaRPr lang="es-ES" sz="4000" b="1" dirty="0"/>
          </a:p>
        </p:txBody>
      </p:sp>
      <p:sp>
        <p:nvSpPr>
          <p:cNvPr id="3" name="2 Marcador de contenido"/>
          <p:cNvSpPr>
            <a:spLocks noGrp="1"/>
          </p:cNvSpPr>
          <p:nvPr>
            <p:ph idx="1"/>
          </p:nvPr>
        </p:nvSpPr>
        <p:spPr/>
        <p:txBody>
          <a:bodyPr>
            <a:normAutofit fontScale="92500" lnSpcReduction="20000"/>
          </a:bodyPr>
          <a:lstStyle/>
          <a:p>
            <a:r>
              <a:rPr lang="es-ES_tradnl" sz="2800" dirty="0" smtClean="0">
                <a:solidFill>
                  <a:srgbClr val="C00000"/>
                </a:solidFill>
              </a:rPr>
              <a:t>En el </a:t>
            </a:r>
            <a:r>
              <a:rPr lang="es-ES_tradnl" sz="2800" b="1" dirty="0" smtClean="0">
                <a:solidFill>
                  <a:srgbClr val="C00000"/>
                </a:solidFill>
              </a:rPr>
              <a:t>siglo XIX </a:t>
            </a:r>
            <a:r>
              <a:rPr lang="es-ES_tradnl" sz="2800" dirty="0" smtClean="0">
                <a:solidFill>
                  <a:srgbClr val="C00000"/>
                </a:solidFill>
              </a:rPr>
              <a:t>los norteamericanos tenían dos estereotipos contradictorios sobre España, uno basado en la </a:t>
            </a:r>
            <a:r>
              <a:rPr lang="es-ES_tradnl" sz="2800" b="1" dirty="0" smtClean="0">
                <a:solidFill>
                  <a:srgbClr val="C00000"/>
                </a:solidFill>
              </a:rPr>
              <a:t>leyenda negra</a:t>
            </a:r>
            <a:r>
              <a:rPr lang="es-ES_tradnl" sz="2800" dirty="0" smtClean="0">
                <a:solidFill>
                  <a:srgbClr val="C00000"/>
                </a:solidFill>
              </a:rPr>
              <a:t> y otro en la </a:t>
            </a:r>
            <a:r>
              <a:rPr lang="es-ES_tradnl" sz="2800" b="1" dirty="0" smtClean="0">
                <a:solidFill>
                  <a:srgbClr val="C00000"/>
                </a:solidFill>
              </a:rPr>
              <a:t>España Romántica</a:t>
            </a:r>
          </a:p>
          <a:p>
            <a:r>
              <a:rPr lang="es-ES_tradnl" sz="2800" b="1" dirty="0" smtClean="0">
                <a:solidFill>
                  <a:srgbClr val="C00000"/>
                </a:solidFill>
              </a:rPr>
              <a:t>En el siglo XX</a:t>
            </a:r>
            <a:r>
              <a:rPr lang="es-ES_tradnl" sz="2800" dirty="0">
                <a:solidFill>
                  <a:srgbClr val="C00000"/>
                </a:solidFill>
              </a:rPr>
              <a:t> </a:t>
            </a:r>
            <a:r>
              <a:rPr lang="es-ES_tradnl" sz="2800" dirty="0" smtClean="0">
                <a:solidFill>
                  <a:srgbClr val="C00000"/>
                </a:solidFill>
              </a:rPr>
              <a:t>estos estereotipos sobrevivieron hasta mediados de siglo </a:t>
            </a:r>
          </a:p>
          <a:p>
            <a:r>
              <a:rPr lang="es-ES_tradnl" sz="2800" b="1" dirty="0" smtClean="0">
                <a:solidFill>
                  <a:srgbClr val="C00000"/>
                </a:solidFill>
              </a:rPr>
              <a:t> En los </a:t>
            </a:r>
            <a:r>
              <a:rPr lang="es-ES_tradnl" sz="2800" b="1" dirty="0" err="1" smtClean="0">
                <a:solidFill>
                  <a:srgbClr val="C00000"/>
                </a:solidFill>
              </a:rPr>
              <a:t>útimos</a:t>
            </a:r>
            <a:r>
              <a:rPr lang="es-ES_tradnl" sz="2800" b="1" dirty="0" smtClean="0">
                <a:solidFill>
                  <a:srgbClr val="C00000"/>
                </a:solidFill>
              </a:rPr>
              <a:t> 35 años </a:t>
            </a:r>
            <a:r>
              <a:rPr lang="es-ES_tradnl" sz="2800" dirty="0" smtClean="0">
                <a:solidFill>
                  <a:srgbClr val="C00000"/>
                </a:solidFill>
              </a:rPr>
              <a:t>la imagen de España va ganado fuerza como resultado de cambios políticos, culturales y sociales y empresariales, tanto en España como en EEUU</a:t>
            </a:r>
          </a:p>
          <a:p>
            <a:r>
              <a:rPr lang="es-ES_tradnl" sz="2800" dirty="0" smtClean="0">
                <a:solidFill>
                  <a:srgbClr val="C00000"/>
                </a:solidFill>
              </a:rPr>
              <a:t>En el año 2015 </a:t>
            </a:r>
            <a:r>
              <a:rPr lang="es-ES_tradnl" sz="2800" b="1" dirty="0" smtClean="0">
                <a:solidFill>
                  <a:srgbClr val="C00000"/>
                </a:solidFill>
              </a:rPr>
              <a:t>68 millones de americanos </a:t>
            </a:r>
            <a:r>
              <a:rPr lang="es-ES_tradnl" sz="2800" dirty="0" smtClean="0">
                <a:solidFill>
                  <a:srgbClr val="C00000"/>
                </a:solidFill>
              </a:rPr>
              <a:t>han viajado fuera de su país de turismo pero </a:t>
            </a:r>
            <a:r>
              <a:rPr lang="es-ES_tradnl" sz="2800" b="1" dirty="0" smtClean="0">
                <a:solidFill>
                  <a:srgbClr val="C00000"/>
                </a:solidFill>
              </a:rPr>
              <a:t>solo el 1.2% (816.000) han venido a España. </a:t>
            </a:r>
            <a:r>
              <a:rPr lang="es-ES_tradnl" sz="2800" dirty="0" smtClean="0">
                <a:solidFill>
                  <a:srgbClr val="C00000"/>
                </a:solidFill>
              </a:rPr>
              <a:t>Solo supone el 2% de nuestros turistas pero es el </a:t>
            </a:r>
            <a:r>
              <a:rPr lang="es-ES_tradnl" sz="2800" b="1" dirty="0" smtClean="0">
                <a:solidFill>
                  <a:srgbClr val="C00000"/>
                </a:solidFill>
              </a:rPr>
              <a:t>21% más que el año anterior</a:t>
            </a:r>
            <a:endParaRPr lang="es-ES" sz="2800" b="1" dirty="0">
              <a:solidFill>
                <a:srgbClr val="C00000"/>
              </a:solidFill>
            </a:endParaRPr>
          </a:p>
        </p:txBody>
      </p:sp>
    </p:spTree>
    <p:extLst>
      <p:ext uri="{BB962C8B-B14F-4D97-AF65-F5344CB8AC3E}">
        <p14:creationId xmlns:p14="http://schemas.microsoft.com/office/powerpoint/2010/main" val="931379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_tradnl" sz="2800" b="1" dirty="0"/>
              <a:t>NUNCA ESPAÑA FUE TAN RELEVANTE PARA LOS EEUU COMO EN LA SEGUNDA MITAD DEL SIGLO XVIII</a:t>
            </a:r>
            <a:endParaRPr lang="es-ES" sz="2800" b="1" dirty="0"/>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1800" y="1268760"/>
            <a:ext cx="3672407" cy="5184576"/>
          </a:xfrm>
        </p:spPr>
      </p:pic>
    </p:spTree>
    <p:extLst>
      <p:ext uri="{BB962C8B-B14F-4D97-AF65-F5344CB8AC3E}">
        <p14:creationId xmlns:p14="http://schemas.microsoft.com/office/powerpoint/2010/main" val="41881776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683568" y="446807"/>
            <a:ext cx="7772400" cy="1470025"/>
          </a:xfrm>
        </p:spPr>
        <p:txBody>
          <a:bodyPr/>
          <a:lstStyle/>
          <a:p>
            <a:r>
              <a:rPr lang="es-ES_tradnl" b="1" dirty="0" smtClean="0">
                <a:effectLst>
                  <a:outerShdw blurRad="38100" dist="38100" dir="2700000" algn="tl">
                    <a:srgbClr val="000000">
                      <a:alpha val="43137"/>
                    </a:srgbClr>
                  </a:outerShdw>
                </a:effectLst>
              </a:rPr>
              <a:t>EL CONTEXTO HISTORICO DEL LIBRO DE EDUARDO GARRIGUES</a:t>
            </a:r>
            <a:endParaRPr lang="es-ES" b="1" dirty="0">
              <a:effectLst>
                <a:outerShdw blurRad="38100" dist="38100" dir="2700000" algn="tl">
                  <a:srgbClr val="000000">
                    <a:alpha val="43137"/>
                  </a:srgbClr>
                </a:outerShdw>
              </a:effectLst>
            </a:endParaRPr>
          </a:p>
        </p:txBody>
      </p:sp>
      <p:sp>
        <p:nvSpPr>
          <p:cNvPr id="5" name="4 Subtítulo"/>
          <p:cNvSpPr>
            <a:spLocks noGrp="1"/>
          </p:cNvSpPr>
          <p:nvPr>
            <p:ph type="subTitle" idx="1"/>
          </p:nvPr>
        </p:nvSpPr>
        <p:spPr>
          <a:xfrm>
            <a:off x="827584" y="1916832"/>
            <a:ext cx="7552928" cy="4536504"/>
          </a:xfrm>
        </p:spPr>
        <p:txBody>
          <a:bodyPr>
            <a:normAutofit lnSpcReduction="10000"/>
          </a:bodyPr>
          <a:lstStyle/>
          <a:p>
            <a:pPr algn="l"/>
            <a:r>
              <a:rPr lang="es-ES_tradnl" dirty="0" smtClean="0">
                <a:solidFill>
                  <a:srgbClr val="C00000"/>
                </a:solidFill>
              </a:rPr>
              <a:t>¿</a:t>
            </a:r>
            <a:r>
              <a:rPr lang="es-ES_tradnl" b="1" dirty="0" smtClean="0">
                <a:solidFill>
                  <a:srgbClr val="C00000"/>
                </a:solidFill>
              </a:rPr>
              <a:t>Qué se encontró Bernardo de Gálvez en Las Floridas tras la conquista de </a:t>
            </a:r>
            <a:r>
              <a:rPr lang="es-ES_tradnl" b="1" dirty="0" err="1" smtClean="0">
                <a:solidFill>
                  <a:srgbClr val="C00000"/>
                </a:solidFill>
              </a:rPr>
              <a:t>Panzacola</a:t>
            </a:r>
            <a:r>
              <a:rPr lang="es-ES_tradnl" b="1" dirty="0" smtClean="0">
                <a:solidFill>
                  <a:srgbClr val="C00000"/>
                </a:solidFill>
              </a:rPr>
              <a:t>?</a:t>
            </a:r>
          </a:p>
          <a:p>
            <a:pPr algn="l"/>
            <a:r>
              <a:rPr lang="es-ES_tradnl" dirty="0">
                <a:solidFill>
                  <a:srgbClr val="C00000"/>
                </a:solidFill>
              </a:rPr>
              <a:t>La ayuda española a la Independencia de Estados Unidos fue no solo </a:t>
            </a:r>
            <a:r>
              <a:rPr lang="es-ES_tradnl" b="1" dirty="0">
                <a:solidFill>
                  <a:srgbClr val="C00000"/>
                </a:solidFill>
              </a:rPr>
              <a:t>relevante por la toma de </a:t>
            </a:r>
            <a:r>
              <a:rPr lang="es-ES_tradnl" b="1" dirty="0" err="1">
                <a:solidFill>
                  <a:srgbClr val="C00000"/>
                </a:solidFill>
              </a:rPr>
              <a:t>Panzacola</a:t>
            </a:r>
            <a:r>
              <a:rPr lang="es-ES_tradnl" b="1" dirty="0">
                <a:solidFill>
                  <a:srgbClr val="C00000"/>
                </a:solidFill>
              </a:rPr>
              <a:t> por Bernardo de </a:t>
            </a:r>
            <a:r>
              <a:rPr lang="es-ES_tradnl" b="1" dirty="0" err="1">
                <a:solidFill>
                  <a:srgbClr val="C00000"/>
                </a:solidFill>
              </a:rPr>
              <a:t>Galvez</a:t>
            </a:r>
            <a:r>
              <a:rPr lang="es-ES_tradnl" dirty="0">
                <a:solidFill>
                  <a:srgbClr val="C00000"/>
                </a:solidFill>
              </a:rPr>
              <a:t>, sino por su </a:t>
            </a:r>
            <a:r>
              <a:rPr lang="es-ES_tradnl" b="1" dirty="0">
                <a:solidFill>
                  <a:srgbClr val="C00000"/>
                </a:solidFill>
              </a:rPr>
              <a:t>ayuda económica a los rebeldes norteamericanos </a:t>
            </a:r>
            <a:r>
              <a:rPr lang="es-ES_tradnl" dirty="0">
                <a:solidFill>
                  <a:srgbClr val="C00000"/>
                </a:solidFill>
              </a:rPr>
              <a:t>y por la </a:t>
            </a:r>
            <a:r>
              <a:rPr lang="es-ES_tradnl" b="1" dirty="0">
                <a:solidFill>
                  <a:srgbClr val="C00000"/>
                </a:solidFill>
              </a:rPr>
              <a:t>enorme extensión de los territorios españoles en el Golfo de </a:t>
            </a:r>
            <a:r>
              <a:rPr lang="es-ES_tradnl" b="1" dirty="0" err="1" smtClean="0">
                <a:solidFill>
                  <a:srgbClr val="C00000"/>
                </a:solidFill>
              </a:rPr>
              <a:t>Mexico</a:t>
            </a:r>
            <a:r>
              <a:rPr lang="es-ES_tradnl" b="1" dirty="0" smtClean="0">
                <a:solidFill>
                  <a:srgbClr val="C00000"/>
                </a:solidFill>
              </a:rPr>
              <a:t> tras el Tratado de Paz 1783</a:t>
            </a:r>
            <a:endParaRPr lang="es-ES_tradnl" b="1" dirty="0">
              <a:solidFill>
                <a:srgbClr val="C00000"/>
              </a:solidFill>
            </a:endParaRPr>
          </a:p>
          <a:p>
            <a:pPr algn="l"/>
            <a:endParaRPr lang="es-ES_tradnl" dirty="0">
              <a:solidFill>
                <a:srgbClr val="C00000"/>
              </a:solidFill>
            </a:endParaRPr>
          </a:p>
          <a:p>
            <a:endParaRPr lang="es-ES" b="1" dirty="0">
              <a:solidFill>
                <a:srgbClr val="C00000"/>
              </a:solidFill>
            </a:endParaRPr>
          </a:p>
        </p:txBody>
      </p:sp>
    </p:spTree>
    <p:extLst>
      <p:ext uri="{BB962C8B-B14F-4D97-AF65-F5344CB8AC3E}">
        <p14:creationId xmlns:p14="http://schemas.microsoft.com/office/powerpoint/2010/main" val="23081448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sz="4000" b="1" dirty="0" smtClean="0"/>
              <a:t>MAPA DE “LAS FLORIDAS” ESPAÑOLAS</a:t>
            </a:r>
            <a:br>
              <a:rPr lang="es-ES_tradnl" sz="4000" b="1" dirty="0" smtClean="0"/>
            </a:br>
            <a:endParaRPr lang="es-ES" sz="40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00808"/>
            <a:ext cx="7749178" cy="4381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8056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sz="4000" b="1" dirty="0" smtClean="0"/>
              <a:t>DOS ETAPAS ENTRE DOS TRATADOS;</a:t>
            </a:r>
            <a:br>
              <a:rPr lang="es-ES_tradnl" sz="4000" b="1" dirty="0" smtClean="0"/>
            </a:br>
            <a:r>
              <a:rPr lang="es-ES_tradnl" sz="4000" b="1" dirty="0" smtClean="0"/>
              <a:t>DE LA GRAN POTENCIA A LA IMPOTENCIA</a:t>
            </a:r>
            <a:endParaRPr lang="es-ES" sz="4000" b="1" dirty="0"/>
          </a:p>
        </p:txBody>
      </p:sp>
      <p:sp>
        <p:nvSpPr>
          <p:cNvPr id="3" name="2 Marcador de contenido"/>
          <p:cNvSpPr>
            <a:spLocks noGrp="1"/>
          </p:cNvSpPr>
          <p:nvPr>
            <p:ph idx="1"/>
          </p:nvPr>
        </p:nvSpPr>
        <p:spPr/>
        <p:txBody>
          <a:bodyPr/>
          <a:lstStyle/>
          <a:p>
            <a:r>
              <a:rPr lang="es-ES_tradnl" b="1" dirty="0" smtClean="0">
                <a:solidFill>
                  <a:srgbClr val="C00000"/>
                </a:solidFill>
              </a:rPr>
              <a:t>1783-1795 : EL ULTIMO INTENTO PARA  DEFENDER, POBLAR Y COLONIZAR LAS FLORIDAS</a:t>
            </a:r>
          </a:p>
          <a:p>
            <a:endParaRPr lang="es-ES_tradnl" b="1" dirty="0">
              <a:solidFill>
                <a:srgbClr val="C00000"/>
              </a:solidFill>
            </a:endParaRPr>
          </a:p>
          <a:p>
            <a:r>
              <a:rPr lang="es-ES_tradnl" b="1" dirty="0" smtClean="0">
                <a:solidFill>
                  <a:srgbClr val="C00000"/>
                </a:solidFill>
              </a:rPr>
              <a:t>1795-1819 : PERDIDA GRADUAL DE PODER Y DE TERRITORIOS</a:t>
            </a:r>
            <a:endParaRPr lang="es-ES" b="1" dirty="0">
              <a:solidFill>
                <a:srgbClr val="C00000"/>
              </a:solidFill>
            </a:endParaRPr>
          </a:p>
        </p:txBody>
      </p:sp>
    </p:spTree>
    <p:extLst>
      <p:ext uri="{BB962C8B-B14F-4D97-AF65-F5344CB8AC3E}">
        <p14:creationId xmlns:p14="http://schemas.microsoft.com/office/powerpoint/2010/main" val="42104640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sz="4000" b="1" dirty="0" smtClean="0"/>
              <a:t>1.TODO UN RETO PARA DEFENDER, FINANCIAR Y CONTROLAR</a:t>
            </a:r>
            <a:endParaRPr lang="es-ES" sz="4000" b="1" dirty="0"/>
          </a:p>
        </p:txBody>
      </p:sp>
      <p:sp>
        <p:nvSpPr>
          <p:cNvPr id="3" name="2 Marcador de contenido"/>
          <p:cNvSpPr>
            <a:spLocks noGrp="1"/>
          </p:cNvSpPr>
          <p:nvPr>
            <p:ph idx="1"/>
          </p:nvPr>
        </p:nvSpPr>
        <p:spPr/>
        <p:txBody>
          <a:bodyPr>
            <a:normAutofit/>
          </a:bodyPr>
          <a:lstStyle/>
          <a:p>
            <a:r>
              <a:rPr lang="es-ES_tradnl" sz="3600" b="1" dirty="0" smtClean="0">
                <a:solidFill>
                  <a:srgbClr val="C00000"/>
                </a:solidFill>
              </a:rPr>
              <a:t>La antigua rivalidad entre las potencias Europeas, Inglaterra Francia y España, que se disputaban la hegemonía en el golfo de </a:t>
            </a:r>
            <a:r>
              <a:rPr lang="es-ES_tradnl" sz="3600" b="1" dirty="0" err="1" smtClean="0">
                <a:solidFill>
                  <a:srgbClr val="C00000"/>
                </a:solidFill>
              </a:rPr>
              <a:t>Mexico</a:t>
            </a:r>
            <a:r>
              <a:rPr lang="es-ES_tradnl" sz="3600" b="1" dirty="0" smtClean="0">
                <a:solidFill>
                  <a:srgbClr val="C00000"/>
                </a:solidFill>
              </a:rPr>
              <a:t>, continuó tras el Tratado de 1783 con la incorporación de un nuevo rival, joven y vigoroso: Los Estados Unidos</a:t>
            </a:r>
            <a:endParaRPr lang="es-ES" sz="3600" b="1" dirty="0">
              <a:solidFill>
                <a:srgbClr val="C00000"/>
              </a:solidFill>
            </a:endParaRPr>
          </a:p>
        </p:txBody>
      </p:sp>
    </p:spTree>
    <p:extLst>
      <p:ext uri="{BB962C8B-B14F-4D97-AF65-F5344CB8AC3E}">
        <p14:creationId xmlns:p14="http://schemas.microsoft.com/office/powerpoint/2010/main" val="30379833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marL="0" indent="0"/>
            <a:r>
              <a:rPr lang="es-ES_tradnl" b="1" dirty="0" smtClean="0"/>
              <a:t/>
            </a:r>
            <a:br>
              <a:rPr lang="es-ES_tradnl" b="1" dirty="0" smtClean="0"/>
            </a:br>
            <a:r>
              <a:rPr lang="es-ES_tradnl" sz="4000" b="1" dirty="0" smtClean="0"/>
              <a:t> 1.UN TRATADO CONFLICTIVO CON</a:t>
            </a:r>
            <a:r>
              <a:rPr lang="es-ES_tradnl" sz="4000" b="1" dirty="0"/>
              <a:t/>
            </a:r>
            <a:br>
              <a:rPr lang="es-ES_tradnl" sz="4000" b="1" dirty="0"/>
            </a:br>
            <a:r>
              <a:rPr lang="es-ES_tradnl" sz="4000" b="1" dirty="0" smtClean="0"/>
              <a:t> </a:t>
            </a:r>
            <a:r>
              <a:rPr lang="es-ES_tradnl" sz="4000" b="1" dirty="0"/>
              <a:t>LÍMITES </a:t>
            </a:r>
            <a:r>
              <a:rPr lang="es-ES_tradnl" sz="4000" b="1" dirty="0" smtClean="0"/>
              <a:t>IMPRECISOS , PAZ DE1783</a:t>
            </a:r>
            <a:r>
              <a:rPr lang="es-ES" b="1" dirty="0"/>
              <a:t/>
            </a:r>
            <a:br>
              <a:rPr lang="es-ES" b="1" dirty="0"/>
            </a:br>
            <a:endParaRPr lang="es-ES" dirty="0"/>
          </a:p>
        </p:txBody>
      </p:sp>
      <p:sp>
        <p:nvSpPr>
          <p:cNvPr id="3" name="2 Marcador de contenido"/>
          <p:cNvSpPr>
            <a:spLocks noGrp="1"/>
          </p:cNvSpPr>
          <p:nvPr>
            <p:ph idx="1"/>
          </p:nvPr>
        </p:nvSpPr>
        <p:spPr/>
        <p:txBody>
          <a:bodyPr>
            <a:normAutofit/>
          </a:bodyPr>
          <a:lstStyle/>
          <a:p>
            <a:pPr marL="0" indent="0">
              <a:buNone/>
            </a:pPr>
            <a:r>
              <a:rPr lang="es-ES_tradnl" sz="2800" b="1" dirty="0" smtClean="0">
                <a:solidFill>
                  <a:srgbClr val="C00000"/>
                </a:solidFill>
              </a:rPr>
              <a:t>Si hubo una paz que no consiguió pacificar fue la de 1783. </a:t>
            </a:r>
            <a:r>
              <a:rPr lang="es-ES_tradnl" sz="2800" dirty="0" smtClean="0">
                <a:solidFill>
                  <a:srgbClr val="C00000"/>
                </a:solidFill>
              </a:rPr>
              <a:t>Tanto España como Estados Unidos reclamaban, basándose en sus respectivos tratados bilaterales con Inglaterra, </a:t>
            </a:r>
            <a:r>
              <a:rPr lang="es-ES_tradnl" sz="2800" b="1" dirty="0" smtClean="0">
                <a:solidFill>
                  <a:srgbClr val="C00000"/>
                </a:solidFill>
              </a:rPr>
              <a:t>una extensa franja de territorio por el límite norte de Florida Occidental, entre los paralelos 31º y32º 26´latitud norte, que albergaba el corazón del territorio indio del Sur. </a:t>
            </a:r>
            <a:r>
              <a:rPr lang="es-ES_tradnl" sz="2800" dirty="0" smtClean="0">
                <a:solidFill>
                  <a:srgbClr val="C00000"/>
                </a:solidFill>
              </a:rPr>
              <a:t>Incluía pues el territorio de </a:t>
            </a:r>
            <a:r>
              <a:rPr lang="es-ES_tradnl" sz="2800" b="1" dirty="0" smtClean="0">
                <a:solidFill>
                  <a:srgbClr val="C00000"/>
                </a:solidFill>
              </a:rPr>
              <a:t>Natchez, de gran importancia para el comercio en el rio Mississippi.</a:t>
            </a:r>
            <a:endParaRPr lang="es-ES" sz="2800" b="1" dirty="0">
              <a:solidFill>
                <a:srgbClr val="C00000"/>
              </a:solidFill>
            </a:endParaRPr>
          </a:p>
        </p:txBody>
      </p:sp>
    </p:spTree>
    <p:extLst>
      <p:ext uri="{BB962C8B-B14F-4D97-AF65-F5344CB8AC3E}">
        <p14:creationId xmlns:p14="http://schemas.microsoft.com/office/powerpoint/2010/main" val="8008666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sz="4000" b="1" dirty="0" smtClean="0"/>
              <a:t>MAPA DE LAS POSESIONES ESPAÑOLAS EN AMERICA DEL NORTE 1783</a:t>
            </a:r>
            <a:endParaRPr lang="es-ES" sz="4000" b="1" dirty="0"/>
          </a:p>
        </p:txBody>
      </p:sp>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7" y="1772816"/>
            <a:ext cx="7056785" cy="4536504"/>
          </a:xfrm>
        </p:spPr>
      </p:pic>
    </p:spTree>
    <p:extLst>
      <p:ext uri="{BB962C8B-B14F-4D97-AF65-F5344CB8AC3E}">
        <p14:creationId xmlns:p14="http://schemas.microsoft.com/office/powerpoint/2010/main" val="26872568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b="1" dirty="0" smtClean="0"/>
              <a:t>2. UN INMENSO TERRITORIO DESPOBLADO Y POBRE</a:t>
            </a:r>
            <a:endParaRPr lang="es-ES" b="1" dirty="0"/>
          </a:p>
        </p:txBody>
      </p:sp>
      <p:sp>
        <p:nvSpPr>
          <p:cNvPr id="3" name="2 Marcador de contenido"/>
          <p:cNvSpPr>
            <a:spLocks noGrp="1"/>
          </p:cNvSpPr>
          <p:nvPr>
            <p:ph idx="1"/>
          </p:nvPr>
        </p:nvSpPr>
        <p:spPr/>
        <p:txBody>
          <a:bodyPr>
            <a:normAutofit fontScale="92500" lnSpcReduction="20000"/>
          </a:bodyPr>
          <a:lstStyle/>
          <a:p>
            <a:pPr marL="0" indent="0">
              <a:buNone/>
            </a:pPr>
            <a:r>
              <a:rPr lang="es-ES_tradnl" sz="2400" b="1" dirty="0" smtClean="0"/>
              <a:t>Cuando el Gobernador Céspedes llegó a San Agustín había en Florida Oriental 1390 habitantes de los cuales 490 eran esclavos en las plantaciones inglesas.</a:t>
            </a:r>
          </a:p>
          <a:p>
            <a:pPr marL="0" indent="0">
              <a:buNone/>
            </a:pPr>
            <a:endParaRPr lang="es-ES_tradnl" sz="2400" b="1" dirty="0" smtClean="0"/>
          </a:p>
          <a:p>
            <a:pPr marL="0" indent="0">
              <a:buNone/>
            </a:pPr>
            <a:r>
              <a:rPr lang="es-ES_tradnl" sz="2400" b="1" dirty="0" smtClean="0">
                <a:solidFill>
                  <a:srgbClr val="C00000"/>
                </a:solidFill>
              </a:rPr>
              <a:t>“</a:t>
            </a:r>
            <a:r>
              <a:rPr lang="es-ES_tradnl" sz="2400" b="1" i="1" dirty="0" smtClean="0">
                <a:solidFill>
                  <a:srgbClr val="C00000"/>
                </a:solidFill>
              </a:rPr>
              <a:t>…que el Presidio y Provincia de San Agustín tiene unas fortificaciones malas e inútiles…que de nada sirve su establecimiento para propagar la verdadera Religión …que sus habitantes son despreciables por su calidad y cortísimo número; que no tiene ganados, que sus producciones y frutos no merecen la menor consideración; que no es capaz de comercio alguno… y por último que es inútil, bajo todos los aspectos al Estado… luego es mui conveniente á la España deshacerse de ella.”</a:t>
            </a:r>
          </a:p>
          <a:p>
            <a:endParaRPr lang="es-ES_tradnl" sz="2400" b="1" i="1" dirty="0">
              <a:solidFill>
                <a:srgbClr val="C00000"/>
              </a:solidFill>
            </a:endParaRPr>
          </a:p>
          <a:p>
            <a:endParaRPr lang="es-ES_tradnl" sz="1800" dirty="0" smtClean="0">
              <a:solidFill>
                <a:srgbClr val="C00000"/>
              </a:solidFill>
            </a:endParaRPr>
          </a:p>
          <a:p>
            <a:pPr marL="0" indent="0" algn="ctr">
              <a:buNone/>
            </a:pPr>
            <a:r>
              <a:rPr lang="es-ES_tradnl" sz="1800" dirty="0" smtClean="0"/>
              <a:t>Discurso de D. José Salcedo a D. Antonio Valdés para traslado al Conde de Floridablanca, 20 de agosto de 1788 AHN/ leg.3899, </a:t>
            </a:r>
            <a:r>
              <a:rPr lang="es-ES_tradnl" sz="1800" dirty="0" err="1" smtClean="0"/>
              <a:t>Exp</a:t>
            </a:r>
            <a:r>
              <a:rPr lang="es-ES_tradnl" sz="1800" dirty="0" smtClean="0"/>
              <a:t> 7 nº 6</a:t>
            </a:r>
          </a:p>
          <a:p>
            <a:endParaRPr lang="es-ES" dirty="0"/>
          </a:p>
        </p:txBody>
      </p:sp>
    </p:spTree>
    <p:extLst>
      <p:ext uri="{BB962C8B-B14F-4D97-AF65-F5344CB8AC3E}">
        <p14:creationId xmlns:p14="http://schemas.microsoft.com/office/powerpoint/2010/main" val="30538308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42685" y="1556657"/>
            <a:ext cx="8229600" cy="4525963"/>
          </a:xfrm>
        </p:spPr>
        <p:txBody>
          <a:bodyPr>
            <a:normAutofit lnSpcReduction="10000"/>
          </a:bodyPr>
          <a:lstStyle/>
          <a:p>
            <a:r>
              <a:rPr lang="es-ES_tradnl" sz="2800" b="1" i="1" dirty="0" smtClean="0">
                <a:solidFill>
                  <a:srgbClr val="C00000"/>
                </a:solidFill>
              </a:rPr>
              <a:t>San Agustín de la Florida </a:t>
            </a:r>
            <a:r>
              <a:rPr lang="es-ES_tradnl" sz="2800" b="1" i="1" dirty="0">
                <a:solidFill>
                  <a:srgbClr val="C00000"/>
                </a:solidFill>
              </a:rPr>
              <a:t>,</a:t>
            </a:r>
            <a:r>
              <a:rPr lang="es-ES_tradnl" sz="2800" b="1" i="1" dirty="0" smtClean="0">
                <a:solidFill>
                  <a:srgbClr val="C00000"/>
                </a:solidFill>
              </a:rPr>
              <a:t> </a:t>
            </a:r>
            <a:r>
              <a:rPr lang="es-ES_tradnl" sz="2800" b="1" i="1" dirty="0" err="1" smtClean="0">
                <a:solidFill>
                  <a:srgbClr val="C00000"/>
                </a:solidFill>
              </a:rPr>
              <a:t>Panzacola</a:t>
            </a:r>
            <a:r>
              <a:rPr lang="es-ES_tradnl" sz="2800" b="1" i="1" dirty="0" smtClean="0">
                <a:solidFill>
                  <a:srgbClr val="C00000"/>
                </a:solidFill>
              </a:rPr>
              <a:t> </a:t>
            </a:r>
            <a:r>
              <a:rPr lang="es-ES_tradnl" sz="2800" i="1" dirty="0" smtClean="0">
                <a:solidFill>
                  <a:srgbClr val="C00000"/>
                </a:solidFill>
              </a:rPr>
              <a:t>con solo un batallón de 460 hombres mermados por enfermedades, muerte y deserción</a:t>
            </a:r>
            <a:endParaRPr lang="es-ES_tradnl" sz="2800" b="1" i="1" dirty="0" smtClean="0">
              <a:solidFill>
                <a:srgbClr val="C00000"/>
              </a:solidFill>
            </a:endParaRPr>
          </a:p>
          <a:p>
            <a:endParaRPr lang="es-ES_tradnl" sz="2800" i="1" dirty="0">
              <a:solidFill>
                <a:srgbClr val="C00000"/>
              </a:solidFill>
            </a:endParaRPr>
          </a:p>
          <a:p>
            <a:r>
              <a:rPr lang="es-ES_tradnl" sz="2800" b="1" i="1" dirty="0" smtClean="0">
                <a:solidFill>
                  <a:srgbClr val="C00000"/>
                </a:solidFill>
              </a:rPr>
              <a:t>Los Fuertes </a:t>
            </a:r>
            <a:r>
              <a:rPr lang="es-ES_tradnl" sz="2800" b="1" i="1" dirty="0" err="1" smtClean="0">
                <a:solidFill>
                  <a:srgbClr val="C00000"/>
                </a:solidFill>
              </a:rPr>
              <a:t>Mobila</a:t>
            </a:r>
            <a:r>
              <a:rPr lang="es-ES_tradnl" sz="2800" b="1" i="1" dirty="0" smtClean="0">
                <a:solidFill>
                  <a:srgbClr val="C00000"/>
                </a:solidFill>
              </a:rPr>
              <a:t>, Natchez</a:t>
            </a:r>
            <a:r>
              <a:rPr lang="es-ES_tradnl" sz="2800" b="1" i="1" dirty="0">
                <a:solidFill>
                  <a:srgbClr val="C00000"/>
                </a:solidFill>
              </a:rPr>
              <a:t>, </a:t>
            </a:r>
            <a:r>
              <a:rPr lang="es-ES_tradnl" sz="2800" b="1" i="1" dirty="0" smtClean="0">
                <a:solidFill>
                  <a:srgbClr val="C00000"/>
                </a:solidFill>
              </a:rPr>
              <a:t>Baton Rouge, </a:t>
            </a:r>
            <a:r>
              <a:rPr lang="es-ES_tradnl" sz="2800" b="1" i="1" dirty="0" err="1" smtClean="0">
                <a:solidFill>
                  <a:srgbClr val="C00000"/>
                </a:solidFill>
              </a:rPr>
              <a:t>Tombecbé</a:t>
            </a:r>
            <a:r>
              <a:rPr lang="es-ES_tradnl" sz="2800" b="1" i="1" dirty="0" smtClean="0">
                <a:solidFill>
                  <a:srgbClr val="C00000"/>
                </a:solidFill>
              </a:rPr>
              <a:t> y Nogales, </a:t>
            </a:r>
            <a:r>
              <a:rPr lang="es-ES_tradnl" sz="2800" i="1" dirty="0" err="1" smtClean="0">
                <a:solidFill>
                  <a:srgbClr val="C00000"/>
                </a:solidFill>
              </a:rPr>
              <a:t>contruídos</a:t>
            </a:r>
            <a:r>
              <a:rPr lang="es-ES_tradnl" sz="2800" i="1" dirty="0" smtClean="0">
                <a:solidFill>
                  <a:srgbClr val="C00000"/>
                </a:solidFill>
              </a:rPr>
              <a:t> de arena y madera, medio derruidos…</a:t>
            </a:r>
            <a:endParaRPr lang="es-ES_tradnl" sz="2800" b="1" i="1" dirty="0" smtClean="0">
              <a:solidFill>
                <a:srgbClr val="C00000"/>
              </a:solidFill>
            </a:endParaRPr>
          </a:p>
          <a:p>
            <a:endParaRPr lang="es-ES_tradnl" sz="2800" i="1" dirty="0" smtClean="0">
              <a:solidFill>
                <a:srgbClr val="C00000"/>
              </a:solidFill>
            </a:endParaRPr>
          </a:p>
          <a:p>
            <a:pPr marL="0" indent="0">
              <a:buNone/>
            </a:pPr>
            <a:r>
              <a:rPr lang="es-ES_tradnl" sz="2400" i="1" dirty="0" smtClean="0"/>
              <a:t>Carta del Barón de </a:t>
            </a:r>
            <a:r>
              <a:rPr lang="es-ES_tradnl" sz="2400" i="1" dirty="0" err="1" smtClean="0"/>
              <a:t>Carondelet</a:t>
            </a:r>
            <a:r>
              <a:rPr lang="es-ES_tradnl" sz="2400" i="1" dirty="0" smtClean="0"/>
              <a:t> a D. Luis de Las Casas. ANH </a:t>
            </a:r>
            <a:r>
              <a:rPr lang="es-ES_tradnl" sz="2400" i="1" dirty="0" err="1" smtClean="0"/>
              <a:t>leg</a:t>
            </a:r>
            <a:r>
              <a:rPr lang="es-ES_tradnl" sz="2400" i="1" dirty="0" smtClean="0"/>
              <a:t>    3898 Ap1</a:t>
            </a:r>
            <a:endParaRPr lang="es-ES" sz="2400" i="1" dirty="0"/>
          </a:p>
        </p:txBody>
      </p:sp>
      <p:sp>
        <p:nvSpPr>
          <p:cNvPr id="4" name="3 Título"/>
          <p:cNvSpPr>
            <a:spLocks noGrp="1"/>
          </p:cNvSpPr>
          <p:nvPr>
            <p:ph type="title"/>
          </p:nvPr>
        </p:nvSpPr>
        <p:spPr/>
        <p:txBody>
          <a:bodyPr>
            <a:normAutofit fontScale="90000"/>
          </a:bodyPr>
          <a:lstStyle/>
          <a:p>
            <a:r>
              <a:rPr lang="es-ES_tradnl" sz="4000" b="1" dirty="0" smtClean="0"/>
              <a:t>UNAS FORTIFICACIONES EN MAL </a:t>
            </a:r>
            <a:br>
              <a:rPr lang="es-ES_tradnl" sz="4000" b="1" dirty="0" smtClean="0"/>
            </a:br>
            <a:r>
              <a:rPr lang="es-ES_tradnl" sz="4000" b="1" dirty="0" smtClean="0"/>
              <a:t>ESTADO E INÚTILES</a:t>
            </a:r>
            <a:endParaRPr lang="es-ES" sz="4000" b="1" dirty="0"/>
          </a:p>
        </p:txBody>
      </p:sp>
    </p:spTree>
    <p:extLst>
      <p:ext uri="{BB962C8B-B14F-4D97-AF65-F5344CB8AC3E}">
        <p14:creationId xmlns:p14="http://schemas.microsoft.com/office/powerpoint/2010/main" val="35333583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1143000"/>
          </a:xfrm>
        </p:spPr>
        <p:txBody>
          <a:bodyPr>
            <a:normAutofit/>
          </a:bodyPr>
          <a:lstStyle/>
          <a:p>
            <a:r>
              <a:rPr lang="es-ES_tradnl" sz="3200" b="1" dirty="0" smtClean="0"/>
              <a:t>4.UNOS TERRITORIOS FRONTERIZOS POBLADOS POR 45000 INDIOS, 13.000 GUERREROS    </a:t>
            </a:r>
            <a:endParaRPr lang="es-ES" sz="3200" b="1" dirty="0"/>
          </a:p>
        </p:txBody>
      </p:sp>
      <p:sp>
        <p:nvSpPr>
          <p:cNvPr id="3" name="2 Marcador de contenido"/>
          <p:cNvSpPr>
            <a:spLocks noGrp="1"/>
          </p:cNvSpPr>
          <p:nvPr>
            <p:ph idx="1"/>
          </p:nvPr>
        </p:nvSpPr>
        <p:spPr/>
        <p:txBody>
          <a:bodyPr>
            <a:normAutofit/>
          </a:bodyPr>
          <a:lstStyle/>
          <a:p>
            <a:pPr marL="0" indent="0">
              <a:buNone/>
            </a:pPr>
            <a:endParaRPr lang="es-ES_tradnl" sz="2800" dirty="0" smtClean="0">
              <a:solidFill>
                <a:srgbClr val="C00000"/>
              </a:solidFill>
            </a:endParaRPr>
          </a:p>
          <a:p>
            <a:r>
              <a:rPr lang="es-ES_tradnl" sz="2800" dirty="0" smtClean="0">
                <a:solidFill>
                  <a:srgbClr val="C00000"/>
                </a:solidFill>
              </a:rPr>
              <a:t>Las autoridades españolas en  Las Floridas, ante las limitaciones de sus enclaves defensivos tuvieron que </a:t>
            </a:r>
            <a:r>
              <a:rPr lang="es-ES_tradnl" sz="2800" b="1" dirty="0" smtClean="0">
                <a:solidFill>
                  <a:srgbClr val="C00000"/>
                </a:solidFill>
              </a:rPr>
              <a:t>apoyar su soberanía en ejercer su influencia sobre los indios limítrofes;</a:t>
            </a:r>
            <a:r>
              <a:rPr lang="es-ES_tradnl" sz="2800" dirty="0" smtClean="0">
                <a:solidFill>
                  <a:srgbClr val="C00000"/>
                </a:solidFill>
              </a:rPr>
              <a:t> entre las posesiones españolas y los establecimientos americanos más avanzados habitaban </a:t>
            </a:r>
            <a:r>
              <a:rPr lang="es-ES_tradnl" sz="2800" b="1" dirty="0" smtClean="0">
                <a:solidFill>
                  <a:srgbClr val="C00000"/>
                </a:solidFill>
              </a:rPr>
              <a:t>4 naciones de indios : </a:t>
            </a:r>
            <a:r>
              <a:rPr lang="es-ES_tradnl" sz="2800" b="1" i="1" dirty="0" err="1" smtClean="0">
                <a:solidFill>
                  <a:srgbClr val="C00000"/>
                </a:solidFill>
              </a:rPr>
              <a:t>chicachas</a:t>
            </a:r>
            <a:r>
              <a:rPr lang="es-ES_tradnl" sz="2800" b="1" i="1" dirty="0" smtClean="0">
                <a:solidFill>
                  <a:srgbClr val="C00000"/>
                </a:solidFill>
              </a:rPr>
              <a:t>, chactas, </a:t>
            </a:r>
            <a:r>
              <a:rPr lang="es-ES_tradnl" sz="2800" b="1" i="1" dirty="0" err="1" smtClean="0">
                <a:solidFill>
                  <a:srgbClr val="C00000"/>
                </a:solidFill>
              </a:rPr>
              <a:t>alibamones</a:t>
            </a:r>
            <a:r>
              <a:rPr lang="es-ES_tradnl" sz="2800" b="1" i="1" dirty="0" smtClean="0">
                <a:solidFill>
                  <a:srgbClr val="C00000"/>
                </a:solidFill>
              </a:rPr>
              <a:t> y </a:t>
            </a:r>
            <a:r>
              <a:rPr lang="es-ES_tradnl" sz="2800" b="1" i="1" dirty="0" err="1" smtClean="0">
                <a:solidFill>
                  <a:srgbClr val="C00000"/>
                </a:solidFill>
              </a:rPr>
              <a:t>creeks</a:t>
            </a:r>
            <a:r>
              <a:rPr lang="es-ES_tradnl" sz="2800" b="1" i="1" dirty="0" smtClean="0">
                <a:solidFill>
                  <a:srgbClr val="C00000"/>
                </a:solidFill>
              </a:rPr>
              <a:t> o </a:t>
            </a:r>
            <a:r>
              <a:rPr lang="es-ES_tradnl" sz="2800" b="1" i="1" dirty="0" err="1" smtClean="0">
                <a:solidFill>
                  <a:srgbClr val="C00000"/>
                </a:solidFill>
              </a:rPr>
              <a:t>Talapuches</a:t>
            </a:r>
            <a:endParaRPr lang="es-ES" sz="2800" b="1" dirty="0">
              <a:solidFill>
                <a:srgbClr val="C00000"/>
              </a:solidFill>
            </a:endParaRPr>
          </a:p>
        </p:txBody>
      </p:sp>
    </p:spTree>
    <p:extLst>
      <p:ext uri="{BB962C8B-B14F-4D97-AF65-F5344CB8AC3E}">
        <p14:creationId xmlns:p14="http://schemas.microsoft.com/office/powerpoint/2010/main" val="26624722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sz="4000" b="1" dirty="0" smtClean="0"/>
              <a:t>4. UNOS TERRITORIOS FRONTERIZOS POBLADOS POR INDIOS…</a:t>
            </a:r>
            <a:endParaRPr lang="es-ES" sz="4000" b="1" dirty="0"/>
          </a:p>
        </p:txBody>
      </p:sp>
      <p:sp>
        <p:nvSpPr>
          <p:cNvPr id="3" name="2 Marcador de contenido"/>
          <p:cNvSpPr>
            <a:spLocks noGrp="1"/>
          </p:cNvSpPr>
          <p:nvPr>
            <p:ph idx="1"/>
          </p:nvPr>
        </p:nvSpPr>
        <p:spPr>
          <a:xfrm>
            <a:off x="539552" y="1628800"/>
            <a:ext cx="8363272" cy="4997152"/>
          </a:xfrm>
        </p:spPr>
        <p:txBody>
          <a:bodyPr>
            <a:normAutofit fontScale="92500"/>
          </a:bodyPr>
          <a:lstStyle/>
          <a:p>
            <a:pPr marL="0" indent="0">
              <a:buNone/>
            </a:pPr>
            <a:r>
              <a:rPr lang="es-ES_tradnl" b="1" dirty="0" smtClean="0">
                <a:solidFill>
                  <a:srgbClr val="C00000"/>
                </a:solidFill>
              </a:rPr>
              <a:t>    … ¡</a:t>
            </a:r>
            <a:r>
              <a:rPr lang="es-ES_tradnl" sz="2800" b="1" dirty="0" smtClean="0">
                <a:solidFill>
                  <a:srgbClr val="C00000"/>
                </a:solidFill>
              </a:rPr>
              <a:t>acostumbrados a comerciar con los ingleses!</a:t>
            </a:r>
          </a:p>
          <a:p>
            <a:pPr marL="0" indent="0">
              <a:buNone/>
            </a:pPr>
            <a:r>
              <a:rPr lang="es-ES_tradnl" sz="2800" i="1" dirty="0" smtClean="0">
                <a:solidFill>
                  <a:srgbClr val="C00000"/>
                </a:solidFill>
              </a:rPr>
              <a:t>“los indios les entregaban pieles de venado que cazaban a cambio de una serie de géneros que fabricaban en Inglaterra como mantas, paños, lienzos, camisas, hilo, agujas, alfileres, alambres, espejos, abalorios, bermellón, tintas, ligas, pañuelos, tijeras, cuchillos, sillas de montar, sillones para las indias, hachas, </a:t>
            </a:r>
            <a:r>
              <a:rPr lang="es-ES_tradnl" sz="2800" i="1" dirty="0" err="1" smtClean="0">
                <a:solidFill>
                  <a:srgbClr val="C00000"/>
                </a:solidFill>
              </a:rPr>
              <a:t>hazadas</a:t>
            </a:r>
            <a:r>
              <a:rPr lang="es-ES_tradnl" sz="2800" i="1" dirty="0" smtClean="0">
                <a:solidFill>
                  <a:srgbClr val="C00000"/>
                </a:solidFill>
              </a:rPr>
              <a:t>, brazaletes, sortijas, golas de plata, </a:t>
            </a:r>
            <a:r>
              <a:rPr lang="es-ES_tradnl" sz="2800" b="1" i="1" dirty="0" smtClean="0">
                <a:solidFill>
                  <a:srgbClr val="C00000"/>
                </a:solidFill>
              </a:rPr>
              <a:t>fusiles, escopetas, </a:t>
            </a:r>
            <a:r>
              <a:rPr lang="es-ES_tradnl" sz="2800" i="1" dirty="0" smtClean="0">
                <a:solidFill>
                  <a:srgbClr val="C00000"/>
                </a:solidFill>
              </a:rPr>
              <a:t>navajas de afeitar y otras chucherías…”</a:t>
            </a:r>
          </a:p>
          <a:p>
            <a:pPr marL="0" indent="0">
              <a:buNone/>
            </a:pPr>
            <a:endParaRPr lang="es-ES_tradnl" sz="2800" i="1" dirty="0">
              <a:solidFill>
                <a:srgbClr val="C00000"/>
              </a:solidFill>
            </a:endParaRPr>
          </a:p>
          <a:p>
            <a:pPr marL="0" indent="0">
              <a:buNone/>
            </a:pPr>
            <a:endParaRPr lang="es-ES_tradnl" sz="2800" i="1" dirty="0" smtClean="0">
              <a:solidFill>
                <a:srgbClr val="C00000"/>
              </a:solidFill>
            </a:endParaRPr>
          </a:p>
          <a:p>
            <a:pPr marL="0" indent="0">
              <a:buNone/>
            </a:pPr>
            <a:r>
              <a:rPr lang="es-ES_tradnl" sz="2000" i="1" dirty="0" smtClean="0"/>
              <a:t>Discurso sobre indios, trato y comercio por Céspedes, Gobernador de San Agustín, nov.1786 AHN/E/Leg.3885bis. Exp.8 nº 21</a:t>
            </a:r>
            <a:endParaRPr lang="es-ES" sz="2000" i="1" dirty="0"/>
          </a:p>
        </p:txBody>
      </p:sp>
    </p:spTree>
    <p:extLst>
      <p:ext uri="{BB962C8B-B14F-4D97-AF65-F5344CB8AC3E}">
        <p14:creationId xmlns:p14="http://schemas.microsoft.com/office/powerpoint/2010/main" val="5165549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sz="3600" b="1" dirty="0" smtClean="0"/>
              <a:t> 5. LOS INDIOS: UNA FRONTERA HUMANA PARA FRENAR LAS ANSIAS EXPANSIVAS </a:t>
            </a:r>
            <a:br>
              <a:rPr lang="es-ES_tradnl" sz="3600" b="1" dirty="0" smtClean="0"/>
            </a:br>
            <a:r>
              <a:rPr lang="es-ES_tradnl" sz="3600" b="1" dirty="0" smtClean="0"/>
              <a:t>DE LOS AMERICANOS</a:t>
            </a:r>
            <a:endParaRPr lang="es-ES" sz="3600" b="1" dirty="0"/>
          </a:p>
        </p:txBody>
      </p:sp>
      <p:sp>
        <p:nvSpPr>
          <p:cNvPr id="3" name="2 Marcador de contenido"/>
          <p:cNvSpPr>
            <a:spLocks noGrp="1"/>
          </p:cNvSpPr>
          <p:nvPr>
            <p:ph idx="1"/>
          </p:nvPr>
        </p:nvSpPr>
        <p:spPr>
          <a:xfrm>
            <a:off x="457200" y="2085109"/>
            <a:ext cx="8229600" cy="4525963"/>
          </a:xfrm>
        </p:spPr>
        <p:txBody>
          <a:bodyPr>
            <a:normAutofit/>
          </a:bodyPr>
          <a:lstStyle/>
          <a:p>
            <a:r>
              <a:rPr lang="es-ES_tradnl" sz="2800" b="1" i="1" dirty="0" smtClean="0">
                <a:solidFill>
                  <a:srgbClr val="C00000"/>
                </a:solidFill>
              </a:rPr>
              <a:t>“… el punto de comercio con los indios es la baza sobre la que deben fundarse las esperanzas de una paz sólida , así para mantenerla en nuestra amistad ,como para que nos sirvan de barrera y favorezcan nuestro partido, o que a lo menos tengamos con ellos un aparente apoyo de protección y socorro”</a:t>
            </a:r>
          </a:p>
          <a:p>
            <a:endParaRPr lang="es-ES_tradnl" sz="2800" b="1" i="1" dirty="0">
              <a:solidFill>
                <a:srgbClr val="C00000"/>
              </a:solidFill>
            </a:endParaRPr>
          </a:p>
          <a:p>
            <a:pPr marL="0" indent="0" algn="ctr">
              <a:buNone/>
            </a:pPr>
            <a:r>
              <a:rPr lang="es-ES_tradnl" sz="2000" dirty="0" smtClean="0"/>
              <a:t>Carta del Conde de Gálvez a D. José de Gálvez desde la Habana en 1785.</a:t>
            </a:r>
          </a:p>
          <a:p>
            <a:pPr marL="0" indent="0" algn="ctr">
              <a:buNone/>
            </a:pPr>
            <a:r>
              <a:rPr lang="es-ES_tradnl" sz="2000" dirty="0" smtClean="0"/>
              <a:t>      AHN/E/ Leg.3898 Ap.1, </a:t>
            </a:r>
            <a:r>
              <a:rPr lang="es-ES_tradnl" sz="2000" dirty="0" err="1" smtClean="0"/>
              <a:t>desp.nº</a:t>
            </a:r>
            <a:r>
              <a:rPr lang="es-ES_tradnl" sz="2000" dirty="0" smtClean="0"/>
              <a:t> 27</a:t>
            </a:r>
            <a:endParaRPr lang="es-ES" sz="2000" dirty="0"/>
          </a:p>
        </p:txBody>
      </p:sp>
    </p:spTree>
    <p:extLst>
      <p:ext uri="{BB962C8B-B14F-4D97-AF65-F5344CB8AC3E}">
        <p14:creationId xmlns:p14="http://schemas.microsoft.com/office/powerpoint/2010/main" val="34558586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_tradnl" sz="2800" b="1" dirty="0"/>
              <a:t>5</a:t>
            </a:r>
            <a:r>
              <a:rPr lang="es-ES_tradnl" sz="2800" b="1" dirty="0" smtClean="0"/>
              <a:t>. APROVECHANDO EL </a:t>
            </a:r>
            <a:r>
              <a:rPr lang="es-ES_tradnl" sz="2800" b="1" i="1" dirty="0" smtClean="0"/>
              <a:t>KNOW HOW </a:t>
            </a:r>
            <a:r>
              <a:rPr lang="es-ES_tradnl" sz="2800" b="1" dirty="0" smtClean="0"/>
              <a:t>DE LOS INGLESES, UNA CASA DE COMERCIO  INGLESA AL SERVICIO DE ESPAÑA PARA COMERCIAR CON LOS INDIOS</a:t>
            </a:r>
            <a:endParaRPr lang="es-ES" sz="2800" b="1" dirty="0"/>
          </a:p>
        </p:txBody>
      </p:sp>
      <p:sp>
        <p:nvSpPr>
          <p:cNvPr id="3" name="2 Marcador de contenido"/>
          <p:cNvSpPr>
            <a:spLocks noGrp="1"/>
          </p:cNvSpPr>
          <p:nvPr>
            <p:ph idx="1"/>
          </p:nvPr>
        </p:nvSpPr>
        <p:spPr/>
        <p:txBody>
          <a:bodyPr>
            <a:normAutofit/>
          </a:bodyPr>
          <a:lstStyle/>
          <a:p>
            <a:r>
              <a:rPr lang="es-ES_tradnl" sz="2800" b="1" dirty="0" smtClean="0">
                <a:solidFill>
                  <a:srgbClr val="C00000"/>
                </a:solidFill>
              </a:rPr>
              <a:t>PANTON&amp;LESLIE </a:t>
            </a:r>
            <a:r>
              <a:rPr lang="es-ES_tradnl" sz="2800" dirty="0" smtClean="0">
                <a:solidFill>
                  <a:srgbClr val="C00000"/>
                </a:solidFill>
              </a:rPr>
              <a:t> solicita permanecer en la Florida e incluso convertirse al Catolicismo… obtiene el permiso oficial en 1789!</a:t>
            </a:r>
          </a:p>
          <a:p>
            <a:r>
              <a:rPr lang="es-ES_tradnl" sz="2800" dirty="0" smtClean="0">
                <a:solidFill>
                  <a:srgbClr val="C00000"/>
                </a:solidFill>
              </a:rPr>
              <a:t>Se organizan </a:t>
            </a:r>
            <a:r>
              <a:rPr lang="es-ES_tradnl" sz="2800" b="1" dirty="0" smtClean="0">
                <a:solidFill>
                  <a:srgbClr val="C00000"/>
                </a:solidFill>
              </a:rPr>
              <a:t>Congresos de Indios en </a:t>
            </a:r>
            <a:r>
              <a:rPr lang="es-ES_tradnl" sz="2800" b="1" dirty="0" err="1" smtClean="0">
                <a:solidFill>
                  <a:srgbClr val="C00000"/>
                </a:solidFill>
              </a:rPr>
              <a:t>Panzacola</a:t>
            </a:r>
            <a:r>
              <a:rPr lang="es-ES_tradnl" sz="2800" b="1" dirty="0" smtClean="0">
                <a:solidFill>
                  <a:srgbClr val="C00000"/>
                </a:solidFill>
              </a:rPr>
              <a:t> </a:t>
            </a:r>
            <a:r>
              <a:rPr lang="es-ES_tradnl" sz="2800" dirty="0" smtClean="0">
                <a:solidFill>
                  <a:srgbClr val="C00000"/>
                </a:solidFill>
              </a:rPr>
              <a:t>y </a:t>
            </a:r>
            <a:r>
              <a:rPr lang="es-ES_tradnl" sz="2800" dirty="0" err="1" smtClean="0">
                <a:solidFill>
                  <a:srgbClr val="C00000"/>
                </a:solidFill>
              </a:rPr>
              <a:t>Mobila</a:t>
            </a:r>
            <a:r>
              <a:rPr lang="es-ES_tradnl" sz="2800" dirty="0" smtClean="0">
                <a:solidFill>
                  <a:srgbClr val="C00000"/>
                </a:solidFill>
              </a:rPr>
              <a:t> en 1784</a:t>
            </a:r>
          </a:p>
          <a:p>
            <a:r>
              <a:rPr lang="es-ES_tradnl" sz="2800" dirty="0" smtClean="0">
                <a:solidFill>
                  <a:srgbClr val="C00000"/>
                </a:solidFill>
              </a:rPr>
              <a:t>El Jefe de los Indios </a:t>
            </a:r>
            <a:r>
              <a:rPr lang="es-ES_tradnl" sz="2800" dirty="0" err="1" smtClean="0">
                <a:solidFill>
                  <a:srgbClr val="C00000"/>
                </a:solidFill>
              </a:rPr>
              <a:t>Talapuches</a:t>
            </a:r>
            <a:r>
              <a:rPr lang="es-ES_tradnl" sz="2800" dirty="0" smtClean="0">
                <a:solidFill>
                  <a:srgbClr val="C00000"/>
                </a:solidFill>
              </a:rPr>
              <a:t> o Creek, Alexander </a:t>
            </a:r>
            <a:r>
              <a:rPr lang="es-ES_tradnl" sz="2800" dirty="0" err="1" smtClean="0">
                <a:solidFill>
                  <a:srgbClr val="C00000"/>
                </a:solidFill>
              </a:rPr>
              <a:t>McGuillivray</a:t>
            </a:r>
            <a:r>
              <a:rPr lang="es-ES_tradnl" sz="2800" dirty="0" smtClean="0">
                <a:solidFill>
                  <a:srgbClr val="C00000"/>
                </a:solidFill>
              </a:rPr>
              <a:t>, ofrece sus servicios a S.M.C como </a:t>
            </a:r>
            <a:r>
              <a:rPr lang="es-ES_tradnl" sz="2800" b="1" dirty="0" smtClean="0">
                <a:solidFill>
                  <a:srgbClr val="C00000"/>
                </a:solidFill>
              </a:rPr>
              <a:t>Agente de Negocios Indios</a:t>
            </a:r>
          </a:p>
        </p:txBody>
      </p:sp>
    </p:spTree>
    <p:extLst>
      <p:ext uri="{BB962C8B-B14F-4D97-AF65-F5344CB8AC3E}">
        <p14:creationId xmlns:p14="http://schemas.microsoft.com/office/powerpoint/2010/main" val="38214313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sz="4000" b="1" dirty="0" smtClean="0"/>
              <a:t>5. A FALTA DE SOLDADOS Y CATÓLICOS,</a:t>
            </a:r>
            <a:br>
              <a:rPr lang="es-ES_tradnl" sz="4000" b="1" dirty="0" smtClean="0"/>
            </a:br>
            <a:r>
              <a:rPr lang="es-ES_tradnl" sz="4000" b="1" dirty="0" smtClean="0"/>
              <a:t> EL COMERCIO CON LOS INDIOS</a:t>
            </a:r>
            <a:endParaRPr lang="es-ES" sz="4000" b="1" dirty="0"/>
          </a:p>
        </p:txBody>
      </p:sp>
      <p:sp>
        <p:nvSpPr>
          <p:cNvPr id="3" name="2 Marcador de contenido"/>
          <p:cNvSpPr>
            <a:spLocks noGrp="1"/>
          </p:cNvSpPr>
          <p:nvPr>
            <p:ph idx="1"/>
          </p:nvPr>
        </p:nvSpPr>
        <p:spPr/>
        <p:txBody>
          <a:bodyPr>
            <a:normAutofit lnSpcReduction="10000"/>
          </a:bodyPr>
          <a:lstStyle/>
          <a:p>
            <a:r>
              <a:rPr lang="es-ES_tradnl" dirty="0" smtClean="0">
                <a:solidFill>
                  <a:srgbClr val="C00000"/>
                </a:solidFill>
              </a:rPr>
              <a:t>Así como en otras colonias españolas habían sido los soldados y los misioneros los principales baluartes defensivos de la Corona, </a:t>
            </a:r>
            <a:r>
              <a:rPr lang="es-ES_tradnl" b="1" dirty="0" smtClean="0">
                <a:solidFill>
                  <a:srgbClr val="C00000"/>
                </a:solidFill>
              </a:rPr>
              <a:t>en 1783 no pasaban de 40 a 50 los católicos convertidos en San Agustín.</a:t>
            </a:r>
          </a:p>
          <a:p>
            <a:r>
              <a:rPr lang="es-ES_tradnl" dirty="0" smtClean="0">
                <a:solidFill>
                  <a:srgbClr val="C00000"/>
                </a:solidFill>
              </a:rPr>
              <a:t>Por eso las autoridades españolas en Florida pedían recursos constantemente a  sus superiores para ejercer el comercio con los indios.</a:t>
            </a:r>
            <a:endParaRPr lang="es-ES" dirty="0">
              <a:solidFill>
                <a:srgbClr val="C00000"/>
              </a:solidFill>
            </a:endParaRPr>
          </a:p>
        </p:txBody>
      </p:sp>
    </p:spTree>
    <p:extLst>
      <p:ext uri="{BB962C8B-B14F-4D97-AF65-F5344CB8AC3E}">
        <p14:creationId xmlns:p14="http://schemas.microsoft.com/office/powerpoint/2010/main" val="39409741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sz="3200" b="1" dirty="0"/>
              <a:t>5</a:t>
            </a:r>
            <a:r>
              <a:rPr lang="es-ES_tradnl" sz="3200" b="1" dirty="0" smtClean="0"/>
              <a:t>. A FALTA DE SOLDADOS Y CATÓLICOS, </a:t>
            </a:r>
            <a:br>
              <a:rPr lang="es-ES_tradnl" sz="3200" b="1" dirty="0" smtClean="0"/>
            </a:br>
            <a:r>
              <a:rPr lang="es-ES_tradnl" sz="3200" b="1" dirty="0" smtClean="0"/>
              <a:t>EL COMERCIO CON LOS INDIOS…</a:t>
            </a:r>
            <a:r>
              <a:rPr lang="es-ES_tradnl" sz="4000" b="1" dirty="0" smtClean="0"/>
              <a:t> </a:t>
            </a:r>
            <a:endParaRPr lang="es-ES" sz="4000" b="1" dirty="0"/>
          </a:p>
        </p:txBody>
      </p:sp>
      <p:sp>
        <p:nvSpPr>
          <p:cNvPr id="3" name="2 Marcador de contenido"/>
          <p:cNvSpPr>
            <a:spLocks noGrp="1"/>
          </p:cNvSpPr>
          <p:nvPr>
            <p:ph idx="1"/>
          </p:nvPr>
        </p:nvSpPr>
        <p:spPr/>
        <p:txBody>
          <a:bodyPr>
            <a:normAutofit fontScale="92500" lnSpcReduction="20000"/>
          </a:bodyPr>
          <a:lstStyle/>
          <a:p>
            <a:pPr marL="0" indent="0">
              <a:buNone/>
            </a:pPr>
            <a:r>
              <a:rPr lang="es-ES_tradnl" dirty="0">
                <a:solidFill>
                  <a:srgbClr val="C00000"/>
                </a:solidFill>
              </a:rPr>
              <a:t>“</a:t>
            </a:r>
            <a:r>
              <a:rPr lang="es-ES_tradnl" i="1" dirty="0">
                <a:solidFill>
                  <a:srgbClr val="C00000"/>
                </a:solidFill>
              </a:rPr>
              <a:t>El estilo inglés de atraerse a los indios era un método costoso pero compensaba porque suponía una barrera nada despreciable contra las </a:t>
            </a:r>
            <a:r>
              <a:rPr lang="es-ES_tradnl" b="1" i="1" dirty="0">
                <a:solidFill>
                  <a:srgbClr val="C00000"/>
                </a:solidFill>
              </a:rPr>
              <a:t>ambiciosas usurpadoras miras que, pisando la huella de los ingleses, y aún con más calor y empeño, han formado los americanos,</a:t>
            </a:r>
            <a:r>
              <a:rPr lang="es-ES_tradnl" i="1" dirty="0">
                <a:solidFill>
                  <a:srgbClr val="C00000"/>
                </a:solidFill>
              </a:rPr>
              <a:t> lo que hace no parecer elegible en la actualidad reparar en gastos…” </a:t>
            </a:r>
            <a:endParaRPr lang="es-ES_tradnl" i="1" dirty="0" smtClean="0">
              <a:solidFill>
                <a:srgbClr val="C00000"/>
              </a:solidFill>
            </a:endParaRPr>
          </a:p>
          <a:p>
            <a:pPr marL="0" indent="0">
              <a:buNone/>
            </a:pPr>
            <a:endParaRPr lang="es-ES_tradnl" i="1" dirty="0">
              <a:solidFill>
                <a:srgbClr val="C00000"/>
              </a:solidFill>
            </a:endParaRPr>
          </a:p>
          <a:p>
            <a:pPr marL="0" indent="0" algn="ctr">
              <a:buNone/>
            </a:pPr>
            <a:r>
              <a:rPr lang="es-ES_tradnl" sz="2600" dirty="0" smtClean="0"/>
              <a:t>Carta </a:t>
            </a:r>
            <a:r>
              <a:rPr lang="es-ES_tradnl" sz="2600" dirty="0"/>
              <a:t>nº 21 de Céspedes al Conde de Gálvez 1784 AHN/E/ leg.3901.</a:t>
            </a:r>
            <a:endParaRPr lang="es-ES" sz="3500" dirty="0"/>
          </a:p>
        </p:txBody>
      </p:sp>
    </p:spTree>
    <p:extLst>
      <p:ext uri="{BB962C8B-B14F-4D97-AF65-F5344CB8AC3E}">
        <p14:creationId xmlns:p14="http://schemas.microsoft.com/office/powerpoint/2010/main" val="34346520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_tradnl" sz="3600" b="1" dirty="0" smtClean="0"/>
              <a:t>6. UNA CORRIENTE MIGRATORIA DE LOS NORTEAMERICANOS HACIA EL OESTE</a:t>
            </a:r>
            <a:endParaRPr lang="es-ES" sz="3600" b="1" dirty="0"/>
          </a:p>
        </p:txBody>
      </p:sp>
      <p:sp>
        <p:nvSpPr>
          <p:cNvPr id="3" name="2 Marcador de contenido"/>
          <p:cNvSpPr>
            <a:spLocks noGrp="1"/>
          </p:cNvSpPr>
          <p:nvPr>
            <p:ph idx="1"/>
          </p:nvPr>
        </p:nvSpPr>
        <p:spPr>
          <a:xfrm>
            <a:off x="467544" y="2780929"/>
            <a:ext cx="8568952" cy="3384376"/>
          </a:xfrm>
        </p:spPr>
        <p:txBody>
          <a:bodyPr/>
          <a:lstStyle/>
          <a:p>
            <a:r>
              <a:rPr lang="es-ES_tradnl" sz="2800" b="1" dirty="0" smtClean="0">
                <a:solidFill>
                  <a:srgbClr val="C00000"/>
                </a:solidFill>
              </a:rPr>
              <a:t>Incursiones de los norteamericanos en territorios de los indios </a:t>
            </a:r>
            <a:r>
              <a:rPr lang="es-ES_tradnl" sz="2800" dirty="0" smtClean="0">
                <a:solidFill>
                  <a:srgbClr val="C00000"/>
                </a:solidFill>
              </a:rPr>
              <a:t>fronterizos con los territorios españoles</a:t>
            </a:r>
          </a:p>
          <a:p>
            <a:r>
              <a:rPr lang="es-ES_tradnl" sz="2800" b="1" dirty="0" smtClean="0">
                <a:solidFill>
                  <a:srgbClr val="C00000"/>
                </a:solidFill>
              </a:rPr>
              <a:t>Especulación de tierras</a:t>
            </a:r>
            <a:r>
              <a:rPr lang="es-ES_tradnl" sz="2800" dirty="0" smtClean="0">
                <a:solidFill>
                  <a:srgbClr val="C00000"/>
                </a:solidFill>
              </a:rPr>
              <a:t>, </a:t>
            </a:r>
            <a:r>
              <a:rPr lang="es-ES_tradnl" sz="2800" b="1" dirty="0" smtClean="0">
                <a:solidFill>
                  <a:srgbClr val="C00000"/>
                </a:solidFill>
              </a:rPr>
              <a:t>tratados engañosos de compras de tierras  a los indios</a:t>
            </a:r>
            <a:endParaRPr lang="es-ES_tradnl" sz="2800" dirty="0" smtClean="0">
              <a:solidFill>
                <a:srgbClr val="C00000"/>
              </a:solidFill>
            </a:endParaRPr>
          </a:p>
          <a:p>
            <a:r>
              <a:rPr lang="es-ES_tradnl" sz="2800" b="1" dirty="0">
                <a:solidFill>
                  <a:srgbClr val="C00000"/>
                </a:solidFill>
              </a:rPr>
              <a:t>D</a:t>
            </a:r>
            <a:r>
              <a:rPr lang="es-ES_tradnl" sz="2800" b="1" dirty="0" smtClean="0">
                <a:solidFill>
                  <a:srgbClr val="C00000"/>
                </a:solidFill>
              </a:rPr>
              <a:t>isputas con </a:t>
            </a:r>
            <a:r>
              <a:rPr lang="es-ES_tradnl" sz="2800" dirty="0" smtClean="0">
                <a:solidFill>
                  <a:srgbClr val="C00000"/>
                </a:solidFill>
              </a:rPr>
              <a:t>España por </a:t>
            </a:r>
            <a:r>
              <a:rPr lang="es-ES_tradnl" sz="2800" b="1" dirty="0" smtClean="0">
                <a:solidFill>
                  <a:srgbClr val="C00000"/>
                </a:solidFill>
              </a:rPr>
              <a:t>los límites de las Floridas y los derechos de navegación del Mississippi</a:t>
            </a:r>
          </a:p>
          <a:p>
            <a:pPr marL="0" indent="0">
              <a:buNone/>
            </a:pPr>
            <a:endParaRPr lang="es-ES" dirty="0">
              <a:solidFill>
                <a:srgbClr val="C00000"/>
              </a:solidFill>
            </a:endParaRPr>
          </a:p>
        </p:txBody>
      </p:sp>
      <p:sp>
        <p:nvSpPr>
          <p:cNvPr id="4" name="3 Flecha abajo"/>
          <p:cNvSpPr/>
          <p:nvPr/>
        </p:nvSpPr>
        <p:spPr>
          <a:xfrm>
            <a:off x="4297822" y="1808909"/>
            <a:ext cx="504056"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2932050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sz="4000" b="1" dirty="0" smtClean="0"/>
              <a:t>6. ¿QUIENES ERAN LOS NORTEAMERICANOS?</a:t>
            </a:r>
            <a:endParaRPr lang="es-ES" sz="4000" b="1" dirty="0"/>
          </a:p>
        </p:txBody>
      </p:sp>
      <p:sp>
        <p:nvSpPr>
          <p:cNvPr id="3" name="2 Marcador de contenido"/>
          <p:cNvSpPr>
            <a:spLocks noGrp="1"/>
          </p:cNvSpPr>
          <p:nvPr>
            <p:ph idx="1"/>
          </p:nvPr>
        </p:nvSpPr>
        <p:spPr/>
        <p:txBody>
          <a:bodyPr>
            <a:normAutofit lnSpcReduction="10000"/>
          </a:bodyPr>
          <a:lstStyle/>
          <a:p>
            <a:r>
              <a:rPr lang="es-ES_tradnl" sz="2800" dirty="0" smtClean="0">
                <a:solidFill>
                  <a:srgbClr val="C00000"/>
                </a:solidFill>
              </a:rPr>
              <a:t>Hay que distinguir entre </a:t>
            </a:r>
            <a:r>
              <a:rPr lang="es-ES_tradnl" sz="2800" b="1" dirty="0" smtClean="0">
                <a:solidFill>
                  <a:srgbClr val="C00000"/>
                </a:solidFill>
              </a:rPr>
              <a:t>dos comunidades </a:t>
            </a:r>
            <a:r>
              <a:rPr lang="es-ES_tradnl" sz="2800" dirty="0" smtClean="0">
                <a:solidFill>
                  <a:srgbClr val="C00000"/>
                </a:solidFill>
              </a:rPr>
              <a:t>muy diferentes: </a:t>
            </a:r>
            <a:r>
              <a:rPr lang="es-ES_tradnl" sz="2800" b="1" dirty="0" smtClean="0">
                <a:solidFill>
                  <a:srgbClr val="C00000"/>
                </a:solidFill>
              </a:rPr>
              <a:t>las comunidades fronterizas ( Georgia, </a:t>
            </a:r>
            <a:r>
              <a:rPr lang="es-ES_tradnl" sz="2800" b="1" dirty="0" err="1" smtClean="0">
                <a:solidFill>
                  <a:srgbClr val="C00000"/>
                </a:solidFill>
              </a:rPr>
              <a:t>Holston</a:t>
            </a:r>
            <a:r>
              <a:rPr lang="es-ES_tradnl" sz="2800" b="1" dirty="0" smtClean="0">
                <a:solidFill>
                  <a:srgbClr val="C00000"/>
                </a:solidFill>
              </a:rPr>
              <a:t>, Cumberland y Kentucky) </a:t>
            </a:r>
            <a:r>
              <a:rPr lang="es-ES_tradnl" sz="2800" dirty="0" smtClean="0">
                <a:solidFill>
                  <a:srgbClr val="C00000"/>
                </a:solidFill>
              </a:rPr>
              <a:t>con las posesiones españolas y </a:t>
            </a:r>
            <a:r>
              <a:rPr lang="es-ES_tradnl" sz="2800" b="1" dirty="0" smtClean="0">
                <a:solidFill>
                  <a:srgbClr val="C00000"/>
                </a:solidFill>
              </a:rPr>
              <a:t>los Estados Unidos</a:t>
            </a:r>
            <a:r>
              <a:rPr lang="es-ES_tradnl" sz="2800" dirty="0" smtClean="0">
                <a:solidFill>
                  <a:srgbClr val="C00000"/>
                </a:solidFill>
              </a:rPr>
              <a:t>, </a:t>
            </a:r>
            <a:r>
              <a:rPr lang="es-ES_tradnl" sz="2800" b="1" dirty="0" smtClean="0">
                <a:solidFill>
                  <a:srgbClr val="C00000"/>
                </a:solidFill>
              </a:rPr>
              <a:t>con una independencia recién conseguida y una Constitución recién establecida.</a:t>
            </a:r>
          </a:p>
          <a:p>
            <a:r>
              <a:rPr lang="es-ES_tradnl" sz="2800" dirty="0" smtClean="0">
                <a:solidFill>
                  <a:srgbClr val="C00000"/>
                </a:solidFill>
              </a:rPr>
              <a:t>Por tanto </a:t>
            </a:r>
            <a:r>
              <a:rPr lang="es-ES_tradnl" sz="2800" b="1" dirty="0" smtClean="0">
                <a:solidFill>
                  <a:srgbClr val="C00000"/>
                </a:solidFill>
              </a:rPr>
              <a:t>las negociaciones sucedían a 4 bandas</a:t>
            </a:r>
            <a:r>
              <a:rPr lang="es-ES_tradnl" sz="2800" dirty="0" smtClean="0">
                <a:solidFill>
                  <a:srgbClr val="C00000"/>
                </a:solidFill>
              </a:rPr>
              <a:t>:</a:t>
            </a:r>
          </a:p>
          <a:p>
            <a:pPr marL="0" indent="0">
              <a:buNone/>
            </a:pPr>
            <a:r>
              <a:rPr lang="es-ES_tradnl" sz="2800" dirty="0" smtClean="0">
                <a:solidFill>
                  <a:srgbClr val="C00000"/>
                </a:solidFill>
              </a:rPr>
              <a:t> las comunidades fronterizas con las autoridades        españolas en Las Floridas, estas a su vez con los indios, y los diplomáticos de ambos países entre si.</a:t>
            </a:r>
          </a:p>
          <a:p>
            <a:endParaRPr lang="es-ES" sz="2800" dirty="0">
              <a:solidFill>
                <a:schemeClr val="tx2"/>
              </a:solidFill>
            </a:endParaRPr>
          </a:p>
        </p:txBody>
      </p:sp>
    </p:spTree>
    <p:extLst>
      <p:ext uri="{BB962C8B-B14F-4D97-AF65-F5344CB8AC3E}">
        <p14:creationId xmlns:p14="http://schemas.microsoft.com/office/powerpoint/2010/main" val="38451195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_tradnl" sz="2400" b="1" dirty="0"/>
              <a:t>7</a:t>
            </a:r>
            <a:r>
              <a:rPr lang="es-ES_tradnl" sz="2400" b="1" dirty="0" smtClean="0"/>
              <a:t>. UNAS NEGOCIACIONES DIPLOMÁTICAS AMBIGÜAS ENTRE ESPAÑA Y EEUU SOBRE LOS LIMITES DE LAS FLORIDAS Y LA NAVEGACION DEL MISSISSIPPI</a:t>
            </a:r>
            <a:br>
              <a:rPr lang="es-ES_tradnl" sz="2400" b="1" dirty="0" smtClean="0"/>
            </a:br>
            <a:endParaRPr lang="es-ES" sz="2400" b="1" dirty="0"/>
          </a:p>
        </p:txBody>
      </p:sp>
      <p:sp>
        <p:nvSpPr>
          <p:cNvPr id="3" name="2 Marcador de contenido"/>
          <p:cNvSpPr>
            <a:spLocks noGrp="1"/>
          </p:cNvSpPr>
          <p:nvPr>
            <p:ph idx="1"/>
          </p:nvPr>
        </p:nvSpPr>
        <p:spPr>
          <a:xfrm>
            <a:off x="467544" y="2636913"/>
            <a:ext cx="8229600" cy="3744415"/>
          </a:xfrm>
        </p:spPr>
        <p:txBody>
          <a:bodyPr>
            <a:normAutofit/>
          </a:bodyPr>
          <a:lstStyle/>
          <a:p>
            <a:pPr marL="0" indent="0">
              <a:buNone/>
            </a:pPr>
            <a:r>
              <a:rPr lang="es-ES_tradnl" dirty="0" smtClean="0">
                <a:solidFill>
                  <a:srgbClr val="C00000"/>
                </a:solidFill>
              </a:rPr>
              <a:t> </a:t>
            </a:r>
            <a:r>
              <a:rPr lang="es-ES_tradnl" b="1" dirty="0" smtClean="0">
                <a:solidFill>
                  <a:srgbClr val="C00000"/>
                </a:solidFill>
              </a:rPr>
              <a:t>Ralentizadas por la burocracia de la Corte en España y por la desconexión política entre la metrópoli y las colonias.  </a:t>
            </a:r>
            <a:r>
              <a:rPr lang="es-ES_tradnl" b="1" dirty="0">
                <a:solidFill>
                  <a:srgbClr val="C00000"/>
                </a:solidFill>
              </a:rPr>
              <a:t>M</a:t>
            </a:r>
            <a:r>
              <a:rPr lang="es-ES_tradnl" b="1" dirty="0" smtClean="0">
                <a:solidFill>
                  <a:srgbClr val="C00000"/>
                </a:solidFill>
              </a:rPr>
              <a:t>ientras los norteamericanos iban ocupando tierras y saltándose las leyes españolas de navegación por el Mississippi.</a:t>
            </a:r>
            <a:endParaRPr lang="es-ES" b="1" dirty="0">
              <a:solidFill>
                <a:srgbClr val="C00000"/>
              </a:solidFill>
            </a:endParaRPr>
          </a:p>
        </p:txBody>
      </p:sp>
      <p:sp>
        <p:nvSpPr>
          <p:cNvPr id="4" name="3 Flecha abajo"/>
          <p:cNvSpPr/>
          <p:nvPr/>
        </p:nvSpPr>
        <p:spPr>
          <a:xfrm>
            <a:off x="4139952" y="1700808"/>
            <a:ext cx="576064"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6152952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sz="4000" b="1" dirty="0" smtClean="0"/>
              <a:t>8.AMISTADES PELIGROSAS :</a:t>
            </a:r>
            <a:br>
              <a:rPr lang="es-ES_tradnl" sz="4000" b="1" dirty="0" smtClean="0"/>
            </a:br>
            <a:r>
              <a:rPr lang="es-ES_tradnl" sz="4000" b="1" dirty="0" smtClean="0"/>
              <a:t>EL</a:t>
            </a:r>
            <a:r>
              <a:rPr lang="es-ES_tradnl" b="1" dirty="0" smtClean="0"/>
              <a:t> </a:t>
            </a:r>
            <a:r>
              <a:rPr lang="es-ES_tradnl" b="1" dirty="0" smtClean="0"/>
              <a:t>PRINCIPIO DEL FIN</a:t>
            </a:r>
            <a:endParaRPr lang="es-ES" b="1" dirty="0"/>
          </a:p>
        </p:txBody>
      </p:sp>
      <p:sp>
        <p:nvSpPr>
          <p:cNvPr id="3" name="2 Marcador de contenido"/>
          <p:cNvSpPr>
            <a:spLocks noGrp="1"/>
          </p:cNvSpPr>
          <p:nvPr>
            <p:ph idx="1"/>
          </p:nvPr>
        </p:nvSpPr>
        <p:spPr/>
        <p:txBody>
          <a:bodyPr>
            <a:normAutofit lnSpcReduction="10000"/>
          </a:bodyPr>
          <a:lstStyle/>
          <a:p>
            <a:pPr marL="0" indent="0">
              <a:buNone/>
            </a:pPr>
            <a:r>
              <a:rPr lang="es-ES_tradnl" b="1" dirty="0" smtClean="0">
                <a:solidFill>
                  <a:srgbClr val="C00000"/>
                </a:solidFill>
              </a:rPr>
              <a:t>EL TRATADO DE AMISTAD LÍMITES Y NAVEGACION ENTRE ESPAÑA Y ESTADOS UNIDOS en 1795</a:t>
            </a:r>
          </a:p>
          <a:p>
            <a:pPr marL="0" indent="0">
              <a:buNone/>
            </a:pPr>
            <a:r>
              <a:rPr lang="es-ES_tradnl" b="1" dirty="0" smtClean="0">
                <a:solidFill>
                  <a:srgbClr val="C00000"/>
                </a:solidFill>
              </a:rPr>
              <a:t>Godoy firma con </a:t>
            </a:r>
            <a:r>
              <a:rPr lang="es-ES_tradnl" b="1" dirty="0" err="1" smtClean="0">
                <a:solidFill>
                  <a:srgbClr val="C00000"/>
                </a:solidFill>
              </a:rPr>
              <a:t>Pinckney</a:t>
            </a:r>
            <a:r>
              <a:rPr lang="es-ES_tradnl" b="1" smtClean="0">
                <a:solidFill>
                  <a:srgbClr val="C00000"/>
                </a:solidFill>
              </a:rPr>
              <a:t>, </a:t>
            </a:r>
            <a:r>
              <a:rPr lang="es-ES_tradnl" b="1" dirty="0" smtClean="0">
                <a:solidFill>
                  <a:srgbClr val="C00000"/>
                </a:solidFill>
              </a:rPr>
              <a:t>sin previo aviso al  Encargado de Negocios </a:t>
            </a:r>
            <a:r>
              <a:rPr lang="es-ES_tradnl" b="1" smtClean="0">
                <a:solidFill>
                  <a:srgbClr val="C00000"/>
                </a:solidFill>
              </a:rPr>
              <a:t>en Washington, </a:t>
            </a:r>
            <a:r>
              <a:rPr lang="es-ES_tradnl" b="1" dirty="0" smtClean="0">
                <a:solidFill>
                  <a:srgbClr val="C00000"/>
                </a:solidFill>
              </a:rPr>
              <a:t>el Tratado de San Lorenzo el 27 de Octubre de 1795; </a:t>
            </a:r>
            <a:r>
              <a:rPr lang="es-ES_tradnl" dirty="0" smtClean="0">
                <a:solidFill>
                  <a:srgbClr val="C00000"/>
                </a:solidFill>
              </a:rPr>
              <a:t>por él España renunciaba al territorio que venía reclamando desde 1783 y que </a:t>
            </a:r>
            <a:r>
              <a:rPr lang="es-ES_tradnl" b="1" dirty="0" smtClean="0">
                <a:solidFill>
                  <a:srgbClr val="C00000"/>
                </a:solidFill>
              </a:rPr>
              <a:t>reducía la Florida a una estrecha franja de difícil defensa.</a:t>
            </a:r>
            <a:endParaRPr lang="es-ES_tradnl" sz="3600" b="1" dirty="0">
              <a:solidFill>
                <a:srgbClr val="C00000"/>
              </a:solidFill>
            </a:endParaRPr>
          </a:p>
          <a:p>
            <a:pPr marL="0" indent="0">
              <a:buNone/>
            </a:pPr>
            <a:endParaRPr lang="es-ES_tradnl" dirty="0" smtClean="0">
              <a:solidFill>
                <a:srgbClr val="C00000"/>
              </a:solidFill>
            </a:endParaRPr>
          </a:p>
        </p:txBody>
      </p:sp>
    </p:spTree>
    <p:extLst>
      <p:ext uri="{BB962C8B-B14F-4D97-AF65-F5344CB8AC3E}">
        <p14:creationId xmlns:p14="http://schemas.microsoft.com/office/powerpoint/2010/main" val="11770334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_tradnl" sz="3600" b="1" dirty="0"/>
              <a:t>8</a:t>
            </a:r>
            <a:r>
              <a:rPr lang="es-ES_tradnl" sz="3600" b="1" dirty="0" smtClean="0"/>
              <a:t>.SITUACION </a:t>
            </a:r>
            <a:r>
              <a:rPr lang="es-ES_tradnl" sz="3600" b="1" dirty="0"/>
              <a:t>DE LAS AUTORIDADES </a:t>
            </a:r>
            <a:r>
              <a:rPr lang="es-ES_tradnl" sz="3600" b="1" dirty="0" smtClean="0"/>
              <a:t>ESPAÑOLAS TRAS EL TRATADO DE 1795</a:t>
            </a:r>
            <a:endParaRPr lang="es-ES" sz="3600" dirty="0"/>
          </a:p>
        </p:txBody>
      </p:sp>
      <p:sp>
        <p:nvSpPr>
          <p:cNvPr id="3" name="2 Marcador de contenido"/>
          <p:cNvSpPr>
            <a:spLocks noGrp="1"/>
          </p:cNvSpPr>
          <p:nvPr>
            <p:ph idx="1"/>
          </p:nvPr>
        </p:nvSpPr>
        <p:spPr/>
        <p:txBody>
          <a:bodyPr>
            <a:normAutofit fontScale="92500" lnSpcReduction="10000"/>
          </a:bodyPr>
          <a:lstStyle/>
          <a:p>
            <a:r>
              <a:rPr lang="es-ES_tradnl" b="1" dirty="0" smtClean="0">
                <a:solidFill>
                  <a:srgbClr val="C00000"/>
                </a:solidFill>
              </a:rPr>
              <a:t>Debate interno sobre la política indigenista y los privilegios de </a:t>
            </a:r>
            <a:r>
              <a:rPr lang="es-ES_tradnl" b="1" dirty="0" err="1" smtClean="0">
                <a:solidFill>
                  <a:srgbClr val="C00000"/>
                </a:solidFill>
              </a:rPr>
              <a:t>Panton</a:t>
            </a:r>
            <a:r>
              <a:rPr lang="es-ES_tradnl" b="1" dirty="0" smtClean="0">
                <a:solidFill>
                  <a:srgbClr val="C00000"/>
                </a:solidFill>
              </a:rPr>
              <a:t> &amp; Leslie </a:t>
            </a:r>
          </a:p>
          <a:p>
            <a:r>
              <a:rPr lang="es-ES_tradnl" b="1" dirty="0" smtClean="0">
                <a:solidFill>
                  <a:srgbClr val="C00000"/>
                </a:solidFill>
              </a:rPr>
              <a:t>Incapacidad </a:t>
            </a:r>
            <a:r>
              <a:rPr lang="es-ES_tradnl" b="1" dirty="0">
                <a:solidFill>
                  <a:srgbClr val="C00000"/>
                </a:solidFill>
              </a:rPr>
              <a:t>para defenderse </a:t>
            </a:r>
            <a:r>
              <a:rPr lang="es-ES_tradnl" dirty="0">
                <a:solidFill>
                  <a:srgbClr val="C00000"/>
                </a:solidFill>
              </a:rPr>
              <a:t>por falta de medios, dinero, víveres y </a:t>
            </a:r>
            <a:r>
              <a:rPr lang="es-ES_tradnl" dirty="0" smtClean="0">
                <a:solidFill>
                  <a:srgbClr val="C00000"/>
                </a:solidFill>
              </a:rPr>
              <a:t>tropa</a:t>
            </a:r>
          </a:p>
          <a:p>
            <a:r>
              <a:rPr lang="es-ES_tradnl" dirty="0" err="1" smtClean="0">
                <a:solidFill>
                  <a:srgbClr val="C00000"/>
                </a:solidFill>
              </a:rPr>
              <a:t>Contínua</a:t>
            </a:r>
            <a:r>
              <a:rPr lang="es-ES_tradnl" dirty="0" smtClean="0">
                <a:solidFill>
                  <a:srgbClr val="C00000"/>
                </a:solidFill>
              </a:rPr>
              <a:t> </a:t>
            </a:r>
            <a:r>
              <a:rPr lang="es-ES_tradnl" dirty="0">
                <a:solidFill>
                  <a:srgbClr val="C00000"/>
                </a:solidFill>
              </a:rPr>
              <a:t>intranquilidad de las autoridades españolas viéndose </a:t>
            </a:r>
            <a:r>
              <a:rPr lang="es-ES_tradnl" b="1" dirty="0">
                <a:solidFill>
                  <a:srgbClr val="C00000"/>
                </a:solidFill>
              </a:rPr>
              <a:t>acorralados por los americanos, los agentes de Napoleón, la sublevación de sus provincias en América del Sur y por insurrecciones y proyectos de invasiones en las Floridas</a:t>
            </a:r>
          </a:p>
        </p:txBody>
      </p:sp>
    </p:spTree>
    <p:extLst>
      <p:ext uri="{BB962C8B-B14F-4D97-AF65-F5344CB8AC3E}">
        <p14:creationId xmlns:p14="http://schemas.microsoft.com/office/powerpoint/2010/main" val="1966530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_tradnl" sz="4000" b="1" dirty="0"/>
              <a:t>9</a:t>
            </a:r>
            <a:r>
              <a:rPr lang="es-ES_tradnl" sz="4000" b="1" dirty="0" smtClean="0"/>
              <a:t>. POR LA COMPRA O POR LA FUERZA</a:t>
            </a:r>
            <a:endParaRPr lang="es-ES" sz="4000" b="1" dirty="0"/>
          </a:p>
        </p:txBody>
      </p:sp>
      <p:sp>
        <p:nvSpPr>
          <p:cNvPr id="3" name="2 Marcador de contenido"/>
          <p:cNvSpPr>
            <a:spLocks noGrp="1"/>
          </p:cNvSpPr>
          <p:nvPr>
            <p:ph idx="1"/>
          </p:nvPr>
        </p:nvSpPr>
        <p:spPr/>
        <p:txBody>
          <a:bodyPr>
            <a:normAutofit fontScale="92500"/>
          </a:bodyPr>
          <a:lstStyle/>
          <a:p>
            <a:r>
              <a:rPr lang="es-ES_tradnl" sz="2800" b="1" dirty="0" smtClean="0">
                <a:solidFill>
                  <a:srgbClr val="C00000"/>
                </a:solidFill>
              </a:rPr>
              <a:t>1802, tanto Estados Unidos como Francia intentan comprarle Las Floridas a España </a:t>
            </a:r>
          </a:p>
          <a:p>
            <a:r>
              <a:rPr lang="es-ES_tradnl" sz="2800" b="1" dirty="0" smtClean="0">
                <a:solidFill>
                  <a:srgbClr val="C00000"/>
                </a:solidFill>
              </a:rPr>
              <a:t>1807 el Congreso declara el Embargo y ponen trabas a la navegación de los barcos españoles por el Mississippi</a:t>
            </a:r>
          </a:p>
          <a:p>
            <a:r>
              <a:rPr lang="es-ES_tradnl" sz="2800" b="1" dirty="0" smtClean="0">
                <a:solidFill>
                  <a:srgbClr val="C00000"/>
                </a:solidFill>
              </a:rPr>
              <a:t>(1808 Carlos IV </a:t>
            </a:r>
            <a:r>
              <a:rPr lang="es-ES_tradnl" sz="2800" b="1" dirty="0">
                <a:solidFill>
                  <a:srgbClr val="C00000"/>
                </a:solidFill>
              </a:rPr>
              <a:t>a</a:t>
            </a:r>
            <a:r>
              <a:rPr lang="es-ES_tradnl" sz="2800" b="1" dirty="0" smtClean="0">
                <a:solidFill>
                  <a:srgbClr val="C00000"/>
                </a:solidFill>
              </a:rPr>
              <a:t>bdica en Fernando VII y Napoleón proclama a su hermano José Rey de España)</a:t>
            </a:r>
          </a:p>
          <a:p>
            <a:r>
              <a:rPr lang="es-ES_tradnl" sz="2800" dirty="0" smtClean="0">
                <a:solidFill>
                  <a:srgbClr val="C00000"/>
                </a:solidFill>
              </a:rPr>
              <a:t>.</a:t>
            </a:r>
            <a:r>
              <a:rPr lang="es-ES_tradnl" sz="2800" b="1" dirty="0" smtClean="0">
                <a:solidFill>
                  <a:srgbClr val="C00000"/>
                </a:solidFill>
              </a:rPr>
              <a:t>1810 Proclama del Presidente americano Madison autorizando a tomar posesión de Florida Occidental</a:t>
            </a:r>
          </a:p>
          <a:p>
            <a:r>
              <a:rPr lang="es-ES_tradnl" sz="2800" b="1" dirty="0" smtClean="0">
                <a:solidFill>
                  <a:srgbClr val="C00000"/>
                </a:solidFill>
              </a:rPr>
              <a:t>1817-1818 Jackson invade Florida Oriental con la excusa de perseguir a los indios </a:t>
            </a:r>
            <a:r>
              <a:rPr lang="es-ES_tradnl" sz="2800" b="1" dirty="0" err="1" smtClean="0">
                <a:solidFill>
                  <a:srgbClr val="C00000"/>
                </a:solidFill>
              </a:rPr>
              <a:t>semínolas</a:t>
            </a:r>
            <a:r>
              <a:rPr lang="es-ES_tradnl" sz="2800" b="1" dirty="0" smtClean="0">
                <a:solidFill>
                  <a:srgbClr val="C00000"/>
                </a:solidFill>
              </a:rPr>
              <a:t> y esclavos huidos…</a:t>
            </a:r>
            <a:endParaRPr lang="es-ES" sz="2800" b="1" dirty="0">
              <a:solidFill>
                <a:srgbClr val="C00000"/>
              </a:solidFill>
            </a:endParaRPr>
          </a:p>
        </p:txBody>
      </p:sp>
    </p:spTree>
    <p:extLst>
      <p:ext uri="{BB962C8B-B14F-4D97-AF65-F5344CB8AC3E}">
        <p14:creationId xmlns:p14="http://schemas.microsoft.com/office/powerpoint/2010/main" val="23916235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marL="0" indent="0"/>
            <a:r>
              <a:rPr lang="es-ES_tradnl" sz="4000" b="1" dirty="0" smtClean="0"/>
              <a:t>10.TRATADO DE CESION DE LAS FLORIDAS </a:t>
            </a:r>
            <a:br>
              <a:rPr lang="es-ES_tradnl" sz="4000" b="1" dirty="0" smtClean="0"/>
            </a:br>
            <a:r>
              <a:rPr lang="es-ES_tradnl" sz="4000" b="1" dirty="0" smtClean="0"/>
              <a:t>A ESTADOS UNIDOS, 1819</a:t>
            </a:r>
            <a:r>
              <a:rPr lang="es-ES_tradnl" dirty="0" smtClean="0">
                <a:solidFill>
                  <a:srgbClr val="C00000"/>
                </a:solidFill>
              </a:rPr>
              <a:t> </a:t>
            </a:r>
            <a:r>
              <a:rPr lang="es-ES_tradnl" b="1" dirty="0"/>
              <a:t>-</a:t>
            </a:r>
            <a:r>
              <a:rPr lang="es-ES_tradnl" b="1" dirty="0" smtClean="0"/>
              <a:t>1820</a:t>
            </a:r>
            <a:endParaRPr lang="es-ES" b="1" dirty="0"/>
          </a:p>
        </p:txBody>
      </p:sp>
      <p:sp>
        <p:nvSpPr>
          <p:cNvPr id="3" name="2 Marcador de contenido"/>
          <p:cNvSpPr>
            <a:spLocks noGrp="1"/>
          </p:cNvSpPr>
          <p:nvPr>
            <p:ph idx="1"/>
          </p:nvPr>
        </p:nvSpPr>
        <p:spPr/>
        <p:txBody>
          <a:bodyPr>
            <a:normAutofit fontScale="85000" lnSpcReduction="10000"/>
          </a:bodyPr>
          <a:lstStyle/>
          <a:p>
            <a:pPr marL="0" indent="0">
              <a:buNone/>
            </a:pPr>
            <a:r>
              <a:rPr lang="es-ES_tradnl" dirty="0">
                <a:solidFill>
                  <a:srgbClr val="C00000"/>
                </a:solidFill>
              </a:rPr>
              <a:t>La impotencia de la autoridad española en las Floridas se acentuó a partir de 1800, y cuando España cayó en manos de Napoleón y sus colonias ultramarinas comenzaron sus guerras de independencia, su autoridad se desintegró totalmente en Las Floridas.</a:t>
            </a:r>
          </a:p>
          <a:p>
            <a:pPr marL="0" indent="0">
              <a:buNone/>
            </a:pPr>
            <a:r>
              <a:rPr lang="es-ES_tradnl" b="1" dirty="0">
                <a:solidFill>
                  <a:srgbClr val="C00000"/>
                </a:solidFill>
              </a:rPr>
              <a:t>La invasión de la península por los franceses en 1808 y la Guerra de Independencia absorbieron todos los recursos de España y ofrecieron a los Estados Unidos la mejor coyuntura para tomar Florida Occidental </a:t>
            </a:r>
            <a:r>
              <a:rPr lang="es-ES_tradnl" b="1" dirty="0" smtClean="0">
                <a:solidFill>
                  <a:srgbClr val="C00000"/>
                </a:solidFill>
              </a:rPr>
              <a:t>desde el Mississippi hasta </a:t>
            </a:r>
            <a:r>
              <a:rPr lang="es-ES_tradnl" b="1" dirty="0">
                <a:solidFill>
                  <a:srgbClr val="C00000"/>
                </a:solidFill>
              </a:rPr>
              <a:t>Rio Perdido</a:t>
            </a:r>
            <a:r>
              <a:rPr lang="es-ES_tradnl" b="1" dirty="0" smtClean="0">
                <a:solidFill>
                  <a:srgbClr val="C00000"/>
                </a:solidFill>
              </a:rPr>
              <a:t>.</a:t>
            </a:r>
            <a:endParaRPr lang="es-ES" b="1" dirty="0"/>
          </a:p>
          <a:p>
            <a:endParaRPr lang="es-ES" b="1" dirty="0"/>
          </a:p>
        </p:txBody>
      </p:sp>
    </p:spTree>
    <p:extLst>
      <p:ext uri="{BB962C8B-B14F-4D97-AF65-F5344CB8AC3E}">
        <p14:creationId xmlns:p14="http://schemas.microsoft.com/office/powerpoint/2010/main" val="40196281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b="1" dirty="0" smtClean="0"/>
              <a:t>11.LA IMAGEN DE ESPAÑA EN LOS ESTADOS UNIDOS EN 1818</a:t>
            </a:r>
            <a:endParaRPr lang="es-ES" b="1" dirty="0"/>
          </a:p>
        </p:txBody>
      </p:sp>
      <p:sp>
        <p:nvSpPr>
          <p:cNvPr id="3" name="2 Marcador de contenido"/>
          <p:cNvSpPr>
            <a:spLocks noGrp="1"/>
          </p:cNvSpPr>
          <p:nvPr>
            <p:ph idx="1"/>
          </p:nvPr>
        </p:nvSpPr>
        <p:spPr/>
        <p:txBody>
          <a:bodyPr>
            <a:normAutofit fontScale="92500"/>
          </a:bodyPr>
          <a:lstStyle/>
          <a:p>
            <a:pPr marL="0" indent="0">
              <a:buNone/>
            </a:pPr>
            <a:r>
              <a:rPr lang="es-ES_tradnl" sz="2600" dirty="0" smtClean="0">
                <a:solidFill>
                  <a:srgbClr val="C00000"/>
                </a:solidFill>
              </a:rPr>
              <a:t>“</a:t>
            </a:r>
            <a:r>
              <a:rPr lang="es-ES_tradnl" sz="2600" i="1" dirty="0" smtClean="0">
                <a:solidFill>
                  <a:srgbClr val="C00000"/>
                </a:solidFill>
              </a:rPr>
              <a:t>Francia, que es la que más debería ligarse a España, deseaba que S.M.C. estableciese príncipes franceses en diferentes puntos de América. Por otro lado Inglaterra promovía la independencia en la América Española. Y mientras tanto </a:t>
            </a:r>
            <a:r>
              <a:rPr lang="es-ES_tradnl" sz="2600" b="1" i="1" dirty="0" smtClean="0">
                <a:solidFill>
                  <a:srgbClr val="C00000"/>
                </a:solidFill>
              </a:rPr>
              <a:t>el Gobierno de los Estados Unidos adoptaba el sistema de mirar a España con el último desprecio, y no atender ni contestar a las notas que se le pasaban, desentendiéndose de todo al mismo tiempo que hacía avanzar fuerzas de mar y tierra sobre las fronteras de Florida, </a:t>
            </a:r>
            <a:r>
              <a:rPr lang="es-ES_tradnl" sz="2600" i="1" dirty="0" smtClean="0">
                <a:solidFill>
                  <a:srgbClr val="C00000"/>
                </a:solidFill>
              </a:rPr>
              <a:t>ya que </a:t>
            </a:r>
            <a:r>
              <a:rPr lang="es-ES_tradnl" sz="2600" i="1" dirty="0" err="1" smtClean="0">
                <a:solidFill>
                  <a:srgbClr val="C00000"/>
                </a:solidFill>
              </a:rPr>
              <a:t>Panzacola</a:t>
            </a:r>
            <a:r>
              <a:rPr lang="es-ES_tradnl" sz="2600" i="1" dirty="0" smtClean="0">
                <a:solidFill>
                  <a:srgbClr val="C00000"/>
                </a:solidFill>
              </a:rPr>
              <a:t> y San Agustín no tenían medios de defensa; y que en vano se cansaba de repartir avisos a la Habana y México sin recibir ayuda, siendo la crisis extrema y fatal”</a:t>
            </a:r>
          </a:p>
          <a:p>
            <a:pPr marL="0" indent="0">
              <a:buNone/>
            </a:pPr>
            <a:r>
              <a:rPr lang="es-ES_tradnl" sz="2000" i="1" dirty="0" smtClean="0">
                <a:solidFill>
                  <a:srgbClr val="C00000"/>
                </a:solidFill>
              </a:rPr>
              <a:t>Carta de D. Luis de Onís a Pizarro desde Washington, Ene.1818. AHN/E/Leg.5646</a:t>
            </a:r>
            <a:endParaRPr lang="es-ES_tradnl" sz="2200" i="1" dirty="0" smtClean="0"/>
          </a:p>
          <a:p>
            <a:pPr marL="0" indent="0">
              <a:buNone/>
            </a:pPr>
            <a:endParaRPr lang="es-ES" sz="2000" dirty="0">
              <a:solidFill>
                <a:srgbClr val="C00000"/>
              </a:solidFill>
            </a:endParaRPr>
          </a:p>
        </p:txBody>
      </p:sp>
    </p:spTree>
    <p:extLst>
      <p:ext uri="{BB962C8B-B14F-4D97-AF65-F5344CB8AC3E}">
        <p14:creationId xmlns:p14="http://schemas.microsoft.com/office/powerpoint/2010/main" val="4323142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_tradnl" sz="4000" b="1" dirty="0" smtClean="0"/>
              <a:t>LAS 3 </a:t>
            </a:r>
            <a:r>
              <a:rPr lang="es-ES_tradnl" sz="4000" b="1" dirty="0" err="1" smtClean="0"/>
              <a:t>Rs</a:t>
            </a:r>
            <a:endParaRPr lang="es-ES" sz="4000" b="1" dirty="0"/>
          </a:p>
        </p:txBody>
      </p:sp>
      <p:sp>
        <p:nvSpPr>
          <p:cNvPr id="3" name="2 Marcador de contenido"/>
          <p:cNvSpPr>
            <a:spLocks noGrp="1"/>
          </p:cNvSpPr>
          <p:nvPr>
            <p:ph idx="1"/>
          </p:nvPr>
        </p:nvSpPr>
        <p:spPr/>
        <p:txBody>
          <a:bodyPr>
            <a:normAutofit/>
          </a:bodyPr>
          <a:lstStyle/>
          <a:p>
            <a:pPr marL="0" indent="0">
              <a:buNone/>
            </a:pPr>
            <a:r>
              <a:rPr lang="es-ES_tradnl" sz="2800" dirty="0" smtClean="0">
                <a:solidFill>
                  <a:srgbClr val="C00000"/>
                </a:solidFill>
              </a:rPr>
              <a:t>Podemos concluir que  la imagen de España en las Floridas en  segunda mitad del siglo XVIII</a:t>
            </a:r>
          </a:p>
          <a:p>
            <a:pPr marL="0" indent="0">
              <a:buNone/>
            </a:pPr>
            <a:r>
              <a:rPr lang="es-ES_tradnl" sz="2800" b="1" dirty="0" smtClean="0">
                <a:solidFill>
                  <a:srgbClr val="C00000"/>
                </a:solidFill>
              </a:rPr>
              <a:t>tuvo REACH, </a:t>
            </a:r>
          </a:p>
          <a:p>
            <a:pPr marL="0" indent="0">
              <a:buNone/>
            </a:pPr>
            <a:r>
              <a:rPr lang="es-ES_tradnl" sz="2800" b="1" dirty="0" smtClean="0">
                <a:solidFill>
                  <a:srgbClr val="C00000"/>
                </a:solidFill>
              </a:rPr>
              <a:t>tuvo RELEVANCE, </a:t>
            </a:r>
          </a:p>
          <a:p>
            <a:pPr marL="0" indent="0">
              <a:buNone/>
            </a:pPr>
            <a:r>
              <a:rPr lang="es-ES_tradnl" sz="2800" b="1" dirty="0">
                <a:solidFill>
                  <a:srgbClr val="C00000"/>
                </a:solidFill>
              </a:rPr>
              <a:t>p</a:t>
            </a:r>
            <a:r>
              <a:rPr lang="es-ES_tradnl" sz="2800" b="1" dirty="0" smtClean="0">
                <a:solidFill>
                  <a:srgbClr val="C00000"/>
                </a:solidFill>
              </a:rPr>
              <a:t>ero le faltó REVENUE y capacidad política </a:t>
            </a:r>
            <a:r>
              <a:rPr lang="es-ES_tradnl" sz="2800" dirty="0" smtClean="0">
                <a:solidFill>
                  <a:srgbClr val="C00000"/>
                </a:solidFill>
              </a:rPr>
              <a:t>para defenderlas, poblarlas, y colonizarlas y convertirlas al Catolicismo como, desde 3 siglos antes, hizo en sus colonias de América del Sur.</a:t>
            </a:r>
          </a:p>
          <a:p>
            <a:pPr marL="0" indent="0" algn="ctr">
              <a:buNone/>
            </a:pPr>
            <a:r>
              <a:rPr lang="es-ES_tradnl" b="1" dirty="0" smtClean="0"/>
              <a:t>¡MUCHAS GRACIAS!</a:t>
            </a:r>
            <a:endParaRPr lang="es-ES" b="1" dirty="0"/>
          </a:p>
        </p:txBody>
      </p:sp>
    </p:spTree>
    <p:extLst>
      <p:ext uri="{BB962C8B-B14F-4D97-AF65-F5344CB8AC3E}">
        <p14:creationId xmlns:p14="http://schemas.microsoft.com/office/powerpoint/2010/main" val="202045223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1496</TotalTime>
  <Words>1922</Words>
  <Application>Microsoft Office PowerPoint</Application>
  <PresentationFormat>Presentación en pantalla (4:3)</PresentationFormat>
  <Paragraphs>100</Paragraphs>
  <Slides>27</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27</vt:i4>
      </vt:variant>
    </vt:vector>
  </HeadingPairs>
  <TitlesOfParts>
    <vt:vector size="30" baseType="lpstr">
      <vt:lpstr>Arial</vt:lpstr>
      <vt:lpstr>Calibri</vt:lpstr>
      <vt:lpstr>Tema de Office</vt:lpstr>
      <vt:lpstr>LA IMAGEN DE ESPAÑA  EN ESTADOS UNIDOS,  SU HUELLA Y RECONOCIMIETO</vt:lpstr>
      <vt:lpstr>REACH, RELEVANCE &amp; REVENUE</vt:lpstr>
      <vt:lpstr>LA IMAGEN DE ESPAÑA EN LOS ESTADOS UNIDOS</vt:lpstr>
      <vt:lpstr>NUNCA ESPAÑA FUE TAN RELEVANTE PARA LOS EEUU COMO EN LA SEGUNDA MITAD DEL SIGLO XVIII</vt:lpstr>
      <vt:lpstr>EL CONTEXTO HISTORICO DEL LIBRO DE EDUARDO GARRIGUES</vt:lpstr>
      <vt:lpstr>MAPA DE “LAS FLORIDAS” ESPAÑOLAS </vt:lpstr>
      <vt:lpstr>DOS ETAPAS ENTRE DOS TRATADOS; DE LA GRAN POTENCIA A LA IMPOTENCIA</vt:lpstr>
      <vt:lpstr>1.TODO UN RETO PARA DEFENDER, FINANCIAR Y CONTROLAR</vt:lpstr>
      <vt:lpstr>  1.UN TRATADO CONFLICTIVO CON  LÍMITES IMPRECISOS , PAZ DE1783 </vt:lpstr>
      <vt:lpstr>MAPA DE LAS POSESIONES ESPAÑOLAS EN AMERICA DEL NORTE 1783</vt:lpstr>
      <vt:lpstr>2. UN INMENSO TERRITORIO DESPOBLADO Y POBRE</vt:lpstr>
      <vt:lpstr>UNAS FORTIFICACIONES EN MAL  ESTADO E INÚTILES</vt:lpstr>
      <vt:lpstr>4.UNOS TERRITORIOS FRONTERIZOS POBLADOS POR 45000 INDIOS, 13.000 GUERREROS    </vt:lpstr>
      <vt:lpstr>4. UNOS TERRITORIOS FRONTERIZOS POBLADOS POR INDIOS…</vt:lpstr>
      <vt:lpstr> 5. LOS INDIOS: UNA FRONTERA HUMANA PARA FRENAR LAS ANSIAS EXPANSIVAS  DE LOS AMERICANOS</vt:lpstr>
      <vt:lpstr>5. APROVECHANDO EL KNOW HOW DE LOS INGLESES, UNA CASA DE COMERCIO  INGLESA AL SERVICIO DE ESPAÑA PARA COMERCIAR CON LOS INDIOS</vt:lpstr>
      <vt:lpstr>5. A FALTA DE SOLDADOS Y CATÓLICOS,  EL COMERCIO CON LOS INDIOS</vt:lpstr>
      <vt:lpstr>5. A FALTA DE SOLDADOS Y CATÓLICOS,  EL COMERCIO CON LOS INDIOS… </vt:lpstr>
      <vt:lpstr>6. UNA CORRIENTE MIGRATORIA DE LOS NORTEAMERICANOS HACIA EL OESTE</vt:lpstr>
      <vt:lpstr>6. ¿QUIENES ERAN LOS NORTEAMERICANOS?</vt:lpstr>
      <vt:lpstr>7. UNAS NEGOCIACIONES DIPLOMÁTICAS AMBIGÜAS ENTRE ESPAÑA Y EEUU SOBRE LOS LIMITES DE LAS FLORIDAS Y LA NAVEGACION DEL MISSISSIPPI </vt:lpstr>
      <vt:lpstr>8.AMISTADES PELIGROSAS : EL PRINCIPIO DEL FIN</vt:lpstr>
      <vt:lpstr>8.SITUACION DE LAS AUTORIDADES ESPAÑOLAS TRAS EL TRATADO DE 1795</vt:lpstr>
      <vt:lpstr>9. POR LA COMPRA O POR LA FUERZA</vt:lpstr>
      <vt:lpstr>10.TRATADO DE CESION DE LAS FLORIDAS  A ESTADOS UNIDOS, 1819 -1820</vt:lpstr>
      <vt:lpstr>11.LA IMAGEN DE ESPAÑA EN LOS ESTADOS UNIDOS EN 1818</vt:lpstr>
      <vt:lpstr>LAS 3 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fundacion</cp:lastModifiedBy>
  <cp:revision>108</cp:revision>
  <cp:lastPrinted>2016-04-12T16:05:03Z</cp:lastPrinted>
  <dcterms:created xsi:type="dcterms:W3CDTF">2016-04-02T18:45:46Z</dcterms:created>
  <dcterms:modified xsi:type="dcterms:W3CDTF">2016-04-13T11:11:55Z</dcterms:modified>
</cp:coreProperties>
</file>