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mov" ContentType="video/unknown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9" r:id="rId3"/>
    <p:sldId id="27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306" r:id="rId16"/>
    <p:sldId id="273" r:id="rId17"/>
    <p:sldId id="274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0" r:id="rId28"/>
    <p:sldId id="289" r:id="rId29"/>
    <p:sldId id="291" r:id="rId30"/>
    <p:sldId id="292" r:id="rId31"/>
    <p:sldId id="293" r:id="rId32"/>
    <p:sldId id="288" r:id="rId33"/>
    <p:sldId id="294" r:id="rId34"/>
    <p:sldId id="295" r:id="rId35"/>
    <p:sldId id="297" r:id="rId36"/>
    <p:sldId id="298" r:id="rId37"/>
    <p:sldId id="299" r:id="rId38"/>
    <p:sldId id="300" r:id="rId39"/>
    <p:sldId id="301" r:id="rId40"/>
    <p:sldId id="303" r:id="rId41"/>
    <p:sldId id="305" r:id="rId42"/>
    <p:sldId id="307" r:id="rId43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33" autoAdjust="0"/>
    <p:restoredTop sz="97039" autoAdjust="0"/>
  </p:normalViewPr>
  <p:slideViewPr>
    <p:cSldViewPr>
      <p:cViewPr varScale="1">
        <p:scale>
          <a:sx n="71" d="100"/>
          <a:sy n="71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63.wmf"/><Relationship Id="rId18" Type="http://schemas.openxmlformats.org/officeDocument/2006/relationships/image" Target="../media/image6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12" Type="http://schemas.openxmlformats.org/officeDocument/2006/relationships/image" Target="../media/image62.wmf"/><Relationship Id="rId17" Type="http://schemas.openxmlformats.org/officeDocument/2006/relationships/image" Target="../media/image67.wmf"/><Relationship Id="rId2" Type="http://schemas.openxmlformats.org/officeDocument/2006/relationships/image" Target="../media/image52.wmf"/><Relationship Id="rId16" Type="http://schemas.openxmlformats.org/officeDocument/2006/relationships/image" Target="../media/image66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11" Type="http://schemas.openxmlformats.org/officeDocument/2006/relationships/image" Target="../media/image61.wmf"/><Relationship Id="rId5" Type="http://schemas.openxmlformats.org/officeDocument/2006/relationships/image" Target="../media/image55.wmf"/><Relationship Id="rId15" Type="http://schemas.openxmlformats.org/officeDocument/2006/relationships/image" Target="../media/image65.wmf"/><Relationship Id="rId10" Type="http://schemas.openxmlformats.org/officeDocument/2006/relationships/image" Target="../media/image60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Relationship Id="rId14" Type="http://schemas.openxmlformats.org/officeDocument/2006/relationships/image" Target="../media/image6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2" Type="http://schemas.openxmlformats.org/officeDocument/2006/relationships/image" Target="../media/image76.wmf"/><Relationship Id="rId1" Type="http://schemas.openxmlformats.org/officeDocument/2006/relationships/image" Target="../media/image43.wmf"/><Relationship Id="rId6" Type="http://schemas.openxmlformats.org/officeDocument/2006/relationships/image" Target="../media/image80.wmf"/><Relationship Id="rId11" Type="http://schemas.openxmlformats.org/officeDocument/2006/relationships/image" Target="../media/image85.wmf"/><Relationship Id="rId5" Type="http://schemas.openxmlformats.org/officeDocument/2006/relationships/image" Target="../media/image79.wmf"/><Relationship Id="rId10" Type="http://schemas.openxmlformats.org/officeDocument/2006/relationships/image" Target="../media/image84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image" Target="../media/image90.wmf"/><Relationship Id="rId7" Type="http://schemas.openxmlformats.org/officeDocument/2006/relationships/image" Target="../media/image94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Relationship Id="rId9" Type="http://schemas.openxmlformats.org/officeDocument/2006/relationships/image" Target="../media/image96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99.emf"/><Relationship Id="rId7" Type="http://schemas.openxmlformats.org/officeDocument/2006/relationships/image" Target="../media/image103.wmf"/><Relationship Id="rId12" Type="http://schemas.openxmlformats.org/officeDocument/2006/relationships/image" Target="../media/image96.wmf"/><Relationship Id="rId2" Type="http://schemas.openxmlformats.org/officeDocument/2006/relationships/image" Target="../media/image98.e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11" Type="http://schemas.openxmlformats.org/officeDocument/2006/relationships/image" Target="../media/image107.wmf"/><Relationship Id="rId5" Type="http://schemas.openxmlformats.org/officeDocument/2006/relationships/image" Target="../media/image101.emf"/><Relationship Id="rId10" Type="http://schemas.openxmlformats.org/officeDocument/2006/relationships/image" Target="../media/image106.wmf"/><Relationship Id="rId4" Type="http://schemas.openxmlformats.org/officeDocument/2006/relationships/image" Target="../media/image100.emf"/><Relationship Id="rId9" Type="http://schemas.openxmlformats.org/officeDocument/2006/relationships/image" Target="../media/image10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2" Type="http://schemas.openxmlformats.org/officeDocument/2006/relationships/image" Target="../media/image120.wmf"/><Relationship Id="rId1" Type="http://schemas.openxmlformats.org/officeDocument/2006/relationships/image" Target="../media/image119.wmf"/><Relationship Id="rId6" Type="http://schemas.openxmlformats.org/officeDocument/2006/relationships/image" Target="../media/image124.wmf"/><Relationship Id="rId5" Type="http://schemas.openxmlformats.org/officeDocument/2006/relationships/image" Target="../media/image123.wmf"/><Relationship Id="rId4" Type="http://schemas.openxmlformats.org/officeDocument/2006/relationships/image" Target="../media/image122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image" Target="../media/image134.wmf"/><Relationship Id="rId7" Type="http://schemas.openxmlformats.org/officeDocument/2006/relationships/image" Target="../media/image138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34FEB004-2487-419C-AC27-D4AA967CBC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8CD512D-E14E-4C31-9E3E-3F295E3F8A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fld id="{C3BAFC47-E9A4-491E-8ADF-12095B500E7E}" type="datetimeFigureOut">
              <a:rPr lang="es-ES" altLang="es-ES"/>
              <a:pPr>
                <a:defRPr/>
              </a:pPr>
              <a:t>09/10/2017</a:t>
            </a:fld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7842900-361A-4AEB-AE2A-2F5B71F10C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69AC3250-603E-4314-ABA4-D1FBEF3896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fld id="{E1D346EC-3497-4A9D-B437-C8514442956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848066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A97D7200-CF2D-49B1-8130-0D9754675F9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DCB68FB9-F3DF-4401-BED9-C563EF1FB6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xmlns="" id="{F837E3B9-3114-496C-B2B5-B144F7D62DF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F2A33A67-6D5D-454C-8BAD-45A426B915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noProof="0"/>
              <a:t>Haga clic para modificar el estilo de texto del patrón</a:t>
            </a:r>
          </a:p>
          <a:p>
            <a:pPr lvl="1"/>
            <a:r>
              <a:rPr lang="es-ES_tradnl" altLang="es-ES" noProof="0"/>
              <a:t>Segundo nivel</a:t>
            </a:r>
          </a:p>
          <a:p>
            <a:pPr lvl="2"/>
            <a:r>
              <a:rPr lang="es-ES_tradnl" altLang="es-ES" noProof="0"/>
              <a:t>Tercer nivel</a:t>
            </a:r>
          </a:p>
          <a:p>
            <a:pPr lvl="3"/>
            <a:r>
              <a:rPr lang="es-ES_tradnl" altLang="es-ES" noProof="0"/>
              <a:t>Cuarto nivel</a:t>
            </a:r>
          </a:p>
          <a:p>
            <a:pPr lvl="4"/>
            <a:r>
              <a:rPr lang="es-ES_tradnl" altLang="es-ES" noProof="0"/>
              <a:t>Quinto nivel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xmlns="" id="{53F57419-506B-43EC-AEC4-E837BD6420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xmlns="" id="{D7ADDBDE-609C-49DB-860F-6B7885F074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a typeface="ＭＳ Ｐゴシック" charset="-128"/>
              </a:defRPr>
            </a:lvl1pPr>
          </a:lstStyle>
          <a:p>
            <a:pPr>
              <a:defRPr/>
            </a:pPr>
            <a:fld id="{CD368606-5684-4F06-864B-B200ACF845E8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13240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Genev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0"/>
        <a:cs typeface="Genev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0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0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xmlns="" id="{22B57274-D3AC-4D91-8D55-05B4617721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68248FB-9947-420B-9098-EFC99D9749C3}" type="slidenum">
              <a:rPr lang="es-ES_tradnl" altLang="es-ES" sz="1200"/>
              <a:pPr/>
              <a:t>0</a:t>
            </a:fld>
            <a:endParaRPr lang="es-ES_tradnl" altLang="es-ES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xmlns="" id="{BF94AAE0-6A1C-4A2A-9F07-D494F8709B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xmlns="" id="{888D590C-84AA-4C67-9887-8AB787B6F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3981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001306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86120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852097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4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18437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5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93852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6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59091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7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146522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8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446497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9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569853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10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937019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11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9249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12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351925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13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279859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14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805686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15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890668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16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364537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17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592733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18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713729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19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187951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20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712783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21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7884681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22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4721425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23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925243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24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3522384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25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4288143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26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9780247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27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396483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28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7405072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29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402827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30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8470257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31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5358363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32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46507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33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7145981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34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7099192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35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500994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36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4809622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37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2505875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38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2384605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39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1977659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40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951221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68606-5684-4F06-864B-B200ACF845E8}" type="slidenum">
              <a:rPr lang="es-ES_tradnl" altLang="es-ES" smtClean="0"/>
              <a:pPr>
                <a:defRPr/>
              </a:pPr>
              <a:t>41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667255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8C8DD4B9-843A-4BF3-956D-F19B148321A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8DCF1FA1-5440-45E5-A32C-9BDF8C9D364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45951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90317E31-8C75-4E52-BB62-AAD703E782D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ED75C898-8AAB-4E22-80B1-F188FB7DCA4B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07587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E677CEB6-6191-4E55-BF18-0E1C305456C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CD9D8BFC-1EC3-4850-9C45-DC0CAE05F119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6717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01ED787F-C0F1-4E3C-971D-262D7546674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3F3924CB-E996-4765-A4B2-7D0331F4BB6F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07542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EF5FFA-75A7-4020-BD68-432431FF355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50E74484-44B9-4EB7-B834-03B6D3DD6F80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34926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07ADB296-F203-4682-8479-4710A4F86C8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B5A14F04-00CC-4A80-99F9-6F4983EC3171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9876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xmlns="" id="{CA4B5460-AC2D-40B5-AE0D-9EE63BD979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C3148C77-812B-4C8B-9418-B6D6B2CB4CF6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9076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73F06AED-918E-49B2-99E0-6574289DA26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9EC7515E-37C1-4218-BCD4-1494057915DE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60910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6B805D3F-D6A2-45EB-9699-D4C0A856114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AE8DA152-E77C-4AED-A53E-A24DC7B08673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18923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4F1ECBEE-15B0-4D33-99B3-D6A502BD319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857F72B6-70BF-48C5-9212-4F3985ECD7B9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78938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4A5DE8C-B48E-4968-AC45-1F4938C80B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31C9A39F-54D9-46E0-A783-E435B865833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5374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283D28FA-C202-468C-BF03-7515605538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smtClean="0">
                <a:solidFill>
                  <a:srgbClr val="FFFFFF"/>
                </a:solidFill>
                <a:latin typeface="Arial Narrow" panose="020B0606020202030204" pitchFamily="34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F53C1C01-3785-4099-9D45-6061E9F9FC38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967AC044-4425-4355-AEA6-1B7AC72A48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70325" y="-1803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Genev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Genev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Genev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Genev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0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5.bin"/><Relationship Id="rId18" Type="http://schemas.openxmlformats.org/officeDocument/2006/relationships/oleObject" Target="../embeddings/oleObject7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10.wmf"/><Relationship Id="rId7" Type="http://schemas.openxmlformats.org/officeDocument/2006/relationships/oleObject" Target="../embeddings/oleObject2.bin"/><Relationship Id="rId12" Type="http://schemas.openxmlformats.org/officeDocument/2006/relationships/image" Target="../media/image6.wmf"/><Relationship Id="rId1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19" Type="http://schemas.openxmlformats.org/officeDocument/2006/relationships/image" Target="../media/image9.wmf"/><Relationship Id="rId4" Type="http://schemas.openxmlformats.org/officeDocument/2006/relationships/image" Target="../media/image2.jpe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22.wmf"/><Relationship Id="rId3" Type="http://schemas.openxmlformats.org/officeDocument/2006/relationships/notesSlide" Target="../notesSlides/notesSlide9.xml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.wmf"/><Relationship Id="rId20" Type="http://schemas.openxmlformats.org/officeDocument/2006/relationships/image" Target="../media/image23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8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5.wmf"/><Relationship Id="rId4" Type="http://schemas.openxmlformats.org/officeDocument/2006/relationships/image" Target="../media/image2.jpeg"/><Relationship Id="rId9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video" Target="../media/media1.mp4"/><Relationship Id="rId7" Type="http://schemas.openxmlformats.org/officeDocument/2006/relationships/notesSlide" Target="../notesSlides/notesSlide15.xml"/><Relationship Id="rId12" Type="http://schemas.openxmlformats.org/officeDocument/2006/relationships/image" Target="../media/image35.png"/><Relationship Id="rId2" Type="http://schemas.microsoft.com/office/2007/relationships/media" Target="../media/media1.mp4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4.png"/><Relationship Id="rId5" Type="http://schemas.openxmlformats.org/officeDocument/2006/relationships/video" Target="../media/media2.mov"/><Relationship Id="rId10" Type="http://schemas.openxmlformats.org/officeDocument/2006/relationships/image" Target="../media/image33.wmf"/><Relationship Id="rId4" Type="http://schemas.microsoft.com/office/2007/relationships/media" Target="../media/media2.mov"/><Relationship Id="rId9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.jpeg"/><Relationship Id="rId9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46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wmf"/><Relationship Id="rId20" Type="http://schemas.openxmlformats.org/officeDocument/2006/relationships/image" Target="../media/image47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42.wmf"/><Relationship Id="rId19" Type="http://schemas.openxmlformats.org/officeDocument/2006/relationships/oleObject" Target="../embeddings/oleObject37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4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50.wmf"/><Relationship Id="rId4" Type="http://schemas.openxmlformats.org/officeDocument/2006/relationships/image" Target="../media/image2.jpeg"/><Relationship Id="rId9" Type="http://schemas.openxmlformats.org/officeDocument/2006/relationships/oleObject" Target="../embeddings/oleObject4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3.bin"/><Relationship Id="rId18" Type="http://schemas.openxmlformats.org/officeDocument/2006/relationships/image" Target="../media/image55.wmf"/><Relationship Id="rId26" Type="http://schemas.openxmlformats.org/officeDocument/2006/relationships/oleObject" Target="../embeddings/oleObject49.bin"/><Relationship Id="rId39" Type="http://schemas.openxmlformats.org/officeDocument/2006/relationships/image" Target="../media/image63.wmf"/><Relationship Id="rId3" Type="http://schemas.openxmlformats.org/officeDocument/2006/relationships/video" Target="../media/media3.mp4"/><Relationship Id="rId21" Type="http://schemas.openxmlformats.org/officeDocument/2006/relationships/image" Target="../media/image56.wmf"/><Relationship Id="rId34" Type="http://schemas.openxmlformats.org/officeDocument/2006/relationships/image" Target="../media/image61.wmf"/><Relationship Id="rId42" Type="http://schemas.openxmlformats.org/officeDocument/2006/relationships/oleObject" Target="../embeddings/oleObject57.bin"/><Relationship Id="rId47" Type="http://schemas.openxmlformats.org/officeDocument/2006/relationships/image" Target="../media/image67.wmf"/><Relationship Id="rId50" Type="http://schemas.openxmlformats.org/officeDocument/2006/relationships/image" Target="../media/image72.png"/><Relationship Id="rId7" Type="http://schemas.openxmlformats.org/officeDocument/2006/relationships/notesSlide" Target="../notesSlides/notesSlide21.xml"/><Relationship Id="rId12" Type="http://schemas.openxmlformats.org/officeDocument/2006/relationships/image" Target="../media/image52.wmf"/><Relationship Id="rId17" Type="http://schemas.openxmlformats.org/officeDocument/2006/relationships/oleObject" Target="../embeddings/oleObject45.bin"/><Relationship Id="rId25" Type="http://schemas.openxmlformats.org/officeDocument/2006/relationships/image" Target="../media/image58.wmf"/><Relationship Id="rId33" Type="http://schemas.openxmlformats.org/officeDocument/2006/relationships/oleObject" Target="../embeddings/oleObject53.bin"/><Relationship Id="rId38" Type="http://schemas.openxmlformats.org/officeDocument/2006/relationships/oleObject" Target="../embeddings/oleObject55.bin"/><Relationship Id="rId46" Type="http://schemas.openxmlformats.org/officeDocument/2006/relationships/oleObject" Target="../embeddings/oleObject59.bin"/><Relationship Id="rId2" Type="http://schemas.microsoft.com/office/2007/relationships/media" Target="../media/media3.mp4"/><Relationship Id="rId16" Type="http://schemas.openxmlformats.org/officeDocument/2006/relationships/image" Target="../media/image54.wmf"/><Relationship Id="rId20" Type="http://schemas.openxmlformats.org/officeDocument/2006/relationships/oleObject" Target="../embeddings/oleObject46.bin"/><Relationship Id="rId29" Type="http://schemas.openxmlformats.org/officeDocument/2006/relationships/image" Target="../media/image60.wmf"/><Relationship Id="rId41" Type="http://schemas.openxmlformats.org/officeDocument/2006/relationships/image" Target="../media/image64.wmf"/><Relationship Id="rId1" Type="http://schemas.openxmlformats.org/officeDocument/2006/relationships/vmlDrawing" Target="../drawings/vmlDrawing12.vml"/><Relationship Id="rId6" Type="http://schemas.openxmlformats.org/officeDocument/2006/relationships/slideLayout" Target="../slideLayouts/slideLayout2.xml"/><Relationship Id="rId11" Type="http://schemas.openxmlformats.org/officeDocument/2006/relationships/oleObject" Target="../embeddings/oleObject42.bin"/><Relationship Id="rId24" Type="http://schemas.openxmlformats.org/officeDocument/2006/relationships/oleObject" Target="../embeddings/oleObject48.bin"/><Relationship Id="rId32" Type="http://schemas.openxmlformats.org/officeDocument/2006/relationships/oleObject" Target="../embeddings/oleObject52.bin"/><Relationship Id="rId37" Type="http://schemas.openxmlformats.org/officeDocument/2006/relationships/image" Target="../media/image62.wmf"/><Relationship Id="rId40" Type="http://schemas.openxmlformats.org/officeDocument/2006/relationships/oleObject" Target="../embeddings/oleObject56.bin"/><Relationship Id="rId45" Type="http://schemas.openxmlformats.org/officeDocument/2006/relationships/image" Target="../media/image66.wmf"/><Relationship Id="rId5" Type="http://schemas.openxmlformats.org/officeDocument/2006/relationships/video" Target="../media/media4.mp4"/><Relationship Id="rId15" Type="http://schemas.openxmlformats.org/officeDocument/2006/relationships/oleObject" Target="../embeddings/oleObject44.bin"/><Relationship Id="rId23" Type="http://schemas.openxmlformats.org/officeDocument/2006/relationships/image" Target="../media/image57.wmf"/><Relationship Id="rId28" Type="http://schemas.openxmlformats.org/officeDocument/2006/relationships/oleObject" Target="../embeddings/oleObject50.bin"/><Relationship Id="rId36" Type="http://schemas.openxmlformats.org/officeDocument/2006/relationships/oleObject" Target="../embeddings/oleObject54.bin"/><Relationship Id="rId49" Type="http://schemas.openxmlformats.org/officeDocument/2006/relationships/image" Target="../media/image68.wmf"/><Relationship Id="rId10" Type="http://schemas.openxmlformats.org/officeDocument/2006/relationships/image" Target="../media/image51.wmf"/><Relationship Id="rId19" Type="http://schemas.openxmlformats.org/officeDocument/2006/relationships/image" Target="../media/image69.emf"/><Relationship Id="rId31" Type="http://schemas.openxmlformats.org/officeDocument/2006/relationships/oleObject" Target="../embeddings/oleObject51.bin"/><Relationship Id="rId44" Type="http://schemas.openxmlformats.org/officeDocument/2006/relationships/oleObject" Target="../embeddings/oleObject58.bin"/><Relationship Id="rId4" Type="http://schemas.microsoft.com/office/2007/relationships/media" Target="../media/media4.mp4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53.wmf"/><Relationship Id="rId22" Type="http://schemas.openxmlformats.org/officeDocument/2006/relationships/oleObject" Target="../embeddings/oleObject47.bin"/><Relationship Id="rId27" Type="http://schemas.openxmlformats.org/officeDocument/2006/relationships/image" Target="../media/image59.wmf"/><Relationship Id="rId30" Type="http://schemas.openxmlformats.org/officeDocument/2006/relationships/image" Target="../media/image70.png"/><Relationship Id="rId35" Type="http://schemas.openxmlformats.org/officeDocument/2006/relationships/image" Target="../media/image71.emf"/><Relationship Id="rId43" Type="http://schemas.openxmlformats.org/officeDocument/2006/relationships/image" Target="../media/image65.wmf"/><Relationship Id="rId48" Type="http://schemas.openxmlformats.org/officeDocument/2006/relationships/oleObject" Target="../embeddings/oleObject60.bin"/><Relationship Id="rId8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video" Target="NULL" TargetMode="External"/><Relationship Id="rId7" Type="http://schemas.openxmlformats.org/officeDocument/2006/relationships/image" Target="../media/image2.jpe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5.png"/><Relationship Id="rId4" Type="http://schemas.microsoft.com/office/2007/relationships/media" Target="../media/media6.mp4"/><Relationship Id="rId9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81.wmf"/><Relationship Id="rId26" Type="http://schemas.openxmlformats.org/officeDocument/2006/relationships/image" Target="../media/image85.wmf"/><Relationship Id="rId3" Type="http://schemas.openxmlformats.org/officeDocument/2006/relationships/notesSlide" Target="../notesSlides/notesSlide23.xml"/><Relationship Id="rId21" Type="http://schemas.openxmlformats.org/officeDocument/2006/relationships/oleObject" Target="../embeddings/oleObject69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78.wmf"/><Relationship Id="rId17" Type="http://schemas.openxmlformats.org/officeDocument/2006/relationships/oleObject" Target="../embeddings/oleObject67.bin"/><Relationship Id="rId25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0.wmf"/><Relationship Id="rId20" Type="http://schemas.openxmlformats.org/officeDocument/2006/relationships/image" Target="../media/image82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64.bin"/><Relationship Id="rId24" Type="http://schemas.openxmlformats.org/officeDocument/2006/relationships/image" Target="../media/image84.wmf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6.bin"/><Relationship Id="rId23" Type="http://schemas.openxmlformats.org/officeDocument/2006/relationships/oleObject" Target="../embeddings/oleObject70.bin"/><Relationship Id="rId10" Type="http://schemas.openxmlformats.org/officeDocument/2006/relationships/image" Target="../media/image77.wmf"/><Relationship Id="rId19" Type="http://schemas.openxmlformats.org/officeDocument/2006/relationships/oleObject" Target="../embeddings/oleObject68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79.wmf"/><Relationship Id="rId22" Type="http://schemas.openxmlformats.org/officeDocument/2006/relationships/image" Target="../media/image8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78.bin"/><Relationship Id="rId18" Type="http://schemas.openxmlformats.org/officeDocument/2006/relationships/image" Target="../media/image94.wmf"/><Relationship Id="rId3" Type="http://schemas.openxmlformats.org/officeDocument/2006/relationships/notesSlide" Target="../notesSlides/notesSlide26.xml"/><Relationship Id="rId21" Type="http://schemas.openxmlformats.org/officeDocument/2006/relationships/oleObject" Target="../embeddings/oleObject82.bin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91.wmf"/><Relationship Id="rId17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3.wmf"/><Relationship Id="rId20" Type="http://schemas.openxmlformats.org/officeDocument/2006/relationships/image" Target="../media/image95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4.bin"/><Relationship Id="rId15" Type="http://schemas.openxmlformats.org/officeDocument/2006/relationships/oleObject" Target="../embeddings/oleObject79.bin"/><Relationship Id="rId10" Type="http://schemas.openxmlformats.org/officeDocument/2006/relationships/image" Target="../media/image90.wmf"/><Relationship Id="rId19" Type="http://schemas.openxmlformats.org/officeDocument/2006/relationships/oleObject" Target="../embeddings/oleObject81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76.bin"/><Relationship Id="rId14" Type="http://schemas.openxmlformats.org/officeDocument/2006/relationships/image" Target="../media/image92.wmf"/><Relationship Id="rId22" Type="http://schemas.openxmlformats.org/officeDocument/2006/relationships/image" Target="../media/image96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103.wmf"/><Relationship Id="rId26" Type="http://schemas.openxmlformats.org/officeDocument/2006/relationships/image" Target="../media/image107.wmf"/><Relationship Id="rId3" Type="http://schemas.openxmlformats.org/officeDocument/2006/relationships/notesSlide" Target="../notesSlides/notesSlide27.xml"/><Relationship Id="rId21" Type="http://schemas.openxmlformats.org/officeDocument/2006/relationships/oleObject" Target="../embeddings/oleObject91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100.emf"/><Relationship Id="rId17" Type="http://schemas.openxmlformats.org/officeDocument/2006/relationships/oleObject" Target="../embeddings/oleObject89.bin"/><Relationship Id="rId25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2.wmf"/><Relationship Id="rId20" Type="http://schemas.openxmlformats.org/officeDocument/2006/relationships/image" Target="../media/image104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7.wmf"/><Relationship Id="rId11" Type="http://schemas.openxmlformats.org/officeDocument/2006/relationships/oleObject" Target="../embeddings/oleObject86.bin"/><Relationship Id="rId24" Type="http://schemas.openxmlformats.org/officeDocument/2006/relationships/image" Target="../media/image106.wmf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23" Type="http://schemas.openxmlformats.org/officeDocument/2006/relationships/oleObject" Target="../embeddings/oleObject92.bin"/><Relationship Id="rId28" Type="http://schemas.openxmlformats.org/officeDocument/2006/relationships/image" Target="../media/image96.wmf"/><Relationship Id="rId10" Type="http://schemas.openxmlformats.org/officeDocument/2006/relationships/image" Target="../media/image99.emf"/><Relationship Id="rId19" Type="http://schemas.openxmlformats.org/officeDocument/2006/relationships/oleObject" Target="../embeddings/oleObject90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101.emf"/><Relationship Id="rId22" Type="http://schemas.openxmlformats.org/officeDocument/2006/relationships/image" Target="../media/image105.wmf"/><Relationship Id="rId27" Type="http://schemas.openxmlformats.org/officeDocument/2006/relationships/oleObject" Target="../embeddings/oleObject9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image" Target="../media/image112.wmf"/><Relationship Id="rId18" Type="http://schemas.openxmlformats.org/officeDocument/2006/relationships/image" Target="../media/image114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09.wmf"/><Relationship Id="rId12" Type="http://schemas.openxmlformats.org/officeDocument/2006/relationships/oleObject" Target="../embeddings/oleObject98.bin"/><Relationship Id="rId1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3.wmf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5.bin"/><Relationship Id="rId11" Type="http://schemas.openxmlformats.org/officeDocument/2006/relationships/image" Target="../media/image111.wmf"/><Relationship Id="rId5" Type="http://schemas.openxmlformats.org/officeDocument/2006/relationships/image" Target="../media/image115.emf"/><Relationship Id="rId15" Type="http://schemas.openxmlformats.org/officeDocument/2006/relationships/oleObject" Target="../embeddings/oleObject99.bin"/><Relationship Id="rId10" Type="http://schemas.openxmlformats.org/officeDocument/2006/relationships/oleObject" Target="../embeddings/oleObject97.bin"/><Relationship Id="rId4" Type="http://schemas.openxmlformats.org/officeDocument/2006/relationships/image" Target="../media/image2.jpeg"/><Relationship Id="rId9" Type="http://schemas.openxmlformats.org/officeDocument/2006/relationships/image" Target="../media/image110.wmf"/><Relationship Id="rId14" Type="http://schemas.openxmlformats.org/officeDocument/2006/relationships/image" Target="../media/image11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emf"/><Relationship Id="rId4" Type="http://schemas.openxmlformats.org/officeDocument/2006/relationships/image" Target="../media/image11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13" Type="http://schemas.openxmlformats.org/officeDocument/2006/relationships/image" Target="../media/image127.emf"/><Relationship Id="rId18" Type="http://schemas.openxmlformats.org/officeDocument/2006/relationships/oleObject" Target="../embeddings/oleObject106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19.wmf"/><Relationship Id="rId12" Type="http://schemas.openxmlformats.org/officeDocument/2006/relationships/image" Target="../media/image121.wmf"/><Relationship Id="rId17" Type="http://schemas.openxmlformats.org/officeDocument/2006/relationships/image" Target="../media/image12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5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01.bin"/><Relationship Id="rId11" Type="http://schemas.openxmlformats.org/officeDocument/2006/relationships/oleObject" Target="../embeddings/oleObject103.bin"/><Relationship Id="rId5" Type="http://schemas.openxmlformats.org/officeDocument/2006/relationships/image" Target="../media/image125.emf"/><Relationship Id="rId15" Type="http://schemas.openxmlformats.org/officeDocument/2006/relationships/image" Target="../media/image122.wmf"/><Relationship Id="rId10" Type="http://schemas.openxmlformats.org/officeDocument/2006/relationships/image" Target="../media/image126.emf"/><Relationship Id="rId19" Type="http://schemas.openxmlformats.org/officeDocument/2006/relationships/image" Target="../media/image124.wmf"/><Relationship Id="rId4" Type="http://schemas.openxmlformats.org/officeDocument/2006/relationships/image" Target="../media/image2.jpeg"/><Relationship Id="rId9" Type="http://schemas.openxmlformats.org/officeDocument/2006/relationships/image" Target="../media/image120.wmf"/><Relationship Id="rId14" Type="http://schemas.openxmlformats.org/officeDocument/2006/relationships/oleObject" Target="../embeddings/oleObject104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28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133.png"/><Relationship Id="rId4" Type="http://schemas.openxmlformats.org/officeDocument/2006/relationships/image" Target="../media/image2.jpeg"/><Relationship Id="rId9" Type="http://schemas.openxmlformats.org/officeDocument/2006/relationships/image" Target="../media/image13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13" Type="http://schemas.openxmlformats.org/officeDocument/2006/relationships/oleObject" Target="../embeddings/oleObject115.bin"/><Relationship Id="rId18" Type="http://schemas.openxmlformats.org/officeDocument/2006/relationships/image" Target="../media/image138.wmf"/><Relationship Id="rId3" Type="http://schemas.openxmlformats.org/officeDocument/2006/relationships/notesSlide" Target="../notesSlides/notesSlide39.xml"/><Relationship Id="rId21" Type="http://schemas.openxmlformats.org/officeDocument/2006/relationships/oleObject" Target="../embeddings/oleObject119.bin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135.wmf"/><Relationship Id="rId17" Type="http://schemas.openxmlformats.org/officeDocument/2006/relationships/oleObject" Target="../embeddings/oleObject1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7.wmf"/><Relationship Id="rId20" Type="http://schemas.openxmlformats.org/officeDocument/2006/relationships/image" Target="../media/image139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14.bin"/><Relationship Id="rId5" Type="http://schemas.openxmlformats.org/officeDocument/2006/relationships/oleObject" Target="../embeddings/oleObject111.bin"/><Relationship Id="rId15" Type="http://schemas.openxmlformats.org/officeDocument/2006/relationships/oleObject" Target="../embeddings/oleObject116.bin"/><Relationship Id="rId10" Type="http://schemas.openxmlformats.org/officeDocument/2006/relationships/image" Target="../media/image134.wmf"/><Relationship Id="rId19" Type="http://schemas.openxmlformats.org/officeDocument/2006/relationships/oleObject" Target="../embeddings/oleObject118.bin"/><Relationship Id="rId4" Type="http://schemas.openxmlformats.org/officeDocument/2006/relationships/image" Target="../media/image2.jpeg"/><Relationship Id="rId9" Type="http://schemas.openxmlformats.org/officeDocument/2006/relationships/oleObject" Target="../embeddings/oleObject113.bin"/><Relationship Id="rId14" Type="http://schemas.openxmlformats.org/officeDocument/2006/relationships/image" Target="../media/image13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EE82CB0-D7F1-4457-9351-52D16A6261CA}"/>
              </a:ext>
            </a:extLst>
          </p:cNvPr>
          <p:cNvSpPr txBox="1"/>
          <p:nvPr/>
        </p:nvSpPr>
        <p:spPr>
          <a:xfrm>
            <a:off x="1187624" y="2276872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Procesos físicos relevantes en la</a:t>
            </a:r>
          </a:p>
          <a:p>
            <a:r>
              <a:rPr lang="es-ES" sz="3200" b="1" dirty="0"/>
              <a:t>Fusión por Confinamiento Inercial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FEE7B7D-4A81-48D2-A257-C027A4CB60D0}"/>
              </a:ext>
            </a:extLst>
          </p:cNvPr>
          <p:cNvSpPr txBox="1"/>
          <p:nvPr/>
        </p:nvSpPr>
        <p:spPr>
          <a:xfrm>
            <a:off x="3059832" y="3700772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Javier Sanz Recio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C8A9EFA-B7B4-49FC-A6C4-09533A1B0F44}"/>
              </a:ext>
            </a:extLst>
          </p:cNvPr>
          <p:cNvSpPr txBox="1"/>
          <p:nvPr/>
        </p:nvSpPr>
        <p:spPr>
          <a:xfrm>
            <a:off x="823918" y="4521912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Director Grupo de investigación en Física de Plasmas y Fusión Inercial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1FBC3228-597B-4424-867B-49905117F021}"/>
              </a:ext>
            </a:extLst>
          </p:cNvPr>
          <p:cNvSpPr txBox="1"/>
          <p:nvPr/>
        </p:nvSpPr>
        <p:spPr>
          <a:xfrm>
            <a:off x="251520" y="711583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800" b="1" dirty="0"/>
              <a:t>Resumen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1FBC3228-597B-4424-867B-49905117F021}"/>
              </a:ext>
            </a:extLst>
          </p:cNvPr>
          <p:cNvSpPr txBox="1"/>
          <p:nvPr/>
        </p:nvSpPr>
        <p:spPr>
          <a:xfrm>
            <a:off x="611560" y="1671191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Irradiación directa de blancos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1FBC3228-597B-4424-867B-49905117F021}"/>
              </a:ext>
            </a:extLst>
          </p:cNvPr>
          <p:cNvSpPr txBox="1"/>
          <p:nvPr/>
        </p:nvSpPr>
        <p:spPr>
          <a:xfrm>
            <a:off x="827584" y="2413337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sz="2000" b="1" dirty="0"/>
              <a:t>Procesos en el plasma coronal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ES" sz="2000" b="1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sz="2000" b="1" dirty="0"/>
              <a:t>Inestabilidades hidrodinámicas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A65A922E-C604-4226-80D0-72C14D19A9E3}"/>
              </a:ext>
            </a:extLst>
          </p:cNvPr>
          <p:cNvSpPr txBox="1"/>
          <p:nvPr/>
        </p:nvSpPr>
        <p:spPr>
          <a:xfrm>
            <a:off x="611560" y="3717032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Fusión magneto-inercial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FBC3228-597B-4424-867B-49905117F021}"/>
              </a:ext>
            </a:extLst>
          </p:cNvPr>
          <p:cNvSpPr txBox="1"/>
          <p:nvPr/>
        </p:nvSpPr>
        <p:spPr>
          <a:xfrm>
            <a:off x="899592" y="2780928"/>
            <a:ext cx="7632848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4000" b="1" dirty="0"/>
              <a:t>Irradiación directa de blancos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7661F87F-8571-4B41-96D8-F638927F8452}"/>
              </a:ext>
            </a:extLst>
          </p:cNvPr>
          <p:cNvSpPr txBox="1"/>
          <p:nvPr/>
        </p:nvSpPr>
        <p:spPr>
          <a:xfrm>
            <a:off x="3203848" y="4005064"/>
            <a:ext cx="532859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ES" b="1" dirty="0"/>
              <a:t>Procesos en el plasma coronal</a:t>
            </a:r>
          </a:p>
        </p:txBody>
      </p:sp>
      <p:cxnSp>
        <p:nvCxnSpPr>
          <p:cNvPr id="3" name="Conector: angular 2">
            <a:extLst>
              <a:ext uri="{FF2B5EF4-FFF2-40B4-BE49-F238E27FC236}">
                <a16:creationId xmlns:a16="http://schemas.microsoft.com/office/drawing/2014/main" xmlns="" id="{5B355C3C-C847-4B4D-A50C-B3ABC7064565}"/>
              </a:ext>
            </a:extLst>
          </p:cNvPr>
          <p:cNvCxnSpPr/>
          <p:nvPr/>
        </p:nvCxnSpPr>
        <p:spPr bwMode="auto">
          <a:xfrm>
            <a:off x="1691680" y="3717032"/>
            <a:ext cx="1152128" cy="648072"/>
          </a:xfrm>
          <a:prstGeom prst="bentConnector3">
            <a:avLst>
              <a:gd name="adj1" fmla="val 396"/>
            </a:avLst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908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o 51"/>
          <p:cNvGrpSpPr/>
          <p:nvPr/>
        </p:nvGrpSpPr>
        <p:grpSpPr>
          <a:xfrm>
            <a:off x="539552" y="1556792"/>
            <a:ext cx="6408712" cy="4690052"/>
            <a:chOff x="1115616" y="1488451"/>
            <a:chExt cx="6408712" cy="4690052"/>
          </a:xfrm>
        </p:grpSpPr>
        <p:grpSp>
          <p:nvGrpSpPr>
            <p:cNvPr id="53" name="Grupo 52">
              <a:extLst>
                <a:ext uri="{FF2B5EF4-FFF2-40B4-BE49-F238E27FC236}">
                  <a16:creationId xmlns:a16="http://schemas.microsoft.com/office/drawing/2014/main" xmlns="" id="{AD6802F9-2DED-4543-9E11-F05382023B46}"/>
                </a:ext>
              </a:extLst>
            </p:cNvPr>
            <p:cNvGrpSpPr/>
            <p:nvPr/>
          </p:nvGrpSpPr>
          <p:grpSpPr>
            <a:xfrm>
              <a:off x="1115616" y="1488451"/>
              <a:ext cx="6408712" cy="4680520"/>
              <a:chOff x="1331640" y="1124744"/>
              <a:chExt cx="6408712" cy="4680520"/>
            </a:xfrm>
          </p:grpSpPr>
          <p:sp>
            <p:nvSpPr>
              <p:cNvPr id="62" name="Rectángulo 61">
                <a:extLst>
                  <a:ext uri="{FF2B5EF4-FFF2-40B4-BE49-F238E27FC236}">
                    <a16:creationId xmlns:a16="http://schemas.microsoft.com/office/drawing/2014/main" xmlns="" id="{1547265D-684B-436B-9743-D58B02961F7C}"/>
                  </a:ext>
                </a:extLst>
              </p:cNvPr>
              <p:cNvSpPr/>
              <p:nvPr/>
            </p:nvSpPr>
            <p:spPr bwMode="auto">
              <a:xfrm>
                <a:off x="1331640" y="1124744"/>
                <a:ext cx="6408712" cy="4680520"/>
              </a:xfrm>
              <a:prstGeom prst="rect">
                <a:avLst/>
              </a:prstGeom>
              <a:gradFill flip="none" rotWithShape="1">
                <a:gsLst>
                  <a:gs pos="31000">
                    <a:srgbClr val="FFFF00"/>
                  </a:gs>
                  <a:gs pos="90000">
                    <a:schemeClr val="accent1">
                      <a:lumMod val="45000"/>
                      <a:lumOff val="55000"/>
                    </a:schemeClr>
                  </a:gs>
                  <a:gs pos="9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grpSp>
            <p:nvGrpSpPr>
              <p:cNvPr id="63" name="Grupo 62">
                <a:extLst>
                  <a:ext uri="{FF2B5EF4-FFF2-40B4-BE49-F238E27FC236}">
                    <a16:creationId xmlns:a16="http://schemas.microsoft.com/office/drawing/2014/main" xmlns="" id="{F56979A9-7EF1-4B74-BA76-91C830BB55D9}"/>
                  </a:ext>
                </a:extLst>
              </p:cNvPr>
              <p:cNvGrpSpPr/>
              <p:nvPr/>
            </p:nvGrpSpPr>
            <p:grpSpPr>
              <a:xfrm>
                <a:off x="2987824" y="1772816"/>
                <a:ext cx="3456384" cy="3456384"/>
                <a:chOff x="2987824" y="1772816"/>
                <a:chExt cx="3456384" cy="3456384"/>
              </a:xfrm>
            </p:grpSpPr>
            <p:grpSp>
              <p:nvGrpSpPr>
                <p:cNvPr id="64" name="Grupo 63">
                  <a:extLst>
                    <a:ext uri="{FF2B5EF4-FFF2-40B4-BE49-F238E27FC236}">
                      <a16:creationId xmlns:a16="http://schemas.microsoft.com/office/drawing/2014/main" xmlns="" id="{A47C7A54-F947-4AC7-B5A3-582DAEADBDE0}"/>
                    </a:ext>
                  </a:extLst>
                </p:cNvPr>
                <p:cNvGrpSpPr/>
                <p:nvPr/>
              </p:nvGrpSpPr>
              <p:grpSpPr>
                <a:xfrm>
                  <a:off x="3491880" y="2276872"/>
                  <a:ext cx="2448272" cy="2448272"/>
                  <a:chOff x="3491880" y="2276872"/>
                  <a:chExt cx="2448272" cy="2448272"/>
                </a:xfrm>
              </p:grpSpPr>
              <p:sp>
                <p:nvSpPr>
                  <p:cNvPr id="66" name="Círculo: vacío 9">
                    <a:extLst>
                      <a:ext uri="{FF2B5EF4-FFF2-40B4-BE49-F238E27FC236}">
                        <a16:creationId xmlns:a16="http://schemas.microsoft.com/office/drawing/2014/main" xmlns="" id="{5F9CEC38-15EF-40B1-B237-F5AECC5632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91880" y="2276872"/>
                    <a:ext cx="2448272" cy="2448272"/>
                  </a:xfrm>
                  <a:prstGeom prst="donut">
                    <a:avLst>
                      <a:gd name="adj" fmla="val 3525"/>
                    </a:avLst>
                  </a:prstGeom>
                  <a:solidFill>
                    <a:srgbClr val="00206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ES" sz="24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ＭＳ Ｐゴシック" charset="0"/>
                      <a:cs typeface="Geneva" charset="0"/>
                    </a:endParaRPr>
                  </a:p>
                </p:txBody>
              </p:sp>
              <p:sp>
                <p:nvSpPr>
                  <p:cNvPr id="67" name="Elipse 66">
                    <a:extLst>
                      <a:ext uri="{FF2B5EF4-FFF2-40B4-BE49-F238E27FC236}">
                        <a16:creationId xmlns:a16="http://schemas.microsoft.com/office/drawing/2014/main" xmlns="" id="{307AB2DA-60FB-4991-AD75-6086E3C69F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66017" y="2348880"/>
                    <a:ext cx="2304256" cy="230425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ES" sz="24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ＭＳ Ｐゴシック" charset="0"/>
                      <a:cs typeface="Geneva" charset="0"/>
                    </a:endParaRPr>
                  </a:p>
                </p:txBody>
              </p:sp>
            </p:grpSp>
            <p:sp>
              <p:nvSpPr>
                <p:cNvPr id="65" name="Elipse 64">
                  <a:extLst>
                    <a:ext uri="{FF2B5EF4-FFF2-40B4-BE49-F238E27FC236}">
                      <a16:creationId xmlns:a16="http://schemas.microsoft.com/office/drawing/2014/main" xmlns="" id="{03E5075F-13DC-49F5-9D98-41209B58E07F}"/>
                    </a:ext>
                  </a:extLst>
                </p:cNvPr>
                <p:cNvSpPr/>
                <p:nvPr/>
              </p:nvSpPr>
              <p:spPr bwMode="auto">
                <a:xfrm>
                  <a:off x="2987824" y="1772816"/>
                  <a:ext cx="3456384" cy="3456384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</p:grpSp>
        <p:sp>
          <p:nvSpPr>
            <p:cNvPr id="54" name="Flecha: a la derecha con bandas 20">
              <a:extLst>
                <a:ext uri="{FF2B5EF4-FFF2-40B4-BE49-F238E27FC236}">
                  <a16:creationId xmlns:a16="http://schemas.microsoft.com/office/drawing/2014/main" xmlns="" id="{25CF3DF4-4032-4038-8685-C6CDFAEDC8C2}"/>
                </a:ext>
              </a:extLst>
            </p:cNvPr>
            <p:cNvSpPr/>
            <p:nvPr/>
          </p:nvSpPr>
          <p:spPr bwMode="auto">
            <a:xfrm rot="10800000">
              <a:off x="6516216" y="3573016"/>
              <a:ext cx="432048" cy="360040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56" name="Flecha: a la derecha con bandas 21">
              <a:extLst>
                <a:ext uri="{FF2B5EF4-FFF2-40B4-BE49-F238E27FC236}">
                  <a16:creationId xmlns:a16="http://schemas.microsoft.com/office/drawing/2014/main" xmlns="" id="{1AD97015-382B-4D13-83BC-25036E165572}"/>
                </a:ext>
              </a:extLst>
            </p:cNvPr>
            <p:cNvSpPr/>
            <p:nvPr/>
          </p:nvSpPr>
          <p:spPr bwMode="auto">
            <a:xfrm rot="5400000">
              <a:off x="4243983" y="1664490"/>
              <a:ext cx="512018" cy="432048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57" name="Flecha: a la derecha con bandas 22">
              <a:extLst>
                <a:ext uri="{FF2B5EF4-FFF2-40B4-BE49-F238E27FC236}">
                  <a16:creationId xmlns:a16="http://schemas.microsoft.com/office/drawing/2014/main" xmlns="" id="{AD683063-6F9F-4CD3-8BDF-E5A7AC92F9AE}"/>
                </a:ext>
              </a:extLst>
            </p:cNvPr>
            <p:cNvSpPr/>
            <p:nvPr/>
          </p:nvSpPr>
          <p:spPr bwMode="auto">
            <a:xfrm rot="16200000">
              <a:off x="4221183" y="5706470"/>
              <a:ext cx="512018" cy="432048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xmlns="" id="{6D73AB00-4A7A-4715-8D73-A6ECA93DBF20}"/>
                </a:ext>
              </a:extLst>
            </p:cNvPr>
            <p:cNvGrpSpPr/>
            <p:nvPr/>
          </p:nvGrpSpPr>
          <p:grpSpPr>
            <a:xfrm>
              <a:off x="1808188" y="3281676"/>
              <a:ext cx="1055289" cy="895206"/>
              <a:chOff x="1723294" y="3292532"/>
              <a:chExt cx="1055289" cy="895206"/>
            </a:xfrm>
          </p:grpSpPr>
          <p:sp>
            <p:nvSpPr>
              <p:cNvPr id="59" name="Flecha: a la derecha con bandas 18">
                <a:extLst>
                  <a:ext uri="{FF2B5EF4-FFF2-40B4-BE49-F238E27FC236}">
                    <a16:creationId xmlns:a16="http://schemas.microsoft.com/office/drawing/2014/main" xmlns="" id="{BAC8CD7A-D36A-43E1-91AA-CB93C17BEEA6}"/>
                  </a:ext>
                </a:extLst>
              </p:cNvPr>
              <p:cNvSpPr/>
              <p:nvPr/>
            </p:nvSpPr>
            <p:spPr bwMode="auto">
              <a:xfrm>
                <a:off x="2156746" y="3573016"/>
                <a:ext cx="432048" cy="360040"/>
              </a:xfrm>
              <a:prstGeom prst="stripedRight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60" name="CuadroTexto 59">
                <a:extLst>
                  <a:ext uri="{FF2B5EF4-FFF2-40B4-BE49-F238E27FC236}">
                    <a16:creationId xmlns:a16="http://schemas.microsoft.com/office/drawing/2014/main" xmlns="" id="{DA0A9671-F0FA-4F67-81A6-2E3EC82A133A}"/>
                  </a:ext>
                </a:extLst>
              </p:cNvPr>
              <p:cNvSpPr txBox="1"/>
              <p:nvPr/>
            </p:nvSpPr>
            <p:spPr>
              <a:xfrm>
                <a:off x="1986495" y="3292532"/>
                <a:ext cx="7920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Láser</a:t>
                </a:r>
              </a:p>
            </p:txBody>
          </p:sp>
          <p:graphicFrame>
            <p:nvGraphicFramePr>
              <p:cNvPr id="61" name="Objeto 60">
                <a:extLst>
                  <a:ext uri="{FF2B5EF4-FFF2-40B4-BE49-F238E27FC236}">
                    <a16:creationId xmlns:a16="http://schemas.microsoft.com/office/drawing/2014/main" xmlns="" id="{131E478A-3503-4EE0-80FF-F19B0ECD27E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00775466"/>
                  </p:ext>
                </p:extLst>
              </p:nvPr>
            </p:nvGraphicFramePr>
            <p:xfrm>
              <a:off x="1723294" y="3803563"/>
              <a:ext cx="963612" cy="3841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12" name="Equation" r:id="rId5" imgW="507960" imgH="203040" progId="Equation.DSMT4">
                      <p:embed/>
                    </p:oleObj>
                  </mc:Choice>
                  <mc:Fallback>
                    <p:oleObj name="Equation" r:id="rId5" imgW="507960" imgH="20304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723294" y="3803563"/>
                            <a:ext cx="963612" cy="3841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DDED13C3-979C-4862-9664-1E3826EB10EB}"/>
              </a:ext>
            </a:extLst>
          </p:cNvPr>
          <p:cNvSpPr txBox="1"/>
          <p:nvPr/>
        </p:nvSpPr>
        <p:spPr>
          <a:xfrm>
            <a:off x="395536" y="764704"/>
            <a:ext cx="6420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dirty="0"/>
              <a:t>No uniformidades de la irradiación laser</a:t>
            </a:r>
          </a:p>
        </p:txBody>
      </p:sp>
      <p:grpSp>
        <p:nvGrpSpPr>
          <p:cNvPr id="68" name="Grupo 67">
            <a:extLst>
              <a:ext uri="{FF2B5EF4-FFF2-40B4-BE49-F238E27FC236}">
                <a16:creationId xmlns:a16="http://schemas.microsoft.com/office/drawing/2014/main" xmlns="" id="{F233A85A-34DA-47EA-9247-BA6FE5BB8683}"/>
              </a:ext>
            </a:extLst>
          </p:cNvPr>
          <p:cNvGrpSpPr/>
          <p:nvPr/>
        </p:nvGrpSpPr>
        <p:grpSpPr>
          <a:xfrm>
            <a:off x="5220072" y="1744460"/>
            <a:ext cx="1440160" cy="1128694"/>
            <a:chOff x="5724128" y="1744460"/>
            <a:chExt cx="1440160" cy="1128694"/>
          </a:xfrm>
        </p:grpSpPr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xmlns="" id="{31E35D59-DA86-4EB3-8F8D-B32FF4347F61}"/>
                </a:ext>
              </a:extLst>
            </p:cNvPr>
            <p:cNvSpPr txBox="1"/>
            <p:nvPr/>
          </p:nvSpPr>
          <p:spPr>
            <a:xfrm>
              <a:off x="5724128" y="1744460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Frecuencia de plasma:</a:t>
              </a:r>
            </a:p>
          </p:txBody>
        </p:sp>
        <p:graphicFrame>
          <p:nvGraphicFramePr>
            <p:cNvPr id="70" name="Objeto 69">
              <a:extLst>
                <a:ext uri="{FF2B5EF4-FFF2-40B4-BE49-F238E27FC236}">
                  <a16:creationId xmlns:a16="http://schemas.microsoft.com/office/drawing/2014/main" xmlns="" id="{0F76C6E8-A363-428D-9168-A423DCB19A84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6004534" y="2245746"/>
            <a:ext cx="1159754" cy="627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3" name="Equation" r:id="rId7" imgW="774360" imgH="419040" progId="Equation.DSMT4">
                    <p:embed/>
                  </p:oleObj>
                </mc:Choice>
                <mc:Fallback>
                  <p:oleObj name="Equation" r:id="rId7" imgW="774360" imgH="419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004534" y="2245746"/>
                          <a:ext cx="1159754" cy="6274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xmlns="" id="{798A8AEF-C3D5-4DCD-A2CF-316BB5059173}"/>
              </a:ext>
            </a:extLst>
          </p:cNvPr>
          <p:cNvGrpSpPr/>
          <p:nvPr/>
        </p:nvGrpSpPr>
        <p:grpSpPr>
          <a:xfrm>
            <a:off x="5436096" y="4486362"/>
            <a:ext cx="1175992" cy="1390910"/>
            <a:chOff x="5988296" y="4381825"/>
            <a:chExt cx="1175992" cy="1390910"/>
          </a:xfrm>
        </p:grpSpPr>
        <p:cxnSp>
          <p:nvCxnSpPr>
            <p:cNvPr id="72" name="Conector recto de flecha 71">
              <a:extLst>
                <a:ext uri="{FF2B5EF4-FFF2-40B4-BE49-F238E27FC236}">
                  <a16:creationId xmlns:a16="http://schemas.microsoft.com/office/drawing/2014/main" xmlns="" id="{98BBD68D-5DDC-4DB7-BF59-37DE7BA290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3620" y="4381825"/>
              <a:ext cx="98495" cy="283238"/>
            </a:xfrm>
            <a:prstGeom prst="straightConnector1">
              <a:avLst/>
            </a:prstGeom>
            <a:solidFill>
              <a:schemeClr val="accent1"/>
            </a:solidFill>
            <a:ln w="19050" cap="rnd" cmpd="sng" algn="ctr">
              <a:solidFill>
                <a:schemeClr val="tx1"/>
              </a:solidFill>
              <a:prstDash val="solid"/>
              <a:round/>
              <a:headEnd type="oval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xmlns="" id="{A48306B5-7488-4443-BB13-521547639272}"/>
                </a:ext>
              </a:extLst>
            </p:cNvPr>
            <p:cNvSpPr txBox="1"/>
            <p:nvPr/>
          </p:nvSpPr>
          <p:spPr>
            <a:xfrm>
              <a:off x="6060304" y="4620607"/>
              <a:ext cx="110398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Superficie crítica:</a:t>
              </a:r>
            </a:p>
            <a:p>
              <a:endParaRPr lang="es-ES" sz="1400" dirty="0"/>
            </a:p>
          </p:txBody>
        </p:sp>
        <p:graphicFrame>
          <p:nvGraphicFramePr>
            <p:cNvPr id="74" name="Objeto 73">
              <a:extLst>
                <a:ext uri="{FF2B5EF4-FFF2-40B4-BE49-F238E27FC236}">
                  <a16:creationId xmlns:a16="http://schemas.microsoft.com/office/drawing/2014/main" xmlns="" id="{3F019C6A-FA49-44D5-BDD7-C0DDDB5CC7C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1024299"/>
                </p:ext>
              </p:extLst>
            </p:nvPr>
          </p:nvGraphicFramePr>
          <p:xfrm>
            <a:off x="6132312" y="5004261"/>
            <a:ext cx="876300" cy="552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4" name="Equation" r:id="rId9" imgW="685800" imgH="431640" progId="Equation.DSMT4">
                    <p:embed/>
                  </p:oleObj>
                </mc:Choice>
                <mc:Fallback>
                  <p:oleObj name="Equation" r:id="rId9" imgW="685800" imgH="431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132312" y="5004261"/>
                          <a:ext cx="876300" cy="5524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to 74">
              <a:extLst>
                <a:ext uri="{FF2B5EF4-FFF2-40B4-BE49-F238E27FC236}">
                  <a16:creationId xmlns:a16="http://schemas.microsoft.com/office/drawing/2014/main" xmlns="" id="{53D3140F-5EF2-43EC-BACF-FD478D327C5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0271902"/>
                </p:ext>
              </p:extLst>
            </p:nvPr>
          </p:nvGraphicFramePr>
          <p:xfrm>
            <a:off x="5988296" y="5454926"/>
            <a:ext cx="878649" cy="3178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5" name="Equation" r:id="rId11" imgW="596880" imgH="215640" progId="Equation.DSMT4">
                    <p:embed/>
                  </p:oleObj>
                </mc:Choice>
                <mc:Fallback>
                  <p:oleObj name="Equation" r:id="rId11" imgW="59688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988296" y="5454926"/>
                          <a:ext cx="878649" cy="3178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6" name="Objeto 75">
            <a:extLst>
              <a:ext uri="{FF2B5EF4-FFF2-40B4-BE49-F238E27FC236}">
                <a16:creationId xmlns:a16="http://schemas.microsoft.com/office/drawing/2014/main" xmlns="" id="{FE76FE57-AC02-4D7F-9075-960D86014A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377089"/>
              </p:ext>
            </p:extLst>
          </p:nvPr>
        </p:nvGraphicFramePr>
        <p:xfrm>
          <a:off x="4281488" y="5046663"/>
          <a:ext cx="646112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6" name="Equation" r:id="rId13" imgW="419040" imgH="203040" progId="Equation.DSMT4">
                  <p:embed/>
                </p:oleObj>
              </mc:Choice>
              <mc:Fallback>
                <p:oleObj name="Equation" r:id="rId13" imgW="419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81488" y="5046663"/>
                        <a:ext cx="646112" cy="31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to 76">
            <a:extLst>
              <a:ext uri="{FF2B5EF4-FFF2-40B4-BE49-F238E27FC236}">
                <a16:creationId xmlns:a16="http://schemas.microsoft.com/office/drawing/2014/main" xmlns="" id="{447BF4FF-F700-44B5-B07C-8B6AA5AA18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990104"/>
              </p:ext>
            </p:extLst>
          </p:nvPr>
        </p:nvGraphicFramePr>
        <p:xfrm>
          <a:off x="4714875" y="5489575"/>
          <a:ext cx="6461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7" name="Equation" r:id="rId15" imgW="419040" imgH="203040" progId="Equation.DSMT4">
                  <p:embed/>
                </p:oleObj>
              </mc:Choice>
              <mc:Fallback>
                <p:oleObj name="Equation" r:id="rId15" imgW="419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14875" y="5489575"/>
                        <a:ext cx="646113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Grupo 77"/>
          <p:cNvGrpSpPr/>
          <p:nvPr/>
        </p:nvGrpSpPr>
        <p:grpSpPr>
          <a:xfrm>
            <a:off x="1115616" y="1412584"/>
            <a:ext cx="5444099" cy="4667424"/>
            <a:chOff x="683568" y="1175898"/>
            <a:chExt cx="4792616" cy="4125310"/>
          </a:xfrm>
        </p:grpSpPr>
        <p:grpSp>
          <p:nvGrpSpPr>
            <p:cNvPr id="79" name="Grupo 78"/>
            <p:cNvGrpSpPr/>
            <p:nvPr/>
          </p:nvGrpSpPr>
          <p:grpSpPr>
            <a:xfrm>
              <a:off x="683568" y="1175898"/>
              <a:ext cx="4792616" cy="4125310"/>
              <a:chOff x="481594" y="1355758"/>
              <a:chExt cx="4792616" cy="4125310"/>
            </a:xfrm>
          </p:grpSpPr>
          <p:grpSp>
            <p:nvGrpSpPr>
              <p:cNvPr id="82" name="Grupo 81"/>
              <p:cNvGrpSpPr/>
              <p:nvPr/>
            </p:nvGrpSpPr>
            <p:grpSpPr>
              <a:xfrm>
                <a:off x="481594" y="1355758"/>
                <a:ext cx="4792616" cy="4125310"/>
                <a:chOff x="899592" y="1700808"/>
                <a:chExt cx="4792616" cy="4125310"/>
              </a:xfrm>
            </p:grpSpPr>
            <p:grpSp>
              <p:nvGrpSpPr>
                <p:cNvPr id="89" name="Grupo 88">
                  <a:extLst>
                    <a:ext uri="{FF2B5EF4-FFF2-40B4-BE49-F238E27FC236}">
                      <a16:creationId xmlns:a16="http://schemas.microsoft.com/office/drawing/2014/main" xmlns="" id="{AD6802F9-2DED-4543-9E11-F05382023B46}"/>
                    </a:ext>
                  </a:extLst>
                </p:cNvPr>
                <p:cNvGrpSpPr/>
                <p:nvPr/>
              </p:nvGrpSpPr>
              <p:grpSpPr>
                <a:xfrm>
                  <a:off x="1002656" y="1964034"/>
                  <a:ext cx="4689552" cy="3862084"/>
                  <a:chOff x="238958" y="2704036"/>
                  <a:chExt cx="4689552" cy="3862084"/>
                </a:xfrm>
              </p:grpSpPr>
              <p:sp>
                <p:nvSpPr>
                  <p:cNvPr id="110" name="Rectángulo 109">
                    <a:extLst>
                      <a:ext uri="{FF2B5EF4-FFF2-40B4-BE49-F238E27FC236}">
                        <a16:creationId xmlns:a16="http://schemas.microsoft.com/office/drawing/2014/main" xmlns="" id="{1547265D-684B-436B-9743-D58B02961F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8958" y="2704036"/>
                    <a:ext cx="4689552" cy="3862084"/>
                  </a:xfrm>
                  <a:prstGeom prst="rect">
                    <a:avLst/>
                  </a:prstGeom>
                  <a:gradFill flip="none" rotWithShape="1">
                    <a:gsLst>
                      <a:gs pos="31000">
                        <a:srgbClr val="FFFF00"/>
                      </a:gs>
                      <a:gs pos="90000">
                        <a:schemeClr val="accent1">
                          <a:lumMod val="45000"/>
                          <a:lumOff val="55000"/>
                        </a:schemeClr>
                      </a:gs>
                      <a:gs pos="9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ES" sz="24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ＭＳ Ｐゴシック" charset="0"/>
                      <a:cs typeface="Geneva" charset="0"/>
                    </a:endParaRPr>
                  </a:p>
                </p:txBody>
              </p:sp>
              <p:grpSp>
                <p:nvGrpSpPr>
                  <p:cNvPr id="111" name="Grupo 110">
                    <a:extLst>
                      <a:ext uri="{FF2B5EF4-FFF2-40B4-BE49-F238E27FC236}">
                        <a16:creationId xmlns:a16="http://schemas.microsoft.com/office/drawing/2014/main" xmlns="" id="{F56979A9-7EF1-4B74-BA76-91C830BB55D9}"/>
                      </a:ext>
                    </a:extLst>
                  </p:cNvPr>
                  <p:cNvGrpSpPr/>
                  <p:nvPr/>
                </p:nvGrpSpPr>
                <p:grpSpPr>
                  <a:xfrm>
                    <a:off x="1552024" y="3504144"/>
                    <a:ext cx="1939645" cy="1939645"/>
                    <a:chOff x="1552024" y="3504144"/>
                    <a:chExt cx="1939645" cy="1939645"/>
                  </a:xfrm>
                </p:grpSpPr>
                <p:grpSp>
                  <p:nvGrpSpPr>
                    <p:cNvPr id="112" name="Grupo 111">
                      <a:extLst>
                        <a:ext uri="{FF2B5EF4-FFF2-40B4-BE49-F238E27FC236}">
                          <a16:creationId xmlns:a16="http://schemas.microsoft.com/office/drawing/2014/main" xmlns="" id="{A47C7A54-F947-4AC7-B5A3-582DAEADBD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23387" y="3681360"/>
                      <a:ext cx="1604563" cy="1604563"/>
                      <a:chOff x="1723387" y="3681360"/>
                      <a:chExt cx="1604563" cy="1604563"/>
                    </a:xfrm>
                  </p:grpSpPr>
                  <p:sp>
                    <p:nvSpPr>
                      <p:cNvPr id="114" name="Círculo: vacío 9">
                        <a:extLst>
                          <a:ext uri="{FF2B5EF4-FFF2-40B4-BE49-F238E27FC236}">
                            <a16:creationId xmlns:a16="http://schemas.microsoft.com/office/drawing/2014/main" xmlns="" id="{5F9CEC38-15EF-40B1-B237-F5AECC5632F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723387" y="3681360"/>
                        <a:ext cx="1604563" cy="1604563"/>
                      </a:xfrm>
                      <a:prstGeom prst="donut">
                        <a:avLst>
                          <a:gd name="adj" fmla="val 3525"/>
                        </a:avLst>
                      </a:prstGeom>
                      <a:solidFill>
                        <a:srgbClr val="00206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endParaRPr>
                      </a:p>
                    </p:txBody>
                  </p:sp>
                  <p:sp>
                    <p:nvSpPr>
                      <p:cNvPr id="115" name="Elipse 114">
                        <a:extLst>
                          <a:ext uri="{FF2B5EF4-FFF2-40B4-BE49-F238E27FC236}">
                            <a16:creationId xmlns:a16="http://schemas.microsoft.com/office/drawing/2014/main" xmlns="" id="{307AB2DA-60FB-4991-AD75-6086E3C69FF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770581" y="3728554"/>
                        <a:ext cx="1510177" cy="1510177"/>
                      </a:xfrm>
                      <a:prstGeom prst="ellips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endParaRPr>
                      </a:p>
                    </p:txBody>
                  </p:sp>
                </p:grpSp>
                <p:sp>
                  <p:nvSpPr>
                    <p:cNvPr id="113" name="Elipse 112">
                      <a:extLst>
                        <a:ext uri="{FF2B5EF4-FFF2-40B4-BE49-F238E27FC236}">
                          <a16:creationId xmlns:a16="http://schemas.microsoft.com/office/drawing/2014/main" xmlns="" id="{03E5075F-13DC-49F5-9D98-41209B58E0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552024" y="3504144"/>
                      <a:ext cx="1939645" cy="1939645"/>
                    </a:xfrm>
                    <a:prstGeom prst="ellipse">
                      <a:avLst/>
                    </a:prstGeom>
                    <a:noFill/>
                    <a:ln w="9525" cap="flat" cmpd="sng" algn="ctr">
                      <a:solidFill>
                        <a:srgbClr val="FF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p:txBody>
                </p:sp>
              </p:grpSp>
            </p:grpSp>
            <p:sp>
              <p:nvSpPr>
                <p:cNvPr id="90" name="Flecha: a la derecha con bandas 20">
                  <a:extLst>
                    <a:ext uri="{FF2B5EF4-FFF2-40B4-BE49-F238E27FC236}">
                      <a16:creationId xmlns:a16="http://schemas.microsoft.com/office/drawing/2014/main" xmlns="" id="{25CF3DF4-4032-4038-8685-C6CDFAEDC8C2}"/>
                    </a:ext>
                  </a:extLst>
                </p:cNvPr>
                <p:cNvSpPr/>
                <p:nvPr/>
              </p:nvSpPr>
              <p:spPr bwMode="auto">
                <a:xfrm rot="10800000">
                  <a:off x="4499371" y="3491577"/>
                  <a:ext cx="432048" cy="360040"/>
                </a:xfrm>
                <a:prstGeom prst="stripedRightArrow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91" name="Flecha: a la derecha con bandas 21">
                  <a:extLst>
                    <a:ext uri="{FF2B5EF4-FFF2-40B4-BE49-F238E27FC236}">
                      <a16:creationId xmlns:a16="http://schemas.microsoft.com/office/drawing/2014/main" xmlns="" id="{1AD97015-382B-4D13-83BC-25036E165572}"/>
                    </a:ext>
                  </a:extLst>
                </p:cNvPr>
                <p:cNvSpPr/>
                <p:nvPr/>
              </p:nvSpPr>
              <p:spPr bwMode="auto">
                <a:xfrm rot="5400000">
                  <a:off x="3029535" y="1985424"/>
                  <a:ext cx="512018" cy="432048"/>
                </a:xfrm>
                <a:prstGeom prst="stripedRightArrow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92" name="Flecha: a la derecha con bandas 22">
                  <a:extLst>
                    <a:ext uri="{FF2B5EF4-FFF2-40B4-BE49-F238E27FC236}">
                      <a16:creationId xmlns:a16="http://schemas.microsoft.com/office/drawing/2014/main" xmlns="" id="{AD683063-6F9F-4CD3-8BDF-E5A7AC92F9AE}"/>
                    </a:ext>
                  </a:extLst>
                </p:cNvPr>
                <p:cNvSpPr/>
                <p:nvPr/>
              </p:nvSpPr>
              <p:spPr bwMode="auto">
                <a:xfrm rot="16200000">
                  <a:off x="3009309" y="5031862"/>
                  <a:ext cx="512018" cy="432048"/>
                </a:xfrm>
                <a:prstGeom prst="stripedRightArrow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grpSp>
              <p:nvGrpSpPr>
                <p:cNvPr id="93" name="Grupo 92">
                  <a:extLst>
                    <a:ext uri="{FF2B5EF4-FFF2-40B4-BE49-F238E27FC236}">
                      <a16:creationId xmlns:a16="http://schemas.microsoft.com/office/drawing/2014/main" xmlns="" id="{6D73AB00-4A7A-4715-8D73-A6ECA93DBF20}"/>
                    </a:ext>
                  </a:extLst>
                </p:cNvPr>
                <p:cNvGrpSpPr/>
                <p:nvPr/>
              </p:nvGrpSpPr>
              <p:grpSpPr>
                <a:xfrm>
                  <a:off x="952757" y="3435621"/>
                  <a:ext cx="792088" cy="584775"/>
                  <a:chOff x="1333324" y="3563484"/>
                  <a:chExt cx="792088" cy="611506"/>
                </a:xfrm>
              </p:grpSpPr>
              <p:sp>
                <p:nvSpPr>
                  <p:cNvPr id="108" name="Flecha: a la derecha con bandas 18">
                    <a:extLst>
                      <a:ext uri="{FF2B5EF4-FFF2-40B4-BE49-F238E27FC236}">
                        <a16:creationId xmlns:a16="http://schemas.microsoft.com/office/drawing/2014/main" xmlns="" id="{BAC8CD7A-D36A-43E1-91AA-CB93C17BEE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175" y="3573016"/>
                    <a:ext cx="432048" cy="360040"/>
                  </a:xfrm>
                  <a:prstGeom prst="stripedRightArrow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ES" sz="24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ＭＳ Ｐゴシック" charset="0"/>
                      <a:cs typeface="Geneva" charset="0"/>
                    </a:endParaRPr>
                  </a:p>
                </p:txBody>
              </p:sp>
              <p:sp>
                <p:nvSpPr>
                  <p:cNvPr id="109" name="CuadroTexto 108">
                    <a:extLst>
                      <a:ext uri="{FF2B5EF4-FFF2-40B4-BE49-F238E27FC236}">
                        <a16:creationId xmlns:a16="http://schemas.microsoft.com/office/drawing/2014/main" xmlns="" id="{DA0A9671-F0FA-4F67-81A6-2E3EC82A133A}"/>
                      </a:ext>
                    </a:extLst>
                  </p:cNvPr>
                  <p:cNvSpPr txBox="1"/>
                  <p:nvPr/>
                </p:nvSpPr>
                <p:spPr>
                  <a:xfrm>
                    <a:off x="1333324" y="3563484"/>
                    <a:ext cx="792088" cy="61150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es-ES" sz="1600" dirty="0"/>
                  </a:p>
                  <a:p>
                    <a:r>
                      <a:rPr lang="es-ES" sz="1600" dirty="0"/>
                      <a:t>Laser</a:t>
                    </a:r>
                  </a:p>
                </p:txBody>
              </p:sp>
            </p:grpSp>
            <p:grpSp>
              <p:nvGrpSpPr>
                <p:cNvPr id="94" name="Grupo 93"/>
                <p:cNvGrpSpPr/>
                <p:nvPr/>
              </p:nvGrpSpPr>
              <p:grpSpPr>
                <a:xfrm>
                  <a:off x="899592" y="3034383"/>
                  <a:ext cx="1387368" cy="1128095"/>
                  <a:chOff x="1023870" y="3034383"/>
                  <a:chExt cx="1387368" cy="1128095"/>
                </a:xfrm>
              </p:grpSpPr>
              <p:cxnSp>
                <p:nvCxnSpPr>
                  <p:cNvPr id="106" name="Conector recto 105"/>
                  <p:cNvCxnSpPr/>
                  <p:nvPr/>
                </p:nvCxnSpPr>
                <p:spPr bwMode="auto">
                  <a:xfrm>
                    <a:off x="1048179" y="3034383"/>
                    <a:ext cx="1363059" cy="349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7" name="Conector recto 106"/>
                  <p:cNvCxnSpPr/>
                  <p:nvPr/>
                </p:nvCxnSpPr>
                <p:spPr bwMode="auto">
                  <a:xfrm flipV="1">
                    <a:off x="1023870" y="3895076"/>
                    <a:ext cx="1345269" cy="2674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95" name="Grupo 94"/>
                <p:cNvGrpSpPr/>
                <p:nvPr/>
              </p:nvGrpSpPr>
              <p:grpSpPr>
                <a:xfrm rot="5400000">
                  <a:off x="2930196" y="1542412"/>
                  <a:ext cx="811303" cy="1128095"/>
                  <a:chOff x="1023870" y="3034383"/>
                  <a:chExt cx="1387368" cy="1128095"/>
                </a:xfrm>
              </p:grpSpPr>
              <p:cxnSp>
                <p:nvCxnSpPr>
                  <p:cNvPr id="104" name="Conector recto 103"/>
                  <p:cNvCxnSpPr/>
                  <p:nvPr/>
                </p:nvCxnSpPr>
                <p:spPr bwMode="auto">
                  <a:xfrm>
                    <a:off x="1048179" y="3034383"/>
                    <a:ext cx="1363059" cy="349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5" name="Conector recto 104"/>
                  <p:cNvCxnSpPr/>
                  <p:nvPr/>
                </p:nvCxnSpPr>
                <p:spPr bwMode="auto">
                  <a:xfrm flipV="1">
                    <a:off x="1023870" y="3895076"/>
                    <a:ext cx="1345269" cy="2674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96" name="Grupo 95"/>
                <p:cNvGrpSpPr/>
                <p:nvPr/>
              </p:nvGrpSpPr>
              <p:grpSpPr>
                <a:xfrm rot="10800000">
                  <a:off x="4426730" y="3140968"/>
                  <a:ext cx="811303" cy="1128095"/>
                  <a:chOff x="1023870" y="3034383"/>
                  <a:chExt cx="1387368" cy="1128095"/>
                </a:xfrm>
              </p:grpSpPr>
              <p:cxnSp>
                <p:nvCxnSpPr>
                  <p:cNvPr id="102" name="Conector recto 101"/>
                  <p:cNvCxnSpPr/>
                  <p:nvPr/>
                </p:nvCxnSpPr>
                <p:spPr bwMode="auto">
                  <a:xfrm>
                    <a:off x="1048179" y="3034383"/>
                    <a:ext cx="1363059" cy="349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3" name="Conector recto 102"/>
                  <p:cNvCxnSpPr/>
                  <p:nvPr/>
                </p:nvCxnSpPr>
                <p:spPr bwMode="auto">
                  <a:xfrm flipV="1">
                    <a:off x="1023870" y="3895076"/>
                    <a:ext cx="1345269" cy="2674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97" name="Grupo 96"/>
                <p:cNvGrpSpPr/>
                <p:nvPr/>
              </p:nvGrpSpPr>
              <p:grpSpPr>
                <a:xfrm rot="16200000">
                  <a:off x="2858188" y="4638757"/>
                  <a:ext cx="811303" cy="1128095"/>
                  <a:chOff x="1023870" y="3034383"/>
                  <a:chExt cx="1387368" cy="1128095"/>
                </a:xfrm>
              </p:grpSpPr>
              <p:cxnSp>
                <p:nvCxnSpPr>
                  <p:cNvPr id="100" name="Conector recto 99"/>
                  <p:cNvCxnSpPr/>
                  <p:nvPr/>
                </p:nvCxnSpPr>
                <p:spPr bwMode="auto">
                  <a:xfrm>
                    <a:off x="1048179" y="3034383"/>
                    <a:ext cx="1363059" cy="349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01" name="Conector recto 100"/>
                  <p:cNvCxnSpPr/>
                  <p:nvPr/>
                </p:nvCxnSpPr>
                <p:spPr bwMode="auto">
                  <a:xfrm flipV="1">
                    <a:off x="1023870" y="3895076"/>
                    <a:ext cx="1345269" cy="2674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  <p:pic>
              <p:nvPicPr>
                <p:cNvPr id="98" name="Imagen 97"/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5400000">
                  <a:off x="1591119" y="3309234"/>
                  <a:ext cx="790091" cy="633256"/>
                </a:xfrm>
                <a:prstGeom prst="rect">
                  <a:avLst/>
                </a:prstGeom>
                <a:solidFill>
                  <a:srgbClr val="FFFF00"/>
                </a:solidFill>
              </p:spPr>
            </p:pic>
            <p:sp>
              <p:nvSpPr>
                <p:cNvPr id="99" name="CuadroTexto 98"/>
                <p:cNvSpPr txBox="1"/>
                <p:nvPr/>
              </p:nvSpPr>
              <p:spPr>
                <a:xfrm>
                  <a:off x="1401312" y="4123330"/>
                  <a:ext cx="1298479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/>
                    <a:t>Intensidad</a:t>
                  </a:r>
                  <a:endParaRPr lang="en-US" sz="1400" dirty="0"/>
                </a:p>
                <a:p>
                  <a:r>
                    <a:rPr lang="en-US" sz="14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k=</a:t>
                  </a:r>
                  <a:r>
                    <a:rPr lang="en-US" sz="1400" dirty="0"/>
                    <a:t> nº de </a:t>
                  </a:r>
                  <a:r>
                    <a:rPr lang="en-US" sz="1400" dirty="0" err="1"/>
                    <a:t>onda</a:t>
                  </a:r>
                  <a:r>
                    <a:rPr lang="en-US" sz="1400" dirty="0"/>
                    <a:t> </a:t>
                  </a:r>
                  <a:r>
                    <a:rPr lang="en-US" sz="1400" dirty="0" err="1"/>
                    <a:t>tranversal</a:t>
                  </a:r>
                  <a:endParaRPr lang="en-US" sz="1400" dirty="0"/>
                </a:p>
              </p:txBody>
            </p:sp>
          </p:grpSp>
          <p:grpSp>
            <p:nvGrpSpPr>
              <p:cNvPr id="83" name="Grupo 82"/>
              <p:cNvGrpSpPr/>
              <p:nvPr/>
            </p:nvGrpSpPr>
            <p:grpSpPr>
              <a:xfrm>
                <a:off x="2766392" y="2375249"/>
                <a:ext cx="1453487" cy="304800"/>
                <a:chOff x="2766392" y="2375249"/>
                <a:chExt cx="1453487" cy="304800"/>
              </a:xfrm>
            </p:grpSpPr>
            <p:grpSp>
              <p:nvGrpSpPr>
                <p:cNvPr id="84" name="Grupo 83"/>
                <p:cNvGrpSpPr/>
                <p:nvPr/>
              </p:nvGrpSpPr>
              <p:grpSpPr>
                <a:xfrm rot="5400000">
                  <a:off x="3216861" y="1955843"/>
                  <a:ext cx="254481" cy="1155420"/>
                  <a:chOff x="4008731" y="2107123"/>
                  <a:chExt cx="282531" cy="1476025"/>
                </a:xfrm>
              </p:grpSpPr>
              <p:cxnSp>
                <p:nvCxnSpPr>
                  <p:cNvPr id="87" name="Conector recto 86"/>
                  <p:cNvCxnSpPr/>
                  <p:nvPr/>
                </p:nvCxnSpPr>
                <p:spPr bwMode="auto">
                  <a:xfrm>
                    <a:off x="4008731" y="2107123"/>
                    <a:ext cx="0" cy="147602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8" name="Conector recto 87"/>
                  <p:cNvCxnSpPr/>
                  <p:nvPr/>
                </p:nvCxnSpPr>
                <p:spPr bwMode="auto">
                  <a:xfrm>
                    <a:off x="4291262" y="2107123"/>
                    <a:ext cx="0" cy="147602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  <p:cxnSp>
              <p:nvCxnSpPr>
                <p:cNvPr id="85" name="Conector recto de flecha 84"/>
                <p:cNvCxnSpPr/>
                <p:nvPr/>
              </p:nvCxnSpPr>
              <p:spPr bwMode="auto">
                <a:xfrm>
                  <a:off x="3923928" y="2406313"/>
                  <a:ext cx="0" cy="254481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triangle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aphicFrame>
              <p:nvGraphicFramePr>
                <p:cNvPr id="86" name="Objeto 85">
                  <a:extLst>
                    <a:ext uri="{FF2B5EF4-FFF2-40B4-BE49-F238E27FC236}">
                      <a16:creationId xmlns:a16="http://schemas.microsoft.com/office/drawing/2014/main" xmlns="" id="{0F76C6E8-A363-428D-9168-A423DCB19A8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858451655"/>
                    </p:ext>
                  </p:extLst>
                </p:nvPr>
              </p:nvGraphicFramePr>
              <p:xfrm>
                <a:off x="3972229" y="2375249"/>
                <a:ext cx="247650" cy="3048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018" name="Equation" r:id="rId18" imgW="164880" imgH="203040" progId="Equation.DSMT4">
                        <p:embed/>
                      </p:oleObj>
                    </mc:Choice>
                    <mc:Fallback>
                      <p:oleObj name="Equation" r:id="rId18" imgW="164880" imgH="20304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972229" y="2375249"/>
                              <a:ext cx="247650" cy="3048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cxnSp>
          <p:nvCxnSpPr>
            <p:cNvPr id="80" name="Conector recto de flecha 79">
              <a:extLst>
                <a:ext uri="{FF2B5EF4-FFF2-40B4-BE49-F238E27FC236}">
                  <a16:creationId xmlns:a16="http://schemas.microsoft.com/office/drawing/2014/main" xmlns="" id="{98BBD68D-5DDC-4DB7-BF59-37DE7BA290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83515" y="4068386"/>
              <a:ext cx="227462" cy="524179"/>
            </a:xfrm>
            <a:prstGeom prst="straightConnector1">
              <a:avLst/>
            </a:prstGeom>
            <a:solidFill>
              <a:schemeClr val="accent1"/>
            </a:solidFill>
            <a:ln w="19050" cap="rnd" cmpd="sng" algn="ctr">
              <a:solidFill>
                <a:schemeClr val="tx1"/>
              </a:solidFill>
              <a:prstDash val="solid"/>
              <a:round/>
              <a:headEnd type="oval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1" name="CuadroTexto 80">
              <a:extLst>
                <a:ext uri="{FF2B5EF4-FFF2-40B4-BE49-F238E27FC236}">
                  <a16:creationId xmlns:a16="http://schemas.microsoft.com/office/drawing/2014/main" xmlns="" id="{A48306B5-7488-4443-BB13-521547639272}"/>
                </a:ext>
              </a:extLst>
            </p:cNvPr>
            <p:cNvSpPr txBox="1"/>
            <p:nvPr/>
          </p:nvSpPr>
          <p:spPr>
            <a:xfrm>
              <a:off x="3676994" y="4525382"/>
              <a:ext cx="11039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Superficie crítica:</a:t>
              </a:r>
            </a:p>
          </p:txBody>
        </p:sp>
      </p:grpSp>
      <p:sp>
        <p:nvSpPr>
          <p:cNvPr id="119" name="CuadroTexto 118"/>
          <p:cNvSpPr txBox="1"/>
          <p:nvPr/>
        </p:nvSpPr>
        <p:spPr>
          <a:xfrm>
            <a:off x="1403648" y="3231156"/>
            <a:ext cx="7095488" cy="33239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dirty="0"/>
              <a:t>J. Nuckolls, L. Wood, A. Thiessen, G. Zimmerman, Nature 239, 139 (1972).</a:t>
            </a:r>
            <a:endParaRPr lang="es-ES" sz="1400" dirty="0"/>
          </a:p>
          <a:p>
            <a:pPr lvl="0">
              <a:lnSpc>
                <a:spcPct val="150000"/>
              </a:lnSpc>
            </a:pPr>
            <a:r>
              <a:rPr lang="en-US" sz="1400" dirty="0"/>
              <a:t>K. A. </a:t>
            </a:r>
            <a:r>
              <a:rPr lang="en-US" sz="1400" dirty="0" err="1"/>
              <a:t>Brueckner</a:t>
            </a:r>
            <a:r>
              <a:rPr lang="en-US" sz="1400" dirty="0"/>
              <a:t>, S. </a:t>
            </a:r>
            <a:r>
              <a:rPr lang="en-US" sz="1400" dirty="0" err="1"/>
              <a:t>Jorna</a:t>
            </a:r>
            <a:r>
              <a:rPr lang="en-US" sz="1400" dirty="0"/>
              <a:t>, Rev. Mod. Phys 46, 325 (1974).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J. H. Gardner, S. E. </a:t>
            </a:r>
            <a:r>
              <a:rPr lang="en-US" sz="1400" dirty="0" err="1"/>
              <a:t>Bodner</a:t>
            </a:r>
            <a:r>
              <a:rPr lang="en-US" sz="1400" dirty="0"/>
              <a:t>, Phys. Rev. Lett 47, 1137 (1981).</a:t>
            </a:r>
          </a:p>
          <a:p>
            <a:pPr lvl="0">
              <a:lnSpc>
                <a:spcPct val="150000"/>
              </a:lnSpc>
            </a:pPr>
            <a:r>
              <a:rPr lang="en-US" sz="1400" dirty="0"/>
              <a:t>W. M. </a:t>
            </a:r>
            <a:r>
              <a:rPr lang="en-US" sz="1400" dirty="0" err="1"/>
              <a:t>Manheimer</a:t>
            </a:r>
            <a:r>
              <a:rPr lang="en-US" sz="1400" dirty="0"/>
              <a:t>, D. G. </a:t>
            </a:r>
            <a:r>
              <a:rPr lang="en-US" sz="1400" dirty="0" err="1"/>
              <a:t>Colombant</a:t>
            </a:r>
            <a:r>
              <a:rPr lang="en-US" sz="1400" dirty="0"/>
              <a:t>, J. H. Gardner, Phys. Fluids 25, 1644 (1982).</a:t>
            </a:r>
            <a:endParaRPr lang="es-ES" sz="1400" dirty="0"/>
          </a:p>
          <a:p>
            <a:pPr lvl="0">
              <a:lnSpc>
                <a:spcPct val="150000"/>
              </a:lnSpc>
            </a:pPr>
            <a:r>
              <a:rPr lang="es-ES" sz="1400" dirty="0"/>
              <a:t>A. R. Bell, E. M. </a:t>
            </a:r>
            <a:r>
              <a:rPr lang="es-ES" sz="1400" dirty="0" err="1"/>
              <a:t>Epperlein</a:t>
            </a:r>
            <a:r>
              <a:rPr lang="es-ES" sz="1400" dirty="0"/>
              <a:t>, Plasma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Controlled</a:t>
            </a:r>
            <a:r>
              <a:rPr lang="es-ES" sz="1400" dirty="0"/>
              <a:t> </a:t>
            </a:r>
            <a:r>
              <a:rPr lang="es-ES" sz="1400" dirty="0" err="1"/>
              <a:t>Fusion</a:t>
            </a:r>
            <a:r>
              <a:rPr lang="es-ES" sz="1400" dirty="0"/>
              <a:t> 28, 897 (1986).</a:t>
            </a:r>
          </a:p>
          <a:p>
            <a:pPr lvl="0">
              <a:lnSpc>
                <a:spcPct val="150000"/>
              </a:lnSpc>
            </a:pPr>
            <a:r>
              <a:rPr lang="es-ES" sz="1400" dirty="0"/>
              <a:t>……………….</a:t>
            </a:r>
          </a:p>
          <a:p>
            <a:r>
              <a:rPr lang="en-US" sz="1400" b="1" dirty="0"/>
              <a:t>J. R. </a:t>
            </a:r>
            <a:r>
              <a:rPr lang="en-US" sz="1400" b="1" dirty="0" err="1"/>
              <a:t>Sanmartin</a:t>
            </a:r>
            <a:r>
              <a:rPr lang="en-US" sz="1400" b="1" dirty="0"/>
              <a:t>, J. Sanz, J. A. Nicolas</a:t>
            </a:r>
            <a:r>
              <a:rPr lang="en-US" sz="1400" dirty="0"/>
              <a:t>, Physics Letters A,124, 81 (1987). </a:t>
            </a:r>
            <a:endParaRPr lang="es-ES" sz="1400" dirty="0"/>
          </a:p>
          <a:p>
            <a:pPr lvl="0">
              <a:lnSpc>
                <a:spcPct val="150000"/>
              </a:lnSpc>
            </a:pPr>
            <a:r>
              <a:rPr lang="es-ES" sz="1400" b="1" dirty="0"/>
              <a:t>J. Sanz, J. A. Nicolás, J. R. Sanmartín, J. Hilario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31, 2320 (1988).</a:t>
            </a:r>
          </a:p>
          <a:p>
            <a:r>
              <a:rPr lang="en-US" sz="1400" b="1" dirty="0"/>
              <a:t>J. Sanz, L. F. </a:t>
            </a:r>
            <a:r>
              <a:rPr lang="en-US" sz="1400" b="1" dirty="0" err="1"/>
              <a:t>Ibañez</a:t>
            </a:r>
            <a:r>
              <a:rPr lang="en-US" sz="1400" b="1" dirty="0"/>
              <a:t>, J. A. Nicolas, J. R. </a:t>
            </a:r>
            <a:r>
              <a:rPr lang="en-US" sz="1400" b="1" dirty="0" err="1"/>
              <a:t>Sanmartín</a:t>
            </a:r>
            <a:r>
              <a:rPr lang="en-US" sz="1400" dirty="0"/>
              <a:t>,</a:t>
            </a:r>
            <a:r>
              <a:rPr lang="en-GB" sz="1400" dirty="0"/>
              <a:t> Laser Part. Beams 9, 265 (1991).</a:t>
            </a:r>
          </a:p>
          <a:p>
            <a:r>
              <a:rPr lang="en-GB" sz="1400" dirty="0"/>
              <a:t>………………</a:t>
            </a:r>
            <a:endParaRPr lang="es-ES" sz="1400" dirty="0"/>
          </a:p>
          <a:p>
            <a:pPr lvl="0">
              <a:lnSpc>
                <a:spcPct val="150000"/>
              </a:lnSpc>
            </a:pPr>
            <a:endParaRPr lang="es-ES" sz="1400" dirty="0"/>
          </a:p>
        </p:txBody>
      </p:sp>
      <p:grpSp>
        <p:nvGrpSpPr>
          <p:cNvPr id="120" name="Grupo 119"/>
          <p:cNvGrpSpPr/>
          <p:nvPr/>
        </p:nvGrpSpPr>
        <p:grpSpPr>
          <a:xfrm>
            <a:off x="533228" y="1529487"/>
            <a:ext cx="3199504" cy="1469431"/>
            <a:chOff x="761655" y="1673265"/>
            <a:chExt cx="3199504" cy="1469431"/>
          </a:xfrm>
        </p:grpSpPr>
        <p:sp>
          <p:nvSpPr>
            <p:cNvPr id="121" name="CuadroTexto 120">
              <a:extLst>
                <a:ext uri="{FF2B5EF4-FFF2-40B4-BE49-F238E27FC236}">
                  <a16:creationId xmlns:a16="http://schemas.microsoft.com/office/drawing/2014/main" xmlns="" id="{A48306B5-7488-4443-BB13-521547639272}"/>
                </a:ext>
              </a:extLst>
            </p:cNvPr>
            <p:cNvSpPr txBox="1"/>
            <p:nvPr/>
          </p:nvSpPr>
          <p:spPr>
            <a:xfrm>
              <a:off x="761655" y="1673265"/>
              <a:ext cx="3199504" cy="954107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chemeClr val="tx2"/>
                  </a:solidFill>
                </a:rPr>
                <a:t>    </a:t>
              </a:r>
            </a:p>
            <a:p>
              <a:r>
                <a:rPr lang="es-ES" sz="1400" b="1" dirty="0">
                  <a:solidFill>
                    <a:srgbClr val="FFFF00"/>
                  </a:solidFill>
                </a:rPr>
                <a:t>Suavizado por conducción térmica transversal</a:t>
              </a:r>
              <a:endParaRPr lang="es-ES" sz="1400" dirty="0">
                <a:solidFill>
                  <a:srgbClr val="FFFF00"/>
                </a:solidFill>
              </a:endParaRPr>
            </a:p>
            <a:p>
              <a:endParaRPr lang="es-ES" sz="1400" dirty="0">
                <a:solidFill>
                  <a:schemeClr val="tx2"/>
                </a:solidFill>
              </a:endParaRPr>
            </a:p>
          </p:txBody>
        </p:sp>
        <p:cxnSp>
          <p:nvCxnSpPr>
            <p:cNvPr id="122" name="Conector recto de flecha 121"/>
            <p:cNvCxnSpPr>
              <a:cxnSpLocks/>
            </p:cNvCxnSpPr>
            <p:nvPr/>
          </p:nvCxnSpPr>
          <p:spPr bwMode="auto">
            <a:xfrm flipH="1">
              <a:off x="3395943" y="2329235"/>
              <a:ext cx="366741" cy="81346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16" name="Grupo 115"/>
          <p:cNvGrpSpPr/>
          <p:nvPr/>
        </p:nvGrpSpPr>
        <p:grpSpPr>
          <a:xfrm>
            <a:off x="4561991" y="1556792"/>
            <a:ext cx="4024548" cy="738664"/>
            <a:chOff x="7453324" y="2385483"/>
            <a:chExt cx="4024548" cy="738664"/>
          </a:xfrm>
          <a:solidFill>
            <a:schemeClr val="accent1"/>
          </a:solidFill>
        </p:grpSpPr>
        <p:sp>
          <p:nvSpPr>
            <p:cNvPr id="117" name="CuadroTexto 116">
              <a:extLst>
                <a:ext uri="{FF2B5EF4-FFF2-40B4-BE49-F238E27FC236}">
                  <a16:creationId xmlns:a16="http://schemas.microsoft.com/office/drawing/2014/main" xmlns="" id="{A48306B5-7488-4443-BB13-521547639272}"/>
                </a:ext>
              </a:extLst>
            </p:cNvPr>
            <p:cNvSpPr txBox="1"/>
            <p:nvPr/>
          </p:nvSpPr>
          <p:spPr>
            <a:xfrm>
              <a:off x="7453324" y="2385483"/>
              <a:ext cx="4024548" cy="738664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chemeClr val="tx2"/>
                  </a:solidFill>
                </a:rPr>
                <a:t>    </a:t>
              </a:r>
            </a:p>
            <a:p>
              <a:r>
                <a:rPr lang="es-ES" sz="1400" b="1" dirty="0">
                  <a:solidFill>
                    <a:srgbClr val="FFFF00"/>
                  </a:solidFill>
                </a:rPr>
                <a:t>Efectos muy perjudiciales para</a:t>
              </a:r>
              <a:r>
                <a:rPr lang="es-ES" sz="1400" dirty="0">
                  <a:solidFill>
                    <a:srgbClr val="FFC000"/>
                  </a:solidFill>
                </a:rPr>
                <a:t>                  </a:t>
              </a:r>
            </a:p>
            <a:p>
              <a:endParaRPr lang="es-ES" sz="1400" dirty="0">
                <a:solidFill>
                  <a:schemeClr val="tx2"/>
                </a:solidFill>
              </a:endParaRPr>
            </a:p>
          </p:txBody>
        </p:sp>
        <p:graphicFrame>
          <p:nvGraphicFramePr>
            <p:cNvPr id="118" name="Objeto 117">
              <a:extLst>
                <a:ext uri="{FF2B5EF4-FFF2-40B4-BE49-F238E27FC236}">
                  <a16:creationId xmlns:a16="http://schemas.microsoft.com/office/drawing/2014/main" xmlns="" id="{FE76FE57-AC02-4D7F-9075-960D86014AF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78411816"/>
                </p:ext>
              </p:extLst>
            </p:nvPr>
          </p:nvGraphicFramePr>
          <p:xfrm>
            <a:off x="10279873" y="2601507"/>
            <a:ext cx="646113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9" name="Equation" r:id="rId20" imgW="419040" imgH="203040" progId="Equation.DSMT4">
                    <p:embed/>
                  </p:oleObj>
                </mc:Choice>
                <mc:Fallback>
                  <p:oleObj name="Equation" r:id="rId20" imgW="41904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0279873" y="2601507"/>
                          <a:ext cx="646113" cy="3127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2115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4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EE001448-E5E5-434D-A565-A059BB5323CA}"/>
              </a:ext>
            </a:extLst>
          </p:cNvPr>
          <p:cNvGrpSpPr/>
          <p:nvPr/>
        </p:nvGrpSpPr>
        <p:grpSpPr>
          <a:xfrm>
            <a:off x="395535" y="764704"/>
            <a:ext cx="7632849" cy="1693932"/>
            <a:chOff x="395535" y="764704"/>
            <a:chExt cx="7632849" cy="1693932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xmlns="" id="{1D4E0B80-3520-48D5-AB12-A5208B61C95C}"/>
                </a:ext>
              </a:extLst>
            </p:cNvPr>
            <p:cNvGrpSpPr/>
            <p:nvPr/>
          </p:nvGrpSpPr>
          <p:grpSpPr>
            <a:xfrm>
              <a:off x="395535" y="764704"/>
              <a:ext cx="6624737" cy="736342"/>
              <a:chOff x="395535" y="764704"/>
              <a:chExt cx="6624737" cy="736342"/>
            </a:xfrm>
          </p:grpSpPr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xmlns="" id="{DDED13C3-979C-4862-9664-1E3826EB10EB}"/>
                  </a:ext>
                </a:extLst>
              </p:cNvPr>
              <p:cNvSpPr txBox="1"/>
              <p:nvPr/>
            </p:nvSpPr>
            <p:spPr>
              <a:xfrm>
                <a:off x="395535" y="764704"/>
                <a:ext cx="61206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s-ES" sz="2000" b="1" dirty="0"/>
                  <a:t>No uniformidades de la irradiación laser</a:t>
                </a:r>
              </a:p>
            </p:txBody>
          </p:sp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xmlns="" id="{3AE1C3BD-1827-4529-AEC7-518AD8B6C262}"/>
                  </a:ext>
                </a:extLst>
              </p:cNvPr>
              <p:cNvSpPr txBox="1"/>
              <p:nvPr/>
            </p:nvSpPr>
            <p:spPr>
              <a:xfrm>
                <a:off x="1187624" y="1131714"/>
                <a:ext cx="58326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s-ES" sz="1800" dirty="0"/>
                  <a:t>Suavizado óptico de la intensidad del láser</a:t>
                </a:r>
              </a:p>
            </p:txBody>
          </p:sp>
        </p:grp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xmlns="" id="{FD0FF9BF-0284-4086-AFB6-E61ACC9D2FC6}"/>
                </a:ext>
              </a:extLst>
            </p:cNvPr>
            <p:cNvSpPr txBox="1"/>
            <p:nvPr/>
          </p:nvSpPr>
          <p:spPr>
            <a:xfrm>
              <a:off x="755576" y="1535306"/>
              <a:ext cx="7272808" cy="92333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ES" sz="1800"/>
                <a:t>En </a:t>
              </a:r>
              <a:r>
                <a:rPr lang="es-ES" sz="1800" dirty="0"/>
                <a:t>los 80 se desarrollaron una serie de técnicas ópticas para controlar y suavizar transversalmente la distribución de intensidad de cada haz láser:</a:t>
              </a: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750424" y="2492896"/>
            <a:ext cx="7854023" cy="1350851"/>
            <a:chOff x="750424" y="2492896"/>
            <a:chExt cx="7854023" cy="1350851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xmlns="" id="{3A3127BB-27A0-4766-8544-A2A3625B2D60}"/>
                </a:ext>
              </a:extLst>
            </p:cNvPr>
            <p:cNvSpPr txBox="1"/>
            <p:nvPr/>
          </p:nvSpPr>
          <p:spPr>
            <a:xfrm>
              <a:off x="827584" y="2492896"/>
              <a:ext cx="6768752" cy="36933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800" dirty="0"/>
                <a:t>1) Romper la coherencia espacial al final de la cadena láser ……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ADFA7B81-10E6-4571-AA65-2A8F475346B7}"/>
                </a:ext>
              </a:extLst>
            </p:cNvPr>
            <p:cNvSpPr txBox="1"/>
            <p:nvPr/>
          </p:nvSpPr>
          <p:spPr>
            <a:xfrm>
              <a:off x="750424" y="3012750"/>
              <a:ext cx="78540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s-ES" sz="1600" dirty="0"/>
                <a:t>Y. </a:t>
              </a:r>
              <a:r>
                <a:rPr lang="es-ES" sz="1600" dirty="0" err="1"/>
                <a:t>Kato</a:t>
              </a:r>
              <a:r>
                <a:rPr lang="es-ES" sz="1600" dirty="0"/>
                <a:t>, K. Mima, N. </a:t>
              </a:r>
              <a:r>
                <a:rPr lang="es-ES" sz="1600" dirty="0" err="1"/>
                <a:t>Miyanaga</a:t>
              </a:r>
              <a:r>
                <a:rPr lang="es-ES" sz="1600" dirty="0"/>
                <a:t>, S. Arinaga, Y. </a:t>
              </a:r>
              <a:r>
                <a:rPr lang="es-ES" sz="1600" dirty="0" err="1"/>
                <a:t>Kitagawa</a:t>
              </a:r>
              <a:r>
                <a:rPr lang="es-ES" sz="1600" dirty="0"/>
                <a:t>, M. </a:t>
              </a:r>
              <a:r>
                <a:rPr lang="en-US" sz="1600" dirty="0"/>
                <a:t>Nakatsuka, and C. Yamanaka, “Random phasing of high-power lasers for uniform target acceleration and plasma-instability suppression,” Phys. </a:t>
              </a:r>
              <a:r>
                <a:rPr lang="es-ES" sz="1600" dirty="0"/>
                <a:t>Rev. </a:t>
              </a:r>
              <a:r>
                <a:rPr lang="es-ES" sz="1600" dirty="0" err="1"/>
                <a:t>Lett</a:t>
              </a:r>
              <a:r>
                <a:rPr lang="es-ES" sz="1600" dirty="0"/>
                <a:t>. 53, 1057 (1984).</a:t>
              </a:r>
            </a:p>
          </p:txBody>
        </p:sp>
      </p:grpSp>
      <p:sp>
        <p:nvSpPr>
          <p:cNvPr id="52" name="CuadroTexto 51">
            <a:extLst>
              <a:ext uri="{FF2B5EF4-FFF2-40B4-BE49-F238E27FC236}">
                <a16:creationId xmlns:a16="http://schemas.microsoft.com/office/drawing/2014/main" xmlns="" id="{F5612E10-EA52-4EE7-97BF-F75F2316CFB6}"/>
              </a:ext>
            </a:extLst>
          </p:cNvPr>
          <p:cNvSpPr txBox="1"/>
          <p:nvPr/>
        </p:nvSpPr>
        <p:spPr>
          <a:xfrm>
            <a:off x="683568" y="3898215"/>
            <a:ext cx="7985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/>
              <a:t>T. J. Kessler, Y. Lin, J. J. Armstrong, and B. Velazquez, “Phase conversion of lasers with low-loss distributed phase plates,” Proc. SPIE 1870, 95–104 (1993).</a:t>
            </a:r>
            <a:endParaRPr lang="es-ES" sz="1600" dirty="0"/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/>
              <a:t>S. N. Dixit, I. M. Thomas, B. W. Woods, A. J. Morgan, M. A. </a:t>
            </a:r>
            <a:r>
              <a:rPr lang="en-US" sz="1600" dirty="0" err="1"/>
              <a:t>Henesian</a:t>
            </a:r>
            <a:r>
              <a:rPr lang="en-US" sz="1600" dirty="0"/>
              <a:t>, P. J. Wegner, and H. T. Powell, “Random phase plates for beam smoothing on the Nova laser,” Appl. Opt. 32, 2543 (1993).</a:t>
            </a:r>
            <a:endParaRPr lang="es-ES" sz="1600" dirty="0"/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/>
              <a:t>N. Dixit, J. K. Lawson, K. R. Manes, H. T. Powell, and K. A. Nugent, “</a:t>
            </a:r>
            <a:r>
              <a:rPr lang="en-US" sz="1600" dirty="0" err="1"/>
              <a:t>Kinoform</a:t>
            </a:r>
            <a:r>
              <a:rPr lang="en-US" sz="1600" dirty="0"/>
              <a:t> phase plates for focal plane irradiance profile control,” Opt. </a:t>
            </a:r>
            <a:r>
              <a:rPr lang="es-ES" sz="1600" dirty="0" err="1"/>
              <a:t>Lett</a:t>
            </a:r>
            <a:r>
              <a:rPr lang="es-ES" sz="1600" dirty="0"/>
              <a:t>. 19, 417 (1994).</a:t>
            </a:r>
          </a:p>
          <a:p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20376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5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802214" y="980728"/>
            <a:ext cx="7704856" cy="4309732"/>
            <a:chOff x="954142" y="1063484"/>
            <a:chExt cx="7704856" cy="862625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ADFA7B81-10E6-4571-AA65-2A8F475346B7}"/>
                </a:ext>
              </a:extLst>
            </p:cNvPr>
            <p:cNvSpPr txBox="1"/>
            <p:nvPr/>
          </p:nvSpPr>
          <p:spPr>
            <a:xfrm>
              <a:off x="954142" y="1261280"/>
              <a:ext cx="7704856" cy="6648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1600" dirty="0"/>
                <a:t>R. H. Lehmberg and S. P. </a:t>
              </a:r>
              <a:r>
                <a:rPr lang="en-US" sz="1600" dirty="0" err="1"/>
                <a:t>Obenschain</a:t>
              </a:r>
              <a:r>
                <a:rPr lang="en-US" sz="1600" dirty="0"/>
                <a:t>, “Use of induced spatial incoherence</a:t>
              </a:r>
              <a:endParaRPr lang="es-ES" sz="1600" dirty="0"/>
            </a:p>
            <a:p>
              <a:r>
                <a:rPr lang="en-US" sz="1600" dirty="0"/>
                <a:t>     for uniform illumination of laser fusion targets,” Opt. </a:t>
              </a:r>
              <a:r>
                <a:rPr lang="en-US" sz="1600" dirty="0" err="1"/>
                <a:t>Commun</a:t>
              </a:r>
              <a:r>
                <a:rPr lang="en-US" sz="1600" dirty="0"/>
                <a:t>. 46, 27 (1983).</a:t>
              </a:r>
            </a:p>
            <a:p>
              <a:endParaRPr lang="es-ES" sz="1600" dirty="0"/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1600" dirty="0"/>
                <a:t>R. H. Lehmberg, A. J. Schmitt, and S. E. </a:t>
              </a:r>
              <a:r>
                <a:rPr lang="en-US" sz="1600" dirty="0" err="1"/>
                <a:t>Bodner</a:t>
              </a:r>
              <a:r>
                <a:rPr lang="en-US" sz="1600" dirty="0"/>
                <a:t>, “Theory of induced spatial</a:t>
              </a:r>
              <a:endParaRPr lang="es-ES" sz="1600" dirty="0"/>
            </a:p>
            <a:p>
              <a:r>
                <a:rPr lang="es-ES" sz="1600" dirty="0"/>
                <a:t>     </a:t>
              </a:r>
              <a:r>
                <a:rPr lang="es-ES" sz="1600" dirty="0" err="1"/>
                <a:t>incoherence</a:t>
              </a:r>
              <a:r>
                <a:rPr lang="es-ES" sz="1600" dirty="0"/>
                <a:t>,” J. </a:t>
              </a:r>
              <a:r>
                <a:rPr lang="es-ES" sz="1600" dirty="0" err="1"/>
                <a:t>Appl</a:t>
              </a:r>
              <a:r>
                <a:rPr lang="es-ES" sz="1600" dirty="0"/>
                <a:t>. </a:t>
              </a:r>
              <a:r>
                <a:rPr lang="es-ES" sz="1600" dirty="0" err="1"/>
                <a:t>Phys</a:t>
              </a:r>
              <a:r>
                <a:rPr lang="es-ES" sz="1600" dirty="0"/>
                <a:t>. 62, 2680 (1987).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xmlns="" id="{3A3127BB-27A0-4766-8544-A2A3625B2D60}"/>
                </a:ext>
              </a:extLst>
            </p:cNvPr>
            <p:cNvSpPr txBox="1"/>
            <p:nvPr/>
          </p:nvSpPr>
          <p:spPr>
            <a:xfrm>
              <a:off x="1043608" y="1063484"/>
              <a:ext cx="7615390" cy="18553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800" dirty="0"/>
                <a:t>2) Incoherencia Espacial Inducida (ISI)</a:t>
              </a: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802214" y="3284981"/>
            <a:ext cx="7730226" cy="1335054"/>
            <a:chOff x="928772" y="3257117"/>
            <a:chExt cx="7730226" cy="574965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xmlns="" id="{103093D5-FC8B-41F0-8AF0-A63B413E348D}"/>
                </a:ext>
              </a:extLst>
            </p:cNvPr>
            <p:cNvSpPr txBox="1"/>
            <p:nvPr/>
          </p:nvSpPr>
          <p:spPr>
            <a:xfrm>
              <a:off x="1043608" y="3257117"/>
              <a:ext cx="7615390" cy="15905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800" dirty="0"/>
                <a:t>3) Suavizado por dispersión espectral (SSD)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xmlns="" id="{5EE9C546-6BD5-4E80-BD90-F9A3B1A10397}"/>
                </a:ext>
              </a:extLst>
            </p:cNvPr>
            <p:cNvSpPr txBox="1"/>
            <p:nvPr/>
          </p:nvSpPr>
          <p:spPr>
            <a:xfrm>
              <a:off x="928772" y="3474198"/>
              <a:ext cx="7704856" cy="35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1600" dirty="0"/>
                <a:t>S. </a:t>
              </a:r>
              <a:r>
                <a:rPr lang="en-US" sz="1600" dirty="0" err="1"/>
                <a:t>Skupsky</a:t>
              </a:r>
              <a:r>
                <a:rPr lang="en-US" sz="1600" dirty="0"/>
                <a:t>, R. W. Short, T. Kessler, R. S. </a:t>
              </a:r>
              <a:r>
                <a:rPr lang="en-US" sz="1600" dirty="0" err="1"/>
                <a:t>Craxton</a:t>
              </a:r>
              <a:r>
                <a:rPr lang="en-US" sz="1600" dirty="0"/>
                <a:t>, S. </a:t>
              </a:r>
              <a:r>
                <a:rPr lang="en-US" sz="1600" dirty="0" err="1"/>
                <a:t>Letzring</a:t>
              </a:r>
              <a:r>
                <a:rPr lang="en-US" sz="1600" dirty="0"/>
                <a:t>, and J. M. </a:t>
              </a:r>
              <a:r>
                <a:rPr lang="en-US" sz="1600" dirty="0" err="1"/>
                <a:t>Soures</a:t>
              </a:r>
              <a:r>
                <a:rPr lang="en-US" sz="1600" dirty="0"/>
                <a:t>, “Improved laser-beam uniformity using the angular dispersion of frequency-modulated light,” J. Appl. </a:t>
              </a:r>
              <a:r>
                <a:rPr lang="es-ES" sz="1600" dirty="0" err="1"/>
                <a:t>Phys</a:t>
              </a:r>
              <a:r>
                <a:rPr lang="es-ES" sz="1600" dirty="0"/>
                <a:t>. 66, 3456 (1989).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FE465E1-648E-465D-BD25-5DF95E871B67}"/>
              </a:ext>
            </a:extLst>
          </p:cNvPr>
          <p:cNvSpPr txBox="1"/>
          <p:nvPr/>
        </p:nvSpPr>
        <p:spPr>
          <a:xfrm>
            <a:off x="1979712" y="2561525"/>
            <a:ext cx="5684887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Las técnicas de suavizado óptico mitigaron el problema de la impresión de no uniformidades en el blanco y la excitación de inestabilidades laser-plasma</a:t>
            </a:r>
          </a:p>
          <a:p>
            <a:pPr algn="just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51686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6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4421BF0-D184-49C2-99DD-F49A815A2DB7}"/>
              </a:ext>
            </a:extLst>
          </p:cNvPr>
          <p:cNvSpPr txBox="1"/>
          <p:nvPr/>
        </p:nvSpPr>
        <p:spPr>
          <a:xfrm>
            <a:off x="395535" y="764704"/>
            <a:ext cx="6120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000" b="1" dirty="0"/>
              <a:t>Absorción de la energía del láser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535969F-0AEE-4F97-8319-973A29F08870}"/>
              </a:ext>
            </a:extLst>
          </p:cNvPr>
          <p:cNvSpPr txBox="1"/>
          <p:nvPr/>
        </p:nvSpPr>
        <p:spPr>
          <a:xfrm>
            <a:off x="1187624" y="1412776"/>
            <a:ext cx="619268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800" dirty="0"/>
              <a:t>Bremsstrahlung</a:t>
            </a:r>
            <a:r>
              <a:rPr lang="es-ES" sz="1600" dirty="0"/>
              <a:t> inverso: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326642" y="1930400"/>
            <a:ext cx="7461758" cy="760413"/>
            <a:chOff x="1326642" y="1930400"/>
            <a:chExt cx="7461758" cy="760413"/>
          </a:xfrm>
        </p:grpSpPr>
        <p:graphicFrame>
          <p:nvGraphicFramePr>
            <p:cNvPr id="3" name="Objeto 2">
              <a:extLst>
                <a:ext uri="{FF2B5EF4-FFF2-40B4-BE49-F238E27FC236}">
                  <a16:creationId xmlns:a16="http://schemas.microsoft.com/office/drawing/2014/main" xmlns="" id="{F7236EA5-6DB2-4D24-8AF7-08688080F7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8959353"/>
                </p:ext>
              </p:extLst>
            </p:nvPr>
          </p:nvGraphicFramePr>
          <p:xfrm>
            <a:off x="2710596" y="2148785"/>
            <a:ext cx="1490556" cy="378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0" name="Equation" r:id="rId5" imgW="850680" imgH="215640" progId="Equation.DSMT4">
                    <p:embed/>
                  </p:oleObj>
                </mc:Choice>
                <mc:Fallback>
                  <p:oleObj name="Equation" r:id="rId5" imgW="85068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710596" y="2148785"/>
                          <a:ext cx="1490556" cy="378201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dk1">
                              <a:shade val="95000"/>
                              <a:satMod val="10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xmlns="" id="{342F6F75-FDF4-49FE-830B-B8863DDD18C3}"/>
                </a:ext>
              </a:extLst>
            </p:cNvPr>
            <p:cNvSpPr txBox="1"/>
            <p:nvPr/>
          </p:nvSpPr>
          <p:spPr>
            <a:xfrm>
              <a:off x="5151396" y="1945237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Coeficiente de absorción:</a:t>
              </a:r>
            </a:p>
          </p:txBody>
        </p:sp>
        <p:sp>
          <p:nvSpPr>
            <p:cNvPr id="8" name="Flecha: a la derecha 7">
              <a:extLst>
                <a:ext uri="{FF2B5EF4-FFF2-40B4-BE49-F238E27FC236}">
                  <a16:creationId xmlns:a16="http://schemas.microsoft.com/office/drawing/2014/main" xmlns="" id="{2691B95E-E063-4FF4-9731-A2A902413FDE}"/>
                </a:ext>
              </a:extLst>
            </p:cNvPr>
            <p:cNvSpPr/>
            <p:nvPr/>
          </p:nvSpPr>
          <p:spPr bwMode="auto">
            <a:xfrm>
              <a:off x="4442668" y="2087423"/>
              <a:ext cx="576064" cy="32971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D26D8B83-3E4F-45F9-8EF5-D02D148CE914}"/>
                </a:ext>
              </a:extLst>
            </p:cNvPr>
            <p:cNvSpPr txBox="1"/>
            <p:nvPr/>
          </p:nvSpPr>
          <p:spPr>
            <a:xfrm>
              <a:off x="1326642" y="1935005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Frecuencia de colisiones:</a:t>
              </a:r>
            </a:p>
          </p:txBody>
        </p:sp>
        <p:graphicFrame>
          <p:nvGraphicFramePr>
            <p:cNvPr id="11" name="Objeto 10">
              <a:extLst>
                <a:ext uri="{FF2B5EF4-FFF2-40B4-BE49-F238E27FC236}">
                  <a16:creationId xmlns:a16="http://schemas.microsoft.com/office/drawing/2014/main" xmlns="" id="{B4E31BAF-0520-4D3C-9F68-18233666F5A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81182223"/>
                </p:ext>
              </p:extLst>
            </p:nvPr>
          </p:nvGraphicFramePr>
          <p:xfrm>
            <a:off x="6577013" y="1930400"/>
            <a:ext cx="2211387" cy="760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1" name="Equation" r:id="rId7" imgW="1409400" imgH="482400" progId="Equation.DSMT4">
                    <p:embed/>
                  </p:oleObj>
                </mc:Choice>
                <mc:Fallback>
                  <p:oleObj name="Equation" r:id="rId7" imgW="1409400" imgH="48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577013" y="1930400"/>
                          <a:ext cx="2211387" cy="760413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dk1">
                              <a:shade val="95000"/>
                              <a:satMod val="10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F5FC536B-3056-46DB-A32C-AD51495EF053}"/>
              </a:ext>
            </a:extLst>
          </p:cNvPr>
          <p:cNvSpPr txBox="1"/>
          <p:nvPr/>
        </p:nvSpPr>
        <p:spPr>
          <a:xfrm>
            <a:off x="1159363" y="3673222"/>
            <a:ext cx="619268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800" dirty="0"/>
              <a:t>Absorción resonante (incidencia oblicua y polarización en plano de incidencia), ………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48B07AE5-8315-4F57-8051-1DFD9D3E0533}"/>
              </a:ext>
            </a:extLst>
          </p:cNvPr>
          <p:cNvSpPr txBox="1"/>
          <p:nvPr/>
        </p:nvSpPr>
        <p:spPr>
          <a:xfrm>
            <a:off x="1162535" y="4507284"/>
            <a:ext cx="619268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800" dirty="0"/>
              <a:t>Absorción anómala (inestabilidades paramétricas), ………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21054ECB-C131-40B4-838A-8C2983FF6CA7}"/>
              </a:ext>
            </a:extLst>
          </p:cNvPr>
          <p:cNvSpPr txBox="1"/>
          <p:nvPr/>
        </p:nvSpPr>
        <p:spPr>
          <a:xfrm>
            <a:off x="1307328" y="2815214"/>
            <a:ext cx="5568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¡La frecuencia de colisiones aumenta con la densidad y disminuye al aumentar la temperatura¡</a:t>
            </a:r>
          </a:p>
        </p:txBody>
      </p:sp>
    </p:spTree>
    <p:extLst>
      <p:ext uri="{BB962C8B-B14F-4D97-AF65-F5344CB8AC3E}">
        <p14:creationId xmlns:p14="http://schemas.microsoft.com/office/powerpoint/2010/main" val="418332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14" grpId="0" animBg="1"/>
      <p:bldP spid="15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7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4421BF0-D184-49C2-99DD-F49A815A2DB7}"/>
              </a:ext>
            </a:extLst>
          </p:cNvPr>
          <p:cNvSpPr txBox="1"/>
          <p:nvPr/>
        </p:nvSpPr>
        <p:spPr>
          <a:xfrm>
            <a:off x="395535" y="764704"/>
            <a:ext cx="6120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000" b="1" dirty="0"/>
              <a:t>Absorción de la energía del láser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535969F-0AEE-4F97-8319-973A29F08870}"/>
              </a:ext>
            </a:extLst>
          </p:cNvPr>
          <p:cNvSpPr txBox="1"/>
          <p:nvPr/>
        </p:nvSpPr>
        <p:spPr>
          <a:xfrm>
            <a:off x="647564" y="1208080"/>
            <a:ext cx="774086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800" dirty="0"/>
              <a:t>Experimentos (en los 80) demostraron un aumento importantísimo de la absorción para longitudes de onda (láser) menores que 1 micra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xmlns="" id="{3D69C76C-FB5D-4B41-9FCF-8E5085E11273}"/>
              </a:ext>
            </a:extLst>
          </p:cNvPr>
          <p:cNvGrpSpPr/>
          <p:nvPr/>
        </p:nvGrpSpPr>
        <p:grpSpPr>
          <a:xfrm>
            <a:off x="179512" y="2202837"/>
            <a:ext cx="4032448" cy="3857360"/>
            <a:chOff x="539552" y="2202837"/>
            <a:chExt cx="4032448" cy="3857360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xmlns="" id="{5A3ADA52-B735-49FC-A5B7-1B152A38489B}"/>
                </a:ext>
              </a:extLst>
            </p:cNvPr>
            <p:cNvGrpSpPr/>
            <p:nvPr/>
          </p:nvGrpSpPr>
          <p:grpSpPr>
            <a:xfrm>
              <a:off x="539552" y="2202837"/>
              <a:ext cx="3672408" cy="2954936"/>
              <a:chOff x="539552" y="2202837"/>
              <a:chExt cx="3672408" cy="2954936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xmlns="" id="{795F33AE-E448-48D4-9DC3-83BD4BD5BE4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9552" y="2492896"/>
                <a:ext cx="3312368" cy="2664877"/>
              </a:xfrm>
              <a:prstGeom prst="rect">
                <a:avLst/>
              </a:prstGeom>
            </p:spPr>
          </p:pic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xmlns="" id="{BA26FEBD-54BF-4917-B232-5EF6C6F7AEC5}"/>
                  </a:ext>
                </a:extLst>
              </p:cNvPr>
              <p:cNvSpPr txBox="1"/>
              <p:nvPr/>
            </p:nvSpPr>
            <p:spPr>
              <a:xfrm>
                <a:off x="827584" y="2202837"/>
                <a:ext cx="33843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 </a:t>
                </a:r>
                <a:r>
                  <a:rPr lang="es-ES" sz="1600" dirty="0" err="1"/>
                  <a:t>l’Ecole</a:t>
                </a:r>
                <a:r>
                  <a:rPr lang="es-ES" sz="1600" dirty="0"/>
                  <a:t> </a:t>
                </a:r>
                <a:r>
                  <a:rPr lang="es-ES" sz="1600" dirty="0" err="1"/>
                  <a:t>Polytecnique</a:t>
                </a:r>
                <a:r>
                  <a:rPr lang="es-ES" sz="1600" dirty="0"/>
                  <a:t> de </a:t>
                </a:r>
                <a:r>
                  <a:rPr lang="es-ES" sz="1600" dirty="0" err="1"/>
                  <a:t>Palaiseau</a:t>
                </a:r>
                <a:endParaRPr lang="es-ES" sz="1600" dirty="0"/>
              </a:p>
            </p:txBody>
          </p:sp>
        </p:grp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xmlns="" id="{D0318693-B935-46E0-B3E7-683DBABB10C6}"/>
                </a:ext>
              </a:extLst>
            </p:cNvPr>
            <p:cNvSpPr txBox="1"/>
            <p:nvPr/>
          </p:nvSpPr>
          <p:spPr>
            <a:xfrm>
              <a:off x="611560" y="5229200"/>
              <a:ext cx="39604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200" dirty="0"/>
                <a:t>E. Fabre, et al., </a:t>
              </a:r>
              <a:r>
                <a:rPr lang="en-US" sz="1200" dirty="0"/>
                <a:t>Plasma Physics and Controlled</a:t>
              </a:r>
              <a:endParaRPr lang="es-ES" sz="1200" dirty="0"/>
            </a:p>
            <a:p>
              <a:pPr algn="just"/>
              <a:r>
                <a:rPr lang="en-US" sz="1200" dirty="0"/>
                <a:t>Nuclear Fusion Research 1980 (IAEA, Vienna, 1981), Vol. 2, pp. </a:t>
              </a:r>
              <a:r>
                <a:rPr lang="es-ES" sz="1200" dirty="0"/>
                <a:t>263–272.</a:t>
              </a:r>
            </a:p>
            <a:p>
              <a:pPr algn="just"/>
              <a:endParaRPr lang="es-ES" sz="1200" dirty="0"/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B09D6362-CBF5-49BB-A9C0-4A00C677728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067942" y="2285541"/>
            <a:ext cx="4896544" cy="335552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FE465E1-648E-465D-BD25-5DF95E871B67}"/>
              </a:ext>
            </a:extLst>
          </p:cNvPr>
          <p:cNvSpPr txBox="1"/>
          <p:nvPr/>
        </p:nvSpPr>
        <p:spPr>
          <a:xfrm>
            <a:off x="2771800" y="2714648"/>
            <a:ext cx="5684887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800" dirty="0"/>
              <a:t>Estos resultados promovieron rápidamente que diferentes laboratorios (LLE, LLNL, etc.) desarrollaran técnicas ópticas para duplicar (0.53 micras) y triplicar (0.35 micras) la frecuencia del láser:</a:t>
            </a:r>
          </a:p>
          <a:p>
            <a:pPr algn="just"/>
            <a:endParaRPr lang="es-ES" sz="1800" dirty="0"/>
          </a:p>
          <a:p>
            <a:pPr algn="just"/>
            <a:r>
              <a:rPr lang="es-ES" sz="1800" dirty="0"/>
              <a:t>¡Absorción dominada por Bremsstrahlung inverso!</a:t>
            </a:r>
          </a:p>
          <a:p>
            <a:pPr algn="just"/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57408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8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4421BF0-D184-49C2-99DD-F49A815A2DB7}"/>
              </a:ext>
            </a:extLst>
          </p:cNvPr>
          <p:cNvSpPr txBox="1"/>
          <p:nvPr/>
        </p:nvSpPr>
        <p:spPr>
          <a:xfrm>
            <a:off x="292209" y="802065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000" b="1" dirty="0"/>
              <a:t>Inestabilidades láser-plasma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535969F-0AEE-4F97-8319-973A29F08870}"/>
              </a:ext>
            </a:extLst>
          </p:cNvPr>
          <p:cNvSpPr txBox="1"/>
          <p:nvPr/>
        </p:nvSpPr>
        <p:spPr>
          <a:xfrm>
            <a:off x="604731" y="119058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b="1" dirty="0"/>
              <a:t>Modos propios de oscilación en un plasma no magnetizado</a:t>
            </a:r>
            <a:r>
              <a:rPr lang="es-ES" sz="1600" dirty="0"/>
              <a:t>: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36DB6575-BDF5-475E-AFD5-670523F418A9}"/>
              </a:ext>
            </a:extLst>
          </p:cNvPr>
          <p:cNvGrpSpPr/>
          <p:nvPr/>
        </p:nvGrpSpPr>
        <p:grpSpPr>
          <a:xfrm>
            <a:off x="179512" y="2204864"/>
            <a:ext cx="6192688" cy="356835"/>
            <a:chOff x="611560" y="2446390"/>
            <a:chExt cx="6192688" cy="356835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F5FC536B-3056-46DB-A32C-AD51495EF053}"/>
                </a:ext>
              </a:extLst>
            </p:cNvPr>
            <p:cNvSpPr txBox="1"/>
            <p:nvPr/>
          </p:nvSpPr>
          <p:spPr>
            <a:xfrm>
              <a:off x="611560" y="2446390"/>
              <a:ext cx="61926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600" b="1" dirty="0"/>
                <a:t>Acoplamiento                 inestabilidades </a:t>
              </a:r>
            </a:p>
          </p:txBody>
        </p:sp>
        <p:sp>
          <p:nvSpPr>
            <p:cNvPr id="8" name="Flecha: a la derecha 7">
              <a:extLst>
                <a:ext uri="{FF2B5EF4-FFF2-40B4-BE49-F238E27FC236}">
                  <a16:creationId xmlns:a16="http://schemas.microsoft.com/office/drawing/2014/main" xmlns="" id="{2691B95E-E063-4FF4-9731-A2A902413FDE}"/>
                </a:ext>
              </a:extLst>
            </p:cNvPr>
            <p:cNvSpPr/>
            <p:nvPr/>
          </p:nvSpPr>
          <p:spPr bwMode="auto">
            <a:xfrm>
              <a:off x="2555776" y="2473507"/>
              <a:ext cx="576064" cy="32971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xmlns="" id="{2C749C06-BDD1-4A88-B9AF-C39DD3FD2B1D}"/>
              </a:ext>
            </a:extLst>
          </p:cNvPr>
          <p:cNvGrpSpPr/>
          <p:nvPr/>
        </p:nvGrpSpPr>
        <p:grpSpPr>
          <a:xfrm>
            <a:off x="787471" y="1490007"/>
            <a:ext cx="7528819" cy="710279"/>
            <a:chOff x="787471" y="1586952"/>
            <a:chExt cx="7528819" cy="710279"/>
          </a:xfrm>
        </p:grpSpPr>
        <p:graphicFrame>
          <p:nvGraphicFramePr>
            <p:cNvPr id="3" name="Objeto 2">
              <a:extLst>
                <a:ext uri="{FF2B5EF4-FFF2-40B4-BE49-F238E27FC236}">
                  <a16:creationId xmlns:a16="http://schemas.microsoft.com/office/drawing/2014/main" xmlns="" id="{F7236EA5-6DB2-4D24-8AF7-08688080F7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1873248"/>
                </p:ext>
              </p:extLst>
            </p:nvPr>
          </p:nvGraphicFramePr>
          <p:xfrm>
            <a:off x="1187730" y="1928931"/>
            <a:ext cx="1724025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70" name="Equation" r:id="rId5" imgW="1130040" imgH="241200" progId="Equation.DSMT4">
                    <p:embed/>
                  </p:oleObj>
                </mc:Choice>
                <mc:Fallback>
                  <p:oleObj name="Equation" r:id="rId5" imgW="1130040" imgH="241200" progId="Equation.DSMT4">
                    <p:embed/>
                    <p:pic>
                      <p:nvPicPr>
                        <p:cNvPr id="3" name="Objeto 2">
                          <a:extLst>
                            <a:ext uri="{FF2B5EF4-FFF2-40B4-BE49-F238E27FC236}">
                              <a16:creationId xmlns:a16="http://schemas.microsoft.com/office/drawing/2014/main" xmlns="" id="{F7236EA5-6DB2-4D24-8AF7-08688080F76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87730" y="1928931"/>
                          <a:ext cx="1724025" cy="368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D26D8B83-3E4F-45F9-8EF5-D02D148CE914}"/>
                </a:ext>
              </a:extLst>
            </p:cNvPr>
            <p:cNvSpPr txBox="1"/>
            <p:nvPr/>
          </p:nvSpPr>
          <p:spPr>
            <a:xfrm>
              <a:off x="787471" y="1586952"/>
              <a:ext cx="3456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Ondas de plasma o de Langmuir</a:t>
              </a:r>
            </a:p>
          </p:txBody>
        </p:sp>
        <p:graphicFrame>
          <p:nvGraphicFramePr>
            <p:cNvPr id="16" name="Objeto 15">
              <a:extLst>
                <a:ext uri="{FF2B5EF4-FFF2-40B4-BE49-F238E27FC236}">
                  <a16:creationId xmlns:a16="http://schemas.microsoft.com/office/drawing/2014/main" xmlns="" id="{A68E5BBC-4BA1-4009-AD47-13C8C0AED41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1228908"/>
                </p:ext>
              </p:extLst>
            </p:nvPr>
          </p:nvGraphicFramePr>
          <p:xfrm>
            <a:off x="3983117" y="1889506"/>
            <a:ext cx="1317625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71" name="Equation" r:id="rId7" imgW="863280" imgH="241200" progId="Equation.DSMT4">
                    <p:embed/>
                  </p:oleObj>
                </mc:Choice>
                <mc:Fallback>
                  <p:oleObj name="Equation" r:id="rId7" imgW="863280" imgH="241200" progId="Equation.DSMT4">
                    <p:embed/>
                    <p:pic>
                      <p:nvPicPr>
                        <p:cNvPr id="3" name="Objeto 2">
                          <a:extLst>
                            <a:ext uri="{FF2B5EF4-FFF2-40B4-BE49-F238E27FC236}">
                              <a16:creationId xmlns:a16="http://schemas.microsoft.com/office/drawing/2014/main" xmlns="" id="{F7236EA5-6DB2-4D24-8AF7-08688080F76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83117" y="1889506"/>
                          <a:ext cx="1317625" cy="368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to 16">
              <a:extLst>
                <a:ext uri="{FF2B5EF4-FFF2-40B4-BE49-F238E27FC236}">
                  <a16:creationId xmlns:a16="http://schemas.microsoft.com/office/drawing/2014/main" xmlns="" id="{003060C6-D7B5-46B0-AB9E-10C2EE3B546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80034322"/>
                </p:ext>
              </p:extLst>
            </p:nvPr>
          </p:nvGraphicFramePr>
          <p:xfrm>
            <a:off x="6014123" y="1946656"/>
            <a:ext cx="715962" cy="311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72" name="Equation" r:id="rId9" imgW="469800" imgH="203040" progId="Equation.DSMT4">
                    <p:embed/>
                  </p:oleObj>
                </mc:Choice>
                <mc:Fallback>
                  <p:oleObj name="Equation" r:id="rId9" imgW="469800" imgH="203040" progId="Equation.DSMT4">
                    <p:embed/>
                    <p:pic>
                      <p:nvPicPr>
                        <p:cNvPr id="3" name="Objeto 2">
                          <a:extLst>
                            <a:ext uri="{FF2B5EF4-FFF2-40B4-BE49-F238E27FC236}">
                              <a16:creationId xmlns:a16="http://schemas.microsoft.com/office/drawing/2014/main" xmlns="" id="{F7236EA5-6DB2-4D24-8AF7-08688080F76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014123" y="1946656"/>
                          <a:ext cx="715962" cy="311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xmlns="" id="{E4A3E810-8B7A-44B7-BD4B-277BB1154C6F}"/>
                </a:ext>
              </a:extLst>
            </p:cNvPr>
            <p:cNvSpPr txBox="1"/>
            <p:nvPr/>
          </p:nvSpPr>
          <p:spPr>
            <a:xfrm>
              <a:off x="3985273" y="1595653"/>
              <a:ext cx="1166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Ondas EM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xmlns="" id="{89EAA622-3FC3-42C5-A842-877521FA3AFD}"/>
                </a:ext>
              </a:extLst>
            </p:cNvPr>
            <p:cNvSpPr txBox="1"/>
            <p:nvPr/>
          </p:nvSpPr>
          <p:spPr>
            <a:xfrm>
              <a:off x="5510087" y="1597237"/>
              <a:ext cx="28062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Ondas iónico-acústicas</a:t>
              </a: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xmlns="" id="{5C340B34-DCC1-44B5-BC8B-01A4EF367E63}"/>
              </a:ext>
            </a:extLst>
          </p:cNvPr>
          <p:cNvGrpSpPr/>
          <p:nvPr/>
        </p:nvGrpSpPr>
        <p:grpSpPr>
          <a:xfrm>
            <a:off x="467544" y="2586390"/>
            <a:ext cx="8285605" cy="1922730"/>
            <a:chOff x="467544" y="2586390"/>
            <a:chExt cx="8285605" cy="1922730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xmlns="" id="{C18DF1C7-0A99-41C8-9530-324B177D4927}"/>
                </a:ext>
              </a:extLst>
            </p:cNvPr>
            <p:cNvGrpSpPr/>
            <p:nvPr/>
          </p:nvGrpSpPr>
          <p:grpSpPr>
            <a:xfrm>
              <a:off x="467544" y="3367631"/>
              <a:ext cx="6915472" cy="349401"/>
              <a:chOff x="750891" y="2791567"/>
              <a:chExt cx="6915472" cy="349401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xmlns="" id="{48B07AE5-8315-4F57-8051-1DFD9D3E0533}"/>
                  </a:ext>
                </a:extLst>
              </p:cNvPr>
              <p:cNvSpPr txBox="1"/>
              <p:nvPr/>
            </p:nvSpPr>
            <p:spPr>
              <a:xfrm>
                <a:off x="750891" y="2791567"/>
                <a:ext cx="69154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3) TPD (</a:t>
                </a:r>
                <a:r>
                  <a:rPr lang="es-ES" sz="1600" dirty="0" err="1"/>
                  <a:t>Two</a:t>
                </a:r>
                <a:r>
                  <a:rPr lang="es-ES" sz="1600" dirty="0"/>
                  <a:t> </a:t>
                </a:r>
                <a:r>
                  <a:rPr lang="es-ES" sz="1600" dirty="0" err="1"/>
                  <a:t>Plasmon</a:t>
                </a:r>
                <a:r>
                  <a:rPr lang="es-ES" sz="1600" dirty="0"/>
                  <a:t> </a:t>
                </a:r>
                <a:r>
                  <a:rPr lang="es-ES" sz="1600" dirty="0" err="1"/>
                  <a:t>Decay</a:t>
                </a:r>
                <a:r>
                  <a:rPr lang="es-ES" sz="1600" dirty="0"/>
                  <a:t>): OEM         2 Ondas de plasma</a:t>
                </a:r>
              </a:p>
            </p:txBody>
          </p:sp>
          <p:graphicFrame>
            <p:nvGraphicFramePr>
              <p:cNvPr id="11" name="Objeto 10">
                <a:extLst>
                  <a:ext uri="{FF2B5EF4-FFF2-40B4-BE49-F238E27FC236}">
                    <a16:creationId xmlns:a16="http://schemas.microsoft.com/office/drawing/2014/main" xmlns="" id="{B4E31BAF-0520-4D3C-9F68-18233666F5A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3565072"/>
                  </p:ext>
                </p:extLst>
              </p:nvPr>
            </p:nvGraphicFramePr>
            <p:xfrm>
              <a:off x="6483945" y="2823468"/>
              <a:ext cx="968375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73" name="Equation" r:id="rId11" imgW="698400" imgH="228600" progId="Equation.DSMT4">
                      <p:embed/>
                    </p:oleObj>
                  </mc:Choice>
                  <mc:Fallback>
                    <p:oleObj name="Equation" r:id="rId11" imgW="698400" imgH="228600" progId="Equation.DSMT4">
                      <p:embed/>
                      <p:pic>
                        <p:nvPicPr>
                          <p:cNvPr id="11" name="Objeto 10">
                            <a:extLst>
                              <a:ext uri="{FF2B5EF4-FFF2-40B4-BE49-F238E27FC236}">
                                <a16:creationId xmlns:a16="http://schemas.microsoft.com/office/drawing/2014/main" xmlns="" id="{B4E31BAF-0520-4D3C-9F68-18233666F5A3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6483945" y="2823468"/>
                            <a:ext cx="968375" cy="317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Flecha: a la derecha 5">
                <a:extLst>
                  <a:ext uri="{FF2B5EF4-FFF2-40B4-BE49-F238E27FC236}">
                    <a16:creationId xmlns:a16="http://schemas.microsoft.com/office/drawing/2014/main" xmlns="" id="{A9166E34-F6AC-4A03-A265-F2A9D3C11810}"/>
                  </a:ext>
                </a:extLst>
              </p:cNvPr>
              <p:cNvSpPr/>
              <p:nvPr/>
            </p:nvSpPr>
            <p:spPr bwMode="auto">
              <a:xfrm>
                <a:off x="4208627" y="2903538"/>
                <a:ext cx="291365" cy="144016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xmlns="" id="{20BBAC1E-5B85-40D9-8BA3-509B7CE10719}"/>
                </a:ext>
              </a:extLst>
            </p:cNvPr>
            <p:cNvGrpSpPr/>
            <p:nvPr/>
          </p:nvGrpSpPr>
          <p:grpSpPr>
            <a:xfrm>
              <a:off x="468564" y="3805135"/>
              <a:ext cx="7740792" cy="343945"/>
              <a:chOff x="751911" y="3229071"/>
              <a:chExt cx="7740792" cy="343945"/>
            </a:xfrm>
          </p:grpSpPr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xmlns="" id="{75FAAA3E-BACF-4A5D-ABDE-C4C540F3B6B8}"/>
                  </a:ext>
                </a:extLst>
              </p:cNvPr>
              <p:cNvSpPr txBox="1"/>
              <p:nvPr/>
            </p:nvSpPr>
            <p:spPr>
              <a:xfrm>
                <a:off x="751911" y="3229071"/>
                <a:ext cx="76328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4) SRS (</a:t>
                </a:r>
                <a:r>
                  <a:rPr lang="es-ES" sz="1600" dirty="0" err="1"/>
                  <a:t>Stimulated</a:t>
                </a:r>
                <a:r>
                  <a:rPr lang="es-ES" sz="1600" dirty="0"/>
                  <a:t> </a:t>
                </a:r>
                <a:r>
                  <a:rPr lang="es-ES" sz="1600" dirty="0" err="1"/>
                  <a:t>Raman</a:t>
                </a:r>
                <a:r>
                  <a:rPr lang="es-ES" sz="1600" dirty="0"/>
                  <a:t> </a:t>
                </a:r>
                <a:r>
                  <a:rPr lang="es-ES" sz="1600" dirty="0" err="1"/>
                  <a:t>Scattering</a:t>
                </a:r>
                <a:r>
                  <a:rPr lang="es-ES" sz="1600" dirty="0"/>
                  <a:t>): OEM       Onda de plasma +OEM</a:t>
                </a:r>
              </a:p>
            </p:txBody>
          </p:sp>
          <p:graphicFrame>
            <p:nvGraphicFramePr>
              <p:cNvPr id="21" name="Objeto 20">
                <a:extLst>
                  <a:ext uri="{FF2B5EF4-FFF2-40B4-BE49-F238E27FC236}">
                    <a16:creationId xmlns:a16="http://schemas.microsoft.com/office/drawing/2014/main" xmlns="" id="{463857BC-F4A2-46EF-B9F9-F4638F33CB2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73793824"/>
                  </p:ext>
                </p:extLst>
              </p:nvPr>
            </p:nvGraphicFramePr>
            <p:xfrm>
              <a:off x="7524328" y="3255516"/>
              <a:ext cx="968375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74" name="Equation" r:id="rId13" imgW="698400" imgH="228600" progId="Equation.DSMT4">
                      <p:embed/>
                    </p:oleObj>
                  </mc:Choice>
                  <mc:Fallback>
                    <p:oleObj name="Equation" r:id="rId13" imgW="698400" imgH="228600" progId="Equation.DSMT4">
                      <p:embed/>
                      <p:pic>
                        <p:nvPicPr>
                          <p:cNvPr id="11" name="Objeto 10">
                            <a:extLst>
                              <a:ext uri="{FF2B5EF4-FFF2-40B4-BE49-F238E27FC236}">
                                <a16:creationId xmlns:a16="http://schemas.microsoft.com/office/drawing/2014/main" xmlns="" id="{B4E31BAF-0520-4D3C-9F68-18233666F5A3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7524328" y="3255516"/>
                            <a:ext cx="968375" cy="317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" name="Flecha: a la derecha 21">
                <a:extLst>
                  <a:ext uri="{FF2B5EF4-FFF2-40B4-BE49-F238E27FC236}">
                    <a16:creationId xmlns:a16="http://schemas.microsoft.com/office/drawing/2014/main" xmlns="" id="{A1A0C629-5860-45DE-90E9-2D4D75C7A67B}"/>
                  </a:ext>
                </a:extLst>
              </p:cNvPr>
              <p:cNvSpPr/>
              <p:nvPr/>
            </p:nvSpPr>
            <p:spPr bwMode="auto">
              <a:xfrm>
                <a:off x="4932040" y="3332280"/>
                <a:ext cx="291365" cy="144016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xmlns="" id="{EA743DB7-ABF5-4627-956B-9D4BFDB84907}"/>
                </a:ext>
              </a:extLst>
            </p:cNvPr>
            <p:cNvGrpSpPr/>
            <p:nvPr/>
          </p:nvGrpSpPr>
          <p:grpSpPr>
            <a:xfrm>
              <a:off x="467544" y="4167903"/>
              <a:ext cx="7925565" cy="341217"/>
              <a:chOff x="750891" y="3682636"/>
              <a:chExt cx="7925565" cy="341217"/>
            </a:xfrm>
          </p:grpSpPr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xmlns="" id="{F7E5B7DB-5E2D-4DD2-96C5-307F91D1AD82}"/>
                  </a:ext>
                </a:extLst>
              </p:cNvPr>
              <p:cNvSpPr txBox="1"/>
              <p:nvPr/>
            </p:nvSpPr>
            <p:spPr>
              <a:xfrm>
                <a:off x="750891" y="3682636"/>
                <a:ext cx="76328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5) SBS (</a:t>
                </a:r>
                <a:r>
                  <a:rPr lang="es-ES" sz="1600" dirty="0" err="1"/>
                  <a:t>Stimulated</a:t>
                </a:r>
                <a:r>
                  <a:rPr lang="es-ES" sz="1600" dirty="0"/>
                  <a:t> </a:t>
                </a:r>
                <a:r>
                  <a:rPr lang="es-ES" sz="1600" dirty="0" err="1"/>
                  <a:t>Brillouin</a:t>
                </a:r>
                <a:r>
                  <a:rPr lang="es-ES" sz="1600" dirty="0"/>
                  <a:t> </a:t>
                </a:r>
                <a:r>
                  <a:rPr lang="es-ES" sz="1600" dirty="0" err="1"/>
                  <a:t>Scattering</a:t>
                </a:r>
                <a:r>
                  <a:rPr lang="es-ES" sz="1600" dirty="0"/>
                  <a:t>): OEM        Onda </a:t>
                </a:r>
                <a:r>
                  <a:rPr lang="es-ES" sz="1600" dirty="0" err="1"/>
                  <a:t>iónico-acústica+OEM</a:t>
                </a:r>
                <a:endParaRPr lang="es-ES" sz="1600" dirty="0"/>
              </a:p>
            </p:txBody>
          </p:sp>
          <p:graphicFrame>
            <p:nvGraphicFramePr>
              <p:cNvPr id="24" name="Objeto 23">
                <a:extLst>
                  <a:ext uri="{FF2B5EF4-FFF2-40B4-BE49-F238E27FC236}">
                    <a16:creationId xmlns:a16="http://schemas.microsoft.com/office/drawing/2014/main" xmlns="" id="{6A0BF86C-CFF7-4819-9731-CD52C21CF2E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24000169"/>
                  </p:ext>
                </p:extLst>
              </p:nvPr>
            </p:nvGraphicFramePr>
            <p:xfrm>
              <a:off x="7954144" y="3706353"/>
              <a:ext cx="722312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75" name="Equation" r:id="rId15" imgW="520560" imgH="228600" progId="Equation.DSMT4">
                      <p:embed/>
                    </p:oleObj>
                  </mc:Choice>
                  <mc:Fallback>
                    <p:oleObj name="Equation" r:id="rId15" imgW="520560" imgH="228600" progId="Equation.DSMT4">
                      <p:embed/>
                      <p:pic>
                        <p:nvPicPr>
                          <p:cNvPr id="21" name="Objeto 20">
                            <a:extLst>
                              <a:ext uri="{FF2B5EF4-FFF2-40B4-BE49-F238E27FC236}">
                                <a16:creationId xmlns:a16="http://schemas.microsoft.com/office/drawing/2014/main" xmlns="" id="{463857BC-F4A2-46EF-B9F9-F4638F33CB2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7954144" y="3706353"/>
                            <a:ext cx="722312" cy="317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Flecha: a la derecha 30">
                <a:extLst>
                  <a:ext uri="{FF2B5EF4-FFF2-40B4-BE49-F238E27FC236}">
                    <a16:creationId xmlns:a16="http://schemas.microsoft.com/office/drawing/2014/main" xmlns="" id="{69C29140-0921-4F56-AD44-0C81E7105C0C}"/>
                  </a:ext>
                </a:extLst>
              </p:cNvPr>
              <p:cNvSpPr/>
              <p:nvPr/>
            </p:nvSpPr>
            <p:spPr bwMode="auto">
              <a:xfrm>
                <a:off x="5013241" y="3771786"/>
                <a:ext cx="291365" cy="144016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xmlns="" id="{F2A6B3F3-F315-4132-9980-DB8160129866}"/>
                </a:ext>
              </a:extLst>
            </p:cNvPr>
            <p:cNvGrpSpPr/>
            <p:nvPr/>
          </p:nvGrpSpPr>
          <p:grpSpPr>
            <a:xfrm>
              <a:off x="467544" y="2586390"/>
              <a:ext cx="7709541" cy="338554"/>
              <a:chOff x="750891" y="4560890"/>
              <a:chExt cx="7709541" cy="338554"/>
            </a:xfrm>
          </p:grpSpPr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xmlns="" id="{0C098F26-54BB-4EBA-A400-E4FFB1E4EDA2}"/>
                  </a:ext>
                </a:extLst>
              </p:cNvPr>
              <p:cNvSpPr txBox="1"/>
              <p:nvPr/>
            </p:nvSpPr>
            <p:spPr>
              <a:xfrm>
                <a:off x="750891" y="4560890"/>
                <a:ext cx="76328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1) </a:t>
                </a:r>
                <a:r>
                  <a:rPr lang="es-ES" sz="1600" dirty="0" err="1"/>
                  <a:t>Decay</a:t>
                </a:r>
                <a:r>
                  <a:rPr lang="es-ES" sz="1600" dirty="0"/>
                  <a:t> </a:t>
                </a:r>
                <a:r>
                  <a:rPr lang="es-ES" sz="1600" dirty="0" err="1"/>
                  <a:t>instability</a:t>
                </a:r>
                <a:r>
                  <a:rPr lang="es-ES" sz="1600" dirty="0"/>
                  <a:t>: Onda EM          Onda de plasma + Onda iónico acústica</a:t>
                </a:r>
              </a:p>
            </p:txBody>
          </p:sp>
          <p:graphicFrame>
            <p:nvGraphicFramePr>
              <p:cNvPr id="28" name="Objeto 27">
                <a:extLst>
                  <a:ext uri="{FF2B5EF4-FFF2-40B4-BE49-F238E27FC236}">
                    <a16:creationId xmlns:a16="http://schemas.microsoft.com/office/drawing/2014/main" xmlns="" id="{CAC31FBA-8BCF-45B0-B605-4E4640250D7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67038283"/>
                  </p:ext>
                </p:extLst>
              </p:nvPr>
            </p:nvGraphicFramePr>
            <p:xfrm>
              <a:off x="7738120" y="4581944"/>
              <a:ext cx="722312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76" name="Equation" r:id="rId17" imgW="520560" imgH="228600" progId="Equation.DSMT4">
                      <p:embed/>
                    </p:oleObj>
                  </mc:Choice>
                  <mc:Fallback>
                    <p:oleObj name="Equation" r:id="rId17" imgW="520560" imgH="228600" progId="Equation.DSMT4">
                      <p:embed/>
                      <p:pic>
                        <p:nvPicPr>
                          <p:cNvPr id="24" name="Objeto 23">
                            <a:extLst>
                              <a:ext uri="{FF2B5EF4-FFF2-40B4-BE49-F238E27FC236}">
                                <a16:creationId xmlns:a16="http://schemas.microsoft.com/office/drawing/2014/main" xmlns="" id="{6A0BF86C-CFF7-4819-9731-CD52C21CF2ED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7738120" y="4581944"/>
                            <a:ext cx="722312" cy="317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2" name="Flecha: a la derecha 31">
                <a:extLst>
                  <a:ext uri="{FF2B5EF4-FFF2-40B4-BE49-F238E27FC236}">
                    <a16:creationId xmlns:a16="http://schemas.microsoft.com/office/drawing/2014/main" xmlns="" id="{79C221C8-0F08-4CED-9A85-3335D127150C}"/>
                  </a:ext>
                </a:extLst>
              </p:cNvPr>
              <p:cNvSpPr/>
              <p:nvPr/>
            </p:nvSpPr>
            <p:spPr bwMode="auto">
              <a:xfrm>
                <a:off x="3632563" y="4650862"/>
                <a:ext cx="291365" cy="144016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xmlns="" id="{C4CE72BC-85BA-41C0-AF8B-CC8663F3B1BC}"/>
                </a:ext>
              </a:extLst>
            </p:cNvPr>
            <p:cNvGrpSpPr/>
            <p:nvPr/>
          </p:nvGrpSpPr>
          <p:grpSpPr>
            <a:xfrm>
              <a:off x="467544" y="2924944"/>
              <a:ext cx="8285605" cy="338554"/>
              <a:chOff x="750891" y="5072163"/>
              <a:chExt cx="8285605" cy="338554"/>
            </a:xfrm>
          </p:grpSpPr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xmlns="" id="{E0C75F84-E365-4843-B099-D7E8FF48E47A}"/>
                  </a:ext>
                </a:extLst>
              </p:cNvPr>
              <p:cNvSpPr txBox="1"/>
              <p:nvPr/>
            </p:nvSpPr>
            <p:spPr>
              <a:xfrm>
                <a:off x="750891" y="5072163"/>
                <a:ext cx="76328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2) </a:t>
                </a:r>
                <a:r>
                  <a:rPr lang="es-ES" sz="1600" dirty="0" err="1"/>
                  <a:t>Two</a:t>
                </a:r>
                <a:r>
                  <a:rPr lang="es-ES" sz="1600" dirty="0"/>
                  <a:t> </a:t>
                </a:r>
                <a:r>
                  <a:rPr lang="es-ES" sz="1600" dirty="0" err="1"/>
                  <a:t>Stream</a:t>
                </a:r>
                <a:r>
                  <a:rPr lang="es-ES" sz="1600" dirty="0"/>
                  <a:t> </a:t>
                </a:r>
                <a:r>
                  <a:rPr lang="es-ES" sz="1600" dirty="0" err="1"/>
                  <a:t>instability</a:t>
                </a:r>
                <a:r>
                  <a:rPr lang="es-ES" sz="1600" dirty="0"/>
                  <a:t>: Onda EM           Onda de plasma + </a:t>
                </a:r>
                <a:r>
                  <a:rPr lang="es-ES" sz="1600" dirty="0" err="1"/>
                  <a:t>perturb</a:t>
                </a:r>
                <a:r>
                  <a:rPr lang="es-ES" sz="1600" dirty="0"/>
                  <a:t>. de densidad</a:t>
                </a:r>
              </a:p>
            </p:txBody>
          </p:sp>
          <p:graphicFrame>
            <p:nvGraphicFramePr>
              <p:cNvPr id="30" name="Objeto 29">
                <a:extLst>
                  <a:ext uri="{FF2B5EF4-FFF2-40B4-BE49-F238E27FC236}">
                    <a16:creationId xmlns:a16="http://schemas.microsoft.com/office/drawing/2014/main" xmlns="" id="{62F27064-A8E7-4CAC-9F79-37FF5125A5C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30852116"/>
                  </p:ext>
                </p:extLst>
              </p:nvPr>
            </p:nvGraphicFramePr>
            <p:xfrm>
              <a:off x="8314184" y="5093146"/>
              <a:ext cx="722312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277" name="Equation" r:id="rId19" imgW="520560" imgH="228600" progId="Equation.DSMT4">
                      <p:embed/>
                    </p:oleObj>
                  </mc:Choice>
                  <mc:Fallback>
                    <p:oleObj name="Equation" r:id="rId19" imgW="520560" imgH="228600" progId="Equation.DSMT4">
                      <p:embed/>
                      <p:pic>
                        <p:nvPicPr>
                          <p:cNvPr id="28" name="Objeto 27">
                            <a:extLst>
                              <a:ext uri="{FF2B5EF4-FFF2-40B4-BE49-F238E27FC236}">
                                <a16:creationId xmlns:a16="http://schemas.microsoft.com/office/drawing/2014/main" xmlns="" id="{CAC31FBA-8BCF-45B0-B605-4E4640250D71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8314184" y="5093146"/>
                            <a:ext cx="722312" cy="317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3" name="Flecha: a la derecha 32">
                <a:extLst>
                  <a:ext uri="{FF2B5EF4-FFF2-40B4-BE49-F238E27FC236}">
                    <a16:creationId xmlns:a16="http://schemas.microsoft.com/office/drawing/2014/main" xmlns="" id="{5F02CF5B-50B2-4C6B-8DDF-63959A810AB9}"/>
                  </a:ext>
                </a:extLst>
              </p:cNvPr>
              <p:cNvSpPr/>
              <p:nvPr/>
            </p:nvSpPr>
            <p:spPr bwMode="auto">
              <a:xfrm>
                <a:off x="4139952" y="5169432"/>
                <a:ext cx="291365" cy="144016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</p:grpSp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53428381-4187-4BDA-AF6F-E9B0C9385135}"/>
              </a:ext>
            </a:extLst>
          </p:cNvPr>
          <p:cNvSpPr txBox="1"/>
          <p:nvPr/>
        </p:nvSpPr>
        <p:spPr>
          <a:xfrm>
            <a:off x="429461" y="1405122"/>
            <a:ext cx="8222662" cy="18928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b="1" dirty="0"/>
              <a:t>(TPD, SRS, SBS, </a:t>
            </a:r>
            <a:r>
              <a:rPr lang="es-ES" sz="1800" b="1" dirty="0" err="1"/>
              <a:t>filamentación</a:t>
            </a:r>
            <a:r>
              <a:rPr lang="es-ES" sz="1800" b="1" dirty="0"/>
              <a:t>)</a:t>
            </a:r>
            <a:endParaRPr lang="es-ES" sz="1800" dirty="0"/>
          </a:p>
          <a:p>
            <a:pPr>
              <a:lnSpc>
                <a:spcPct val="150000"/>
              </a:lnSpc>
            </a:pPr>
            <a:r>
              <a:rPr lang="es-ES" sz="1800" dirty="0"/>
              <a:t>Su efecto es muy dañino:</a:t>
            </a:r>
          </a:p>
          <a:p>
            <a:pPr>
              <a:lnSpc>
                <a:spcPct val="150000"/>
              </a:lnSpc>
            </a:pPr>
            <a:r>
              <a:rPr lang="es-ES" sz="1800" dirty="0"/>
              <a:t>¡ Electrones sobretérmicos, dispersión o concentración de la luz (absorción) de un modo no deseable para la FCI !</a:t>
            </a:r>
          </a:p>
          <a:p>
            <a:endParaRPr lang="es-ES" sz="1800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xmlns="" id="{388232AB-336C-48EB-BB79-D52D2704B4A7}"/>
              </a:ext>
            </a:extLst>
          </p:cNvPr>
          <p:cNvGrpSpPr/>
          <p:nvPr/>
        </p:nvGrpSpPr>
        <p:grpSpPr>
          <a:xfrm>
            <a:off x="179512" y="4615100"/>
            <a:ext cx="8212481" cy="768641"/>
            <a:chOff x="179512" y="4615100"/>
            <a:chExt cx="8212481" cy="768641"/>
          </a:xfrm>
        </p:grpSpPr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xmlns="" id="{DA0ED8C0-1567-4234-8C20-6EFA36832C13}"/>
                </a:ext>
              </a:extLst>
            </p:cNvPr>
            <p:cNvGrpSpPr/>
            <p:nvPr/>
          </p:nvGrpSpPr>
          <p:grpSpPr>
            <a:xfrm>
              <a:off x="179512" y="4615100"/>
              <a:ext cx="7920880" cy="764728"/>
              <a:chOff x="179512" y="4615100"/>
              <a:chExt cx="7920880" cy="764728"/>
            </a:xfrm>
          </p:grpSpPr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xmlns="" id="{E3887830-F65C-412D-91D4-D8183B3D4BE6}"/>
                  </a:ext>
                </a:extLst>
              </p:cNvPr>
              <p:cNvSpPr txBox="1"/>
              <p:nvPr/>
            </p:nvSpPr>
            <p:spPr>
              <a:xfrm>
                <a:off x="467544" y="5041274"/>
                <a:ext cx="76328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6) Auto enfocado térmico y </a:t>
                </a:r>
                <a:r>
                  <a:rPr lang="es-ES" sz="1600" dirty="0" err="1"/>
                  <a:t>filamentación</a:t>
                </a:r>
                <a:r>
                  <a:rPr lang="es-ES" sz="1600" dirty="0"/>
                  <a:t>: Efectos de refracción de la luz laser</a:t>
                </a:r>
              </a:p>
            </p:txBody>
          </p:sp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xmlns="" id="{99D239CD-C83C-4FA8-BD7C-0F672DB860EB}"/>
                  </a:ext>
                </a:extLst>
              </p:cNvPr>
              <p:cNvSpPr txBox="1"/>
              <p:nvPr/>
            </p:nvSpPr>
            <p:spPr>
              <a:xfrm>
                <a:off x="179512" y="4615100"/>
                <a:ext cx="61926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s-ES" sz="1600" b="1" dirty="0"/>
                  <a:t>Otras inestabilidades ….. </a:t>
                </a:r>
              </a:p>
            </p:txBody>
          </p:sp>
        </p:grpSp>
        <p:graphicFrame>
          <p:nvGraphicFramePr>
            <p:cNvPr id="42" name="Objeto 41">
              <a:extLst>
                <a:ext uri="{FF2B5EF4-FFF2-40B4-BE49-F238E27FC236}">
                  <a16:creationId xmlns:a16="http://schemas.microsoft.com/office/drawing/2014/main" xmlns="" id="{322231C1-0F55-48F9-B90B-67CD16D2BC8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2590729"/>
                </p:ext>
              </p:extLst>
            </p:nvPr>
          </p:nvGraphicFramePr>
          <p:xfrm>
            <a:off x="7669681" y="5066241"/>
            <a:ext cx="722312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78" name="Equation" r:id="rId21" imgW="520560" imgH="228600" progId="Equation.DSMT4">
                    <p:embed/>
                  </p:oleObj>
                </mc:Choice>
                <mc:Fallback>
                  <p:oleObj name="Equation" r:id="rId21" imgW="520560" imgH="228600" progId="Equation.DSMT4">
                    <p:embed/>
                    <p:pic>
                      <p:nvPicPr>
                        <p:cNvPr id="24" name="Objeto 23">
                          <a:extLst>
                            <a:ext uri="{FF2B5EF4-FFF2-40B4-BE49-F238E27FC236}">
                              <a16:creationId xmlns:a16="http://schemas.microsoft.com/office/drawing/2014/main" xmlns="" id="{6A0BF86C-CFF7-4819-9731-CD52C21CF2E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669681" y="5066241"/>
                          <a:ext cx="722312" cy="317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F57C1740-36CD-4436-A447-00D9BF1384C9}"/>
              </a:ext>
            </a:extLst>
          </p:cNvPr>
          <p:cNvSpPr txBox="1"/>
          <p:nvPr/>
        </p:nvSpPr>
        <p:spPr>
          <a:xfrm>
            <a:off x="429461" y="3309647"/>
            <a:ext cx="8424936" cy="28931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400" b="1" dirty="0"/>
              <a:t>¿Absorción anómala?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- V. P. </a:t>
            </a:r>
            <a:r>
              <a:rPr lang="en-US" sz="1400" dirty="0" err="1"/>
              <a:t>Silin</a:t>
            </a:r>
            <a:r>
              <a:rPr lang="en-US" sz="1400" dirty="0"/>
              <a:t>, “Parametric resonance in a plasma,” </a:t>
            </a:r>
            <a:r>
              <a:rPr lang="en-US" sz="1400" dirty="0" err="1"/>
              <a:t>Sov</a:t>
            </a:r>
            <a:r>
              <a:rPr lang="en-US" sz="1400" dirty="0"/>
              <a:t>. Phys.-JETP 21, 1127 (1965).</a:t>
            </a:r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- D. F. DuBois and M. V. Goldman, “Parametrically excited plasma </a:t>
            </a:r>
            <a:r>
              <a:rPr lang="es-ES" sz="1400" dirty="0" err="1"/>
              <a:t>fluctuations</a:t>
            </a:r>
            <a:r>
              <a:rPr lang="es-ES" sz="1400" dirty="0"/>
              <a:t>,” </a:t>
            </a:r>
            <a:r>
              <a:rPr lang="es-ES" sz="1400" dirty="0" err="1"/>
              <a:t>Phys</a:t>
            </a:r>
            <a:r>
              <a:rPr lang="es-ES" sz="1400" dirty="0"/>
              <a:t>. Rev. 164, (1967).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- K. Nishikawa, “Parametric excitation of coupled waves. </a:t>
            </a:r>
            <a:r>
              <a:rPr lang="es-ES" sz="1400" dirty="0"/>
              <a:t>II. </a:t>
            </a:r>
            <a:r>
              <a:rPr lang="es-ES" sz="1400" dirty="0" err="1"/>
              <a:t>Parametric</a:t>
            </a:r>
            <a:r>
              <a:rPr lang="es-ES" sz="1400" dirty="0"/>
              <a:t> </a:t>
            </a:r>
            <a:r>
              <a:rPr lang="en-US" sz="1400" dirty="0"/>
              <a:t>plasmon-photon interaction,” J.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   Phys. Soc. </a:t>
            </a:r>
            <a:r>
              <a:rPr lang="en-US" sz="1400" dirty="0" err="1"/>
              <a:t>Jpn</a:t>
            </a:r>
            <a:r>
              <a:rPr lang="en-US" sz="1400" dirty="0"/>
              <a:t>. 24, (1968).</a:t>
            </a:r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- </a:t>
            </a:r>
            <a:r>
              <a:rPr lang="en-US" sz="1400" b="1" dirty="0"/>
              <a:t>J. R. </a:t>
            </a:r>
            <a:r>
              <a:rPr lang="en-US" sz="1400" b="1" dirty="0" err="1"/>
              <a:t>Sanmartín</a:t>
            </a:r>
            <a:r>
              <a:rPr lang="en-US" sz="1400" dirty="0"/>
              <a:t>. “Electrostatic Plasma Instabilities Excited by a High-Frequency Electric Field.” Phys.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   Fluids 13, (1970).</a:t>
            </a:r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- W. L. </a:t>
            </a:r>
            <a:r>
              <a:rPr lang="en-US" sz="1400" dirty="0" err="1"/>
              <a:t>Kruer</a:t>
            </a:r>
            <a:r>
              <a:rPr lang="en-US" sz="1400" dirty="0"/>
              <a:t> and J. M. Dawson, “Anomalous high-frequency resistivity of </a:t>
            </a:r>
            <a:r>
              <a:rPr lang="es-ES" sz="1400" dirty="0"/>
              <a:t>a plasma,”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15,</a:t>
            </a:r>
          </a:p>
          <a:p>
            <a:pPr>
              <a:lnSpc>
                <a:spcPct val="150000"/>
              </a:lnSpc>
            </a:pPr>
            <a:r>
              <a:rPr lang="es-ES" sz="1400" dirty="0"/>
              <a:t>   (1972).</a:t>
            </a:r>
          </a:p>
        </p:txBody>
      </p:sp>
    </p:spTree>
    <p:extLst>
      <p:ext uri="{BB962C8B-B14F-4D97-AF65-F5344CB8AC3E}">
        <p14:creationId xmlns:p14="http://schemas.microsoft.com/office/powerpoint/2010/main" val="420432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6" grpId="0" animBg="1"/>
      <p:bldP spid="10" grpId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9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4D8F0DA7-3E5A-4B8D-B295-6DAFE9E15244}"/>
              </a:ext>
            </a:extLst>
          </p:cNvPr>
          <p:cNvGrpSpPr/>
          <p:nvPr/>
        </p:nvGrpSpPr>
        <p:grpSpPr>
          <a:xfrm>
            <a:off x="323528" y="836712"/>
            <a:ext cx="8280920" cy="351248"/>
            <a:chOff x="323528" y="836712"/>
            <a:chExt cx="8280920" cy="351248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xmlns="" id="{4535969F-0AEE-4F97-8319-973A29F08870}"/>
                </a:ext>
              </a:extLst>
            </p:cNvPr>
            <p:cNvSpPr txBox="1"/>
            <p:nvPr/>
          </p:nvSpPr>
          <p:spPr>
            <a:xfrm>
              <a:off x="323528" y="836712"/>
              <a:ext cx="82809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600" b="1" dirty="0"/>
                <a:t>Inestabilidad TPD (</a:t>
              </a:r>
              <a:r>
                <a:rPr lang="es-ES" sz="1600" b="1" dirty="0" err="1"/>
                <a:t>Two</a:t>
              </a:r>
              <a:r>
                <a:rPr lang="es-ES" sz="1600" b="1" dirty="0"/>
                <a:t> </a:t>
              </a:r>
              <a:r>
                <a:rPr lang="es-ES" sz="1600" b="1" dirty="0" err="1"/>
                <a:t>Plasmon</a:t>
              </a:r>
              <a:r>
                <a:rPr lang="es-ES" sz="1600" b="1" dirty="0"/>
                <a:t> </a:t>
              </a:r>
              <a:r>
                <a:rPr lang="es-ES" sz="1600" b="1" dirty="0" err="1"/>
                <a:t>Decay</a:t>
              </a:r>
              <a:r>
                <a:rPr lang="es-ES" sz="1600" b="1" dirty="0"/>
                <a:t>)</a:t>
              </a:r>
              <a:r>
                <a:rPr lang="es-ES" sz="1600" dirty="0"/>
                <a:t>: OEM         2 Ondas de plasma</a:t>
              </a:r>
            </a:p>
          </p:txBody>
        </p:sp>
        <p:graphicFrame>
          <p:nvGraphicFramePr>
            <p:cNvPr id="11" name="Objeto 10">
              <a:extLst>
                <a:ext uri="{FF2B5EF4-FFF2-40B4-BE49-F238E27FC236}">
                  <a16:creationId xmlns:a16="http://schemas.microsoft.com/office/drawing/2014/main" xmlns="" id="{B4E31BAF-0520-4D3C-9F68-18233666F5A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9938422"/>
                </p:ext>
              </p:extLst>
            </p:nvPr>
          </p:nvGraphicFramePr>
          <p:xfrm>
            <a:off x="7452320" y="870460"/>
            <a:ext cx="968375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14" name="Equation" r:id="rId5" imgW="698400" imgH="228600" progId="Equation.DSMT4">
                    <p:embed/>
                  </p:oleObj>
                </mc:Choice>
                <mc:Fallback>
                  <p:oleObj name="Equation" r:id="rId5" imgW="698400" imgH="228600" progId="Equation.DSMT4">
                    <p:embed/>
                    <p:pic>
                      <p:nvPicPr>
                        <p:cNvPr id="11" name="Objeto 10">
                          <a:extLst>
                            <a:ext uri="{FF2B5EF4-FFF2-40B4-BE49-F238E27FC236}">
                              <a16:creationId xmlns:a16="http://schemas.microsoft.com/office/drawing/2014/main" xmlns="" id="{B4E31BAF-0520-4D3C-9F68-18233666F5A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452320" y="870460"/>
                          <a:ext cx="968375" cy="317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Flecha: a la derecha 5">
              <a:extLst>
                <a:ext uri="{FF2B5EF4-FFF2-40B4-BE49-F238E27FC236}">
                  <a16:creationId xmlns:a16="http://schemas.microsoft.com/office/drawing/2014/main" xmlns="" id="{A9166E34-F6AC-4A03-A265-F2A9D3C11810}"/>
                </a:ext>
              </a:extLst>
            </p:cNvPr>
            <p:cNvSpPr/>
            <p:nvPr/>
          </p:nvSpPr>
          <p:spPr bwMode="auto">
            <a:xfrm>
              <a:off x="5228623" y="892856"/>
              <a:ext cx="288032" cy="228757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8232E42A-541B-4F59-89F9-74D4EF5B576B}"/>
              </a:ext>
            </a:extLst>
          </p:cNvPr>
          <p:cNvSpPr txBox="1"/>
          <p:nvPr/>
        </p:nvSpPr>
        <p:spPr>
          <a:xfrm>
            <a:off x="750891" y="5826750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……………………………………………………………………………………………..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53428381-4187-4BDA-AF6F-E9B0C9385135}"/>
              </a:ext>
            </a:extLst>
          </p:cNvPr>
          <p:cNvSpPr txBox="1"/>
          <p:nvPr/>
        </p:nvSpPr>
        <p:spPr>
          <a:xfrm>
            <a:off x="639303" y="1336771"/>
            <a:ext cx="7776864" cy="17081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400" b="1" dirty="0"/>
              <a:t>Identificada teóricamente:</a:t>
            </a:r>
          </a:p>
          <a:p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- M. V. Goldman, “Parametric plasmon-photon interactions: Part II. Analysis of plasmon propagator and correlation functions,” Ann. </a:t>
            </a:r>
            <a:r>
              <a:rPr lang="es-ES" sz="1400" dirty="0" err="1"/>
              <a:t>Phys</a:t>
            </a:r>
            <a:r>
              <a:rPr lang="es-ES" sz="1400" dirty="0"/>
              <a:t>. 38, 117 (1966).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- E. A. Jackson, “Parametric effects of radiation on a plasma,” Phys. </a:t>
            </a:r>
            <a:r>
              <a:rPr lang="es-ES" sz="1400" dirty="0"/>
              <a:t>Rev. 153, 235 (1967).</a:t>
            </a:r>
          </a:p>
          <a:p>
            <a:endParaRPr lang="es-ES" sz="140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149FEA60-02BE-49AF-A2DB-2DFB394CBC3A}"/>
              </a:ext>
            </a:extLst>
          </p:cNvPr>
          <p:cNvSpPr txBox="1"/>
          <p:nvPr/>
        </p:nvSpPr>
        <p:spPr>
          <a:xfrm>
            <a:off x="678883" y="3773939"/>
            <a:ext cx="7776864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400" b="1" dirty="0"/>
              <a:t>Generación de electrones sobretérmicos:</a:t>
            </a:r>
          </a:p>
          <a:p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 - J. I. Katz, J. Weinstock, W. L. </a:t>
            </a:r>
            <a:r>
              <a:rPr lang="en-US" sz="1400" dirty="0" err="1"/>
              <a:t>Kruer</a:t>
            </a:r>
            <a:r>
              <a:rPr lang="en-US" sz="1400" dirty="0"/>
              <a:t>, J. S. DeGroot, and R. J. </a:t>
            </a:r>
            <a:r>
              <a:rPr lang="en-US" sz="1400" dirty="0" err="1"/>
              <a:t>Faehl</a:t>
            </a:r>
            <a:r>
              <a:rPr lang="en-US" sz="1400" dirty="0"/>
              <a:t>, “Turbulently heated distribution functions and perturbed orbit theory,” Phys. Fluids 16, 1519 (1973).</a:t>
            </a:r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- J. J. Thomson, R. J. </a:t>
            </a:r>
            <a:r>
              <a:rPr lang="en-US" sz="1400" dirty="0" err="1"/>
              <a:t>Faehl</a:t>
            </a:r>
            <a:r>
              <a:rPr lang="en-US" sz="1400" dirty="0"/>
              <a:t>, W. L. </a:t>
            </a:r>
            <a:r>
              <a:rPr lang="en-US" sz="1400" dirty="0" err="1"/>
              <a:t>Kruer</a:t>
            </a:r>
            <a:r>
              <a:rPr lang="en-US" sz="1400" dirty="0"/>
              <a:t>, and S. </a:t>
            </a:r>
            <a:r>
              <a:rPr lang="en-US" sz="1400" dirty="0" err="1"/>
              <a:t>Bodner</a:t>
            </a:r>
            <a:r>
              <a:rPr lang="en-US" sz="1400" dirty="0"/>
              <a:t>, “Electron heating due to parametric-instability turbulence,” Phys. </a:t>
            </a:r>
            <a:r>
              <a:rPr lang="es-ES" sz="1400" dirty="0" err="1"/>
              <a:t>Fluids</a:t>
            </a:r>
            <a:r>
              <a:rPr lang="es-ES" sz="1400" dirty="0"/>
              <a:t> 17, 973 (1974).</a:t>
            </a:r>
          </a:p>
          <a:p>
            <a:endParaRPr lang="es-ES" sz="1400" dirty="0"/>
          </a:p>
        </p:txBody>
      </p:sp>
      <p:grpSp>
        <p:nvGrpSpPr>
          <p:cNvPr id="73" name="Grupo 72">
            <a:extLst>
              <a:ext uri="{FF2B5EF4-FFF2-40B4-BE49-F238E27FC236}">
                <a16:creationId xmlns:a16="http://schemas.microsoft.com/office/drawing/2014/main" xmlns="" id="{A54C4E3E-E526-4452-9255-8268DB8A4C62}"/>
              </a:ext>
            </a:extLst>
          </p:cNvPr>
          <p:cNvGrpSpPr>
            <a:grpSpLocks noChangeAspect="1"/>
          </p:cNvGrpSpPr>
          <p:nvPr/>
        </p:nvGrpSpPr>
        <p:grpSpPr>
          <a:xfrm>
            <a:off x="4573567" y="1186021"/>
            <a:ext cx="3742849" cy="3084491"/>
            <a:chOff x="1386033" y="1595947"/>
            <a:chExt cx="5327025" cy="4390013"/>
          </a:xfrm>
        </p:grpSpPr>
        <p:grpSp>
          <p:nvGrpSpPr>
            <p:cNvPr id="72" name="Grupo 71">
              <a:extLst>
                <a:ext uri="{FF2B5EF4-FFF2-40B4-BE49-F238E27FC236}">
                  <a16:creationId xmlns:a16="http://schemas.microsoft.com/office/drawing/2014/main" xmlns="" id="{1259694F-AC91-459B-9C7E-BC6265247C3C}"/>
                </a:ext>
              </a:extLst>
            </p:cNvPr>
            <p:cNvGrpSpPr/>
            <p:nvPr/>
          </p:nvGrpSpPr>
          <p:grpSpPr>
            <a:xfrm>
              <a:off x="1386033" y="1595947"/>
              <a:ext cx="5327025" cy="4390013"/>
              <a:chOff x="1468426" y="1595947"/>
              <a:chExt cx="5327025" cy="4390013"/>
            </a:xfrm>
          </p:grpSpPr>
          <p:grpSp>
            <p:nvGrpSpPr>
              <p:cNvPr id="55" name="Grupo 54">
                <a:extLst>
                  <a:ext uri="{FF2B5EF4-FFF2-40B4-BE49-F238E27FC236}">
                    <a16:creationId xmlns:a16="http://schemas.microsoft.com/office/drawing/2014/main" xmlns="" id="{0FE9217E-FBDE-42B2-8A80-99937390B75B}"/>
                  </a:ext>
                </a:extLst>
              </p:cNvPr>
              <p:cNvGrpSpPr/>
              <p:nvPr/>
            </p:nvGrpSpPr>
            <p:grpSpPr>
              <a:xfrm>
                <a:off x="1468426" y="1595947"/>
                <a:ext cx="5327025" cy="4390013"/>
                <a:chOff x="1468426" y="1595947"/>
                <a:chExt cx="5327025" cy="4390013"/>
              </a:xfrm>
            </p:grpSpPr>
            <p:grpSp>
              <p:nvGrpSpPr>
                <p:cNvPr id="10" name="Grupo 9">
                  <a:extLst>
                    <a:ext uri="{FF2B5EF4-FFF2-40B4-BE49-F238E27FC236}">
                      <a16:creationId xmlns:a16="http://schemas.microsoft.com/office/drawing/2014/main" xmlns="" id="{0890EFB1-062D-4986-9EE4-EBB9AB228655}"/>
                    </a:ext>
                  </a:extLst>
                </p:cNvPr>
                <p:cNvGrpSpPr/>
                <p:nvPr/>
              </p:nvGrpSpPr>
              <p:grpSpPr>
                <a:xfrm>
                  <a:off x="1468426" y="1595947"/>
                  <a:ext cx="5327025" cy="4390013"/>
                  <a:chOff x="920541" y="1303444"/>
                  <a:chExt cx="4689552" cy="3880120"/>
                </a:xfrm>
              </p:grpSpPr>
              <p:grpSp>
                <p:nvGrpSpPr>
                  <p:cNvPr id="15" name="Grupo 14">
                    <a:extLst>
                      <a:ext uri="{FF2B5EF4-FFF2-40B4-BE49-F238E27FC236}">
                        <a16:creationId xmlns:a16="http://schemas.microsoft.com/office/drawing/2014/main" xmlns="" id="{73B9F675-B549-48EC-813F-DB0A8EB38067}"/>
                      </a:ext>
                    </a:extLst>
                  </p:cNvPr>
                  <p:cNvGrpSpPr/>
                  <p:nvPr/>
                </p:nvGrpSpPr>
                <p:grpSpPr>
                  <a:xfrm>
                    <a:off x="920541" y="1303444"/>
                    <a:ext cx="4689552" cy="3862084"/>
                    <a:chOff x="1136565" y="1828354"/>
                    <a:chExt cx="4689552" cy="3862084"/>
                  </a:xfrm>
                </p:grpSpPr>
                <p:grpSp>
                  <p:nvGrpSpPr>
                    <p:cNvPr id="22" name="Grupo 21">
                      <a:extLst>
                        <a:ext uri="{FF2B5EF4-FFF2-40B4-BE49-F238E27FC236}">
                          <a16:creationId xmlns:a16="http://schemas.microsoft.com/office/drawing/2014/main" xmlns="" id="{1E7980E1-A926-4EDB-B6FE-D61BB6FF3A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36565" y="1828354"/>
                      <a:ext cx="4689552" cy="3862084"/>
                      <a:chOff x="372867" y="2568356"/>
                      <a:chExt cx="4689552" cy="3862084"/>
                    </a:xfrm>
                  </p:grpSpPr>
                  <p:sp>
                    <p:nvSpPr>
                      <p:cNvPr id="46" name="Rectángulo 45">
                        <a:extLst>
                          <a:ext uri="{FF2B5EF4-FFF2-40B4-BE49-F238E27FC236}">
                            <a16:creationId xmlns:a16="http://schemas.microsoft.com/office/drawing/2014/main" xmlns="" id="{E237789C-F0CA-4BBC-BBB2-85CF5C3FD06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72867" y="2568356"/>
                        <a:ext cx="4689552" cy="3862084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31000">
                            <a:srgbClr val="FFFF00"/>
                          </a:gs>
                          <a:gs pos="90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93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100000">
                            <a:schemeClr val="accent1">
                              <a:lumMod val="30000"/>
                              <a:lumOff val="70000"/>
                            </a:schemeClr>
                          </a:gs>
                        </a:gsLst>
                        <a:path path="circle">
                          <a:fillToRect l="50000" t="50000" r="50000" b="50000"/>
                        </a:path>
                        <a:tileRect/>
                      </a:gra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s-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endParaRPr>
                      </a:p>
                    </p:txBody>
                  </p:sp>
                  <p:grpSp>
                    <p:nvGrpSpPr>
                      <p:cNvPr id="47" name="Grupo 46">
                        <a:extLst>
                          <a:ext uri="{FF2B5EF4-FFF2-40B4-BE49-F238E27FC236}">
                            <a16:creationId xmlns:a16="http://schemas.microsoft.com/office/drawing/2014/main" xmlns="" id="{B26F6BF3-1FD1-474F-82A9-2C98DDE224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602877" y="3529757"/>
                        <a:ext cx="1880201" cy="1880201"/>
                        <a:chOff x="1602877" y="3529757"/>
                        <a:chExt cx="1880201" cy="1880201"/>
                      </a:xfrm>
                    </p:grpSpPr>
                    <p:grpSp>
                      <p:nvGrpSpPr>
                        <p:cNvPr id="48" name="Grupo 47">
                          <a:extLst>
                            <a:ext uri="{FF2B5EF4-FFF2-40B4-BE49-F238E27FC236}">
                              <a16:creationId xmlns:a16="http://schemas.microsoft.com/office/drawing/2014/main" xmlns="" id="{0046CA38-6E07-404D-9D4F-A7D6ECF7885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723387" y="3681360"/>
                          <a:ext cx="1604563" cy="1604563"/>
                          <a:chOff x="1723387" y="3681360"/>
                          <a:chExt cx="1604563" cy="1604563"/>
                        </a:xfrm>
                      </p:grpSpPr>
                      <p:sp>
                        <p:nvSpPr>
                          <p:cNvPr id="50" name="Círculo: vacío 9">
                            <a:extLst>
                              <a:ext uri="{FF2B5EF4-FFF2-40B4-BE49-F238E27FC236}">
                                <a16:creationId xmlns:a16="http://schemas.microsoft.com/office/drawing/2014/main" xmlns="" id="{C2B9E24C-DDB3-45DD-844F-78FD3322F2F9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1723387" y="3681360"/>
                            <a:ext cx="1604563" cy="1604563"/>
                          </a:xfrm>
                          <a:prstGeom prst="donut">
                            <a:avLst>
                              <a:gd name="adj" fmla="val 3525"/>
                            </a:avLst>
                          </a:prstGeom>
                          <a:solidFill>
                            <a:srgbClr val="002060"/>
                          </a:solidFill>
                          <a:ln w="9525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8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vert="horz" wrap="squar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endParaRPr kumimoji="0" lang="es-ES" sz="24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Arial" charset="0"/>
                              <a:ea typeface="ＭＳ Ｐゴシック" charset="0"/>
                              <a:cs typeface="Geneva" charset="0"/>
                            </a:endParaRPr>
                          </a:p>
                        </p:txBody>
                      </p:sp>
                      <p:sp>
                        <p:nvSpPr>
                          <p:cNvPr id="51" name="Elipse 50">
                            <a:extLst>
                              <a:ext uri="{FF2B5EF4-FFF2-40B4-BE49-F238E27FC236}">
                                <a16:creationId xmlns:a16="http://schemas.microsoft.com/office/drawing/2014/main" xmlns="" id="{CCEB9EEB-41FD-442A-BB2E-36BE00511113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1770581" y="3728554"/>
                            <a:ext cx="1510177" cy="1510177"/>
                          </a:xfrm>
                          <a:prstGeom prst="ellipse">
                            <a:avLst/>
                          </a:prstGeom>
                          <a:solidFill>
                            <a:schemeClr val="accent1"/>
                          </a:solidFill>
                          <a:ln w="9525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8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vert="horz" wrap="squar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endParaRPr kumimoji="0" lang="es-ES" sz="24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Arial" charset="0"/>
                              <a:ea typeface="ＭＳ Ｐゴシック" charset="0"/>
                              <a:cs typeface="Geneva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49" name="Elipse 48">
                          <a:extLst>
                            <a:ext uri="{FF2B5EF4-FFF2-40B4-BE49-F238E27FC236}">
                              <a16:creationId xmlns:a16="http://schemas.microsoft.com/office/drawing/2014/main" xmlns="" id="{EADB4EA5-43B5-4A8F-8879-C04C0CB3C32B}"/>
                            </a:ext>
                          </a:extLst>
                        </p:cNvPr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602877" y="3529757"/>
                          <a:ext cx="1880201" cy="1880201"/>
                        </a:xfrm>
                        <a:prstGeom prst="ellipse">
                          <a:avLst/>
                        </a:prstGeom>
                        <a:noFill/>
                        <a:ln w="9525" cap="flat" cmpd="sng" algn="ctr">
                          <a:solidFill>
                            <a:srgbClr val="FF0000"/>
                          </a:solidFill>
                          <a:prstDash val="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s-ES" sz="2400" b="0" i="0" u="none" strike="noStrike" cap="none" normalizeH="0" baseline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Arial" charset="0"/>
                            <a:ea typeface="ＭＳ Ｐゴシック" charset="0"/>
                            <a:cs typeface="Geneva" charset="0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24" name="Flecha: a la derecha con bandas 21">
                      <a:extLst>
                        <a:ext uri="{FF2B5EF4-FFF2-40B4-BE49-F238E27FC236}">
                          <a16:creationId xmlns:a16="http://schemas.microsoft.com/office/drawing/2014/main" xmlns="" id="{F4B31112-F3E5-4425-B912-D28E9B1ECBB3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3029535" y="1985424"/>
                      <a:ext cx="512018" cy="432048"/>
                    </a:xfrm>
                    <a:prstGeom prst="stripedRightArrow">
                      <a:avLst/>
                    </a:prstGeom>
                    <a:solidFill>
                      <a:srgbClr val="FF0000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p:txBody>
                </p:sp>
                <p:sp>
                  <p:nvSpPr>
                    <p:cNvPr id="25" name="Flecha: a la derecha con bandas 22">
                      <a:extLst>
                        <a:ext uri="{FF2B5EF4-FFF2-40B4-BE49-F238E27FC236}">
                          <a16:creationId xmlns:a16="http://schemas.microsoft.com/office/drawing/2014/main" xmlns="" id="{C49029D1-40D4-4901-AF09-0543B99DADE2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3009309" y="5031862"/>
                      <a:ext cx="512018" cy="432048"/>
                    </a:xfrm>
                    <a:prstGeom prst="stripedRightArrow">
                      <a:avLst/>
                    </a:prstGeom>
                    <a:solidFill>
                      <a:srgbClr val="FF0000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p:txBody>
                </p:sp>
                <p:grpSp>
                  <p:nvGrpSpPr>
                    <p:cNvPr id="26" name="Grupo 25">
                      <a:extLst>
                        <a:ext uri="{FF2B5EF4-FFF2-40B4-BE49-F238E27FC236}">
                          <a16:creationId xmlns:a16="http://schemas.microsoft.com/office/drawing/2014/main" xmlns="" id="{B71C90EE-C6D0-4A3F-A944-A28A88A281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31980" y="3444822"/>
                      <a:ext cx="945908" cy="755065"/>
                      <a:chOff x="1612547" y="3573105"/>
                      <a:chExt cx="945908" cy="789580"/>
                    </a:xfrm>
                  </p:grpSpPr>
                  <p:sp>
                    <p:nvSpPr>
                      <p:cNvPr id="44" name="Flecha: a la derecha con bandas 18">
                        <a:extLst>
                          <a:ext uri="{FF2B5EF4-FFF2-40B4-BE49-F238E27FC236}">
                            <a16:creationId xmlns:a16="http://schemas.microsoft.com/office/drawing/2014/main" xmlns="" id="{2D6AE40C-034F-4254-8D18-95D62A2B1A2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988064" y="3573105"/>
                        <a:ext cx="432048" cy="360040"/>
                      </a:xfrm>
                      <a:prstGeom prst="stripedRightArrow">
                        <a:avLst/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s-E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endParaRPr>
                      </a:p>
                    </p:txBody>
                  </p:sp>
                  <p:sp>
                    <p:nvSpPr>
                      <p:cNvPr id="45" name="CuadroTexto 44">
                        <a:extLst>
                          <a:ext uri="{FF2B5EF4-FFF2-40B4-BE49-F238E27FC236}">
                            <a16:creationId xmlns:a16="http://schemas.microsoft.com/office/drawing/2014/main" xmlns="" id="{BB3BA38B-E7E8-4460-A8B3-5F0F831CB2C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12547" y="3593444"/>
                        <a:ext cx="945908" cy="7692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endParaRPr lang="es-ES" sz="1600" dirty="0"/>
                      </a:p>
                      <a:p>
                        <a:r>
                          <a:rPr lang="es-ES" sz="1600" dirty="0"/>
                          <a:t>Laser</a:t>
                        </a:r>
                      </a:p>
                    </p:txBody>
                  </p:sp>
                </p:grpSp>
              </p:grpSp>
              <p:cxnSp>
                <p:nvCxnSpPr>
                  <p:cNvPr id="13" name="Conector recto de flecha 12">
                    <a:extLst>
                      <a:ext uri="{FF2B5EF4-FFF2-40B4-BE49-F238E27FC236}">
                        <a16:creationId xmlns:a16="http://schemas.microsoft.com/office/drawing/2014/main" xmlns="" id="{E70EC86E-3AFC-423E-A061-535167CC54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3622993" y="3984735"/>
                    <a:ext cx="187985" cy="607829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rnd" cmpd="sng" algn="ctr">
                    <a:solidFill>
                      <a:schemeClr val="tx1"/>
                    </a:solidFill>
                    <a:prstDash val="solid"/>
                    <a:round/>
                    <a:headEnd type="oval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4" name="CuadroTexto 13">
                    <a:extLst>
                      <a:ext uri="{FF2B5EF4-FFF2-40B4-BE49-F238E27FC236}">
                        <a16:creationId xmlns:a16="http://schemas.microsoft.com/office/drawing/2014/main" xmlns="" id="{1BFC1808-A7CE-4AC8-8092-4C8800E4C1C8}"/>
                      </a:ext>
                    </a:extLst>
                  </p:cNvPr>
                  <p:cNvSpPr txBox="1"/>
                  <p:nvPr/>
                </p:nvSpPr>
                <p:spPr>
                  <a:xfrm>
                    <a:off x="3676994" y="4525382"/>
                    <a:ext cx="1398926" cy="6581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1400" dirty="0"/>
                      <a:t>Superficie crítica</a:t>
                    </a:r>
                  </a:p>
                </p:txBody>
              </p:sp>
            </p:grpSp>
            <p:sp>
              <p:nvSpPr>
                <p:cNvPr id="53" name="Elipse 52">
                  <a:extLst>
                    <a:ext uri="{FF2B5EF4-FFF2-40B4-BE49-F238E27FC236}">
                      <a16:creationId xmlns:a16="http://schemas.microsoft.com/office/drawing/2014/main" xmlns="" id="{F3D03310-8DB9-46CD-BA18-C7BEFCDB45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32394" y="2338652"/>
                  <a:ext cx="2831694" cy="2820416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cxnSp>
              <p:nvCxnSpPr>
                <p:cNvPr id="54" name="Conector recto de flecha 53">
                  <a:extLst>
                    <a:ext uri="{FF2B5EF4-FFF2-40B4-BE49-F238E27FC236}">
                      <a16:creationId xmlns:a16="http://schemas.microsoft.com/office/drawing/2014/main" xmlns="" id="{45F75358-C125-4436-91F1-1064A49B458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15760" y="4362270"/>
                  <a:ext cx="285220" cy="209905"/>
                </a:xfrm>
                <a:prstGeom prst="straightConnector1">
                  <a:avLst/>
                </a:prstGeom>
                <a:solidFill>
                  <a:schemeClr val="accent1"/>
                </a:solidFill>
                <a:ln w="19050" cap="rnd" cmpd="sng" algn="ctr">
                  <a:solidFill>
                    <a:schemeClr val="tx1"/>
                  </a:solidFill>
                  <a:prstDash val="solid"/>
                  <a:round/>
                  <a:headEnd type="oval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aphicFrame>
              <p:nvGraphicFramePr>
                <p:cNvPr id="9" name="Objeto 8">
                  <a:extLst>
                    <a:ext uri="{FF2B5EF4-FFF2-40B4-BE49-F238E27FC236}">
                      <a16:creationId xmlns:a16="http://schemas.microsoft.com/office/drawing/2014/main" xmlns="" id="{3285CF0C-E55E-4F84-BD4E-8458638FC48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58409239"/>
                    </p:ext>
                  </p:extLst>
                </p:nvPr>
              </p:nvGraphicFramePr>
              <p:xfrm>
                <a:off x="5496522" y="4474831"/>
                <a:ext cx="497107" cy="3059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915" name="Equation" r:id="rId7" imgW="330120" imgH="203040" progId="Equation.DSMT4">
                        <p:embed/>
                      </p:oleObj>
                    </mc:Choice>
                    <mc:Fallback>
                      <p:oleObj name="Equation" r:id="rId7" imgW="330120" imgH="20304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496522" y="4474831"/>
                              <a:ext cx="497107" cy="305912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62" name="Grupo 61">
                <a:extLst>
                  <a:ext uri="{FF2B5EF4-FFF2-40B4-BE49-F238E27FC236}">
                    <a16:creationId xmlns:a16="http://schemas.microsoft.com/office/drawing/2014/main" xmlns="" id="{8BB84F20-3028-420E-A0B9-11BE3E3AD7FF}"/>
                  </a:ext>
                </a:extLst>
              </p:cNvPr>
              <p:cNvGrpSpPr/>
              <p:nvPr/>
            </p:nvGrpSpPr>
            <p:grpSpPr>
              <a:xfrm rot="8447035">
                <a:off x="2802558" y="4360471"/>
                <a:ext cx="426165" cy="364908"/>
                <a:chOff x="5422426" y="2132856"/>
                <a:chExt cx="340827" cy="239381"/>
              </a:xfrm>
            </p:grpSpPr>
            <p:cxnSp>
              <p:nvCxnSpPr>
                <p:cNvPr id="57" name="Conector recto de flecha 56">
                  <a:extLst>
                    <a:ext uri="{FF2B5EF4-FFF2-40B4-BE49-F238E27FC236}">
                      <a16:creationId xmlns:a16="http://schemas.microsoft.com/office/drawing/2014/main" xmlns="" id="{0C90722D-FDEF-49FF-9C63-5A06ABBC64B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13152965" flipV="1">
                  <a:off x="5422426" y="2171373"/>
                  <a:ext cx="320640" cy="198522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Conector recto de flecha 58">
                  <a:extLst>
                    <a:ext uri="{FF2B5EF4-FFF2-40B4-BE49-F238E27FC236}">
                      <a16:creationId xmlns:a16="http://schemas.microsoft.com/office/drawing/2014/main" xmlns="" id="{440E7D44-AC98-4FC2-B708-511D7A45D0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5448452" y="2132856"/>
                  <a:ext cx="314801" cy="14401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Conector recto de flecha 59">
                  <a:extLst>
                    <a:ext uri="{FF2B5EF4-FFF2-40B4-BE49-F238E27FC236}">
                      <a16:creationId xmlns:a16="http://schemas.microsoft.com/office/drawing/2014/main" xmlns="" id="{A53EC5AF-69AE-47BD-807C-7A704F23C16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562610" y="2283461"/>
                  <a:ext cx="199256" cy="8877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4" name="Grupo 63">
                <a:extLst>
                  <a:ext uri="{FF2B5EF4-FFF2-40B4-BE49-F238E27FC236}">
                    <a16:creationId xmlns:a16="http://schemas.microsoft.com/office/drawing/2014/main" xmlns="" id="{F42DC70C-AA4E-4CC7-8B4C-E1177495603A}"/>
                  </a:ext>
                </a:extLst>
              </p:cNvPr>
              <p:cNvGrpSpPr/>
              <p:nvPr/>
            </p:nvGrpSpPr>
            <p:grpSpPr>
              <a:xfrm rot="19246393">
                <a:off x="4455044" y="2741367"/>
                <a:ext cx="635747" cy="548898"/>
                <a:chOff x="5268669" y="2132308"/>
                <a:chExt cx="508441" cy="360080"/>
              </a:xfrm>
            </p:grpSpPr>
            <p:cxnSp>
              <p:nvCxnSpPr>
                <p:cNvPr id="65" name="Conector recto de flecha 64">
                  <a:extLst>
                    <a:ext uri="{FF2B5EF4-FFF2-40B4-BE49-F238E27FC236}">
                      <a16:creationId xmlns:a16="http://schemas.microsoft.com/office/drawing/2014/main" xmlns="" id="{A55347CB-F3D7-4CC0-A667-C39518AB3C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2353607" flipH="1">
                  <a:off x="5423960" y="2171790"/>
                  <a:ext cx="313134" cy="211823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6" name="Conector recto de flecha 65">
                  <a:extLst>
                    <a:ext uri="{FF2B5EF4-FFF2-40B4-BE49-F238E27FC236}">
                      <a16:creationId xmlns:a16="http://schemas.microsoft.com/office/drawing/2014/main" xmlns="" id="{1A5BCFB8-350D-4907-B468-EAD5C037039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2353607" flipH="1">
                  <a:off x="5268669" y="2132308"/>
                  <a:ext cx="508441" cy="11267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7" name="Conector recto de flecha 66">
                  <a:extLst>
                    <a:ext uri="{FF2B5EF4-FFF2-40B4-BE49-F238E27FC236}">
                      <a16:creationId xmlns:a16="http://schemas.microsoft.com/office/drawing/2014/main" xmlns="" id="{21B0F23C-7C4A-47B4-9AC8-8C3E4C58132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2353607" flipH="1">
                  <a:off x="5404548" y="2179018"/>
                  <a:ext cx="266553" cy="31337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xmlns="" id="{476E9FCE-E0DF-4A55-A4CE-C0C9F3884141}"/>
                  </a:ext>
                </a:extLst>
              </p:cNvPr>
              <p:cNvGrpSpPr/>
              <p:nvPr/>
            </p:nvGrpSpPr>
            <p:grpSpPr>
              <a:xfrm rot="13685059">
                <a:off x="3026868" y="2520611"/>
                <a:ext cx="469847" cy="533863"/>
                <a:chOff x="5372777" y="2153017"/>
                <a:chExt cx="375763" cy="350216"/>
              </a:xfrm>
            </p:grpSpPr>
            <p:cxnSp>
              <p:nvCxnSpPr>
                <p:cNvPr id="69" name="Conector recto de flecha 68">
                  <a:extLst>
                    <a:ext uri="{FF2B5EF4-FFF2-40B4-BE49-F238E27FC236}">
                      <a16:creationId xmlns:a16="http://schemas.microsoft.com/office/drawing/2014/main" xmlns="" id="{968623FA-C427-458B-81D6-9146F52E17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7914941">
                  <a:off x="5424783" y="2117480"/>
                  <a:ext cx="259709" cy="330783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Conector recto de flecha 69">
                  <a:extLst>
                    <a:ext uri="{FF2B5EF4-FFF2-40B4-BE49-F238E27FC236}">
                      <a16:creationId xmlns:a16="http://schemas.microsoft.com/office/drawing/2014/main" xmlns="" id="{A9424009-6A2E-46D9-A6F5-0F69DE2A66F2}"/>
                    </a:ext>
                  </a:extLst>
                </p:cNvPr>
                <p:cNvCxnSpPr>
                  <a:cxnSpLocks/>
                  <a:endCxn id="50" idx="1"/>
                </p:cNvCxnSpPr>
                <p:nvPr/>
              </p:nvCxnSpPr>
              <p:spPr bwMode="auto">
                <a:xfrm rot="7914941">
                  <a:off x="5483568" y="2043405"/>
                  <a:ext cx="154182" cy="375763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1" name="Conector recto de flecha 70">
                  <a:extLst>
                    <a:ext uri="{FF2B5EF4-FFF2-40B4-BE49-F238E27FC236}">
                      <a16:creationId xmlns:a16="http://schemas.microsoft.com/office/drawing/2014/main" xmlns="" id="{CFDD844E-B43B-48A1-BD83-9D5139DFF8A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7914941">
                  <a:off x="5411549" y="2255537"/>
                  <a:ext cx="310196" cy="185195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graphicFrame>
            <p:nvGraphicFramePr>
              <p:cNvPr id="63" name="Objeto 62">
                <a:extLst>
                  <a:ext uri="{FF2B5EF4-FFF2-40B4-BE49-F238E27FC236}">
                    <a16:creationId xmlns:a16="http://schemas.microsoft.com/office/drawing/2014/main" xmlns="" id="{DCE85879-CD7E-423E-BC81-93B1E76F826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9456627"/>
                  </p:ext>
                </p:extLst>
              </p:nvPr>
            </p:nvGraphicFramePr>
            <p:xfrm>
              <a:off x="4836507" y="2877369"/>
              <a:ext cx="340656" cy="3930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916" name="Equation" r:id="rId9" imgW="164880" imgH="190440" progId="Equation.DSMT4">
                      <p:embed/>
                    </p:oleObj>
                  </mc:Choice>
                  <mc:Fallback>
                    <p:oleObj name="Equation" r:id="rId9" imgW="164880" imgH="19044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4836507" y="2877369"/>
                            <a:ext cx="340656" cy="39306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4" name="Flecha: a la derecha con bandas 21">
              <a:extLst>
                <a:ext uri="{FF2B5EF4-FFF2-40B4-BE49-F238E27FC236}">
                  <a16:creationId xmlns:a16="http://schemas.microsoft.com/office/drawing/2014/main" xmlns="" id="{9F91BC21-9003-476C-98A3-9F8B05F919A4}"/>
                </a:ext>
              </a:extLst>
            </p:cNvPr>
            <p:cNvSpPr/>
            <p:nvPr/>
          </p:nvSpPr>
          <p:spPr bwMode="auto">
            <a:xfrm rot="10800000">
              <a:off x="5364089" y="3460726"/>
              <a:ext cx="579303" cy="490778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555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10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8232E42A-541B-4F59-89F9-74D4EF5B576B}"/>
              </a:ext>
            </a:extLst>
          </p:cNvPr>
          <p:cNvSpPr txBox="1"/>
          <p:nvPr/>
        </p:nvSpPr>
        <p:spPr>
          <a:xfrm>
            <a:off x="750891" y="5505948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……………………………………………………………………………………………..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149FEA60-02BE-49AF-A2DB-2DFB394CBC3A}"/>
              </a:ext>
            </a:extLst>
          </p:cNvPr>
          <p:cNvSpPr txBox="1"/>
          <p:nvPr/>
        </p:nvSpPr>
        <p:spPr>
          <a:xfrm>
            <a:off x="537067" y="3771736"/>
            <a:ext cx="8060496" cy="267765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400" b="1" dirty="0"/>
              <a:t>Régimen no lineal: </a:t>
            </a:r>
            <a:r>
              <a:rPr lang="es-ES" sz="1400" dirty="0"/>
              <a:t>Códigos de simulación de partículas (PIC), modelos reducidos de </a:t>
            </a:r>
            <a:r>
              <a:rPr lang="es-ES" sz="1400" dirty="0" err="1"/>
              <a:t>Zakharov</a:t>
            </a:r>
            <a:endParaRPr lang="es-ES" sz="1400" dirty="0"/>
          </a:p>
          <a:p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 - R. Yan, A. V. </a:t>
            </a:r>
            <a:r>
              <a:rPr lang="en-US" sz="1400" dirty="0" err="1"/>
              <a:t>Maximov</a:t>
            </a:r>
            <a:r>
              <a:rPr lang="en-US" sz="1400" dirty="0"/>
              <a:t>, C. Ren, and F. S. </a:t>
            </a:r>
            <a:r>
              <a:rPr lang="en-US" sz="1400" dirty="0" err="1"/>
              <a:t>Tsung</a:t>
            </a:r>
            <a:r>
              <a:rPr lang="en-US" sz="1400" dirty="0"/>
              <a:t>, “Growth and saturation of convective modes of the two-plasmon decay instability in inertial confinement </a:t>
            </a:r>
            <a:r>
              <a:rPr lang="es-ES" sz="1400" dirty="0" err="1"/>
              <a:t>fusion</a:t>
            </a:r>
            <a:r>
              <a:rPr lang="es-ES" sz="1400" dirty="0"/>
              <a:t>,”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. 103, 175002 (2009).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- J. F. Myatt, H. X. Vu, D. F. DuBois, D. A. Russell, J. Zhang, R. W. Short, and A. V. </a:t>
            </a:r>
            <a:r>
              <a:rPr lang="en-US" sz="1400" dirty="0" err="1"/>
              <a:t>Maximov</a:t>
            </a:r>
            <a:r>
              <a:rPr lang="en-US" sz="1400" dirty="0"/>
              <a:t>, “Mitigation of two-plasmon decay in direct-drive inertial confinement fusion through the manipulation of ion-acoustic and Langmuir wave damping,” Phys. Plasmas 20, 052705 (2013).</a:t>
            </a:r>
            <a:endParaRPr lang="es-ES" sz="1400" dirty="0"/>
          </a:p>
          <a:p>
            <a:endParaRPr lang="es-ES" sz="140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E3E842F7-3954-4A91-9765-0078C5E90FF4}"/>
              </a:ext>
            </a:extLst>
          </p:cNvPr>
          <p:cNvGrpSpPr/>
          <p:nvPr/>
        </p:nvGrpSpPr>
        <p:grpSpPr>
          <a:xfrm>
            <a:off x="619451" y="854937"/>
            <a:ext cx="7776864" cy="2916799"/>
            <a:chOff x="619451" y="854937"/>
            <a:chExt cx="7776864" cy="2916799"/>
          </a:xfrm>
        </p:grpSpPr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xmlns="" id="{53428381-4187-4BDA-AF6F-E9B0C9385135}"/>
                </a:ext>
              </a:extLst>
            </p:cNvPr>
            <p:cNvSpPr txBox="1"/>
            <p:nvPr/>
          </p:nvSpPr>
          <p:spPr>
            <a:xfrm>
              <a:off x="619451" y="854937"/>
              <a:ext cx="7776864" cy="249299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s-ES" sz="1600" b="1" dirty="0"/>
                <a:t>Umbral de la inestabilidad:</a:t>
              </a:r>
            </a:p>
            <a:p>
              <a:endParaRPr lang="es-ES" sz="1600" dirty="0"/>
            </a:p>
            <a:p>
              <a:pPr>
                <a:lnSpc>
                  <a:spcPct val="150000"/>
                </a:lnSpc>
              </a:pPr>
              <a:r>
                <a:rPr lang="en-US" sz="1600" dirty="0"/>
                <a:t>- Y. C. Lee and P. K. Kaw, “Temporal electrostatic instabilities in inhomogeneous </a:t>
              </a:r>
              <a:r>
                <a:rPr lang="es-ES" sz="1600" dirty="0"/>
                <a:t>plasmas,”  </a:t>
              </a:r>
              <a:r>
                <a:rPr lang="es-ES" sz="1600" dirty="0" err="1"/>
                <a:t>Phys</a:t>
              </a:r>
              <a:r>
                <a:rPr lang="es-ES" sz="1600" dirty="0"/>
                <a:t>. Rev. </a:t>
              </a:r>
              <a:r>
                <a:rPr lang="es-ES" sz="1600" dirty="0" err="1"/>
                <a:t>Lett</a:t>
              </a:r>
              <a:r>
                <a:rPr lang="es-ES" sz="1600" dirty="0"/>
                <a:t>. 32, (1974).</a:t>
              </a:r>
              <a:endParaRPr lang="en-US" sz="1600" dirty="0"/>
            </a:p>
            <a:p>
              <a:pPr>
                <a:lnSpc>
                  <a:spcPct val="150000"/>
                </a:lnSpc>
              </a:pPr>
              <a:r>
                <a:rPr lang="en-US" sz="1600" dirty="0"/>
                <a:t>- A. Simon, R. W. Short, E. A. Williams, and T. </a:t>
              </a:r>
              <a:r>
                <a:rPr lang="en-US" sz="1600" dirty="0" err="1"/>
                <a:t>Dewandre</a:t>
              </a:r>
              <a:r>
                <a:rPr lang="en-US" sz="1600" dirty="0"/>
                <a:t>, “On the inhomogeneous two-plasmon instability,” Phys. Fluids 26, (1983).</a:t>
              </a:r>
              <a:endParaRPr lang="es-ES" sz="1600" dirty="0"/>
            </a:p>
            <a:p>
              <a:endParaRPr lang="es-ES" sz="1400" dirty="0"/>
            </a:p>
            <a:p>
              <a:endParaRPr lang="es-ES" sz="1400" dirty="0"/>
            </a:p>
          </p:txBody>
        </p:sp>
        <p:graphicFrame>
          <p:nvGraphicFramePr>
            <p:cNvPr id="16" name="Objeto 15">
              <a:extLst>
                <a:ext uri="{FF2B5EF4-FFF2-40B4-BE49-F238E27FC236}">
                  <a16:creationId xmlns:a16="http://schemas.microsoft.com/office/drawing/2014/main" xmlns="" id="{A68E5BBC-4BA1-4009-AD47-13C8C0AED41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8079728"/>
                </p:ext>
              </p:extLst>
            </p:nvPr>
          </p:nvGraphicFramePr>
          <p:xfrm>
            <a:off x="3275856" y="2832452"/>
            <a:ext cx="1789684" cy="939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90" name="Equation" r:id="rId5" imgW="774360" imgH="406080" progId="Equation.DSMT4">
                    <p:embed/>
                  </p:oleObj>
                </mc:Choice>
                <mc:Fallback>
                  <p:oleObj name="Equation" r:id="rId5" imgW="774360" imgH="406080" progId="Equation.DSMT4">
                    <p:embed/>
                    <p:pic>
                      <p:nvPicPr>
                        <p:cNvPr id="16" name="Objeto 15">
                          <a:extLst>
                            <a:ext uri="{FF2B5EF4-FFF2-40B4-BE49-F238E27FC236}">
                              <a16:creationId xmlns:a16="http://schemas.microsoft.com/office/drawing/2014/main" xmlns="" id="{A68E5BBC-4BA1-4009-AD47-13C8C0AED41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275856" y="2832452"/>
                          <a:ext cx="1789684" cy="939284"/>
                        </a:xfrm>
                        <a:prstGeom prst="rect">
                          <a:avLst/>
                        </a:prstGeom>
                        <a:solidFill>
                          <a:srgbClr val="0070C0"/>
                        </a:solidFill>
                        <a:ln w="12700">
                          <a:solidFill>
                            <a:srgbClr val="00206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053E768F-0B4F-43A1-A25F-942CF95C023E}"/>
              </a:ext>
            </a:extLst>
          </p:cNvPr>
          <p:cNvGrpSpPr/>
          <p:nvPr/>
        </p:nvGrpSpPr>
        <p:grpSpPr>
          <a:xfrm>
            <a:off x="2025368" y="4156456"/>
            <a:ext cx="4965030" cy="1908215"/>
            <a:chOff x="2264253" y="2076743"/>
            <a:chExt cx="4965030" cy="1908215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83AC1E61-7EDF-4A45-AA2B-F21ECCF94EA4}"/>
                </a:ext>
              </a:extLst>
            </p:cNvPr>
            <p:cNvSpPr txBox="1"/>
            <p:nvPr/>
          </p:nvSpPr>
          <p:spPr>
            <a:xfrm>
              <a:off x="2264253" y="2076743"/>
              <a:ext cx="4965030" cy="190821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1800" b="1" dirty="0"/>
                <a:t>¡Predicción de electrones sobretérmicos!</a:t>
              </a:r>
            </a:p>
            <a:p>
              <a:endParaRPr lang="es-ES" sz="1800" dirty="0"/>
            </a:p>
            <a:p>
              <a:r>
                <a:rPr lang="es-ES" sz="1800" dirty="0"/>
                <a:t>Limitación importante de la intensidad</a:t>
              </a:r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</p:txBody>
        </p:sp>
        <p:graphicFrame>
          <p:nvGraphicFramePr>
            <p:cNvPr id="3" name="Objeto 2">
              <a:extLst>
                <a:ext uri="{FF2B5EF4-FFF2-40B4-BE49-F238E27FC236}">
                  <a16:creationId xmlns:a16="http://schemas.microsoft.com/office/drawing/2014/main" xmlns="" id="{F7236EA5-6DB2-4D24-8AF7-08688080F7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8993662"/>
                </p:ext>
              </p:extLst>
            </p:nvPr>
          </p:nvGraphicFramePr>
          <p:xfrm>
            <a:off x="2654136" y="3030851"/>
            <a:ext cx="4185265" cy="435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91" name="Equation" r:id="rId7" imgW="2070000" imgH="215640" progId="Equation.DSMT4">
                    <p:embed/>
                  </p:oleObj>
                </mc:Choice>
                <mc:Fallback>
                  <p:oleObj name="Equation" r:id="rId7" imgW="2070000" imgH="215640" progId="Equation.DSMT4">
                    <p:embed/>
                    <p:pic>
                      <p:nvPicPr>
                        <p:cNvPr id="3" name="Objeto 2">
                          <a:extLst>
                            <a:ext uri="{FF2B5EF4-FFF2-40B4-BE49-F238E27FC236}">
                              <a16:creationId xmlns:a16="http://schemas.microsoft.com/office/drawing/2014/main" xmlns="" id="{F7236EA5-6DB2-4D24-8AF7-08688080F76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54136" y="3030851"/>
                          <a:ext cx="4185265" cy="4353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15912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11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8232E42A-541B-4F59-89F9-74D4EF5B576B}"/>
              </a:ext>
            </a:extLst>
          </p:cNvPr>
          <p:cNvSpPr txBox="1"/>
          <p:nvPr/>
        </p:nvSpPr>
        <p:spPr>
          <a:xfrm>
            <a:off x="750891" y="5505948"/>
            <a:ext cx="7632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……………………………………………………………………………………………..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53428381-4187-4BDA-AF6F-E9B0C9385135}"/>
              </a:ext>
            </a:extLst>
          </p:cNvPr>
          <p:cNvSpPr txBox="1"/>
          <p:nvPr/>
        </p:nvSpPr>
        <p:spPr>
          <a:xfrm>
            <a:off x="610820" y="776317"/>
            <a:ext cx="8057005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b="1" dirty="0"/>
              <a:t>Detección experimental de la inestabilidad y electrones sobretérmicos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C45B1252-3D46-4E11-B331-FB5588574111}"/>
              </a:ext>
            </a:extLst>
          </p:cNvPr>
          <p:cNvGrpSpPr/>
          <p:nvPr/>
        </p:nvGrpSpPr>
        <p:grpSpPr>
          <a:xfrm>
            <a:off x="822899" y="1196752"/>
            <a:ext cx="7493517" cy="1171873"/>
            <a:chOff x="822899" y="1196752"/>
            <a:chExt cx="7493517" cy="117187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xmlns="" id="{2363BAF7-C534-40C6-B8E1-A3E237B33ADE}"/>
                </a:ext>
              </a:extLst>
            </p:cNvPr>
            <p:cNvGrpSpPr/>
            <p:nvPr/>
          </p:nvGrpSpPr>
          <p:grpSpPr>
            <a:xfrm>
              <a:off x="827584" y="1196752"/>
              <a:ext cx="6427812" cy="335134"/>
              <a:chOff x="827584" y="1412776"/>
              <a:chExt cx="6427812" cy="335134"/>
            </a:xfrm>
          </p:grpSpPr>
          <p:graphicFrame>
            <p:nvGraphicFramePr>
              <p:cNvPr id="17" name="Objeto 16">
                <a:extLst>
                  <a:ext uri="{FF2B5EF4-FFF2-40B4-BE49-F238E27FC236}">
                    <a16:creationId xmlns:a16="http://schemas.microsoft.com/office/drawing/2014/main" xmlns="" id="{003060C6-D7B5-46B0-AB9E-10C2EE3B546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7276016"/>
                  </p:ext>
                </p:extLst>
              </p:nvPr>
            </p:nvGraphicFramePr>
            <p:xfrm>
              <a:off x="4894784" y="1436760"/>
              <a:ext cx="2360612" cy="3111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54" name="Equation" r:id="rId5" imgW="1549080" imgH="203040" progId="Equation.DSMT4">
                      <p:embed/>
                    </p:oleObj>
                  </mc:Choice>
                  <mc:Fallback>
                    <p:oleObj name="Equation" r:id="rId5" imgW="1549080" imgH="203040" progId="Equation.DSMT4">
                      <p:embed/>
                      <p:pic>
                        <p:nvPicPr>
                          <p:cNvPr id="17" name="Objeto 16">
                            <a:extLst>
                              <a:ext uri="{FF2B5EF4-FFF2-40B4-BE49-F238E27FC236}">
                                <a16:creationId xmlns:a16="http://schemas.microsoft.com/office/drawing/2014/main" xmlns="" id="{003060C6-D7B5-46B0-AB9E-10C2EE3B546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4894784" y="1436760"/>
                            <a:ext cx="2360612" cy="3111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xmlns="" id="{12042806-3F93-4599-AA6E-6F1F23EAD80D}"/>
                  </a:ext>
                </a:extLst>
              </p:cNvPr>
              <p:cNvSpPr txBox="1"/>
              <p:nvPr/>
            </p:nvSpPr>
            <p:spPr>
              <a:xfrm>
                <a:off x="827584" y="1412776"/>
                <a:ext cx="43204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s-ES" sz="1400" dirty="0"/>
                  <a:t>Emisión óptica de armónicos y sub-armónicos:</a:t>
                </a:r>
              </a:p>
            </p:txBody>
          </p:sp>
        </p:grp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xmlns="" id="{E6E39E08-E71E-4A09-9456-618C492AE2FC}"/>
                </a:ext>
              </a:extLst>
            </p:cNvPr>
            <p:cNvSpPr txBox="1"/>
            <p:nvPr/>
          </p:nvSpPr>
          <p:spPr>
            <a:xfrm>
              <a:off x="827584" y="1484784"/>
              <a:ext cx="7488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s-ES" sz="1400" dirty="0"/>
                <a:t>Componente energética (&gt;20 </a:t>
              </a:r>
              <a:r>
                <a:rPr lang="es-ES" sz="1400" dirty="0" err="1"/>
                <a:t>keV</a:t>
              </a:r>
              <a:r>
                <a:rPr lang="es-ES" sz="1400" dirty="0"/>
                <a:t>) en el espectro continuo de emisión (bremsstrahlung)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xmlns="" id="{72458235-3063-4089-86D4-5D62DB6312DD}"/>
                </a:ext>
              </a:extLst>
            </p:cNvPr>
            <p:cNvSpPr txBox="1"/>
            <p:nvPr/>
          </p:nvSpPr>
          <p:spPr>
            <a:xfrm>
              <a:off x="827584" y="1772816"/>
              <a:ext cx="7488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s-ES" sz="1400" dirty="0"/>
                <a:t>Cola energética en el espectro de electrones emitidos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xmlns="" id="{F05A1257-CACC-433F-B468-9E42BCB2E193}"/>
                </a:ext>
              </a:extLst>
            </p:cNvPr>
            <p:cNvSpPr txBox="1"/>
            <p:nvPr/>
          </p:nvSpPr>
          <p:spPr>
            <a:xfrm>
              <a:off x="822899" y="2060848"/>
              <a:ext cx="7488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s-ES" sz="1400" dirty="0"/>
                <a:t>Emisión de radiación K-alfa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D1C17E2F-F783-4341-A700-955A35FE2692}"/>
              </a:ext>
            </a:extLst>
          </p:cNvPr>
          <p:cNvGrpSpPr/>
          <p:nvPr/>
        </p:nvGrpSpPr>
        <p:grpSpPr>
          <a:xfrm>
            <a:off x="755576" y="2420888"/>
            <a:ext cx="7792238" cy="2016316"/>
            <a:chOff x="755576" y="2420888"/>
            <a:chExt cx="7792238" cy="2016316"/>
          </a:xfrm>
        </p:grpSpPr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xmlns="" id="{149FEA60-02BE-49AF-A2DB-2DFB394CBC3A}"/>
                </a:ext>
              </a:extLst>
            </p:cNvPr>
            <p:cNvSpPr txBox="1"/>
            <p:nvPr/>
          </p:nvSpPr>
          <p:spPr>
            <a:xfrm>
              <a:off x="770950" y="2729044"/>
              <a:ext cx="7776864" cy="170816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/>
                <a:t>- J. J. Schuss, T. K. Chu, and L. C. Johnson, “Measurements of the parametric decay of CO2-laser radiation into plasma waves at quarter-critical density using ruby-laser Thomson scattering,” Phys. Rev. Lett. 40, 27 (1978); 40, 350(E) (1978).</a:t>
              </a:r>
              <a:endParaRPr lang="es-ES" sz="1400" dirty="0"/>
            </a:p>
            <a:p>
              <a:pPr>
                <a:lnSpc>
                  <a:spcPct val="150000"/>
                </a:lnSpc>
              </a:pPr>
              <a:r>
                <a:rPr lang="en-US" sz="1400" dirty="0"/>
                <a:t>- H. A. </a:t>
              </a:r>
              <a:r>
                <a:rPr lang="en-US" sz="1400" dirty="0" err="1"/>
                <a:t>Baldis</a:t>
              </a:r>
              <a:r>
                <a:rPr lang="en-US" sz="1400" dirty="0"/>
                <a:t>, J. C. Samson, and P. B. </a:t>
              </a:r>
              <a:r>
                <a:rPr lang="en-US" sz="1400" dirty="0" err="1"/>
                <a:t>Corkum</a:t>
              </a:r>
              <a:r>
                <a:rPr lang="en-US" sz="1400" dirty="0"/>
                <a:t>, “Two-plasmon decay and profile modification produced by 10.6-lm radiation at quarter-critical </a:t>
              </a:r>
              <a:r>
                <a:rPr lang="es-ES" sz="1400" dirty="0" err="1"/>
                <a:t>density</a:t>
              </a:r>
              <a:r>
                <a:rPr lang="es-ES" sz="1400" dirty="0"/>
                <a:t>,” </a:t>
              </a:r>
              <a:r>
                <a:rPr lang="es-ES" sz="1400" dirty="0" err="1"/>
                <a:t>Phys</a:t>
              </a:r>
              <a:r>
                <a:rPr lang="es-ES" sz="1400" dirty="0"/>
                <a:t>. Rev. </a:t>
              </a:r>
              <a:r>
                <a:rPr lang="es-ES" sz="1400" dirty="0" err="1"/>
                <a:t>Lett</a:t>
              </a:r>
              <a:r>
                <a:rPr lang="es-ES" sz="1400" dirty="0"/>
                <a:t>. 41, 1719 (1978).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xmlns="" id="{32809170-0173-41E2-B3B9-6B12E61B82E1}"/>
                </a:ext>
              </a:extLst>
            </p:cNvPr>
            <p:cNvSpPr txBox="1"/>
            <p:nvPr/>
          </p:nvSpPr>
          <p:spPr>
            <a:xfrm>
              <a:off x="755576" y="2420888"/>
              <a:ext cx="7776864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Detección experimental más directa(1978): dispersión Thomson (láser sonda)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D190B3B6-5DB8-49F1-966E-D9DEDA352E21}"/>
              </a:ext>
            </a:extLst>
          </p:cNvPr>
          <p:cNvGrpSpPr/>
          <p:nvPr/>
        </p:nvGrpSpPr>
        <p:grpSpPr>
          <a:xfrm>
            <a:off x="710221" y="4581128"/>
            <a:ext cx="7858201" cy="1996009"/>
            <a:chOff x="710221" y="4581128"/>
            <a:chExt cx="7858201" cy="1996009"/>
          </a:xfrm>
        </p:grpSpPr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xmlns="" id="{67EACA8D-7023-4EB5-8187-1E0D27019272}"/>
                </a:ext>
              </a:extLst>
            </p:cNvPr>
            <p:cNvSpPr txBox="1"/>
            <p:nvPr/>
          </p:nvSpPr>
          <p:spPr>
            <a:xfrm>
              <a:off x="750891" y="4581128"/>
              <a:ext cx="7776864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Demostración experimental electrones sobretérmicos (1980-84)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xmlns="" id="{E8AA0796-AC35-4CEF-8EEA-196DFDF8B05E}"/>
                </a:ext>
              </a:extLst>
            </p:cNvPr>
            <p:cNvSpPr txBox="1"/>
            <p:nvPr/>
          </p:nvSpPr>
          <p:spPr>
            <a:xfrm>
              <a:off x="710221" y="4868977"/>
              <a:ext cx="7858201" cy="170816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/>
                <a:t>- N. A. Ebrahim, H. A. </a:t>
              </a:r>
              <a:r>
                <a:rPr lang="en-US" sz="1400" dirty="0" err="1"/>
                <a:t>Baldis</a:t>
              </a:r>
              <a:r>
                <a:rPr lang="en-US" sz="1400" dirty="0"/>
                <a:t>, C. Joshi, and R. Benesch, “Hot electron generation by the two-plasmon decay instability in the laser-plasma interaction at 10.6 </a:t>
              </a:r>
              <a:r>
                <a:rPr lang="en-US" sz="1400" dirty="0" err="1"/>
                <a:t>lm</a:t>
              </a:r>
              <a:r>
                <a:rPr lang="en-US" sz="1400" dirty="0"/>
                <a:t>,” Phys. Rev. Lett. 45, 1179 (1980).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- R. L. Keck, L. M. Goldman, M. C. Richardson, W. Seka, and K. Tanaka, “Observations of high-energy electron distributions in laser plasmas,” </a:t>
              </a:r>
              <a:r>
                <a:rPr lang="es-ES" sz="1400" dirty="0" err="1"/>
                <a:t>Phys</a:t>
              </a:r>
              <a:r>
                <a:rPr lang="es-ES" sz="1400" dirty="0"/>
                <a:t>. </a:t>
              </a:r>
              <a:r>
                <a:rPr lang="es-ES" sz="1400" dirty="0" err="1"/>
                <a:t>Fluids</a:t>
              </a:r>
              <a:r>
                <a:rPr lang="es-ES" sz="1400" dirty="0"/>
                <a:t> 27, 2762 (1984).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732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12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427F021C-E4DF-479D-A1FD-5C2C2057E2E5}"/>
              </a:ext>
            </a:extLst>
          </p:cNvPr>
          <p:cNvGrpSpPr/>
          <p:nvPr/>
        </p:nvGrpSpPr>
        <p:grpSpPr>
          <a:xfrm>
            <a:off x="899592" y="886923"/>
            <a:ext cx="7776864" cy="4022000"/>
            <a:chOff x="899592" y="886923"/>
            <a:chExt cx="7776864" cy="4022000"/>
          </a:xfrm>
        </p:grpSpPr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xmlns="" id="{149FEA60-02BE-49AF-A2DB-2DFB394CBC3A}"/>
                </a:ext>
              </a:extLst>
            </p:cNvPr>
            <p:cNvSpPr txBox="1"/>
            <p:nvPr/>
          </p:nvSpPr>
          <p:spPr>
            <a:xfrm>
              <a:off x="899592" y="1261771"/>
              <a:ext cx="7776864" cy="364715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/>
                <a:t>- W. Seka, D. H. </a:t>
              </a:r>
              <a:r>
                <a:rPr lang="en-US" sz="1400" dirty="0" err="1"/>
                <a:t>Edgell</a:t>
              </a:r>
              <a:r>
                <a:rPr lang="en-US" sz="1400" dirty="0"/>
                <a:t>, J. F. Myatt, A. V. </a:t>
              </a:r>
              <a:r>
                <a:rPr lang="en-US" sz="1400" dirty="0" err="1"/>
                <a:t>Maximov</a:t>
              </a:r>
              <a:r>
                <a:rPr lang="en-US" sz="1400" dirty="0"/>
                <a:t>, R. W. Short, V. N. </a:t>
              </a:r>
              <a:r>
                <a:rPr lang="en-US" sz="1400" dirty="0" err="1"/>
                <a:t>Goncharov</a:t>
              </a:r>
              <a:r>
                <a:rPr lang="en-US" sz="1400" dirty="0"/>
                <a:t>, and H. A. </a:t>
              </a:r>
              <a:r>
                <a:rPr lang="en-US" sz="1400" dirty="0" err="1"/>
                <a:t>Baldis</a:t>
              </a:r>
              <a:r>
                <a:rPr lang="en-US" sz="1400" dirty="0"/>
                <a:t>, “Two-plasmon-decay instability in direct drive inertial confinement fusion experiments,” Phys. </a:t>
              </a:r>
              <a:r>
                <a:rPr lang="es-ES" sz="1400" dirty="0"/>
                <a:t>Plasmas 16, 052701 (2009). 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- D. T. Michel, A. V. </a:t>
              </a:r>
              <a:r>
                <a:rPr lang="en-US" sz="1400" dirty="0" err="1"/>
                <a:t>Maximov</a:t>
              </a:r>
              <a:r>
                <a:rPr lang="en-US" sz="1400" dirty="0"/>
                <a:t>, R. W. Short, J. A. </a:t>
              </a:r>
              <a:r>
                <a:rPr lang="en-US" sz="1400" dirty="0" err="1"/>
                <a:t>Delettrez</a:t>
              </a:r>
              <a:r>
                <a:rPr lang="en-US" sz="1400" dirty="0"/>
                <a:t>, D. </a:t>
              </a:r>
              <a:r>
                <a:rPr lang="en-US" sz="1400" dirty="0" err="1"/>
                <a:t>Edgell</a:t>
              </a:r>
              <a:r>
                <a:rPr lang="en-US" sz="1400" dirty="0"/>
                <a:t>, S. X. Hu, I. V. </a:t>
              </a:r>
              <a:r>
                <a:rPr lang="en-US" sz="1400" dirty="0" err="1"/>
                <a:t>Igumenshchev</a:t>
              </a:r>
              <a:r>
                <a:rPr lang="en-US" sz="1400" dirty="0"/>
                <a:t>, J. F. Myatt, A. A. </a:t>
              </a:r>
              <a:r>
                <a:rPr lang="en-US" sz="1400" dirty="0" err="1"/>
                <a:t>Solodov</a:t>
              </a:r>
              <a:r>
                <a:rPr lang="en-US" sz="1400" dirty="0"/>
                <a:t>, C. </a:t>
              </a:r>
              <a:r>
                <a:rPr lang="en-US" sz="1400" dirty="0" err="1"/>
                <a:t>Stoeckl</a:t>
              </a:r>
              <a:r>
                <a:rPr lang="en-US" sz="1400" dirty="0"/>
                <a:t>, B. </a:t>
              </a:r>
              <a:r>
                <a:rPr lang="en-US" sz="1400" dirty="0" err="1"/>
                <a:t>Yaakobi</a:t>
              </a:r>
              <a:r>
                <a:rPr lang="en-US" sz="1400" dirty="0"/>
                <a:t>, and D. H. </a:t>
              </a:r>
              <a:r>
                <a:rPr lang="en-US" sz="1400" dirty="0" err="1"/>
                <a:t>Froula</a:t>
              </a:r>
              <a:r>
                <a:rPr lang="en-US" sz="1400" dirty="0"/>
                <a:t>, “Measured hot-electron intensity threshold quantified by a two-plasmon-decay resonant common-wave gain in various</a:t>
              </a:r>
              <a:endParaRPr lang="es-ES" sz="1400" dirty="0"/>
            </a:p>
            <a:p>
              <a:pPr>
                <a:lnSpc>
                  <a:spcPct val="150000"/>
                </a:lnSpc>
              </a:pPr>
              <a:r>
                <a:rPr lang="es-ES" sz="1400" dirty="0"/>
                <a:t>experimental </a:t>
              </a:r>
              <a:r>
                <a:rPr lang="es-ES" sz="1400" dirty="0" err="1"/>
                <a:t>configurations</a:t>
              </a:r>
              <a:r>
                <a:rPr lang="es-ES" sz="1400" dirty="0"/>
                <a:t>,” </a:t>
              </a:r>
              <a:r>
                <a:rPr lang="es-ES" sz="1400" dirty="0" err="1"/>
                <a:t>Phys</a:t>
              </a:r>
              <a:r>
                <a:rPr lang="es-ES" sz="1400" dirty="0"/>
                <a:t>. Plasmas 20, 055703 (2013).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/>
                <a:t>- B. </a:t>
              </a:r>
              <a:r>
                <a:rPr lang="en-US" sz="1400" dirty="0" err="1"/>
                <a:t>Yaakobi</a:t>
              </a:r>
              <a:r>
                <a:rPr lang="en-US" sz="1400" dirty="0"/>
                <a:t>, A. A. </a:t>
              </a:r>
              <a:r>
                <a:rPr lang="en-US" sz="1400" dirty="0" err="1"/>
                <a:t>Solodov</a:t>
              </a:r>
              <a:r>
                <a:rPr lang="en-US" sz="1400" dirty="0"/>
                <a:t>, J. F. Myatt, J. A. </a:t>
              </a:r>
              <a:r>
                <a:rPr lang="en-US" sz="1400" dirty="0" err="1"/>
                <a:t>Delettrez</a:t>
              </a:r>
              <a:r>
                <a:rPr lang="en-US" sz="1400" dirty="0"/>
                <a:t>, C. </a:t>
              </a:r>
              <a:r>
                <a:rPr lang="en-US" sz="1400" dirty="0" err="1"/>
                <a:t>Stoeckl</a:t>
              </a:r>
              <a:r>
                <a:rPr lang="en-US" sz="1400" dirty="0"/>
                <a:t>, and</a:t>
              </a:r>
              <a:endParaRPr lang="es-ES" sz="1400" dirty="0"/>
            </a:p>
            <a:p>
              <a:pPr>
                <a:lnSpc>
                  <a:spcPct val="150000"/>
                </a:lnSpc>
              </a:pPr>
              <a:r>
                <a:rPr lang="en-US" sz="1400" dirty="0"/>
                <a:t>D. H. </a:t>
              </a:r>
              <a:r>
                <a:rPr lang="en-US" sz="1400" dirty="0" err="1"/>
                <a:t>Froula</a:t>
              </a:r>
              <a:r>
                <a:rPr lang="en-US" sz="1400" dirty="0"/>
                <a:t>, “Measurements of the divergence of fast electrons in </a:t>
              </a:r>
              <a:r>
                <a:rPr lang="en-US" sz="1400" dirty="0" err="1"/>
                <a:t>laserirradiated</a:t>
              </a:r>
              <a:endParaRPr lang="es-ES" sz="1400" dirty="0"/>
            </a:p>
            <a:p>
              <a:pPr>
                <a:lnSpc>
                  <a:spcPct val="150000"/>
                </a:lnSpc>
              </a:pPr>
              <a:r>
                <a:rPr lang="es-ES" sz="1400" dirty="0" err="1"/>
                <a:t>spherical</a:t>
              </a:r>
              <a:r>
                <a:rPr lang="es-ES" sz="1400" dirty="0"/>
                <a:t> targets,” </a:t>
              </a:r>
              <a:r>
                <a:rPr lang="es-ES" sz="1400" dirty="0" err="1"/>
                <a:t>Phys</a:t>
              </a:r>
              <a:r>
                <a:rPr lang="es-ES" sz="1400" dirty="0"/>
                <a:t>. Plasmas 20, 092706 (2013).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xmlns="" id="{32809170-0173-41E2-B3B9-6B12E61B82E1}"/>
                </a:ext>
              </a:extLst>
            </p:cNvPr>
            <p:cNvSpPr txBox="1"/>
            <p:nvPr/>
          </p:nvSpPr>
          <p:spPr>
            <a:xfrm>
              <a:off x="899592" y="886923"/>
              <a:ext cx="7776864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Medidas de Distribución angular, fracción de energía del laser </a:t>
              </a:r>
            </a:p>
          </p:txBody>
        </p:sp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67EACA8D-7023-4EB5-8187-1E0D27019272}"/>
              </a:ext>
            </a:extLst>
          </p:cNvPr>
          <p:cNvSpPr txBox="1"/>
          <p:nvPr/>
        </p:nvSpPr>
        <p:spPr>
          <a:xfrm>
            <a:off x="918692" y="5013176"/>
            <a:ext cx="7272808" cy="646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Se demuestra la dominancia de la TPD como la fuente más importante de electrones sobretérmicos.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924E24B-76AB-4ECC-AC49-B3F799D52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298953"/>
            <a:ext cx="4783749" cy="330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9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13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149FEA60-02BE-49AF-A2DB-2DFB394CBC3A}"/>
              </a:ext>
            </a:extLst>
          </p:cNvPr>
          <p:cNvSpPr txBox="1"/>
          <p:nvPr/>
        </p:nvSpPr>
        <p:spPr>
          <a:xfrm>
            <a:off x="539552" y="4191780"/>
            <a:ext cx="792088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- S. X. Hu, D. T. Michel, D. H. </a:t>
            </a:r>
            <a:r>
              <a:rPr lang="en-US" sz="1400" dirty="0" err="1"/>
              <a:t>Edgell</a:t>
            </a:r>
            <a:r>
              <a:rPr lang="en-US" sz="1400" dirty="0"/>
              <a:t>, D. H. </a:t>
            </a:r>
            <a:r>
              <a:rPr lang="en-US" sz="1400" dirty="0" err="1"/>
              <a:t>Froula</a:t>
            </a:r>
            <a:r>
              <a:rPr lang="en-US" sz="1400" dirty="0"/>
              <a:t>, R. K. Follett, V. N. </a:t>
            </a:r>
            <a:r>
              <a:rPr lang="en-US" sz="1400" dirty="0" err="1"/>
              <a:t>Goncharov</a:t>
            </a:r>
            <a:r>
              <a:rPr lang="en-US" sz="1400" dirty="0"/>
              <a:t>, J. F. Myatt, S. </a:t>
            </a:r>
            <a:r>
              <a:rPr lang="en-US" sz="1400" dirty="0" err="1"/>
              <a:t>Skupsky</a:t>
            </a:r>
            <a:r>
              <a:rPr lang="en-US" sz="1400" dirty="0"/>
              <a:t>, and B. </a:t>
            </a:r>
            <a:r>
              <a:rPr lang="en-US" sz="1400" dirty="0" err="1"/>
              <a:t>Yaakobi</a:t>
            </a:r>
            <a:r>
              <a:rPr lang="en-US" sz="1400" dirty="0"/>
              <a:t>, “Hydrodynamic simulations of long-scale-length two-plasmon–decay experiments at the </a:t>
            </a:r>
            <a:r>
              <a:rPr lang="es-ES" sz="1400" dirty="0"/>
              <a:t>Omega Laser </a:t>
            </a:r>
            <a:r>
              <a:rPr lang="es-ES" sz="1400" dirty="0" err="1"/>
              <a:t>Facility</a:t>
            </a:r>
            <a:r>
              <a:rPr lang="es-ES" sz="1400" dirty="0"/>
              <a:t>,” </a:t>
            </a:r>
            <a:r>
              <a:rPr lang="es-ES" sz="1400" dirty="0" err="1"/>
              <a:t>Phys</a:t>
            </a:r>
            <a:r>
              <a:rPr lang="es-ES" sz="1400" dirty="0"/>
              <a:t>. Plasmas 20, 032704 (2013).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- J. R. Fein. J. P. Holloway, M. R. </a:t>
            </a:r>
            <a:r>
              <a:rPr lang="en-US" sz="1400" dirty="0" err="1"/>
              <a:t>Trantham</a:t>
            </a:r>
            <a:r>
              <a:rPr lang="en-US" sz="1400" dirty="0"/>
              <a:t>, P. A. </a:t>
            </a:r>
            <a:r>
              <a:rPr lang="en-US" sz="1400" dirty="0" err="1"/>
              <a:t>Keiter</a:t>
            </a:r>
            <a:r>
              <a:rPr lang="en-US" sz="1400" dirty="0"/>
              <a:t>, D. H. </a:t>
            </a:r>
            <a:r>
              <a:rPr lang="en-US" sz="1400" dirty="0" err="1"/>
              <a:t>Edgell</a:t>
            </a:r>
            <a:r>
              <a:rPr lang="en-US" sz="1400" dirty="0"/>
              <a:t>, D. H. </a:t>
            </a:r>
            <a:r>
              <a:rPr lang="en-US" sz="1400" dirty="0" err="1"/>
              <a:t>Froula</a:t>
            </a:r>
            <a:r>
              <a:rPr lang="en-US" sz="1400" dirty="0"/>
              <a:t>, D. </a:t>
            </a:r>
            <a:r>
              <a:rPr lang="en-US" sz="1400" dirty="0" err="1"/>
              <a:t>Haberger</a:t>
            </a:r>
            <a:r>
              <a:rPr lang="en-US" sz="1400" dirty="0"/>
              <a:t>, Y. Frank, M. </a:t>
            </a:r>
            <a:r>
              <a:rPr lang="en-US" sz="1400" dirty="0" err="1"/>
              <a:t>Fraenkel</a:t>
            </a:r>
            <a:r>
              <a:rPr lang="en-US" sz="1400" dirty="0"/>
              <a:t>, E. </a:t>
            </a:r>
            <a:r>
              <a:rPr lang="en-US" sz="1400" dirty="0" err="1"/>
              <a:t>Raichner</a:t>
            </a:r>
            <a:r>
              <a:rPr lang="en-US" sz="1400" dirty="0"/>
              <a:t>, D. Shvarts, and R. P. </a:t>
            </a:r>
            <a:r>
              <a:rPr lang="en-US" sz="1400" dirty="0" err="1"/>
              <a:t>Frake</a:t>
            </a:r>
            <a:r>
              <a:rPr lang="en-US" sz="1400" dirty="0"/>
              <a:t>. “Mitigation of hot electrons from laser-plasma instabilities in high-Z, </a:t>
            </a:r>
            <a:r>
              <a:rPr lang="en-US" sz="1400" dirty="0" err="1"/>
              <a:t>higly</a:t>
            </a:r>
            <a:r>
              <a:rPr lang="en-US" sz="1400" dirty="0"/>
              <a:t> ionized plasmas.” Phys. Plasmas 24, 032707 (2017).</a:t>
            </a:r>
            <a:endParaRPr lang="es-ES" sz="14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32809170-0173-41E2-B3B9-6B12E61B82E1}"/>
              </a:ext>
            </a:extLst>
          </p:cNvPr>
          <p:cNvSpPr txBox="1"/>
          <p:nvPr/>
        </p:nvSpPr>
        <p:spPr>
          <a:xfrm>
            <a:off x="539552" y="764704"/>
            <a:ext cx="7776864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¡Mitigar la TPD!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67EACA8D-7023-4EB5-8187-1E0D27019272}"/>
              </a:ext>
            </a:extLst>
          </p:cNvPr>
          <p:cNvSpPr txBox="1"/>
          <p:nvPr/>
        </p:nvSpPr>
        <p:spPr>
          <a:xfrm>
            <a:off x="539552" y="1072481"/>
            <a:ext cx="7763192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Campaña experimental (LLE, Rochester): dopar la cascara (</a:t>
            </a:r>
            <a:r>
              <a:rPr lang="es-ES" sz="1600" dirty="0" err="1"/>
              <a:t>ablator</a:t>
            </a:r>
            <a:r>
              <a:rPr lang="es-ES" sz="1600" dirty="0"/>
              <a:t>) con materiales de alto Z ( C, Si, SiO2, …) (doble frente de ablación) para aumentar los umbrales de intensidad laser para la producción de electrones sobretérmicos.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BB59CE7-288C-4597-A9C4-EA5BD6308B96}"/>
              </a:ext>
            </a:extLst>
          </p:cNvPr>
          <p:cNvSpPr txBox="1"/>
          <p:nvPr/>
        </p:nvSpPr>
        <p:spPr>
          <a:xfrm>
            <a:off x="539552" y="2036715"/>
            <a:ext cx="792088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-  </a:t>
            </a:r>
            <a:r>
              <a:rPr lang="en-US" sz="1400" b="1" dirty="0"/>
              <a:t>J. Sanz</a:t>
            </a:r>
            <a:r>
              <a:rPr lang="en-US" sz="1400" dirty="0"/>
              <a:t>, R. </a:t>
            </a:r>
            <a:r>
              <a:rPr lang="en-US" sz="1400" dirty="0" err="1"/>
              <a:t>Betti</a:t>
            </a:r>
            <a:r>
              <a:rPr lang="en-US" sz="1400" dirty="0"/>
              <a:t>, V. A. </a:t>
            </a:r>
            <a:r>
              <a:rPr lang="en-US" sz="1400" dirty="0" err="1"/>
              <a:t>Smalyuk</a:t>
            </a:r>
            <a:r>
              <a:rPr lang="en-US" sz="1400" dirty="0"/>
              <a:t>, M. </a:t>
            </a:r>
            <a:r>
              <a:rPr lang="en-US" sz="1400" dirty="0" err="1"/>
              <a:t>Olazabal-Loume</a:t>
            </a:r>
            <a:r>
              <a:rPr lang="en-US" sz="1400" dirty="0"/>
              <a:t>, V. </a:t>
            </a:r>
            <a:r>
              <a:rPr lang="en-US" sz="1400" dirty="0" err="1"/>
              <a:t>Drean</a:t>
            </a:r>
            <a:r>
              <a:rPr lang="en-US" sz="1400" dirty="0"/>
              <a:t>, V. </a:t>
            </a:r>
            <a:r>
              <a:rPr lang="en-US" sz="1400" dirty="0" err="1"/>
              <a:t>Tikhonchuk</a:t>
            </a:r>
            <a:r>
              <a:rPr lang="en-US" sz="1400" dirty="0"/>
              <a:t>, X. </a:t>
            </a:r>
            <a:r>
              <a:rPr lang="en-US" sz="1400" dirty="0" err="1"/>
              <a:t>Ribeyre</a:t>
            </a:r>
            <a:r>
              <a:rPr lang="en-US" sz="14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    “Radiation hydrodynamic theory of double ablation fronts in direct-drive inertial confinement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     fusion.”, Phys. Plasmas 16, 082704 (2009).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/>
              <a:t>V. A. </a:t>
            </a:r>
            <a:r>
              <a:rPr lang="en-US" sz="1400" dirty="0" err="1"/>
              <a:t>Smalyuk</a:t>
            </a:r>
            <a:r>
              <a:rPr lang="en-US" sz="1400" dirty="0"/>
              <a:t>, R. </a:t>
            </a:r>
            <a:r>
              <a:rPr lang="en-US" sz="1400" dirty="0" err="1"/>
              <a:t>Betti</a:t>
            </a:r>
            <a:r>
              <a:rPr lang="en-US" sz="1400" dirty="0"/>
              <a:t>, J. A. </a:t>
            </a:r>
            <a:r>
              <a:rPr lang="en-US" sz="1400" dirty="0" err="1"/>
              <a:t>Delettrez</a:t>
            </a:r>
            <a:r>
              <a:rPr lang="en-US" sz="1400" dirty="0"/>
              <a:t>, T. C. Sangster, </a:t>
            </a:r>
            <a:r>
              <a:rPr lang="en-US" sz="1400" b="1" dirty="0"/>
              <a:t>J. Sanz</a:t>
            </a:r>
            <a:r>
              <a:rPr lang="en-US" sz="1400" dirty="0"/>
              <a:t>, W. Seka, C. </a:t>
            </a:r>
            <a:r>
              <a:rPr lang="en-US" sz="1400" dirty="0" err="1"/>
              <a:t>Stoeckl</a:t>
            </a:r>
            <a:r>
              <a:rPr lang="en-US" sz="1400" dirty="0"/>
              <a:t>, B.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      </a:t>
            </a:r>
            <a:r>
              <a:rPr lang="en-US" sz="1400" dirty="0" err="1"/>
              <a:t>Yaakobi</a:t>
            </a:r>
            <a:r>
              <a:rPr lang="en-US" sz="1400" dirty="0"/>
              <a:t>, J. A. </a:t>
            </a:r>
            <a:r>
              <a:rPr lang="en-US" sz="1400" dirty="0" err="1"/>
              <a:t>Frenje</a:t>
            </a:r>
            <a:r>
              <a:rPr lang="en-US" sz="1400" dirty="0"/>
              <a:t>, C. K. Li, R. D. </a:t>
            </a:r>
            <a:r>
              <a:rPr lang="en-US" sz="1400" dirty="0" err="1"/>
              <a:t>Petrasso</a:t>
            </a:r>
            <a:r>
              <a:rPr lang="en-US" sz="1400" dirty="0"/>
              <a:t>, and F. H. Seguin, “Implosion experiments using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      glass ablators for direct-drive inertial confinement fusion,” Phys. Rev. Lett. 104, 165002 (2010).</a:t>
            </a:r>
            <a:endParaRPr lang="es-ES" sz="1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8D08D410-2C0F-40CC-B8B3-E5C3506EA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47" y="3048531"/>
            <a:ext cx="3000549" cy="2180669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E9DE7957-E593-462A-802F-B9B013ED2BA2}"/>
              </a:ext>
            </a:extLst>
          </p:cNvPr>
          <p:cNvGrpSpPr/>
          <p:nvPr/>
        </p:nvGrpSpPr>
        <p:grpSpPr>
          <a:xfrm>
            <a:off x="755576" y="535842"/>
            <a:ext cx="6139780" cy="2516535"/>
            <a:chOff x="2051720" y="2328747"/>
            <a:chExt cx="6139780" cy="251653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xmlns="" id="{E8A254B1-CC49-4BB7-97C8-BD19FBA0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00537" y="2328747"/>
              <a:ext cx="3290963" cy="240240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xmlns="" id="{F34FA3D1-9614-4BBC-9EE6-19A78834B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1720" y="2328747"/>
              <a:ext cx="3033433" cy="2516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77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0" grpId="0" animBg="1"/>
      <p:bldP spid="21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14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32809170-0173-41E2-B3B9-6B12E61B82E1}"/>
              </a:ext>
            </a:extLst>
          </p:cNvPr>
          <p:cNvSpPr txBox="1"/>
          <p:nvPr/>
        </p:nvSpPr>
        <p:spPr>
          <a:xfrm>
            <a:off x="493188" y="767770"/>
            <a:ext cx="7776864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Generación de electrones energéticos para otras aplicaciones ………..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BB59CE7-288C-4597-A9C4-EA5BD6308B96}"/>
              </a:ext>
            </a:extLst>
          </p:cNvPr>
          <p:cNvSpPr txBox="1"/>
          <p:nvPr/>
        </p:nvSpPr>
        <p:spPr>
          <a:xfrm>
            <a:off x="493188" y="5214652"/>
            <a:ext cx="8471300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J. Sanz</a:t>
            </a:r>
            <a:r>
              <a:rPr lang="en-US" sz="1400" dirty="0"/>
              <a:t>, A. </a:t>
            </a:r>
            <a:r>
              <a:rPr lang="en-US" sz="1400" dirty="0" err="1"/>
              <a:t>Debayle</a:t>
            </a:r>
            <a:r>
              <a:rPr lang="en-US" sz="1400" dirty="0"/>
              <a:t>, and K. </a:t>
            </a:r>
            <a:r>
              <a:rPr lang="en-US" sz="1400" dirty="0" err="1"/>
              <a:t>Mima</a:t>
            </a:r>
            <a:r>
              <a:rPr lang="en-US" sz="1400" dirty="0"/>
              <a:t>. “</a:t>
            </a:r>
            <a:r>
              <a:rPr lang="es-ES" sz="1400" dirty="0" err="1"/>
              <a:t>Model</a:t>
            </a:r>
            <a:r>
              <a:rPr lang="es-ES" sz="1400" dirty="0"/>
              <a:t> </a:t>
            </a:r>
            <a:r>
              <a:rPr lang="es-ES" sz="1400" dirty="0" err="1"/>
              <a:t>for</a:t>
            </a:r>
            <a:r>
              <a:rPr lang="es-ES" sz="1400" dirty="0"/>
              <a:t> </a:t>
            </a:r>
            <a:r>
              <a:rPr lang="es-ES" sz="1400" dirty="0" err="1"/>
              <a:t>ultraintense</a:t>
            </a:r>
            <a:r>
              <a:rPr lang="es-ES" sz="1400" dirty="0"/>
              <a:t> laser-plasma </a:t>
            </a:r>
            <a:r>
              <a:rPr lang="es-ES" sz="1400" dirty="0" err="1"/>
              <a:t>interaction</a:t>
            </a:r>
            <a:r>
              <a:rPr lang="es-ES" sz="1400" dirty="0"/>
              <a:t> at normal </a:t>
            </a:r>
            <a:r>
              <a:rPr lang="es-ES" sz="1400" dirty="0" err="1"/>
              <a:t>incidence</a:t>
            </a:r>
            <a:r>
              <a:rPr lang="en-US" sz="1400" dirty="0"/>
              <a:t>”. Phys. Rev. E 85 (2012).</a:t>
            </a:r>
          </a:p>
          <a:p>
            <a:r>
              <a:rPr lang="es-ES" sz="1400" b="1" dirty="0"/>
              <a:t>G. </a:t>
            </a:r>
            <a:r>
              <a:rPr lang="es-ES" sz="1400" b="1" dirty="0" err="1"/>
              <a:t>Sanchez</a:t>
            </a:r>
            <a:r>
              <a:rPr lang="es-ES" sz="1400" b="1" dirty="0"/>
              <a:t>-Arriaga</a:t>
            </a:r>
            <a:r>
              <a:rPr lang="es-ES" sz="1400" dirty="0"/>
              <a:t>, </a:t>
            </a:r>
            <a:r>
              <a:rPr lang="es-ES" sz="1400" b="1" dirty="0"/>
              <a:t>J. Sanz</a:t>
            </a:r>
            <a:r>
              <a:rPr lang="es-ES" sz="1400" dirty="0"/>
              <a:t>, A. Debayle, and G. Lehmann. “</a:t>
            </a:r>
            <a:r>
              <a:rPr lang="en-US" sz="1400" dirty="0"/>
              <a:t>The behavior of the electron plasma boundary in </a:t>
            </a:r>
            <a:r>
              <a:rPr lang="en-US" sz="1400" dirty="0" err="1"/>
              <a:t>ultraintense</a:t>
            </a:r>
            <a:r>
              <a:rPr lang="en-US" sz="1400" dirty="0"/>
              <a:t> laser–highly </a:t>
            </a:r>
            <a:r>
              <a:rPr lang="es-ES" sz="1400" dirty="0" err="1"/>
              <a:t>overdense</a:t>
            </a:r>
            <a:r>
              <a:rPr lang="es-ES" sz="1400" dirty="0"/>
              <a:t> plasma </a:t>
            </a:r>
            <a:r>
              <a:rPr lang="es-ES" sz="1400" dirty="0" err="1"/>
              <a:t>interaction</a:t>
            </a:r>
            <a:r>
              <a:rPr lang="es-ES" sz="1400" dirty="0"/>
              <a:t>” </a:t>
            </a:r>
            <a:r>
              <a:rPr lang="es-ES" sz="1400" dirty="0" err="1"/>
              <a:t>Phys</a:t>
            </a:r>
            <a:r>
              <a:rPr lang="es-ES" sz="1400" dirty="0"/>
              <a:t>. Plasmas 21 (2014).</a:t>
            </a:r>
          </a:p>
          <a:p>
            <a:r>
              <a:rPr lang="en-US" sz="1400" dirty="0"/>
              <a:t>A. </a:t>
            </a:r>
            <a:r>
              <a:rPr lang="en-US" sz="1400" dirty="0" err="1"/>
              <a:t>Debayle</a:t>
            </a:r>
            <a:r>
              <a:rPr lang="en-US" sz="1400" dirty="0"/>
              <a:t>, </a:t>
            </a:r>
            <a:r>
              <a:rPr lang="en-US" sz="1400" b="1" dirty="0"/>
              <a:t>J. Sanz</a:t>
            </a:r>
            <a:r>
              <a:rPr lang="en-US" sz="1400" dirty="0"/>
              <a:t>, and L. </a:t>
            </a:r>
            <a:r>
              <a:rPr lang="en-US" sz="1400" dirty="0" err="1"/>
              <a:t>Gremillet</a:t>
            </a:r>
            <a:r>
              <a:rPr lang="en-US" sz="1400" dirty="0"/>
              <a:t>. “Self-consistent theory of high-order harmonic generation by relativistic plasma mirror”. Phys. Rev. E 92 (2015).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xmlns="" id="{0FD5813A-8CD6-4C02-BBF7-4770C83542DA}"/>
              </a:ext>
            </a:extLst>
          </p:cNvPr>
          <p:cNvGrpSpPr/>
          <p:nvPr/>
        </p:nvGrpSpPr>
        <p:grpSpPr>
          <a:xfrm>
            <a:off x="971600" y="1753854"/>
            <a:ext cx="3024336" cy="1778333"/>
            <a:chOff x="827584" y="1971097"/>
            <a:chExt cx="2304256" cy="1013155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xmlns="" id="{EB679FD5-B350-4DF0-8E6E-562FD13D0D3D}"/>
                </a:ext>
              </a:extLst>
            </p:cNvPr>
            <p:cNvCxnSpPr/>
            <p:nvPr/>
          </p:nvCxnSpPr>
          <p:spPr bwMode="auto">
            <a:xfrm flipV="1">
              <a:off x="1187624" y="2442390"/>
              <a:ext cx="648072" cy="541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xmlns="" id="{26C6217A-5A46-46C9-9270-ADA403921CBB}"/>
                </a:ext>
              </a:extLst>
            </p:cNvPr>
            <p:cNvGrpSpPr/>
            <p:nvPr/>
          </p:nvGrpSpPr>
          <p:grpSpPr>
            <a:xfrm>
              <a:off x="1835696" y="2073529"/>
              <a:ext cx="1296144" cy="817213"/>
              <a:chOff x="1835696" y="2073529"/>
              <a:chExt cx="1296144" cy="817213"/>
            </a:xfrm>
          </p:grpSpPr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xmlns="" id="{505130A3-314B-4E08-BA7D-2FAA419AAB90}"/>
                  </a:ext>
                </a:extLst>
              </p:cNvPr>
              <p:cNvSpPr/>
              <p:nvPr/>
            </p:nvSpPr>
            <p:spPr bwMode="auto">
              <a:xfrm>
                <a:off x="1835696" y="2073529"/>
                <a:ext cx="1296144" cy="817213"/>
              </a:xfrm>
              <a:prstGeom prst="rect">
                <a:avLst/>
              </a:prstGeom>
              <a:pattFill prst="smConfetti">
                <a:fgClr>
                  <a:schemeClr val="accent4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xmlns="" id="{417D10F3-DF98-44A5-874D-CC2B5014F6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35696" y="2073529"/>
                <a:ext cx="0" cy="81721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4" name="Flecha: a la derecha con bandas 13">
              <a:extLst>
                <a:ext uri="{FF2B5EF4-FFF2-40B4-BE49-F238E27FC236}">
                  <a16:creationId xmlns:a16="http://schemas.microsoft.com/office/drawing/2014/main" xmlns="" id="{B6F97B6F-6587-45AC-A560-C606E83D9347}"/>
                </a:ext>
              </a:extLst>
            </p:cNvPr>
            <p:cNvSpPr/>
            <p:nvPr/>
          </p:nvSpPr>
          <p:spPr bwMode="auto">
            <a:xfrm rot="18885030">
              <a:off x="1403761" y="2560368"/>
              <a:ext cx="217410" cy="288895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xmlns="" id="{63553822-B5F6-4E37-9C62-F2029BD92A2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11660" y="1971097"/>
              <a:ext cx="324035" cy="4712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4" name="Flecha: a la derecha con bandas 23">
              <a:extLst>
                <a:ext uri="{FF2B5EF4-FFF2-40B4-BE49-F238E27FC236}">
                  <a16:creationId xmlns:a16="http://schemas.microsoft.com/office/drawing/2014/main" xmlns="" id="{4077CED0-3E53-48C9-AE5E-B8000C19CA81}"/>
                </a:ext>
              </a:extLst>
            </p:cNvPr>
            <p:cNvSpPr/>
            <p:nvPr/>
          </p:nvSpPr>
          <p:spPr bwMode="auto">
            <a:xfrm rot="14428448">
              <a:off x="1523967" y="2096784"/>
              <a:ext cx="290749" cy="216024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xmlns="" id="{8838E3AE-DF4F-4257-8003-DD4A11021473}"/>
                </a:ext>
              </a:extLst>
            </p:cNvPr>
            <p:cNvSpPr txBox="1"/>
            <p:nvPr/>
          </p:nvSpPr>
          <p:spPr>
            <a:xfrm>
              <a:off x="827584" y="2393691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Láser</a:t>
              </a: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03DD58D1-5D21-45EA-A344-B5CA1A4BB59C}"/>
              </a:ext>
            </a:extLst>
          </p:cNvPr>
          <p:cNvGrpSpPr/>
          <p:nvPr/>
        </p:nvGrpSpPr>
        <p:grpSpPr>
          <a:xfrm>
            <a:off x="579736" y="1260812"/>
            <a:ext cx="6192688" cy="338554"/>
            <a:chOff x="1907704" y="1948945"/>
            <a:chExt cx="6192688" cy="338554"/>
          </a:xfrm>
        </p:grpSpPr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xmlns="" id="{D8813467-CF76-4563-A9C7-5C931481AE74}"/>
                </a:ext>
              </a:extLst>
            </p:cNvPr>
            <p:cNvSpPr txBox="1"/>
            <p:nvPr/>
          </p:nvSpPr>
          <p:spPr>
            <a:xfrm>
              <a:off x="1907704" y="1948945"/>
              <a:ext cx="61926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s-ES" sz="1600" b="1" dirty="0">
                  <a:solidFill>
                    <a:schemeClr val="accent2"/>
                  </a:solidFill>
                </a:rPr>
                <a:t>Irradiación ultra intensa de sólidos (                             )</a:t>
              </a:r>
            </a:p>
          </p:txBody>
        </p:sp>
        <p:graphicFrame>
          <p:nvGraphicFramePr>
            <p:cNvPr id="25" name="Objeto 24">
              <a:extLst>
                <a:ext uri="{FF2B5EF4-FFF2-40B4-BE49-F238E27FC236}">
                  <a16:creationId xmlns:a16="http://schemas.microsoft.com/office/drawing/2014/main" xmlns="" id="{714B7175-B6D9-4CA7-8F65-37F89CB3F2A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33743728"/>
                </p:ext>
              </p:extLst>
            </p:nvPr>
          </p:nvGraphicFramePr>
          <p:xfrm>
            <a:off x="5940152" y="1968362"/>
            <a:ext cx="1472208" cy="3067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11" name="Equation" r:id="rId9" imgW="914400" imgH="190440" progId="Equation.DSMT4">
                    <p:embed/>
                  </p:oleObj>
                </mc:Choice>
                <mc:Fallback>
                  <p:oleObj name="Equation" r:id="rId9" imgW="914400" imgH="1904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940152" y="1968362"/>
                          <a:ext cx="1472208" cy="3067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0" name="ftponda010n0100">
            <a:hlinkClick r:id="" action="ppaction://media"/>
            <a:extLst>
              <a:ext uri="{FF2B5EF4-FFF2-40B4-BE49-F238E27FC236}">
                <a16:creationId xmlns:a16="http://schemas.microsoft.com/office/drawing/2014/main" xmlns="" id="{36C2FC50-97CE-4D2C-81E5-919CDA6863E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32214" y="1699225"/>
            <a:ext cx="2847450" cy="2032805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1E850039-B36E-4558-AE85-9452E5BF4133}"/>
              </a:ext>
            </a:extLst>
          </p:cNvPr>
          <p:cNvSpPr txBox="1"/>
          <p:nvPr/>
        </p:nvSpPr>
        <p:spPr>
          <a:xfrm>
            <a:off x="550442" y="3778186"/>
            <a:ext cx="7971072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400" dirty="0"/>
              <a:t>Además de … “</a:t>
            </a:r>
            <a:r>
              <a:rPr lang="es-ES" sz="1400" dirty="0" err="1"/>
              <a:t>Fast</a:t>
            </a:r>
            <a:r>
              <a:rPr lang="es-ES" sz="1400" dirty="0"/>
              <a:t> </a:t>
            </a:r>
            <a:r>
              <a:rPr lang="es-ES" sz="1400" dirty="0" err="1"/>
              <a:t>Ignition</a:t>
            </a:r>
            <a:r>
              <a:rPr lang="es-ES" sz="1400" dirty="0"/>
              <a:t>”, aplicaciones industriales, médicas, espectroscopía atómica, etc. 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CAC8FCC3-665A-47B2-9596-62188950E854}"/>
              </a:ext>
            </a:extLst>
          </p:cNvPr>
          <p:cNvSpPr txBox="1"/>
          <p:nvPr/>
        </p:nvSpPr>
        <p:spPr>
          <a:xfrm>
            <a:off x="395536" y="4188484"/>
            <a:ext cx="7523906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Y. Ping </a:t>
            </a:r>
            <a:r>
              <a:rPr lang="nb-NO" sz="1400" i="1" dirty="0"/>
              <a:t>et al.</a:t>
            </a:r>
            <a:r>
              <a:rPr lang="nb-NO" sz="1400" dirty="0"/>
              <a:t>, Phys. Rev. Lett. 100, (2008).</a:t>
            </a:r>
          </a:p>
          <a:p>
            <a:r>
              <a:rPr lang="en-US" sz="1400" dirty="0"/>
              <a:t>Y. </a:t>
            </a:r>
            <a:r>
              <a:rPr lang="en-US" sz="1400" dirty="0" err="1"/>
              <a:t>Sentoku</a:t>
            </a:r>
            <a:r>
              <a:rPr lang="en-US" sz="1400" dirty="0"/>
              <a:t> and A. Kemp, J. </a:t>
            </a:r>
            <a:r>
              <a:rPr lang="en-US" sz="1400" dirty="0" err="1"/>
              <a:t>Comput</a:t>
            </a:r>
            <a:r>
              <a:rPr lang="en-US" sz="1400" dirty="0"/>
              <a:t>. Phys. Plasmas 227, (2008).</a:t>
            </a:r>
          </a:p>
          <a:p>
            <a:r>
              <a:rPr lang="es-ES" sz="1400" dirty="0"/>
              <a:t>T. </a:t>
            </a:r>
            <a:r>
              <a:rPr lang="es-ES" sz="1400" dirty="0" err="1"/>
              <a:t>Tanimoto</a:t>
            </a:r>
            <a:r>
              <a:rPr lang="es-ES" sz="1400" dirty="0"/>
              <a:t> </a:t>
            </a:r>
            <a:r>
              <a:rPr lang="es-ES" sz="1400" i="1" dirty="0"/>
              <a:t>et al.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Plasmas 16, (2009).</a:t>
            </a:r>
            <a:endParaRPr lang="en-US" sz="1400" dirty="0"/>
          </a:p>
          <a:p>
            <a:r>
              <a:rPr lang="es-ES" sz="1400" dirty="0"/>
              <a:t>S. </a:t>
            </a:r>
            <a:r>
              <a:rPr lang="es-ES" sz="1400" dirty="0" err="1"/>
              <a:t>Gordienko</a:t>
            </a:r>
            <a:r>
              <a:rPr lang="es-ES" sz="1400" dirty="0"/>
              <a:t>, A. </a:t>
            </a:r>
            <a:r>
              <a:rPr lang="es-ES" sz="1400" dirty="0" err="1"/>
              <a:t>Pukhov</a:t>
            </a:r>
            <a:r>
              <a:rPr lang="es-ES" sz="1400" dirty="0"/>
              <a:t>, O. </a:t>
            </a:r>
            <a:r>
              <a:rPr lang="es-ES" sz="1400" dirty="0" err="1"/>
              <a:t>Shorokhov</a:t>
            </a:r>
            <a:r>
              <a:rPr lang="es-ES" sz="1400" dirty="0"/>
              <a:t>, and T. </a:t>
            </a:r>
            <a:r>
              <a:rPr lang="es-ES" sz="1400" dirty="0" err="1"/>
              <a:t>Baeva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. 93, 115002 (2004).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C091E7C2-542D-4E5A-9F6C-DDF734B91291}"/>
              </a:ext>
            </a:extLst>
          </p:cNvPr>
          <p:cNvSpPr txBox="1"/>
          <p:nvPr/>
        </p:nvSpPr>
        <p:spPr>
          <a:xfrm>
            <a:off x="5411812" y="2094028"/>
            <a:ext cx="600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2"/>
                </a:solidFill>
              </a:rPr>
              <a:t>EM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xmlns="" id="{6EB55473-3C7D-4595-ACFD-0402C223911F}"/>
              </a:ext>
            </a:extLst>
          </p:cNvPr>
          <p:cNvSpPr txBox="1"/>
          <p:nvPr/>
        </p:nvSpPr>
        <p:spPr>
          <a:xfrm>
            <a:off x="6139741" y="287462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C00000"/>
                </a:solidFill>
              </a:rPr>
              <a:t>Campo electrostático</a:t>
            </a:r>
          </a:p>
        </p:txBody>
      </p:sp>
      <p:pic>
        <p:nvPicPr>
          <p:cNvPr id="28" name="movpica13.1n100gainpy0fxpxcomp">
            <a:hlinkClick r:id="" action="ppaction://media"/>
            <a:extLst>
              <a:ext uri="{FF2B5EF4-FFF2-40B4-BE49-F238E27FC236}">
                <a16:creationId xmlns:a16="http://schemas.microsoft.com/office/drawing/2014/main" xmlns="" id="{73AE1A1F-0A7B-49A0-9972-515F305877E5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2642" y="1843784"/>
            <a:ext cx="3963621" cy="3241400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72D7E40E-24B2-44BE-B46A-B99A171B2735}"/>
              </a:ext>
            </a:extLst>
          </p:cNvPr>
          <p:cNvSpPr txBox="1"/>
          <p:nvPr/>
        </p:nvSpPr>
        <p:spPr>
          <a:xfrm>
            <a:off x="935578" y="4589592"/>
            <a:ext cx="306035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Descripción cinética</a:t>
            </a:r>
          </a:p>
        </p:txBody>
      </p:sp>
    </p:spTree>
    <p:extLst>
      <p:ext uri="{BB962C8B-B14F-4D97-AF65-F5344CB8AC3E}">
        <p14:creationId xmlns:p14="http://schemas.microsoft.com/office/powerpoint/2010/main" val="308207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4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0" fill="remove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46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  <p:bldLst>
      <p:bldP spid="20" grpId="0" animBg="1"/>
      <p:bldP spid="6" grpId="0" animBg="1"/>
      <p:bldP spid="31" grpId="0" animBg="1"/>
      <p:bldP spid="34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15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149FEA60-02BE-49AF-A2DB-2DFB394CBC3A}"/>
              </a:ext>
            </a:extLst>
          </p:cNvPr>
          <p:cNvSpPr txBox="1"/>
          <p:nvPr/>
        </p:nvSpPr>
        <p:spPr>
          <a:xfrm>
            <a:off x="482532" y="1433707"/>
            <a:ext cx="8121916" cy="17081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err="1"/>
              <a:t>Comenzó</a:t>
            </a:r>
            <a:r>
              <a:rPr lang="en-US" sz="1400" dirty="0"/>
              <a:t> a </a:t>
            </a:r>
            <a:r>
              <a:rPr lang="en-US" sz="1400" dirty="0" err="1"/>
              <a:t>estudiarse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los</a:t>
            </a:r>
            <a:r>
              <a:rPr lang="en-US" sz="1400" dirty="0"/>
              <a:t> 60 </a:t>
            </a:r>
            <a:r>
              <a:rPr lang="en-US" sz="1400" dirty="0" err="1"/>
              <a:t>en</a:t>
            </a:r>
            <a:r>
              <a:rPr lang="en-US" sz="1400" dirty="0"/>
              <a:t> plasmas homogeneous (G. G. </a:t>
            </a:r>
            <a:r>
              <a:rPr lang="en-US" sz="1400" dirty="0" err="1"/>
              <a:t>Comisar</a:t>
            </a:r>
            <a:r>
              <a:rPr lang="en-US" sz="1400" dirty="0"/>
              <a:t>, “Theory of the stimulated Raman effect in plasmas,” Phys. </a:t>
            </a:r>
            <a:r>
              <a:rPr lang="es-ES" sz="1400" dirty="0"/>
              <a:t>Rev. 141, 200 (1966)</a:t>
            </a:r>
            <a:r>
              <a:rPr lang="en-US" sz="1400" dirty="0"/>
              <a:t>).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los</a:t>
            </a:r>
            <a:r>
              <a:rPr lang="en-US" sz="1400" dirty="0"/>
              <a:t> 70 (plasmas no </a:t>
            </a:r>
            <a:r>
              <a:rPr lang="en-US" sz="1400" dirty="0" err="1"/>
              <a:t>homogeneos</a:t>
            </a:r>
            <a:r>
              <a:rPr lang="en-US" sz="1400" dirty="0"/>
              <a:t>, </a:t>
            </a:r>
            <a:r>
              <a:rPr lang="en-US" sz="1400" dirty="0" err="1"/>
              <a:t>teoría</a:t>
            </a:r>
            <a:r>
              <a:rPr lang="en-US" sz="1400" dirty="0"/>
              <a:t> y </a:t>
            </a:r>
            <a:r>
              <a:rPr lang="en-US" sz="1400" dirty="0" err="1"/>
              <a:t>simulación</a:t>
            </a:r>
            <a:r>
              <a:rPr lang="en-US" sz="1400" dirty="0"/>
              <a:t>, </a:t>
            </a:r>
            <a:r>
              <a:rPr lang="es-ES" sz="1400" dirty="0"/>
              <a:t>J. F. Drake and Y. C. Lee, “</a:t>
            </a:r>
            <a:r>
              <a:rPr lang="es-ES" sz="1400" dirty="0" err="1"/>
              <a:t>Temporally</a:t>
            </a:r>
            <a:r>
              <a:rPr lang="es-ES" sz="1400" dirty="0"/>
              <a:t> </a:t>
            </a:r>
            <a:r>
              <a:rPr lang="es-ES" sz="1400" dirty="0" err="1"/>
              <a:t>growing</a:t>
            </a:r>
            <a:r>
              <a:rPr lang="es-ES" sz="1400" dirty="0"/>
              <a:t> </a:t>
            </a:r>
            <a:r>
              <a:rPr lang="es-ES" sz="1400" dirty="0" err="1"/>
              <a:t>Raman</a:t>
            </a:r>
            <a:r>
              <a:rPr lang="es-ES" sz="1400" dirty="0"/>
              <a:t> </a:t>
            </a:r>
            <a:r>
              <a:rPr lang="es-ES" sz="1400" dirty="0" err="1"/>
              <a:t>backscattering</a:t>
            </a:r>
            <a:r>
              <a:rPr lang="es-ES" sz="1400" dirty="0"/>
              <a:t> </a:t>
            </a:r>
            <a:r>
              <a:rPr lang="es-ES" sz="1400" dirty="0" err="1"/>
              <a:t>instabilities</a:t>
            </a:r>
            <a:r>
              <a:rPr lang="es-ES" sz="1400" dirty="0"/>
              <a:t> in </a:t>
            </a:r>
            <a:r>
              <a:rPr lang="es-ES" sz="1400" dirty="0" err="1"/>
              <a:t>an</a:t>
            </a:r>
            <a:r>
              <a:rPr lang="es-ES" sz="1400" dirty="0"/>
              <a:t> </a:t>
            </a:r>
            <a:r>
              <a:rPr lang="es-ES" sz="1400" dirty="0" err="1"/>
              <a:t>inhomogeneous</a:t>
            </a:r>
            <a:r>
              <a:rPr lang="es-ES" sz="1400" dirty="0"/>
              <a:t> plasma,”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. 31, 1197 (1973)).</a:t>
            </a:r>
            <a:r>
              <a:rPr lang="en-US" sz="1400" dirty="0"/>
              <a:t> </a:t>
            </a:r>
            <a:endParaRPr lang="es-ES" sz="14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61D36EEC-64DA-48C6-99A9-F3837F362183}"/>
              </a:ext>
            </a:extLst>
          </p:cNvPr>
          <p:cNvGrpSpPr/>
          <p:nvPr/>
        </p:nvGrpSpPr>
        <p:grpSpPr>
          <a:xfrm>
            <a:off x="179512" y="980728"/>
            <a:ext cx="8112472" cy="338554"/>
            <a:chOff x="755576" y="980728"/>
            <a:chExt cx="8112472" cy="33855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4EF4EF77-118D-4FC0-AAF3-EF5A4D853EE9}"/>
                </a:ext>
              </a:extLst>
            </p:cNvPr>
            <p:cNvSpPr txBox="1"/>
            <p:nvPr/>
          </p:nvSpPr>
          <p:spPr>
            <a:xfrm>
              <a:off x="755576" y="980728"/>
              <a:ext cx="76328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600" b="1" dirty="0"/>
                <a:t>SRS (</a:t>
              </a:r>
              <a:r>
                <a:rPr lang="es-ES" sz="1600" b="1" dirty="0" err="1"/>
                <a:t>Stimulated</a:t>
              </a:r>
              <a:r>
                <a:rPr lang="es-ES" sz="1600" b="1" dirty="0"/>
                <a:t> </a:t>
              </a:r>
              <a:r>
                <a:rPr lang="es-ES" sz="1600" b="1" dirty="0" err="1"/>
                <a:t>Raman</a:t>
              </a:r>
              <a:r>
                <a:rPr lang="es-ES" sz="1600" b="1" dirty="0"/>
                <a:t> </a:t>
              </a:r>
              <a:r>
                <a:rPr lang="es-ES" sz="1600" b="1" dirty="0" err="1"/>
                <a:t>Scattering</a:t>
              </a:r>
              <a:r>
                <a:rPr lang="es-ES" sz="1600" b="1" dirty="0"/>
                <a:t>): </a:t>
              </a:r>
              <a:r>
                <a:rPr lang="es-ES" sz="1600" dirty="0"/>
                <a:t>OEM        Onda de plasma +OEM</a:t>
              </a:r>
            </a:p>
          </p:txBody>
        </p:sp>
        <p:sp>
          <p:nvSpPr>
            <p:cNvPr id="2" name="Flecha: a la derecha 1">
              <a:extLst>
                <a:ext uri="{FF2B5EF4-FFF2-40B4-BE49-F238E27FC236}">
                  <a16:creationId xmlns:a16="http://schemas.microsoft.com/office/drawing/2014/main" xmlns="" id="{1E8EBD47-B9B8-44AA-AED8-B9AECC156B32}"/>
                </a:ext>
              </a:extLst>
            </p:cNvPr>
            <p:cNvSpPr/>
            <p:nvPr/>
          </p:nvSpPr>
          <p:spPr bwMode="auto">
            <a:xfrm>
              <a:off x="5292080" y="1041993"/>
              <a:ext cx="216024" cy="21602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graphicFrame>
          <p:nvGraphicFramePr>
            <p:cNvPr id="3" name="Objeto 2">
              <a:extLst>
                <a:ext uri="{FF2B5EF4-FFF2-40B4-BE49-F238E27FC236}">
                  <a16:creationId xmlns:a16="http://schemas.microsoft.com/office/drawing/2014/main" xmlns="" id="{78F1D839-331F-49EA-B74A-D608AEB11E2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3558934"/>
                </p:ext>
              </p:extLst>
            </p:nvPr>
          </p:nvGraphicFramePr>
          <p:xfrm>
            <a:off x="7812360" y="993775"/>
            <a:ext cx="1055688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05" name="Equation" r:id="rId5" imgW="685800" imgH="203040" progId="Equation.DSMT4">
                    <p:embed/>
                  </p:oleObj>
                </mc:Choice>
                <mc:Fallback>
                  <p:oleObj name="Equation" r:id="rId5" imgW="68580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812360" y="993775"/>
                          <a:ext cx="1055688" cy="312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5C8688-2A89-4120-9B5A-E9A9142FD09F}"/>
              </a:ext>
            </a:extLst>
          </p:cNvPr>
          <p:cNvSpPr txBox="1"/>
          <p:nvPr/>
        </p:nvSpPr>
        <p:spPr>
          <a:xfrm>
            <a:off x="455965" y="3162921"/>
            <a:ext cx="7920880" cy="6987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sz="1400" dirty="0"/>
              <a:t>Umbral de inestabilidad es determinado por la </a:t>
            </a:r>
            <a:r>
              <a:rPr lang="es-ES" sz="1400" dirty="0" err="1"/>
              <a:t>inhomogeneidad</a:t>
            </a:r>
            <a:r>
              <a:rPr lang="es-ES" sz="1400" dirty="0"/>
              <a:t> del plasma y es mayor que el umbral de la TPD. ¿Su importancia es menor? </a:t>
            </a:r>
            <a:endParaRPr lang="en-US" sz="14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B4344842-C7F7-4B13-B583-493346924D5B}"/>
              </a:ext>
            </a:extLst>
          </p:cNvPr>
          <p:cNvGrpSpPr/>
          <p:nvPr/>
        </p:nvGrpSpPr>
        <p:grpSpPr>
          <a:xfrm>
            <a:off x="-1066" y="3970906"/>
            <a:ext cx="8214713" cy="338554"/>
            <a:chOff x="-1066" y="3970906"/>
            <a:chExt cx="8214713" cy="338554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xmlns="" id="{58CD63CE-99CD-43AD-A437-B575B75629CF}"/>
                </a:ext>
              </a:extLst>
            </p:cNvPr>
            <p:cNvGrpSpPr/>
            <p:nvPr/>
          </p:nvGrpSpPr>
          <p:grpSpPr>
            <a:xfrm>
              <a:off x="-1066" y="3970906"/>
              <a:ext cx="8214713" cy="338554"/>
              <a:chOff x="467544" y="4221088"/>
              <a:chExt cx="8214713" cy="338554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xmlns="" id="{49B6634E-D9E0-4F10-9BA0-D16B8D09599E}"/>
                  </a:ext>
                </a:extLst>
              </p:cNvPr>
              <p:cNvSpPr txBox="1"/>
              <p:nvPr/>
            </p:nvSpPr>
            <p:spPr>
              <a:xfrm>
                <a:off x="467544" y="4221088"/>
                <a:ext cx="7853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s-ES" sz="1600" b="1" dirty="0"/>
                  <a:t>SBS (</a:t>
                </a:r>
                <a:r>
                  <a:rPr lang="es-ES" sz="1600" b="1" dirty="0" err="1"/>
                  <a:t>Stimulated</a:t>
                </a:r>
                <a:r>
                  <a:rPr lang="es-ES" sz="1600" b="1" dirty="0"/>
                  <a:t> </a:t>
                </a:r>
                <a:r>
                  <a:rPr lang="es-ES" sz="1600" b="1" dirty="0" err="1"/>
                  <a:t>Brillouin</a:t>
                </a:r>
                <a:r>
                  <a:rPr lang="es-ES" sz="1600" b="1" dirty="0"/>
                  <a:t> </a:t>
                </a:r>
                <a:r>
                  <a:rPr lang="es-ES" sz="1600" b="1" dirty="0" err="1"/>
                  <a:t>Scattering</a:t>
                </a:r>
                <a:r>
                  <a:rPr lang="es-ES" sz="1600" b="1" dirty="0"/>
                  <a:t>): </a:t>
                </a:r>
                <a:r>
                  <a:rPr lang="es-ES" sz="1600" dirty="0"/>
                  <a:t>OEM       Onda </a:t>
                </a:r>
                <a:r>
                  <a:rPr lang="es-ES" sz="1600" dirty="0" err="1"/>
                  <a:t>iónico-acústica+OEM</a:t>
                </a:r>
                <a:endParaRPr lang="es-ES" sz="1600" dirty="0"/>
              </a:p>
            </p:txBody>
          </p:sp>
          <p:graphicFrame>
            <p:nvGraphicFramePr>
              <p:cNvPr id="14" name="Objeto 13">
                <a:extLst>
                  <a:ext uri="{FF2B5EF4-FFF2-40B4-BE49-F238E27FC236}">
                    <a16:creationId xmlns:a16="http://schemas.microsoft.com/office/drawing/2014/main" xmlns="" id="{26C238E6-CC93-4B8B-8747-24BF0F407B2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32035414"/>
                  </p:ext>
                </p:extLst>
              </p:nvPr>
            </p:nvGraphicFramePr>
            <p:xfrm>
              <a:off x="7959945" y="4242142"/>
              <a:ext cx="722312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06" name="Equation" r:id="rId7" imgW="520560" imgH="228600" progId="Equation.DSMT4">
                      <p:embed/>
                    </p:oleObj>
                  </mc:Choice>
                  <mc:Fallback>
                    <p:oleObj name="Equation" r:id="rId7" imgW="520560" imgH="228600" progId="Equation.DSMT4">
                      <p:embed/>
                      <p:pic>
                        <p:nvPicPr>
                          <p:cNvPr id="24" name="Objeto 23">
                            <a:extLst>
                              <a:ext uri="{FF2B5EF4-FFF2-40B4-BE49-F238E27FC236}">
                                <a16:creationId xmlns:a16="http://schemas.microsoft.com/office/drawing/2014/main" xmlns="" id="{6A0BF86C-CFF7-4819-9731-CD52C21CF2ED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7959945" y="4242142"/>
                            <a:ext cx="722312" cy="317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" name="Flecha: a la derecha 12">
              <a:extLst>
                <a:ext uri="{FF2B5EF4-FFF2-40B4-BE49-F238E27FC236}">
                  <a16:creationId xmlns:a16="http://schemas.microsoft.com/office/drawing/2014/main" xmlns="" id="{0655324B-5A99-4D08-B66D-8803BCF483A0}"/>
                </a:ext>
              </a:extLst>
            </p:cNvPr>
            <p:cNvSpPr/>
            <p:nvPr/>
          </p:nvSpPr>
          <p:spPr bwMode="auto">
            <a:xfrm>
              <a:off x="4608004" y="4042698"/>
              <a:ext cx="216024" cy="21602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550E27F-15D5-444C-A4F5-9A5268899529}"/>
              </a:ext>
            </a:extLst>
          </p:cNvPr>
          <p:cNvSpPr txBox="1"/>
          <p:nvPr/>
        </p:nvSpPr>
        <p:spPr>
          <a:xfrm>
            <a:off x="582726" y="4418729"/>
            <a:ext cx="397056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Cross </a:t>
            </a:r>
            <a:r>
              <a:rPr lang="es-ES" sz="1800" dirty="0" err="1"/>
              <a:t>beam</a:t>
            </a:r>
            <a:r>
              <a:rPr lang="es-ES" sz="1800" dirty="0"/>
              <a:t> </a:t>
            </a:r>
            <a:r>
              <a:rPr lang="es-ES" sz="1800" dirty="0" err="1"/>
              <a:t>energy</a:t>
            </a:r>
            <a:r>
              <a:rPr lang="es-ES" sz="1800" dirty="0"/>
              <a:t> transfer (CBET)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8F3C34CC-7FC3-4BDA-8AB4-2F42A5D452EB}"/>
              </a:ext>
            </a:extLst>
          </p:cNvPr>
          <p:cNvGrpSpPr/>
          <p:nvPr/>
        </p:nvGrpSpPr>
        <p:grpSpPr>
          <a:xfrm>
            <a:off x="4947041" y="1012053"/>
            <a:ext cx="3660357" cy="4457377"/>
            <a:chOff x="4553290" y="1020448"/>
            <a:chExt cx="3660357" cy="4457377"/>
          </a:xfrm>
        </p:grpSpPr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xmlns="" id="{F598E5BA-BA86-4B7C-A294-748740AAAF97}"/>
                </a:ext>
              </a:extLst>
            </p:cNvPr>
            <p:cNvSpPr txBox="1"/>
            <p:nvPr/>
          </p:nvSpPr>
          <p:spPr>
            <a:xfrm>
              <a:off x="5439665" y="5170048"/>
              <a:ext cx="2232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err="1"/>
                <a:t>Phys</a:t>
              </a:r>
              <a:r>
                <a:rPr lang="es-ES" sz="1400" dirty="0"/>
                <a:t>. Plasmas 17, (2010)</a:t>
              </a:r>
            </a:p>
          </p:txBody>
        </p: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xmlns="" id="{EEA1E3DC-FDF8-4590-8963-0A3B9CC0ADE2}"/>
                </a:ext>
              </a:extLst>
            </p:cNvPr>
            <p:cNvGrpSpPr/>
            <p:nvPr/>
          </p:nvGrpSpPr>
          <p:grpSpPr>
            <a:xfrm>
              <a:off x="4553290" y="1020448"/>
              <a:ext cx="3660357" cy="4149600"/>
              <a:chOff x="4134890" y="2426319"/>
              <a:chExt cx="3660357" cy="4149600"/>
            </a:xfrm>
          </p:grpSpPr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xmlns="" id="{6FBB8773-7F24-47DE-BC6C-FD907E850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34890" y="2426319"/>
                <a:ext cx="3660357" cy="4149600"/>
              </a:xfrm>
              <a:prstGeom prst="rect">
                <a:avLst/>
              </a:prstGeom>
            </p:spPr>
          </p:pic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xmlns="" id="{E848CF9A-1A4A-41DD-94B3-7D0F75AA8A64}"/>
                  </a:ext>
                </a:extLst>
              </p:cNvPr>
              <p:cNvSpPr/>
              <p:nvPr/>
            </p:nvSpPr>
            <p:spPr bwMode="auto">
              <a:xfrm>
                <a:off x="5182576" y="2739012"/>
                <a:ext cx="504056" cy="21602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90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16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61D36EEC-64DA-48C6-99A9-F3837F362183}"/>
              </a:ext>
            </a:extLst>
          </p:cNvPr>
          <p:cNvGrpSpPr/>
          <p:nvPr/>
        </p:nvGrpSpPr>
        <p:grpSpPr>
          <a:xfrm>
            <a:off x="323528" y="692696"/>
            <a:ext cx="7632848" cy="338554"/>
            <a:chOff x="755576" y="980728"/>
            <a:chExt cx="7632848" cy="33855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4EF4EF77-118D-4FC0-AAF3-EF5A4D853EE9}"/>
                </a:ext>
              </a:extLst>
            </p:cNvPr>
            <p:cNvSpPr txBox="1"/>
            <p:nvPr/>
          </p:nvSpPr>
          <p:spPr>
            <a:xfrm>
              <a:off x="755576" y="980728"/>
              <a:ext cx="76328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600" b="1" dirty="0"/>
                <a:t>Auto-enfocado y </a:t>
              </a:r>
              <a:r>
                <a:rPr lang="es-ES" sz="1600" b="1" dirty="0" err="1"/>
                <a:t>filamentación</a:t>
              </a:r>
              <a:endParaRPr lang="es-ES" sz="1600" dirty="0"/>
            </a:p>
          </p:txBody>
        </p:sp>
        <p:graphicFrame>
          <p:nvGraphicFramePr>
            <p:cNvPr id="3" name="Objeto 2">
              <a:extLst>
                <a:ext uri="{FF2B5EF4-FFF2-40B4-BE49-F238E27FC236}">
                  <a16:creationId xmlns:a16="http://schemas.microsoft.com/office/drawing/2014/main" xmlns="" id="{78F1D839-331F-49EA-B74A-D608AEB11E2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8545156"/>
                </p:ext>
              </p:extLst>
            </p:nvPr>
          </p:nvGraphicFramePr>
          <p:xfrm>
            <a:off x="4171950" y="993636"/>
            <a:ext cx="800100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1" name="Equation" r:id="rId5" imgW="520560" imgH="203040" progId="Equation.DSMT4">
                    <p:embed/>
                  </p:oleObj>
                </mc:Choice>
                <mc:Fallback>
                  <p:oleObj name="Equation" r:id="rId5" imgW="520560" imgH="203040" progId="Equation.DSMT4">
                    <p:embed/>
                    <p:pic>
                      <p:nvPicPr>
                        <p:cNvPr id="3" name="Objeto 2">
                          <a:extLst>
                            <a:ext uri="{FF2B5EF4-FFF2-40B4-BE49-F238E27FC236}">
                              <a16:creationId xmlns:a16="http://schemas.microsoft.com/office/drawing/2014/main" xmlns="" id="{78F1D839-331F-49EA-B74A-D608AEB11E2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71950" y="993636"/>
                          <a:ext cx="800100" cy="312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05C8688-2A89-4120-9B5A-E9A9142FD09F}"/>
              </a:ext>
            </a:extLst>
          </p:cNvPr>
          <p:cNvSpPr txBox="1"/>
          <p:nvPr/>
        </p:nvSpPr>
        <p:spPr>
          <a:xfrm>
            <a:off x="829398" y="4416057"/>
            <a:ext cx="8175790" cy="160043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- R. L. Berger, B. F. </a:t>
            </a:r>
            <a:r>
              <a:rPr lang="en-US" sz="1400" dirty="0" err="1"/>
              <a:t>Lasinski</a:t>
            </a:r>
            <a:r>
              <a:rPr lang="en-US" sz="1400" dirty="0"/>
              <a:t>, T. B. Kaiser, E. A. Williams, A. B. Langdon, and B. I. Cohen, “Theory and three-dimensional simulation of light filamentation in laser-produced plasma,” Phys. Fluids B 5, 2243 (1993).</a:t>
            </a:r>
            <a:endParaRPr lang="es-ES" sz="1400" dirty="0"/>
          </a:p>
          <a:p>
            <a:r>
              <a:rPr lang="en-US" sz="1400" dirty="0"/>
              <a:t>- A. J. Schmitt and B. B. </a:t>
            </a:r>
            <a:r>
              <a:rPr lang="en-US" sz="1400" dirty="0" err="1"/>
              <a:t>Afeyan</a:t>
            </a:r>
            <a:r>
              <a:rPr lang="en-US" sz="1400" dirty="0"/>
              <a:t>, “Time-dependent filamentation and stimulated Brillouin forward scattering in inertial confinement fusion </a:t>
            </a:r>
            <a:r>
              <a:rPr lang="es-ES" sz="1400" dirty="0"/>
              <a:t>plasmas,” </a:t>
            </a:r>
            <a:r>
              <a:rPr lang="es-ES" sz="1400" dirty="0" err="1"/>
              <a:t>Phys</a:t>
            </a:r>
            <a:r>
              <a:rPr lang="es-ES" sz="1400" dirty="0"/>
              <a:t>. Plasmas 5, 503 (1998).</a:t>
            </a:r>
          </a:p>
          <a:p>
            <a:r>
              <a:rPr lang="en-US" sz="1400" dirty="0"/>
              <a:t>- T. </a:t>
            </a:r>
            <a:r>
              <a:rPr lang="en-US" sz="1400" dirty="0" err="1"/>
              <a:t>Afshar</a:t>
            </a:r>
            <a:r>
              <a:rPr lang="en-US" sz="1400" dirty="0"/>
              <a:t>-rad, S. E. Coe, O. Willi, and M. </a:t>
            </a:r>
            <a:r>
              <a:rPr lang="en-US" sz="1400" dirty="0" err="1"/>
              <a:t>Desselberger</a:t>
            </a:r>
            <a:r>
              <a:rPr lang="en-US" sz="1400" dirty="0"/>
              <a:t>, “Evidence of stimulated Raman scattering occurring in laser filaments in long-</a:t>
            </a:r>
            <a:r>
              <a:rPr lang="en-US" sz="1400" dirty="0" err="1"/>
              <a:t>scalelength</a:t>
            </a:r>
            <a:r>
              <a:rPr lang="en-US" sz="1400" dirty="0"/>
              <a:t> </a:t>
            </a:r>
            <a:r>
              <a:rPr lang="es-ES" sz="1400" dirty="0"/>
              <a:t>plasmas,”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B 4, 1301 (1992).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0E46FF5-F67A-42BF-A29F-C1C4D26D6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592" y="1190153"/>
            <a:ext cx="3235435" cy="242911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A321DD1-08B5-4203-A187-B0243416833F}"/>
              </a:ext>
            </a:extLst>
          </p:cNvPr>
          <p:cNvSpPr txBox="1"/>
          <p:nvPr/>
        </p:nvSpPr>
        <p:spPr>
          <a:xfrm>
            <a:off x="325342" y="203537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rgbClr val="FF0000"/>
                </a:solidFill>
              </a:rPr>
              <a:t>Láser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83F55DB-571E-4C29-892C-0782507DE3A6}"/>
              </a:ext>
            </a:extLst>
          </p:cNvPr>
          <p:cNvSpPr/>
          <p:nvPr/>
        </p:nvSpPr>
        <p:spPr bwMode="auto">
          <a:xfrm>
            <a:off x="3131840" y="1772816"/>
            <a:ext cx="720080" cy="216024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xmlns="" id="{18A005A8-8893-49AF-88FD-07FC2650374A}"/>
              </a:ext>
            </a:extLst>
          </p:cNvPr>
          <p:cNvSpPr/>
          <p:nvPr/>
        </p:nvSpPr>
        <p:spPr bwMode="auto">
          <a:xfrm>
            <a:off x="3126915" y="2797138"/>
            <a:ext cx="720080" cy="216024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xmlns="" id="{0978DD98-4039-495E-9233-43ECF4F6D4A7}"/>
              </a:ext>
            </a:extLst>
          </p:cNvPr>
          <p:cNvSpPr/>
          <p:nvPr/>
        </p:nvSpPr>
        <p:spPr bwMode="auto">
          <a:xfrm rot="16200000">
            <a:off x="3367309" y="1595975"/>
            <a:ext cx="239293" cy="12386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xmlns="" id="{658CBF8E-2091-4E96-9B2E-3D7188537E1F}"/>
              </a:ext>
            </a:extLst>
          </p:cNvPr>
          <p:cNvSpPr/>
          <p:nvPr/>
        </p:nvSpPr>
        <p:spPr bwMode="auto">
          <a:xfrm rot="16200000">
            <a:off x="3376496" y="2661556"/>
            <a:ext cx="239293" cy="12386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xmlns="" id="{795913A0-B66F-48E5-847B-3231CB60BA64}"/>
              </a:ext>
            </a:extLst>
          </p:cNvPr>
          <p:cNvSpPr/>
          <p:nvPr/>
        </p:nvSpPr>
        <p:spPr bwMode="auto">
          <a:xfrm rot="5400000">
            <a:off x="3367307" y="1991573"/>
            <a:ext cx="239293" cy="12386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xmlns="" id="{9A02A811-67A1-4DA1-BA9B-A1D45DA1046C}"/>
              </a:ext>
            </a:extLst>
          </p:cNvPr>
          <p:cNvSpPr/>
          <p:nvPr/>
        </p:nvSpPr>
        <p:spPr bwMode="auto">
          <a:xfrm rot="5400000">
            <a:off x="3367308" y="3053656"/>
            <a:ext cx="239293" cy="12386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DB7B626-8FAC-4E81-A73F-56CB7388B278}"/>
              </a:ext>
            </a:extLst>
          </p:cNvPr>
          <p:cNvSpPr txBox="1"/>
          <p:nvPr/>
        </p:nvSpPr>
        <p:spPr>
          <a:xfrm>
            <a:off x="4211960" y="1801416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La intensidad se concentra en los mínimos locales de densidad</a:t>
            </a: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xmlns="" id="{08AE946A-065C-4FF6-89C6-1D624371B8B4}"/>
              </a:ext>
            </a:extLst>
          </p:cNvPr>
          <p:cNvCxnSpPr>
            <a:cxnSpLocks/>
          </p:cNvCxnSpPr>
          <p:nvPr/>
        </p:nvCxnSpPr>
        <p:spPr bwMode="auto">
          <a:xfrm>
            <a:off x="3630971" y="1844824"/>
            <a:ext cx="576064" cy="4336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xmlns="" id="{6C5D3FBC-16D2-40E2-A155-78318FCB4FC8}"/>
              </a:ext>
            </a:extLst>
          </p:cNvPr>
          <p:cNvCxnSpPr/>
          <p:nvPr/>
        </p:nvCxnSpPr>
        <p:spPr bwMode="auto">
          <a:xfrm flipV="1">
            <a:off x="3630971" y="2404709"/>
            <a:ext cx="520235" cy="5202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DC6F0FDE-670C-449B-982F-F80413DB7793}"/>
              </a:ext>
            </a:extLst>
          </p:cNvPr>
          <p:cNvSpPr/>
          <p:nvPr/>
        </p:nvSpPr>
        <p:spPr bwMode="auto">
          <a:xfrm>
            <a:off x="5868144" y="2060848"/>
            <a:ext cx="432048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F572CBC5-4964-479E-9932-9514FF5B4C75}"/>
              </a:ext>
            </a:extLst>
          </p:cNvPr>
          <p:cNvSpPr txBox="1"/>
          <p:nvPr/>
        </p:nvSpPr>
        <p:spPr>
          <a:xfrm>
            <a:off x="6389866" y="1742989"/>
            <a:ext cx="2544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Efectos térmicos (presión térmica) o efectos no lineales (fuerza </a:t>
            </a:r>
            <a:r>
              <a:rPr lang="es-ES" sz="1400" dirty="0" err="1"/>
              <a:t>ponderomotriz</a:t>
            </a:r>
            <a:r>
              <a:rPr lang="es-ES" sz="1400" dirty="0"/>
              <a:t>) realimentan el proceso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149FEA60-02BE-49AF-A2DB-2DFB394CBC3A}"/>
              </a:ext>
            </a:extLst>
          </p:cNvPr>
          <p:cNvSpPr txBox="1"/>
          <p:nvPr/>
        </p:nvSpPr>
        <p:spPr>
          <a:xfrm>
            <a:off x="354859" y="1137512"/>
            <a:ext cx="8175790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- W. L. </a:t>
            </a:r>
            <a:r>
              <a:rPr lang="en-US" sz="1400" dirty="0" err="1"/>
              <a:t>Kruer</a:t>
            </a:r>
            <a:r>
              <a:rPr lang="en-US" sz="1400" dirty="0"/>
              <a:t>, “Ponderomotive and thermal filamentation of laser light,” Comments Plasma Phys. Controlled Fusion 9, 63 (1985).</a:t>
            </a:r>
            <a:endParaRPr lang="es-E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- P. E. Young, H. A. </a:t>
            </a:r>
            <a:r>
              <a:rPr lang="en-US" sz="1400" dirty="0" err="1"/>
              <a:t>Baldis</a:t>
            </a:r>
            <a:r>
              <a:rPr lang="en-US" sz="1400" dirty="0"/>
              <a:t>, R. P. Drake, E. M. Campbell, and K. G. Estabrook, “Direct evidence of ponderomotive filamentation in a laser produced plasma,” Phys. Rev. Lett. 61, 2336 (1988).</a:t>
            </a:r>
            <a:endParaRPr lang="es-ES" sz="1400" dirty="0"/>
          </a:p>
          <a:p>
            <a:pPr>
              <a:lnSpc>
                <a:spcPct val="150000"/>
              </a:lnSpc>
            </a:pPr>
            <a:r>
              <a:rPr lang="es-ES" sz="1400" dirty="0"/>
              <a:t>- </a:t>
            </a:r>
            <a:r>
              <a:rPr lang="es-ES" sz="1400" b="1" dirty="0"/>
              <a:t>J. R. Sanmartín, J. Sanz and J. A. Nicolás</a:t>
            </a:r>
            <a:r>
              <a:rPr lang="es-ES" sz="1400" dirty="0"/>
              <a:t>. </a:t>
            </a:r>
            <a:r>
              <a:rPr lang="en-US" sz="1400" dirty="0"/>
              <a:t>“Thermal self-focusing instability in the conducting layer of a laser target”. </a:t>
            </a:r>
            <a:r>
              <a:rPr lang="en-US" sz="1400" dirty="0" err="1"/>
              <a:t>Phy</a:t>
            </a:r>
            <a:r>
              <a:rPr lang="en-US" sz="1400" dirty="0"/>
              <a:t>. Lett A 139, 327 (1989).</a:t>
            </a:r>
            <a:endParaRPr lang="es-ES" sz="14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01EA3F4-6806-4C78-934B-603AE3E29149}"/>
              </a:ext>
            </a:extLst>
          </p:cNvPr>
          <p:cNvSpPr txBox="1"/>
          <p:nvPr/>
        </p:nvSpPr>
        <p:spPr>
          <a:xfrm>
            <a:off x="470109" y="3186212"/>
            <a:ext cx="813978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Simulaciones numéricas y experimentos realizados en los 90 confirmaron …… :  </a:t>
            </a:r>
            <a:r>
              <a:rPr lang="es-ES" sz="1800" dirty="0" err="1"/>
              <a:t>filamentación</a:t>
            </a:r>
            <a:r>
              <a:rPr lang="es-ES" sz="1800" dirty="0"/>
              <a:t> y auto-enfocado no es un problema importante y que preocupe en ICF (irradiación directa de blancos).</a:t>
            </a:r>
          </a:p>
          <a:p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6319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10" grpId="0" animBg="1"/>
      <p:bldP spid="16" grpId="0" animBg="1"/>
      <p:bldP spid="11" grpId="0" animBg="1"/>
      <p:bldP spid="18" grpId="0" animBg="1"/>
      <p:bldP spid="19" grpId="0" animBg="1"/>
      <p:bldP spid="20" grpId="0" animBg="1"/>
      <p:bldP spid="15" grpId="0"/>
      <p:bldP spid="24" grpId="0" animBg="1"/>
      <p:bldP spid="27" grpId="0"/>
      <p:bldP spid="35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17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CB6F1B20-7691-44BE-BB6B-3DE007AB995E}"/>
              </a:ext>
            </a:extLst>
          </p:cNvPr>
          <p:cNvGrpSpPr/>
          <p:nvPr/>
        </p:nvGrpSpPr>
        <p:grpSpPr>
          <a:xfrm>
            <a:off x="562899" y="1124744"/>
            <a:ext cx="3382394" cy="2968252"/>
            <a:chOff x="1670218" y="2208883"/>
            <a:chExt cx="3382394" cy="2968252"/>
          </a:xfrm>
        </p:grpSpPr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xmlns="" id="{0E450249-6C75-4AA6-B48B-08C66D84CA68}"/>
                </a:ext>
              </a:extLst>
            </p:cNvPr>
            <p:cNvGrpSpPr/>
            <p:nvPr/>
          </p:nvGrpSpPr>
          <p:grpSpPr>
            <a:xfrm>
              <a:off x="1677630" y="2282091"/>
              <a:ext cx="3374982" cy="2779467"/>
              <a:chOff x="913932" y="3022093"/>
              <a:chExt cx="3374982" cy="2779467"/>
            </a:xfrm>
          </p:grpSpPr>
          <p:sp>
            <p:nvSpPr>
              <p:cNvPr id="33" name="Rectángulo 32">
                <a:extLst>
                  <a:ext uri="{FF2B5EF4-FFF2-40B4-BE49-F238E27FC236}">
                    <a16:creationId xmlns:a16="http://schemas.microsoft.com/office/drawing/2014/main" xmlns="" id="{F8B78121-C887-4A4F-BDD5-5ECC61E10C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13932" y="3022093"/>
                <a:ext cx="3374982" cy="2779467"/>
              </a:xfrm>
              <a:prstGeom prst="rect">
                <a:avLst/>
              </a:prstGeom>
              <a:gradFill flip="none" rotWithShape="1">
                <a:gsLst>
                  <a:gs pos="31000">
                    <a:srgbClr val="FFFF00"/>
                  </a:gs>
                  <a:gs pos="90000">
                    <a:schemeClr val="accent1">
                      <a:lumMod val="45000"/>
                      <a:lumOff val="55000"/>
                    </a:schemeClr>
                  </a:gs>
                  <a:gs pos="9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grpSp>
            <p:nvGrpSpPr>
              <p:cNvPr id="34" name="Grupo 33">
                <a:extLst>
                  <a:ext uri="{FF2B5EF4-FFF2-40B4-BE49-F238E27FC236}">
                    <a16:creationId xmlns:a16="http://schemas.microsoft.com/office/drawing/2014/main" xmlns="" id="{490445CA-4683-4DAE-B10D-B9AB4D64260E}"/>
                  </a:ext>
                </a:extLst>
              </p:cNvPr>
              <p:cNvGrpSpPr/>
              <p:nvPr/>
            </p:nvGrpSpPr>
            <p:grpSpPr>
              <a:xfrm>
                <a:off x="1710101" y="3602091"/>
                <a:ext cx="1747646" cy="1747646"/>
                <a:chOff x="1710101" y="3602091"/>
                <a:chExt cx="1747646" cy="1747646"/>
              </a:xfrm>
            </p:grpSpPr>
            <p:grpSp>
              <p:nvGrpSpPr>
                <p:cNvPr id="36" name="Grupo 35">
                  <a:extLst>
                    <a:ext uri="{FF2B5EF4-FFF2-40B4-BE49-F238E27FC236}">
                      <a16:creationId xmlns:a16="http://schemas.microsoft.com/office/drawing/2014/main" xmlns="" id="{0F27DE73-E5B8-47D0-8514-CCDCD37983E8}"/>
                    </a:ext>
                  </a:extLst>
                </p:cNvPr>
                <p:cNvGrpSpPr/>
                <p:nvPr/>
              </p:nvGrpSpPr>
              <p:grpSpPr>
                <a:xfrm>
                  <a:off x="2017096" y="3987763"/>
                  <a:ext cx="1079994" cy="1079994"/>
                  <a:chOff x="2017096" y="3987763"/>
                  <a:chExt cx="1079994" cy="1079994"/>
                </a:xfrm>
              </p:grpSpPr>
              <p:sp>
                <p:nvSpPr>
                  <p:cNvPr id="38" name="Círculo: vacío 37">
                    <a:extLst>
                      <a:ext uri="{FF2B5EF4-FFF2-40B4-BE49-F238E27FC236}">
                        <a16:creationId xmlns:a16="http://schemas.microsoft.com/office/drawing/2014/main" xmlns="" id="{CEE0A479-1382-432E-823E-5D6FF32D06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2017096" y="3987763"/>
                    <a:ext cx="1079994" cy="1079994"/>
                  </a:xfrm>
                  <a:prstGeom prst="donut">
                    <a:avLst>
                      <a:gd name="adj" fmla="val 11995"/>
                    </a:avLst>
                  </a:prstGeom>
                  <a:solidFill>
                    <a:srgbClr val="00206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ES" sz="24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ＭＳ Ｐゴシック" charset="0"/>
                      <a:cs typeface="Geneva" charset="0"/>
                    </a:endParaRPr>
                  </a:p>
                </p:txBody>
              </p:sp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xmlns="" id="{BA590718-A59D-4104-87E0-35AC9C5579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2100135" y="4069131"/>
                    <a:ext cx="917258" cy="91725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s-ES" sz="24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charset="0"/>
                      <a:ea typeface="ＭＳ Ｐゴシック" charset="0"/>
                      <a:cs typeface="Geneva" charset="0"/>
                    </a:endParaRPr>
                  </a:p>
                </p:txBody>
              </p:sp>
            </p:grpSp>
            <p:sp>
              <p:nvSpPr>
                <p:cNvPr id="37" name="Elipse 36">
                  <a:extLst>
                    <a:ext uri="{FF2B5EF4-FFF2-40B4-BE49-F238E27FC236}">
                      <a16:creationId xmlns:a16="http://schemas.microsoft.com/office/drawing/2014/main" xmlns="" id="{D1878B3D-8C4C-4478-BDAE-6DDE9DE8FFD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10101" y="3602091"/>
                  <a:ext cx="1747646" cy="1747646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</p:grpSp>
        <p:sp>
          <p:nvSpPr>
            <p:cNvPr id="26" name="Flecha: a la derecha con bandas 25">
              <a:extLst>
                <a:ext uri="{FF2B5EF4-FFF2-40B4-BE49-F238E27FC236}">
                  <a16:creationId xmlns:a16="http://schemas.microsoft.com/office/drawing/2014/main" xmlns="" id="{14CAB138-DA6D-419A-A36D-82AA0D54EFDD}"/>
                </a:ext>
              </a:extLst>
            </p:cNvPr>
            <p:cNvSpPr/>
            <p:nvPr/>
          </p:nvSpPr>
          <p:spPr bwMode="auto">
            <a:xfrm rot="10800000">
              <a:off x="4437469" y="3491804"/>
              <a:ext cx="432048" cy="360040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28" name="Flecha: a la derecha con bandas 27">
              <a:extLst>
                <a:ext uri="{FF2B5EF4-FFF2-40B4-BE49-F238E27FC236}">
                  <a16:creationId xmlns:a16="http://schemas.microsoft.com/office/drawing/2014/main" xmlns="" id="{07D462D8-E3D8-43E4-B07D-A56F4E4ADC3B}"/>
                </a:ext>
              </a:extLst>
            </p:cNvPr>
            <p:cNvSpPr/>
            <p:nvPr/>
          </p:nvSpPr>
          <p:spPr bwMode="auto">
            <a:xfrm rot="5400000">
              <a:off x="3074474" y="2248868"/>
              <a:ext cx="512018" cy="432048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29" name="Flecha: a la derecha con bandas 28">
              <a:extLst>
                <a:ext uri="{FF2B5EF4-FFF2-40B4-BE49-F238E27FC236}">
                  <a16:creationId xmlns:a16="http://schemas.microsoft.com/office/drawing/2014/main" xmlns="" id="{2EAC7F4B-3A8D-4565-A49C-F10B89D0933F}"/>
                </a:ext>
              </a:extLst>
            </p:cNvPr>
            <p:cNvSpPr/>
            <p:nvPr/>
          </p:nvSpPr>
          <p:spPr bwMode="auto">
            <a:xfrm rot="16200000">
              <a:off x="3047045" y="4705102"/>
              <a:ext cx="512018" cy="432048"/>
            </a:xfrm>
            <a:prstGeom prst="strip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xmlns="" id="{11E51F31-5772-452D-8211-E19EE8A1ADC3}"/>
                </a:ext>
              </a:extLst>
            </p:cNvPr>
            <p:cNvGrpSpPr/>
            <p:nvPr/>
          </p:nvGrpSpPr>
          <p:grpSpPr>
            <a:xfrm>
              <a:off x="1670218" y="3240427"/>
              <a:ext cx="1026293" cy="649231"/>
              <a:chOff x="2050785" y="3359365"/>
              <a:chExt cx="1026293" cy="678908"/>
            </a:xfrm>
          </p:grpSpPr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xmlns="" id="{EFB178EC-D8C8-48A1-AF79-09AB78329546}"/>
                  </a:ext>
                </a:extLst>
              </p:cNvPr>
              <p:cNvSpPr txBox="1"/>
              <p:nvPr/>
            </p:nvSpPr>
            <p:spPr>
              <a:xfrm>
                <a:off x="2050785" y="3359365"/>
                <a:ext cx="1026293" cy="354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/>
                  <a:t> </a:t>
                </a:r>
                <a:r>
                  <a:rPr lang="es-ES" sz="1600" b="1" dirty="0"/>
                  <a:t>Láser</a:t>
                </a:r>
              </a:p>
            </p:txBody>
          </p:sp>
          <p:sp>
            <p:nvSpPr>
              <p:cNvPr id="32" name="Flecha: a la derecha con bandas 31">
                <a:extLst>
                  <a:ext uri="{FF2B5EF4-FFF2-40B4-BE49-F238E27FC236}">
                    <a16:creationId xmlns:a16="http://schemas.microsoft.com/office/drawing/2014/main" xmlns="" id="{B4A5A5C2-0B54-449C-8599-8646A51AB32D}"/>
                  </a:ext>
                </a:extLst>
              </p:cNvPr>
              <p:cNvSpPr/>
              <p:nvPr/>
            </p:nvSpPr>
            <p:spPr bwMode="auto">
              <a:xfrm>
                <a:off x="2283647" y="3678233"/>
                <a:ext cx="432048" cy="360040"/>
              </a:xfrm>
              <a:prstGeom prst="stripedRight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xmlns="" id="{9030F23C-9EDB-4EE7-9AC0-102206B8C8F8}"/>
              </a:ext>
            </a:extLst>
          </p:cNvPr>
          <p:cNvGrpSpPr/>
          <p:nvPr/>
        </p:nvGrpSpPr>
        <p:grpSpPr>
          <a:xfrm>
            <a:off x="127854" y="2914903"/>
            <a:ext cx="1205314" cy="954107"/>
            <a:chOff x="506763" y="3532623"/>
            <a:chExt cx="1785954" cy="1109780"/>
          </a:xfrm>
        </p:grpSpPr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xmlns="" id="{AA9F8133-145E-4AAE-88E2-1682EE549B32}"/>
                </a:ext>
              </a:extLst>
            </p:cNvPr>
            <p:cNvSpPr txBox="1"/>
            <p:nvPr/>
          </p:nvSpPr>
          <p:spPr>
            <a:xfrm>
              <a:off x="506763" y="3532623"/>
              <a:ext cx="1785954" cy="110978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/>
                <a:t>Superficie</a:t>
              </a:r>
            </a:p>
            <a:p>
              <a:r>
                <a:rPr lang="es-ES" sz="1400" dirty="0"/>
                <a:t> crítica:</a:t>
              </a:r>
            </a:p>
            <a:p>
              <a:endParaRPr lang="es-ES" sz="1400" dirty="0"/>
            </a:p>
            <a:p>
              <a:endParaRPr lang="es-ES" sz="1400" dirty="0"/>
            </a:p>
          </p:txBody>
        </p:sp>
        <p:graphicFrame>
          <p:nvGraphicFramePr>
            <p:cNvPr id="42" name="Objeto 41">
              <a:extLst>
                <a:ext uri="{FF2B5EF4-FFF2-40B4-BE49-F238E27FC236}">
                  <a16:creationId xmlns:a16="http://schemas.microsoft.com/office/drawing/2014/main" xmlns="" id="{0204B172-4D13-4E36-9772-1F30CFBB503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4790381"/>
                </p:ext>
              </p:extLst>
            </p:nvPr>
          </p:nvGraphicFramePr>
          <p:xfrm>
            <a:off x="542999" y="4063102"/>
            <a:ext cx="1724887" cy="3999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02" name="Equation" r:id="rId5" imgW="876240" imgH="203040" progId="Equation.DSMT4">
                    <p:embed/>
                  </p:oleObj>
                </mc:Choice>
                <mc:Fallback>
                  <p:oleObj name="Equation" r:id="rId5" imgW="876240" imgH="203040" progId="Equation.DSMT4">
                    <p:embed/>
                    <p:pic>
                      <p:nvPicPr>
                        <p:cNvPr id="2" name="Objeto 1">
                          <a:extLst>
                            <a:ext uri="{FF2B5EF4-FFF2-40B4-BE49-F238E27FC236}">
                              <a16:creationId xmlns:a16="http://schemas.microsoft.com/office/drawing/2014/main" xmlns="" id="{267DBE7A-8292-4124-8A8F-276D776AABE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42999" y="4063102"/>
                          <a:ext cx="1724887" cy="39997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xmlns="" id="{076D3DD3-F4F4-47BC-A9D4-B3E27862D831}"/>
              </a:ext>
            </a:extLst>
          </p:cNvPr>
          <p:cNvCxnSpPr>
            <a:cxnSpLocks/>
          </p:cNvCxnSpPr>
          <p:nvPr/>
        </p:nvCxnSpPr>
        <p:spPr bwMode="auto">
          <a:xfrm flipV="1">
            <a:off x="1005177" y="2782590"/>
            <a:ext cx="364351" cy="266479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44" name="Grupo 43">
            <a:extLst>
              <a:ext uri="{FF2B5EF4-FFF2-40B4-BE49-F238E27FC236}">
                <a16:creationId xmlns:a16="http://schemas.microsoft.com/office/drawing/2014/main" xmlns="" id="{7F03FCC4-2B60-4156-836C-5D0F15924A84}"/>
              </a:ext>
            </a:extLst>
          </p:cNvPr>
          <p:cNvGrpSpPr/>
          <p:nvPr/>
        </p:nvGrpSpPr>
        <p:grpSpPr>
          <a:xfrm rot="21367230">
            <a:off x="2623248" y="1863086"/>
            <a:ext cx="535419" cy="491314"/>
            <a:chOff x="5316461" y="2353970"/>
            <a:chExt cx="535419" cy="491314"/>
          </a:xfrm>
        </p:grpSpPr>
        <p:sp>
          <p:nvSpPr>
            <p:cNvPr id="45" name="Flecha: a la derecha 44">
              <a:extLst>
                <a:ext uri="{FF2B5EF4-FFF2-40B4-BE49-F238E27FC236}">
                  <a16:creationId xmlns:a16="http://schemas.microsoft.com/office/drawing/2014/main" xmlns="" id="{22D1FF3F-9AFF-47CE-86D3-9C7F9829D889}"/>
                </a:ext>
              </a:extLst>
            </p:cNvPr>
            <p:cNvSpPr>
              <a:spLocks noChangeAspect="1"/>
            </p:cNvSpPr>
            <p:nvPr/>
          </p:nvSpPr>
          <p:spPr bwMode="auto">
            <a:xfrm rot="19472283">
              <a:off x="5345633" y="2353970"/>
              <a:ext cx="506247" cy="113798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46" name="Flecha: a la derecha 45">
              <a:extLst>
                <a:ext uri="{FF2B5EF4-FFF2-40B4-BE49-F238E27FC236}">
                  <a16:creationId xmlns:a16="http://schemas.microsoft.com/office/drawing/2014/main" xmlns="" id="{BDE27444-0AD1-4645-A9E8-D40A33A0B086}"/>
                </a:ext>
              </a:extLst>
            </p:cNvPr>
            <p:cNvSpPr/>
            <p:nvPr/>
          </p:nvSpPr>
          <p:spPr bwMode="auto">
            <a:xfrm rot="8703556">
              <a:off x="5316461" y="2592800"/>
              <a:ext cx="372526" cy="252484"/>
            </a:xfrm>
            <a:prstGeom prst="rightArrow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xmlns="" id="{D067695D-064E-4B58-9B9A-DC7C35DF23F0}"/>
              </a:ext>
            </a:extLst>
          </p:cNvPr>
          <p:cNvGrpSpPr/>
          <p:nvPr/>
        </p:nvGrpSpPr>
        <p:grpSpPr>
          <a:xfrm rot="10585365">
            <a:off x="1293978" y="3001591"/>
            <a:ext cx="515246" cy="448606"/>
            <a:chOff x="5386785" y="2356513"/>
            <a:chExt cx="515246" cy="448606"/>
          </a:xfrm>
        </p:grpSpPr>
        <p:sp>
          <p:nvSpPr>
            <p:cNvPr id="48" name="Flecha: a la derecha 47">
              <a:extLst>
                <a:ext uri="{FF2B5EF4-FFF2-40B4-BE49-F238E27FC236}">
                  <a16:creationId xmlns:a16="http://schemas.microsoft.com/office/drawing/2014/main" xmlns="" id="{14EF3695-D8E6-414B-977C-C2840DD865DE}"/>
                </a:ext>
              </a:extLst>
            </p:cNvPr>
            <p:cNvSpPr>
              <a:spLocks noChangeAspect="1"/>
            </p:cNvSpPr>
            <p:nvPr/>
          </p:nvSpPr>
          <p:spPr bwMode="auto">
            <a:xfrm rot="19472283">
              <a:off x="5386785" y="2356513"/>
              <a:ext cx="515246" cy="115831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49" name="Flecha: a la derecha 48">
              <a:extLst>
                <a:ext uri="{FF2B5EF4-FFF2-40B4-BE49-F238E27FC236}">
                  <a16:creationId xmlns:a16="http://schemas.microsoft.com/office/drawing/2014/main" xmlns="" id="{BF81F90B-3686-47D8-8A7A-7F738F0C210D}"/>
                </a:ext>
              </a:extLst>
            </p:cNvPr>
            <p:cNvSpPr/>
            <p:nvPr/>
          </p:nvSpPr>
          <p:spPr bwMode="auto">
            <a:xfrm rot="8703556">
              <a:off x="5396020" y="2596290"/>
              <a:ext cx="283610" cy="208829"/>
            </a:xfrm>
            <a:prstGeom prst="rightArrow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xmlns="" id="{2D938916-5007-49D4-BBC1-2A5D9A9520C8}"/>
              </a:ext>
            </a:extLst>
          </p:cNvPr>
          <p:cNvGrpSpPr/>
          <p:nvPr/>
        </p:nvGrpSpPr>
        <p:grpSpPr>
          <a:xfrm rot="5248196">
            <a:off x="2546691" y="3074892"/>
            <a:ext cx="530400" cy="444402"/>
            <a:chOff x="5373668" y="2370820"/>
            <a:chExt cx="530400" cy="444402"/>
          </a:xfrm>
        </p:grpSpPr>
        <p:sp>
          <p:nvSpPr>
            <p:cNvPr id="51" name="Flecha: a la derecha 50">
              <a:extLst>
                <a:ext uri="{FF2B5EF4-FFF2-40B4-BE49-F238E27FC236}">
                  <a16:creationId xmlns:a16="http://schemas.microsoft.com/office/drawing/2014/main" xmlns="" id="{23A755A7-35AA-4BA5-BB08-BDD743878CA8}"/>
                </a:ext>
              </a:extLst>
            </p:cNvPr>
            <p:cNvSpPr>
              <a:spLocks noChangeAspect="1"/>
            </p:cNvSpPr>
            <p:nvPr/>
          </p:nvSpPr>
          <p:spPr bwMode="auto">
            <a:xfrm rot="19472283">
              <a:off x="5373668" y="2370820"/>
              <a:ext cx="530400" cy="119237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52" name="Flecha: a la derecha 51">
              <a:extLst>
                <a:ext uri="{FF2B5EF4-FFF2-40B4-BE49-F238E27FC236}">
                  <a16:creationId xmlns:a16="http://schemas.microsoft.com/office/drawing/2014/main" xmlns="" id="{A4ABAC53-C73D-4FFB-A72F-B1C6FEB55853}"/>
                </a:ext>
              </a:extLst>
            </p:cNvPr>
            <p:cNvSpPr/>
            <p:nvPr/>
          </p:nvSpPr>
          <p:spPr bwMode="auto">
            <a:xfrm rot="8703556">
              <a:off x="5394408" y="2601093"/>
              <a:ext cx="306458" cy="214129"/>
            </a:xfrm>
            <a:prstGeom prst="rightArrow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xmlns="" id="{DC9DFC69-41D0-4E95-937C-5DC43399FE56}"/>
              </a:ext>
            </a:extLst>
          </p:cNvPr>
          <p:cNvGrpSpPr/>
          <p:nvPr/>
        </p:nvGrpSpPr>
        <p:grpSpPr>
          <a:xfrm rot="16028117">
            <a:off x="1456512" y="1801049"/>
            <a:ext cx="472497" cy="447304"/>
            <a:chOff x="5389165" y="2345938"/>
            <a:chExt cx="472497" cy="447304"/>
          </a:xfrm>
        </p:grpSpPr>
        <p:sp>
          <p:nvSpPr>
            <p:cNvPr id="54" name="Flecha: a la derecha 53">
              <a:extLst>
                <a:ext uri="{FF2B5EF4-FFF2-40B4-BE49-F238E27FC236}">
                  <a16:creationId xmlns:a16="http://schemas.microsoft.com/office/drawing/2014/main" xmlns="" id="{F0EAD0B5-A030-49A5-81BD-BDE715C31E94}"/>
                </a:ext>
              </a:extLst>
            </p:cNvPr>
            <p:cNvSpPr>
              <a:spLocks noChangeAspect="1"/>
            </p:cNvSpPr>
            <p:nvPr/>
          </p:nvSpPr>
          <p:spPr bwMode="auto">
            <a:xfrm rot="19472283">
              <a:off x="5389165" y="2345938"/>
              <a:ext cx="472497" cy="106212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55" name="Flecha: a la derecha 54">
              <a:extLst>
                <a:ext uri="{FF2B5EF4-FFF2-40B4-BE49-F238E27FC236}">
                  <a16:creationId xmlns:a16="http://schemas.microsoft.com/office/drawing/2014/main" xmlns="" id="{05293694-778B-4924-A171-3959E183A02C}"/>
                </a:ext>
              </a:extLst>
            </p:cNvPr>
            <p:cNvSpPr/>
            <p:nvPr/>
          </p:nvSpPr>
          <p:spPr bwMode="auto">
            <a:xfrm rot="8703556">
              <a:off x="5395435" y="2551889"/>
              <a:ext cx="344449" cy="241353"/>
            </a:xfrm>
            <a:prstGeom prst="rightArrow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aphicFrame>
        <p:nvGraphicFramePr>
          <p:cNvPr id="56" name="Objeto 55">
            <a:extLst>
              <a:ext uri="{FF2B5EF4-FFF2-40B4-BE49-F238E27FC236}">
                <a16:creationId xmlns:a16="http://schemas.microsoft.com/office/drawing/2014/main" xmlns="" id="{DAADFE2B-ABAB-47DB-A401-B02D5E45B2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742608"/>
              </p:ext>
            </p:extLst>
          </p:nvPr>
        </p:nvGraphicFramePr>
        <p:xfrm>
          <a:off x="2618656" y="1549947"/>
          <a:ext cx="4460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3" name="Equation" r:id="rId7" imgW="228600" imgH="164880" progId="Equation.DSMT4">
                  <p:embed/>
                </p:oleObj>
              </mc:Choice>
              <mc:Fallback>
                <p:oleObj name="Equation" r:id="rId7" imgW="228600" imgH="164880" progId="Equation.DSMT4">
                  <p:embed/>
                  <p:pic>
                    <p:nvPicPr>
                      <p:cNvPr id="84" name="Objeto 83">
                        <a:extLst>
                          <a:ext uri="{FF2B5EF4-FFF2-40B4-BE49-F238E27FC236}">
                            <a16:creationId xmlns:a16="http://schemas.microsoft.com/office/drawing/2014/main" xmlns="" id="{38F212A8-5F08-40D9-A86D-C1E1218CEF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18656" y="1549947"/>
                        <a:ext cx="446088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to 56">
            <a:extLst>
              <a:ext uri="{FF2B5EF4-FFF2-40B4-BE49-F238E27FC236}">
                <a16:creationId xmlns:a16="http://schemas.microsoft.com/office/drawing/2014/main" xmlns="" id="{25691C62-F45F-4BE6-97DF-9E2595E90D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716107"/>
              </p:ext>
            </p:extLst>
          </p:nvPr>
        </p:nvGraphicFramePr>
        <p:xfrm>
          <a:off x="2927010" y="2045217"/>
          <a:ext cx="420854" cy="448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4" name="Equation" r:id="rId9" imgW="190440" imgH="203040" progId="Equation.DSMT4">
                  <p:embed/>
                </p:oleObj>
              </mc:Choice>
              <mc:Fallback>
                <p:oleObj name="Equation" r:id="rId9" imgW="190440" imgH="203040" progId="Equation.DSMT4">
                  <p:embed/>
                  <p:pic>
                    <p:nvPicPr>
                      <p:cNvPr id="94" name="Objeto 93">
                        <a:extLst>
                          <a:ext uri="{FF2B5EF4-FFF2-40B4-BE49-F238E27FC236}">
                            <a16:creationId xmlns:a16="http://schemas.microsoft.com/office/drawing/2014/main" xmlns="" id="{A2EABC93-45CD-4E91-B2A0-2BE5817CDF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27010" y="2045217"/>
                        <a:ext cx="420854" cy="4489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" name="Grupo 57">
            <a:extLst>
              <a:ext uri="{FF2B5EF4-FFF2-40B4-BE49-F238E27FC236}">
                <a16:creationId xmlns:a16="http://schemas.microsoft.com/office/drawing/2014/main" xmlns="" id="{ABA5C26A-44B8-4B7E-AD72-653862E0C794}"/>
              </a:ext>
            </a:extLst>
          </p:cNvPr>
          <p:cNvGrpSpPr>
            <a:grpSpLocks noChangeAspect="1"/>
          </p:cNvGrpSpPr>
          <p:nvPr/>
        </p:nvGrpSpPr>
        <p:grpSpPr>
          <a:xfrm>
            <a:off x="1451460" y="1564632"/>
            <a:ext cx="1543930" cy="1846030"/>
            <a:chOff x="2139453" y="2332241"/>
            <a:chExt cx="1498962" cy="1792261"/>
          </a:xfrm>
        </p:grpSpPr>
        <p:sp>
          <p:nvSpPr>
            <p:cNvPr id="59" name="Flecha: a la derecha 58">
              <a:extLst>
                <a:ext uri="{FF2B5EF4-FFF2-40B4-BE49-F238E27FC236}">
                  <a16:creationId xmlns:a16="http://schemas.microsoft.com/office/drawing/2014/main" xmlns="" id="{FBADDA59-498E-4752-B75D-DF77E2194408}"/>
                </a:ext>
              </a:extLst>
            </p:cNvPr>
            <p:cNvSpPr/>
            <p:nvPr/>
          </p:nvSpPr>
          <p:spPr bwMode="auto">
            <a:xfrm rot="5400000">
              <a:off x="2792847" y="2629329"/>
              <a:ext cx="191669" cy="332724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60" name="Flecha: a la derecha 59">
              <a:extLst>
                <a:ext uri="{FF2B5EF4-FFF2-40B4-BE49-F238E27FC236}">
                  <a16:creationId xmlns:a16="http://schemas.microsoft.com/office/drawing/2014/main" xmlns="" id="{56683BA0-541D-4307-84AB-7127299EA9C6}"/>
                </a:ext>
              </a:extLst>
            </p:cNvPr>
            <p:cNvSpPr/>
            <p:nvPr/>
          </p:nvSpPr>
          <p:spPr bwMode="auto">
            <a:xfrm rot="16200000">
              <a:off x="2780309" y="3870341"/>
              <a:ext cx="184314" cy="324008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61" name="Flecha: a la derecha 60">
              <a:extLst>
                <a:ext uri="{FF2B5EF4-FFF2-40B4-BE49-F238E27FC236}">
                  <a16:creationId xmlns:a16="http://schemas.microsoft.com/office/drawing/2014/main" xmlns="" id="{9AE8CCA7-F5C2-4456-B19D-5C42A5AE362F}"/>
                </a:ext>
              </a:extLst>
            </p:cNvPr>
            <p:cNvSpPr/>
            <p:nvPr/>
          </p:nvSpPr>
          <p:spPr bwMode="auto">
            <a:xfrm rot="10649353">
              <a:off x="3410388" y="3268929"/>
              <a:ext cx="228027" cy="290226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62" name="Flecha: a la derecha 61">
              <a:extLst>
                <a:ext uri="{FF2B5EF4-FFF2-40B4-BE49-F238E27FC236}">
                  <a16:creationId xmlns:a16="http://schemas.microsoft.com/office/drawing/2014/main" xmlns="" id="{143E8279-8169-436A-AA07-A0C29F22546A}"/>
                </a:ext>
              </a:extLst>
            </p:cNvPr>
            <p:cNvSpPr/>
            <p:nvPr/>
          </p:nvSpPr>
          <p:spPr bwMode="auto">
            <a:xfrm>
              <a:off x="2139453" y="3263620"/>
              <a:ext cx="216024" cy="305583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graphicFrame>
          <p:nvGraphicFramePr>
            <p:cNvPr id="63" name="Objeto 62">
              <a:extLst>
                <a:ext uri="{FF2B5EF4-FFF2-40B4-BE49-F238E27FC236}">
                  <a16:creationId xmlns:a16="http://schemas.microsoft.com/office/drawing/2014/main" xmlns="" id="{0E55DD92-A307-4394-96EE-17CB74A707C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0786235"/>
                </p:ext>
              </p:extLst>
            </p:nvPr>
          </p:nvGraphicFramePr>
          <p:xfrm>
            <a:off x="2845685" y="2332241"/>
            <a:ext cx="348722" cy="426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05" name="Equation" r:id="rId11" imgW="164880" imgH="203040" progId="Equation.DSMT4">
                    <p:embed/>
                  </p:oleObj>
                </mc:Choice>
                <mc:Fallback>
                  <p:oleObj name="Equation" r:id="rId11" imgW="164880" imgH="203040" progId="Equation.DSMT4">
                    <p:embed/>
                    <p:pic>
                      <p:nvPicPr>
                        <p:cNvPr id="101" name="Objeto 100">
                          <a:extLst>
                            <a:ext uri="{FF2B5EF4-FFF2-40B4-BE49-F238E27FC236}">
                              <a16:creationId xmlns:a16="http://schemas.microsoft.com/office/drawing/2014/main" xmlns="" id="{7F370F87-85BE-4D7E-8A72-D2CDA23146A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845685" y="2332241"/>
                          <a:ext cx="348722" cy="42621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ABF362D0-9EBC-4DEA-9653-5FA8F3BB6475}"/>
              </a:ext>
            </a:extLst>
          </p:cNvPr>
          <p:cNvSpPr txBox="1"/>
          <p:nvPr/>
        </p:nvSpPr>
        <p:spPr>
          <a:xfrm>
            <a:off x="4383644" y="1112387"/>
            <a:ext cx="4220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/>
              <a:t>Ecuaciones de transporte</a:t>
            </a:r>
          </a:p>
          <a:p>
            <a:r>
              <a:rPr lang="es-ES" sz="1400" dirty="0"/>
              <a:t>(S. I. </a:t>
            </a:r>
            <a:r>
              <a:rPr lang="es-ES" sz="1400" dirty="0" err="1"/>
              <a:t>Braginskii</a:t>
            </a:r>
            <a:r>
              <a:rPr lang="es-ES" sz="1400" dirty="0"/>
              <a:t>, Rev. Plasma </a:t>
            </a:r>
            <a:r>
              <a:rPr lang="es-ES" sz="1400" dirty="0" err="1"/>
              <a:t>Phys</a:t>
            </a:r>
            <a:r>
              <a:rPr lang="es-ES" sz="1400" dirty="0"/>
              <a:t>. Vol. 1, (1965))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xmlns="" id="{FDDE8383-8482-48B7-A0D0-2EECFEC4B19A}"/>
              </a:ext>
            </a:extLst>
          </p:cNvPr>
          <p:cNvSpPr txBox="1"/>
          <p:nvPr/>
        </p:nvSpPr>
        <p:spPr>
          <a:xfrm>
            <a:off x="4363295" y="1759267"/>
            <a:ext cx="431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L. </a:t>
            </a:r>
            <a:r>
              <a:rPr lang="es-ES" sz="1600" dirty="0" err="1"/>
              <a:t>Spitzer</a:t>
            </a:r>
            <a:r>
              <a:rPr lang="es-ES" sz="1600" dirty="0"/>
              <a:t> and R. </a:t>
            </a:r>
            <a:r>
              <a:rPr lang="es-ES" sz="1600" dirty="0" err="1"/>
              <a:t>Harm</a:t>
            </a:r>
            <a:r>
              <a:rPr lang="es-ES" sz="1600" dirty="0"/>
              <a:t> </a:t>
            </a:r>
            <a:r>
              <a:rPr lang="es-ES" sz="1400" dirty="0"/>
              <a:t>(</a:t>
            </a:r>
            <a:r>
              <a:rPr lang="es-ES" sz="1400" dirty="0" err="1"/>
              <a:t>Phys</a:t>
            </a:r>
            <a:r>
              <a:rPr lang="es-ES" sz="1400" dirty="0"/>
              <a:t>. Rev. 89 (1953))</a:t>
            </a:r>
          </a:p>
        </p:txBody>
      </p:sp>
      <p:graphicFrame>
        <p:nvGraphicFramePr>
          <p:cNvPr id="66" name="Objeto 65">
            <a:extLst>
              <a:ext uri="{FF2B5EF4-FFF2-40B4-BE49-F238E27FC236}">
                <a16:creationId xmlns:a16="http://schemas.microsoft.com/office/drawing/2014/main" xmlns="" id="{DA3A8F8D-C1CA-44B6-B690-B24444F938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760564"/>
              </p:ext>
            </p:extLst>
          </p:nvPr>
        </p:nvGraphicFramePr>
        <p:xfrm>
          <a:off x="4761061" y="2223053"/>
          <a:ext cx="3119069" cy="355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6" name="Equation" r:id="rId13" imgW="1892160" imgH="215640" progId="Equation.DSMT4">
                  <p:embed/>
                </p:oleObj>
              </mc:Choice>
              <mc:Fallback>
                <p:oleObj name="Equation" r:id="rId13" imgW="1892160" imgH="215640" progId="Equation.DSMT4">
                  <p:embed/>
                  <p:pic>
                    <p:nvPicPr>
                      <p:cNvPr id="104" name="Objeto 103">
                        <a:extLst>
                          <a:ext uri="{FF2B5EF4-FFF2-40B4-BE49-F238E27FC236}">
                            <a16:creationId xmlns:a16="http://schemas.microsoft.com/office/drawing/2014/main" xmlns="" id="{D6AFF83A-7E0E-4B4C-B573-4818C7756F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61061" y="2223053"/>
                        <a:ext cx="3119069" cy="355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to 66">
            <a:extLst>
              <a:ext uri="{FF2B5EF4-FFF2-40B4-BE49-F238E27FC236}">
                <a16:creationId xmlns:a16="http://schemas.microsoft.com/office/drawing/2014/main" xmlns="" id="{0FA6CA78-D5B2-43F7-84EE-2C105379C8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068927"/>
              </p:ext>
            </p:extLst>
          </p:nvPr>
        </p:nvGraphicFramePr>
        <p:xfrm>
          <a:off x="4757738" y="2749550"/>
          <a:ext cx="30226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7" name="Equation" r:id="rId15" imgW="1790640" imgH="215640" progId="Equation.DSMT4">
                  <p:embed/>
                </p:oleObj>
              </mc:Choice>
              <mc:Fallback>
                <p:oleObj name="Equation" r:id="rId15" imgW="1790640" imgH="215640" progId="Equation.DSMT4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xmlns="" id="{F94B18B4-9477-4E8A-9A5F-7FAA28A533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57738" y="2749550"/>
                        <a:ext cx="3022600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CuadroTexto 67">
            <a:extLst>
              <a:ext uri="{FF2B5EF4-FFF2-40B4-BE49-F238E27FC236}">
                <a16:creationId xmlns:a16="http://schemas.microsoft.com/office/drawing/2014/main" xmlns="" id="{D18D4DF7-E4A0-4205-A47B-3F3A70BB59F2}"/>
              </a:ext>
            </a:extLst>
          </p:cNvPr>
          <p:cNvSpPr txBox="1"/>
          <p:nvPr/>
        </p:nvSpPr>
        <p:spPr>
          <a:xfrm>
            <a:off x="1367349" y="4624608"/>
            <a:ext cx="3925600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Acoplamiento Laser-blanco es pequeño:  </a:t>
            </a:r>
          </a:p>
        </p:txBody>
      </p:sp>
      <p:graphicFrame>
        <p:nvGraphicFramePr>
          <p:cNvPr id="69" name="Objeto 68">
            <a:extLst>
              <a:ext uri="{FF2B5EF4-FFF2-40B4-BE49-F238E27FC236}">
                <a16:creationId xmlns:a16="http://schemas.microsoft.com/office/drawing/2014/main" xmlns="" id="{D859226B-F6BE-4607-9549-775AE7D50A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286317"/>
              </p:ext>
            </p:extLst>
          </p:nvPr>
        </p:nvGraphicFramePr>
        <p:xfrm>
          <a:off x="5426981" y="4516183"/>
          <a:ext cx="990108" cy="736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8" name="Equation" r:id="rId17" imgW="545760" imgH="406080" progId="Equation.DSMT4">
                  <p:embed/>
                </p:oleObj>
              </mc:Choice>
              <mc:Fallback>
                <p:oleObj name="Equation" r:id="rId17" imgW="545760" imgH="406080" progId="Equation.DSMT4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xmlns="" id="{AC3B95EF-4671-4D3B-8041-FAE59E4A33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26981" y="4516183"/>
                        <a:ext cx="990108" cy="736824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CuadroTexto 69">
            <a:extLst>
              <a:ext uri="{FF2B5EF4-FFF2-40B4-BE49-F238E27FC236}">
                <a16:creationId xmlns:a16="http://schemas.microsoft.com/office/drawing/2014/main" xmlns="" id="{90A7ED15-3AD1-4278-B15C-2807D3915061}"/>
              </a:ext>
            </a:extLst>
          </p:cNvPr>
          <p:cNvSpPr txBox="1"/>
          <p:nvPr/>
        </p:nvSpPr>
        <p:spPr>
          <a:xfrm>
            <a:off x="603051" y="5442518"/>
            <a:ext cx="2792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Experimentos, Simulaciones hidrodinámicas y teoría </a:t>
            </a:r>
            <a:endParaRPr lang="es-ES" sz="1200" dirty="0"/>
          </a:p>
        </p:txBody>
      </p:sp>
      <p:sp>
        <p:nvSpPr>
          <p:cNvPr id="71" name="Flecha: hacia abajo 70">
            <a:extLst>
              <a:ext uri="{FF2B5EF4-FFF2-40B4-BE49-F238E27FC236}">
                <a16:creationId xmlns:a16="http://schemas.microsoft.com/office/drawing/2014/main" xmlns="" id="{169BA96A-C370-4BE1-94EE-09BDDD4C624F}"/>
              </a:ext>
            </a:extLst>
          </p:cNvPr>
          <p:cNvSpPr/>
          <p:nvPr/>
        </p:nvSpPr>
        <p:spPr bwMode="auto">
          <a:xfrm>
            <a:off x="2051811" y="5054277"/>
            <a:ext cx="215933" cy="28997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xmlns="" id="{8827EFDE-044D-4A1F-B097-594AFE0FC354}"/>
              </a:ext>
            </a:extLst>
          </p:cNvPr>
          <p:cNvSpPr txBox="1"/>
          <p:nvPr/>
        </p:nvSpPr>
        <p:spPr>
          <a:xfrm>
            <a:off x="3419872" y="5253007"/>
            <a:ext cx="54495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B. H. </a:t>
            </a:r>
            <a:r>
              <a:rPr lang="es-ES" sz="1400" dirty="0" err="1"/>
              <a:t>Ripin</a:t>
            </a:r>
            <a:r>
              <a:rPr lang="es-ES" sz="1400" dirty="0"/>
              <a:t> et al.,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23 (1980).</a:t>
            </a:r>
          </a:p>
          <a:p>
            <a:r>
              <a:rPr lang="es-ES" sz="1400" dirty="0"/>
              <a:t>G. H. </a:t>
            </a:r>
            <a:r>
              <a:rPr lang="es-ES" sz="1400" dirty="0" err="1"/>
              <a:t>MvCall</a:t>
            </a:r>
            <a:r>
              <a:rPr lang="es-ES" sz="1400" dirty="0"/>
              <a:t>…,Plasma </a:t>
            </a:r>
            <a:r>
              <a:rPr lang="es-ES" sz="1400" dirty="0" err="1"/>
              <a:t>Physics</a:t>
            </a:r>
            <a:r>
              <a:rPr lang="es-ES" sz="1400" dirty="0"/>
              <a:t> 25 (1983).</a:t>
            </a:r>
          </a:p>
          <a:p>
            <a:r>
              <a:rPr lang="es-ES" sz="1400" dirty="0"/>
              <a:t>C. E. Max, J. D. </a:t>
            </a:r>
            <a:r>
              <a:rPr lang="es-ES" sz="1400" dirty="0" err="1"/>
              <a:t>Lindl</a:t>
            </a:r>
            <a:r>
              <a:rPr lang="es-ES" sz="1400" dirty="0"/>
              <a:t> and W. C. Mead, </a:t>
            </a:r>
            <a:r>
              <a:rPr lang="es-ES" sz="1400" dirty="0" err="1"/>
              <a:t>Nucl</a:t>
            </a:r>
            <a:r>
              <a:rPr lang="es-ES" sz="1400" dirty="0"/>
              <a:t>. </a:t>
            </a:r>
            <a:r>
              <a:rPr lang="es-ES" sz="1400" dirty="0" err="1"/>
              <a:t>Fusion</a:t>
            </a:r>
            <a:r>
              <a:rPr lang="es-ES" sz="1400" dirty="0"/>
              <a:t> 23, (1983).</a:t>
            </a:r>
          </a:p>
          <a:p>
            <a:r>
              <a:rPr lang="es-ES" sz="1400" b="1" dirty="0"/>
              <a:t>J. R. Sanmartín, J. L. Montañes, J. Sanz and R. Ramis</a:t>
            </a:r>
            <a:r>
              <a:rPr lang="es-ES" sz="1400" dirty="0"/>
              <a:t>. Plasma.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Contr</a:t>
            </a:r>
            <a:r>
              <a:rPr lang="es-ES" sz="1400" dirty="0"/>
              <a:t>. </a:t>
            </a:r>
            <a:r>
              <a:rPr lang="es-ES" sz="1400" dirty="0" err="1"/>
              <a:t>Fusion</a:t>
            </a:r>
            <a:r>
              <a:rPr lang="es-ES" sz="1400" dirty="0"/>
              <a:t> 27 (1985).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xmlns="" id="{FC1BDBEF-4DDB-4C07-ADE9-0D2025889039}"/>
              </a:ext>
            </a:extLst>
          </p:cNvPr>
          <p:cNvSpPr txBox="1"/>
          <p:nvPr/>
        </p:nvSpPr>
        <p:spPr>
          <a:xfrm>
            <a:off x="3235872" y="3117168"/>
            <a:ext cx="59081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lphaUcPeriod"/>
            </a:pPr>
            <a:r>
              <a:rPr lang="es-ES" sz="1400" dirty="0" err="1"/>
              <a:t>Caruso</a:t>
            </a:r>
            <a:r>
              <a:rPr lang="es-ES" sz="1400" dirty="0"/>
              <a:t>, Plasma. </a:t>
            </a:r>
            <a:r>
              <a:rPr lang="es-ES" sz="1400" dirty="0" err="1"/>
              <a:t>Phys</a:t>
            </a:r>
            <a:r>
              <a:rPr lang="es-ES" sz="1400" dirty="0"/>
              <a:t>. 18, (1976).</a:t>
            </a:r>
          </a:p>
          <a:p>
            <a:r>
              <a:rPr lang="es-ES" sz="1400" dirty="0"/>
              <a:t>S. J. </a:t>
            </a:r>
            <a:r>
              <a:rPr lang="es-ES" sz="1400" dirty="0" err="1"/>
              <a:t>Gitomer</a:t>
            </a:r>
            <a:r>
              <a:rPr lang="es-ES" sz="1400" dirty="0"/>
              <a:t>, …,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20, (1977).</a:t>
            </a:r>
          </a:p>
          <a:p>
            <a:r>
              <a:rPr lang="es-ES" sz="1400" b="1" dirty="0"/>
              <a:t>J. R. Sanmartín and A. Barrero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21, (1978).</a:t>
            </a:r>
          </a:p>
          <a:p>
            <a:r>
              <a:rPr lang="es-ES" sz="1400" dirty="0"/>
              <a:t>R. L. </a:t>
            </a:r>
            <a:r>
              <a:rPr lang="es-ES" sz="1400" dirty="0" err="1"/>
              <a:t>McCrory</a:t>
            </a:r>
            <a:r>
              <a:rPr lang="es-ES" sz="1400" dirty="0"/>
              <a:t> and R. L. Morse,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 38, (1979).</a:t>
            </a:r>
          </a:p>
          <a:p>
            <a:pPr marL="228600" indent="-228600">
              <a:buAutoNum type="alphaUcPeriod"/>
            </a:pPr>
            <a:r>
              <a:rPr lang="es-ES" sz="1400" b="1" dirty="0"/>
              <a:t>J. Sanz, A, Liñán, M. </a:t>
            </a:r>
            <a:r>
              <a:rPr lang="es-ES" sz="1400" b="1" dirty="0" err="1"/>
              <a:t>Rodriguez</a:t>
            </a:r>
            <a:r>
              <a:rPr lang="es-ES" sz="1400" b="1" dirty="0"/>
              <a:t>, J. R. Sanmartín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24, (1981).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2186DC6F-9CBE-48B4-9E04-316436E92D41}"/>
              </a:ext>
            </a:extLst>
          </p:cNvPr>
          <p:cNvGrpSpPr/>
          <p:nvPr/>
        </p:nvGrpSpPr>
        <p:grpSpPr>
          <a:xfrm>
            <a:off x="323528" y="650905"/>
            <a:ext cx="7632848" cy="455305"/>
            <a:chOff x="323528" y="650905"/>
            <a:chExt cx="7632848" cy="455305"/>
          </a:xfrm>
        </p:grpSpPr>
        <p:sp>
          <p:nvSpPr>
            <p:cNvPr id="74" name="CuadroTexto 73">
              <a:extLst>
                <a:ext uri="{FF2B5EF4-FFF2-40B4-BE49-F238E27FC236}">
                  <a16:creationId xmlns:a16="http://schemas.microsoft.com/office/drawing/2014/main" xmlns="" id="{BBB499CB-BBFF-45FA-AF2D-9810980134CD}"/>
                </a:ext>
              </a:extLst>
            </p:cNvPr>
            <p:cNvSpPr txBox="1"/>
            <p:nvPr/>
          </p:nvSpPr>
          <p:spPr>
            <a:xfrm>
              <a:off x="323528" y="692696"/>
              <a:ext cx="76328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2000" b="1" dirty="0"/>
                <a:t>Transporte de energía: flujo de calor </a:t>
              </a:r>
              <a:endParaRPr lang="es-ES" sz="2000" dirty="0"/>
            </a:p>
          </p:txBody>
        </p:sp>
        <p:graphicFrame>
          <p:nvGraphicFramePr>
            <p:cNvPr id="75" name="Objeto 74">
              <a:extLst>
                <a:ext uri="{FF2B5EF4-FFF2-40B4-BE49-F238E27FC236}">
                  <a16:creationId xmlns:a16="http://schemas.microsoft.com/office/drawing/2014/main" xmlns="" id="{44E55303-A7AB-4093-A6DD-35AD146F1B0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7736721"/>
                </p:ext>
              </p:extLst>
            </p:nvPr>
          </p:nvGraphicFramePr>
          <p:xfrm>
            <a:off x="5163492" y="650905"/>
            <a:ext cx="426848" cy="455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09" name="Equation" r:id="rId19" imgW="190440" imgH="203040" progId="Equation.DSMT4">
                    <p:embed/>
                  </p:oleObj>
                </mc:Choice>
                <mc:Fallback>
                  <p:oleObj name="Equation" r:id="rId19" imgW="190440" imgH="203040" progId="Equation.DSMT4">
                    <p:embed/>
                    <p:pic>
                      <p:nvPicPr>
                        <p:cNvPr id="96" name="Objeto 95">
                          <a:extLst>
                            <a:ext uri="{FF2B5EF4-FFF2-40B4-BE49-F238E27FC236}">
                              <a16:creationId xmlns:a16="http://schemas.microsoft.com/office/drawing/2014/main" xmlns="" id="{28C8E088-3842-4BE2-BCC4-F7AC973280C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163492" y="650905"/>
                          <a:ext cx="426848" cy="4553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9598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8" grpId="0" animBg="1"/>
      <p:bldP spid="70" grpId="0"/>
      <p:bldP spid="71" grpId="0" animBg="1"/>
      <p:bldP spid="72" grpId="0"/>
      <p:bldP spid="7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18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5" name="Objeto 74">
            <a:extLst>
              <a:ext uri="{FF2B5EF4-FFF2-40B4-BE49-F238E27FC236}">
                <a16:creationId xmlns:a16="http://schemas.microsoft.com/office/drawing/2014/main" xmlns="" id="{7BDB089F-FE4B-4FA6-B006-8C595EE289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055071"/>
              </p:ext>
            </p:extLst>
          </p:nvPr>
        </p:nvGraphicFramePr>
        <p:xfrm>
          <a:off x="1268969" y="1548263"/>
          <a:ext cx="48339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" name="Equation" r:id="rId5" imgW="2933640" imgH="291960" progId="Equation.DSMT4">
                  <p:embed/>
                </p:oleObj>
              </mc:Choice>
              <mc:Fallback>
                <p:oleObj name="Equation" r:id="rId5" imgW="2933640" imgH="291960" progId="Equation.DSMT4">
                  <p:embed/>
                  <p:pic>
                    <p:nvPicPr>
                      <p:cNvPr id="104" name="Objeto 103">
                        <a:extLst>
                          <a:ext uri="{FF2B5EF4-FFF2-40B4-BE49-F238E27FC236}">
                            <a16:creationId xmlns:a16="http://schemas.microsoft.com/office/drawing/2014/main" xmlns="" id="{D6AFF83A-7E0E-4B4C-B573-4818C7756F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68969" y="1548263"/>
                        <a:ext cx="4833938" cy="484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5D9B4576-B77F-4F2A-B422-3529C8DFFED6}"/>
              </a:ext>
            </a:extLst>
          </p:cNvPr>
          <p:cNvSpPr txBox="1"/>
          <p:nvPr/>
        </p:nvSpPr>
        <p:spPr>
          <a:xfrm>
            <a:off x="1314736" y="2896724"/>
            <a:ext cx="7397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J. R. </a:t>
            </a:r>
            <a:r>
              <a:rPr lang="es-ES" sz="1400" dirty="0" err="1"/>
              <a:t>Albritton</a:t>
            </a:r>
            <a:r>
              <a:rPr lang="es-ES" sz="1400" dirty="0"/>
              <a:t>, E. A. Williams, I. B. Bernstein,, K. B. </a:t>
            </a:r>
            <a:r>
              <a:rPr lang="es-ES" sz="1400" dirty="0" err="1"/>
              <a:t>Swartz</a:t>
            </a:r>
            <a:r>
              <a:rPr lang="es-ES" sz="1400" dirty="0"/>
              <a:t>.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. 57 (1986).</a:t>
            </a:r>
          </a:p>
          <a:p>
            <a:r>
              <a:rPr lang="es-ES" sz="1400" b="1" dirty="0"/>
              <a:t>J. R. Sanmartin, J. R. Ramirez, R. </a:t>
            </a:r>
            <a:r>
              <a:rPr lang="es-ES" sz="1400" b="1" dirty="0" err="1"/>
              <a:t>Fernandez</a:t>
            </a:r>
            <a:r>
              <a:rPr lang="es-ES" sz="1400" b="1" dirty="0"/>
              <a:t>-Feria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</a:t>
            </a:r>
            <a:r>
              <a:rPr lang="es-ES" sz="1400" dirty="0" err="1"/>
              <a:t>Fluids</a:t>
            </a:r>
            <a:r>
              <a:rPr lang="es-ES" sz="1400" dirty="0"/>
              <a:t> B 2 (1990).</a:t>
            </a:r>
          </a:p>
          <a:p>
            <a:r>
              <a:rPr lang="es-ES" sz="1400" dirty="0"/>
              <a:t>G. </a:t>
            </a:r>
            <a:r>
              <a:rPr lang="es-ES" sz="1400" dirty="0" err="1"/>
              <a:t>Shultz</a:t>
            </a:r>
            <a:r>
              <a:rPr lang="es-ES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Plasmas, 36, (2007).</a:t>
            </a:r>
          </a:p>
          <a:p>
            <a:r>
              <a:rPr lang="es-ES" sz="1400" dirty="0"/>
              <a:t>……………………………………….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63D45DB5-D1E6-452B-B5C2-6550999AB6A0}"/>
              </a:ext>
            </a:extLst>
          </p:cNvPr>
          <p:cNvGrpSpPr/>
          <p:nvPr/>
        </p:nvGrpSpPr>
        <p:grpSpPr>
          <a:xfrm>
            <a:off x="467544" y="2252160"/>
            <a:ext cx="8160741" cy="387350"/>
            <a:chOff x="467544" y="2252160"/>
            <a:chExt cx="8160741" cy="387350"/>
          </a:xfrm>
        </p:grpSpPr>
        <p:sp>
          <p:nvSpPr>
            <p:cNvPr id="74" name="CuadroTexto 73">
              <a:extLst>
                <a:ext uri="{FF2B5EF4-FFF2-40B4-BE49-F238E27FC236}">
                  <a16:creationId xmlns:a16="http://schemas.microsoft.com/office/drawing/2014/main" xmlns="" id="{88A30B56-4ADB-49EF-BD56-07862B47D771}"/>
                </a:ext>
              </a:extLst>
            </p:cNvPr>
            <p:cNvSpPr txBox="1"/>
            <p:nvPr/>
          </p:nvSpPr>
          <p:spPr>
            <a:xfrm>
              <a:off x="467544" y="2276872"/>
              <a:ext cx="69487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Teoría cinética (Ecuación de Fokker-Planck) explica en parte el fallo:</a:t>
              </a:r>
              <a:endParaRPr lang="es-ES" sz="1200" dirty="0"/>
            </a:p>
          </p:txBody>
        </p:sp>
        <p:graphicFrame>
          <p:nvGraphicFramePr>
            <p:cNvPr id="77" name="Objeto 76">
              <a:extLst>
                <a:ext uri="{FF2B5EF4-FFF2-40B4-BE49-F238E27FC236}">
                  <a16:creationId xmlns:a16="http://schemas.microsoft.com/office/drawing/2014/main" xmlns="" id="{959A3532-3607-4A54-9F64-EF0349D1A9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84275492"/>
                </p:ext>
              </p:extLst>
            </p:nvPr>
          </p:nvGraphicFramePr>
          <p:xfrm>
            <a:off x="6804248" y="2252160"/>
            <a:ext cx="1824037" cy="38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58" name="Equation" r:id="rId7" imgW="1079280" imgH="228600" progId="Equation.DSMT4">
                    <p:embed/>
                  </p:oleObj>
                </mc:Choice>
                <mc:Fallback>
                  <p:oleObj name="Equation" r:id="rId7" imgW="1079280" imgH="228600" progId="Equation.DSMT4">
                    <p:embed/>
                    <p:pic>
                      <p:nvPicPr>
                        <p:cNvPr id="3" name="Objeto 2">
                          <a:extLst>
                            <a:ext uri="{FF2B5EF4-FFF2-40B4-BE49-F238E27FC236}">
                              <a16:creationId xmlns:a16="http://schemas.microsoft.com/office/drawing/2014/main" xmlns="" id="{F94B18B4-9477-4E8A-9A5F-7FAA28A5338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804248" y="2252160"/>
                          <a:ext cx="1824037" cy="3873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8" name="CuadroTexto 77">
            <a:extLst>
              <a:ext uri="{FF2B5EF4-FFF2-40B4-BE49-F238E27FC236}">
                <a16:creationId xmlns:a16="http://schemas.microsoft.com/office/drawing/2014/main" xmlns="" id="{44978241-DF58-4438-A3EC-754C76058AB0}"/>
              </a:ext>
            </a:extLst>
          </p:cNvPr>
          <p:cNvSpPr txBox="1"/>
          <p:nvPr/>
        </p:nvSpPr>
        <p:spPr>
          <a:xfrm>
            <a:off x="637904" y="945171"/>
            <a:ext cx="756084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Desde 1980,  …. evidencia experimental del fallo de la “formula ” de </a:t>
            </a:r>
            <a:r>
              <a:rPr lang="es-ES" sz="1800" dirty="0" err="1"/>
              <a:t>Spitzer-Harm</a:t>
            </a:r>
            <a:r>
              <a:rPr lang="es-ES" sz="1800" dirty="0"/>
              <a:t> para describir el flujo de calor</a:t>
            </a:r>
            <a:r>
              <a:rPr lang="es-ES" sz="1800"/>
              <a:t>: ¡flujo </a:t>
            </a:r>
            <a:r>
              <a:rPr lang="es-ES" sz="1800" dirty="0"/>
              <a:t>de </a:t>
            </a:r>
            <a:r>
              <a:rPr lang="es-ES" sz="1800"/>
              <a:t>calor inhibido!  </a:t>
            </a:r>
            <a:endParaRPr lang="es-ES" sz="1800" dirty="0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xmlns="" id="{728F1EA5-B060-4252-8E4B-09D02FE61E83}"/>
              </a:ext>
            </a:extLst>
          </p:cNvPr>
          <p:cNvSpPr txBox="1"/>
          <p:nvPr/>
        </p:nvSpPr>
        <p:spPr>
          <a:xfrm>
            <a:off x="467544" y="2564904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Modelos cinéticos teóricos de transporte auto-consistentes (convolución):</a:t>
            </a:r>
            <a:endParaRPr lang="es-ES" sz="1200" dirty="0"/>
          </a:p>
        </p:txBody>
      </p:sp>
      <p:sp>
        <p:nvSpPr>
          <p:cNvPr id="80" name="Flecha: hacia abajo 79">
            <a:extLst>
              <a:ext uri="{FF2B5EF4-FFF2-40B4-BE49-F238E27FC236}">
                <a16:creationId xmlns:a16="http://schemas.microsoft.com/office/drawing/2014/main" xmlns="" id="{B640A854-A278-493E-A2CC-F141170C0980}"/>
              </a:ext>
            </a:extLst>
          </p:cNvPr>
          <p:cNvSpPr/>
          <p:nvPr/>
        </p:nvSpPr>
        <p:spPr bwMode="auto">
          <a:xfrm>
            <a:off x="2121916" y="4939400"/>
            <a:ext cx="215933" cy="28997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xmlns="" id="{A87BFBD3-4CBD-4053-8D62-CBACA5559409}"/>
              </a:ext>
            </a:extLst>
          </p:cNvPr>
          <p:cNvSpPr txBox="1"/>
          <p:nvPr/>
        </p:nvSpPr>
        <p:spPr>
          <a:xfrm>
            <a:off x="4139952" y="4962260"/>
            <a:ext cx="4824536" cy="1384995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L. Cowie and C. F. McKee, </a:t>
            </a:r>
            <a:r>
              <a:rPr lang="en-US" sz="1400" dirty="0" err="1"/>
              <a:t>Astrophys</a:t>
            </a:r>
            <a:r>
              <a:rPr lang="en-US" sz="1400" dirty="0"/>
              <a:t>. J. 211, (1977).</a:t>
            </a:r>
          </a:p>
          <a:p>
            <a:r>
              <a:rPr lang="en-US" sz="1400" dirty="0"/>
              <a:t>C. E. Max, C. F. McKee, and W. C. Mead, Phys. Fluids 23, (1980).</a:t>
            </a:r>
          </a:p>
          <a:p>
            <a:r>
              <a:rPr lang="en-US" sz="1400" b="1" dirty="0"/>
              <a:t>J. Sanz and J. R. </a:t>
            </a:r>
            <a:r>
              <a:rPr lang="en-US" sz="1400" b="1" dirty="0" err="1"/>
              <a:t>Sanmartín</a:t>
            </a:r>
            <a:r>
              <a:rPr lang="en-US" sz="1400" dirty="0"/>
              <a:t>, Fluids 26, (1983).</a:t>
            </a:r>
          </a:p>
          <a:p>
            <a:r>
              <a:rPr lang="en-US" sz="1400" dirty="0"/>
              <a:t>……………………………………</a:t>
            </a:r>
          </a:p>
          <a:p>
            <a:endParaRPr lang="es-ES" sz="1400" dirty="0"/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xmlns="" id="{AB81517F-8E47-4F22-B670-A5250AD2985E}"/>
              </a:ext>
            </a:extLst>
          </p:cNvPr>
          <p:cNvSpPr txBox="1"/>
          <p:nvPr/>
        </p:nvSpPr>
        <p:spPr>
          <a:xfrm>
            <a:off x="467544" y="3635732"/>
            <a:ext cx="82449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Actualmente el problema de la “fórmula” para el flujo de calor no está resuelto:  </a:t>
            </a:r>
          </a:p>
        </p:txBody>
      </p:sp>
      <p:graphicFrame>
        <p:nvGraphicFramePr>
          <p:cNvPr id="83" name="Objeto 82">
            <a:extLst>
              <a:ext uri="{FF2B5EF4-FFF2-40B4-BE49-F238E27FC236}">
                <a16:creationId xmlns:a16="http://schemas.microsoft.com/office/drawing/2014/main" xmlns="" id="{CA643448-545C-4336-AE0E-49F0EEA32C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788039"/>
              </p:ext>
            </p:extLst>
          </p:nvPr>
        </p:nvGraphicFramePr>
        <p:xfrm>
          <a:off x="555071" y="4077072"/>
          <a:ext cx="3349625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9" name="Equation" r:id="rId9" imgW="2031840" imgH="495000" progId="Equation.DSMT4">
                  <p:embed/>
                </p:oleObj>
              </mc:Choice>
              <mc:Fallback>
                <p:oleObj name="Equation" r:id="rId9" imgW="2031840" imgH="495000" progId="Equation.DSMT4">
                  <p:embed/>
                  <p:pic>
                    <p:nvPicPr>
                      <p:cNvPr id="58" name="Objeto 57">
                        <a:extLst>
                          <a:ext uri="{FF2B5EF4-FFF2-40B4-BE49-F238E27FC236}">
                            <a16:creationId xmlns:a16="http://schemas.microsoft.com/office/drawing/2014/main" xmlns="" id="{A65A575C-5A0E-48F8-9A76-7BCA91BDF7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5071" y="4077072"/>
                        <a:ext cx="3349625" cy="8175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CuadroTexto 83">
            <a:extLst>
              <a:ext uri="{FF2B5EF4-FFF2-40B4-BE49-F238E27FC236}">
                <a16:creationId xmlns:a16="http://schemas.microsoft.com/office/drawing/2014/main" xmlns="" id="{11D9C021-CDAC-4D44-9283-AD9C04678D83}"/>
              </a:ext>
            </a:extLst>
          </p:cNvPr>
          <p:cNvSpPr txBox="1"/>
          <p:nvPr/>
        </p:nvSpPr>
        <p:spPr>
          <a:xfrm>
            <a:off x="383276" y="5224819"/>
            <a:ext cx="3716414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Códigos de simulación hidrodinámica</a:t>
            </a:r>
            <a:endParaRPr lang="es-ES" sz="1200" dirty="0"/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xmlns="" id="{DFB22D7E-FD31-45B0-B806-620C0D6D7F36}"/>
              </a:ext>
            </a:extLst>
          </p:cNvPr>
          <p:cNvSpPr txBox="1"/>
          <p:nvPr/>
        </p:nvSpPr>
        <p:spPr>
          <a:xfrm>
            <a:off x="405940" y="5682813"/>
            <a:ext cx="3716414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Códigos de simulación Fokker-Planck</a:t>
            </a:r>
            <a:endParaRPr lang="es-ES" sz="1200" dirty="0"/>
          </a:p>
        </p:txBody>
      </p:sp>
      <p:sp>
        <p:nvSpPr>
          <p:cNvPr id="86" name="Flecha: a la derecha 85">
            <a:extLst>
              <a:ext uri="{FF2B5EF4-FFF2-40B4-BE49-F238E27FC236}">
                <a16:creationId xmlns:a16="http://schemas.microsoft.com/office/drawing/2014/main" xmlns="" id="{66FD21F7-B92B-4391-B0C6-AB17255AD79F}"/>
              </a:ext>
            </a:extLst>
          </p:cNvPr>
          <p:cNvSpPr/>
          <p:nvPr/>
        </p:nvSpPr>
        <p:spPr bwMode="auto">
          <a:xfrm>
            <a:off x="3904696" y="4365104"/>
            <a:ext cx="379272" cy="19442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xmlns="" id="{3989C7B4-7D27-43C4-8CC8-DC20F7A8A933}"/>
              </a:ext>
            </a:extLst>
          </p:cNvPr>
          <p:cNvSpPr txBox="1"/>
          <p:nvPr/>
        </p:nvSpPr>
        <p:spPr>
          <a:xfrm>
            <a:off x="4249439" y="4286100"/>
            <a:ext cx="370693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Modelos teóricos hidrodinámicos 1D:</a:t>
            </a:r>
            <a:endParaRPr lang="es-ES" sz="1200" dirty="0"/>
          </a:p>
        </p:txBody>
      </p:sp>
      <p:sp>
        <p:nvSpPr>
          <p:cNvPr id="90" name="Flecha: hacia abajo 89">
            <a:extLst>
              <a:ext uri="{FF2B5EF4-FFF2-40B4-BE49-F238E27FC236}">
                <a16:creationId xmlns:a16="http://schemas.microsoft.com/office/drawing/2014/main" xmlns="" id="{1984656A-5182-4287-9D6D-59B8EA74F512}"/>
              </a:ext>
            </a:extLst>
          </p:cNvPr>
          <p:cNvSpPr/>
          <p:nvPr/>
        </p:nvSpPr>
        <p:spPr bwMode="auto">
          <a:xfrm>
            <a:off x="5886974" y="4642068"/>
            <a:ext cx="215933" cy="28997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FF3EB8D1-C93C-4563-8153-C271DDB63964}"/>
              </a:ext>
            </a:extLst>
          </p:cNvPr>
          <p:cNvGrpSpPr/>
          <p:nvPr/>
        </p:nvGrpSpPr>
        <p:grpSpPr>
          <a:xfrm>
            <a:off x="3107446" y="1923419"/>
            <a:ext cx="4815111" cy="446637"/>
            <a:chOff x="3107446" y="1923419"/>
            <a:chExt cx="4815111" cy="446637"/>
          </a:xfrm>
        </p:grpSpPr>
        <p:sp>
          <p:nvSpPr>
            <p:cNvPr id="3" name="Flecha: doblada hacia arriba 2">
              <a:extLst>
                <a:ext uri="{FF2B5EF4-FFF2-40B4-BE49-F238E27FC236}">
                  <a16:creationId xmlns:a16="http://schemas.microsoft.com/office/drawing/2014/main" xmlns="" id="{E44A2BF9-2E73-462C-B8F9-B07AB862D523}"/>
                </a:ext>
              </a:extLst>
            </p:cNvPr>
            <p:cNvSpPr/>
            <p:nvPr/>
          </p:nvSpPr>
          <p:spPr bwMode="auto">
            <a:xfrm rot="5400000">
              <a:off x="3700978" y="2092022"/>
              <a:ext cx="225684" cy="144016"/>
            </a:xfrm>
            <a:prstGeom prst="bentUp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4" name="Cerrar llave 3">
              <a:extLst>
                <a:ext uri="{FF2B5EF4-FFF2-40B4-BE49-F238E27FC236}">
                  <a16:creationId xmlns:a16="http://schemas.microsoft.com/office/drawing/2014/main" xmlns="" id="{B1817905-6C8F-4064-A3B8-A0F0F5C20657}"/>
                </a:ext>
              </a:extLst>
            </p:cNvPr>
            <p:cNvSpPr/>
            <p:nvPr/>
          </p:nvSpPr>
          <p:spPr bwMode="auto">
            <a:xfrm rot="5400000">
              <a:off x="3698093" y="1332772"/>
              <a:ext cx="139244" cy="1320538"/>
            </a:xfrm>
            <a:prstGeom prst="rightBrac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xmlns="" id="{5727C1DF-1CD6-42B9-9C6A-0F5BA22CB87E}"/>
                </a:ext>
              </a:extLst>
            </p:cNvPr>
            <p:cNvSpPr txBox="1"/>
            <p:nvPr/>
          </p:nvSpPr>
          <p:spPr>
            <a:xfrm>
              <a:off x="3830747" y="2031502"/>
              <a:ext cx="4091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Flujo máximo de energía de electrones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47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8" grpId="0" animBg="1"/>
      <p:bldP spid="79" grpId="0"/>
      <p:bldP spid="80" grpId="0" animBg="1"/>
      <p:bldP spid="81" grpId="0" animBg="1"/>
      <p:bldP spid="82" grpId="0" animBg="1"/>
      <p:bldP spid="84" grpId="0" animBg="1"/>
      <p:bldP spid="85" grpId="0" animBg="1"/>
      <p:bldP spid="86" grpId="0" animBg="1"/>
      <p:bldP spid="87" grpId="0" animBg="1"/>
      <p:bldP spid="9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19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FBC3228-597B-4424-867B-49905117F021}"/>
              </a:ext>
            </a:extLst>
          </p:cNvPr>
          <p:cNvSpPr txBox="1"/>
          <p:nvPr/>
        </p:nvSpPr>
        <p:spPr>
          <a:xfrm>
            <a:off x="899592" y="2564904"/>
            <a:ext cx="763284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ES" sz="3200" b="1" dirty="0"/>
              <a:t>Inestabilidades hidrodinámicas</a:t>
            </a:r>
          </a:p>
        </p:txBody>
      </p:sp>
    </p:spTree>
    <p:extLst>
      <p:ext uri="{BB962C8B-B14F-4D97-AF65-F5344CB8AC3E}">
        <p14:creationId xmlns:p14="http://schemas.microsoft.com/office/powerpoint/2010/main" val="180156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20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xmlns="" id="{91AE7B3F-C954-42BC-A7D4-A4A1A25E4BB8}"/>
              </a:ext>
            </a:extLst>
          </p:cNvPr>
          <p:cNvSpPr txBox="1"/>
          <p:nvPr/>
        </p:nvSpPr>
        <p:spPr>
          <a:xfrm>
            <a:off x="323528" y="692696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Inestabilidad de Rayleigh-Taylor (clásica *)</a:t>
            </a:r>
            <a:endParaRPr lang="es-ES" sz="2000" dirty="0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xmlns="" id="{8CE659BD-1922-4BD1-8EB6-A37B062FF4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200167"/>
              </p:ext>
            </p:extLst>
          </p:nvPr>
        </p:nvGraphicFramePr>
        <p:xfrm>
          <a:off x="2533650" y="1230313"/>
          <a:ext cx="270986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74" name="Equation" r:id="rId9" imgW="1536480" imgH="380880" progId="Equation.DSMT4">
                  <p:embed/>
                </p:oleObj>
              </mc:Choice>
              <mc:Fallback>
                <p:oleObj name="Equation" r:id="rId9" imgW="153648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33650" y="1230313"/>
                        <a:ext cx="2709863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xmlns="" id="{DCEC095C-5FA0-4F88-9832-739BD77C4F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473160"/>
              </p:ext>
            </p:extLst>
          </p:nvPr>
        </p:nvGraphicFramePr>
        <p:xfrm>
          <a:off x="5613400" y="1306513"/>
          <a:ext cx="10334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75" name="Equation" r:id="rId11" imgW="507960" imgH="241200" progId="Equation.DSMT4">
                  <p:embed/>
                </p:oleObj>
              </mc:Choice>
              <mc:Fallback>
                <p:oleObj name="Equation" r:id="rId11" imgW="5079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13400" y="1306513"/>
                        <a:ext cx="1033463" cy="490537"/>
                      </a:xfrm>
                      <a:prstGeom prst="rect">
                        <a:avLst/>
                      </a:prstGeom>
                      <a:ln w="158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FC6BCC9C-8209-4E7C-82CD-8FB92F49D496}"/>
              </a:ext>
            </a:extLst>
          </p:cNvPr>
          <p:cNvGrpSpPr/>
          <p:nvPr/>
        </p:nvGrpSpPr>
        <p:grpSpPr>
          <a:xfrm>
            <a:off x="5399725" y="2042139"/>
            <a:ext cx="3354264" cy="1516357"/>
            <a:chOff x="5076241" y="2042139"/>
            <a:chExt cx="3354264" cy="1516357"/>
          </a:xfrm>
        </p:grpSpPr>
        <p:grpSp>
          <p:nvGrpSpPr>
            <p:cNvPr id="91" name="Group 85">
              <a:extLst>
                <a:ext uri="{FF2B5EF4-FFF2-40B4-BE49-F238E27FC236}">
                  <a16:creationId xmlns:a16="http://schemas.microsoft.com/office/drawing/2014/main" xmlns="" id="{26752148-DA0B-4AD3-AC66-6C27972984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76241" y="2042139"/>
              <a:ext cx="2279797" cy="1374089"/>
              <a:chOff x="3349" y="1227"/>
              <a:chExt cx="1119" cy="707"/>
            </a:xfrm>
          </p:grpSpPr>
          <p:grpSp>
            <p:nvGrpSpPr>
              <p:cNvPr id="92" name="Group 71">
                <a:extLst>
                  <a:ext uri="{FF2B5EF4-FFF2-40B4-BE49-F238E27FC236}">
                    <a16:creationId xmlns:a16="http://schemas.microsoft.com/office/drawing/2014/main" xmlns="" id="{81168398-81D7-485E-98DE-632D8441E9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49" y="1227"/>
                <a:ext cx="1119" cy="632"/>
                <a:chOff x="3349" y="1227"/>
                <a:chExt cx="1119" cy="632"/>
              </a:xfrm>
            </p:grpSpPr>
            <p:sp>
              <p:nvSpPr>
                <p:cNvPr id="98" name="Line 38">
                  <a:extLst>
                    <a:ext uri="{FF2B5EF4-FFF2-40B4-BE49-F238E27FC236}">
                      <a16:creationId xmlns:a16="http://schemas.microsoft.com/office/drawing/2014/main" xmlns="" id="{9C8BFEB8-C6EC-44D7-B09C-DD101E5890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24" y="1706"/>
                  <a:ext cx="771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9" name="Line 39">
                  <a:extLst>
                    <a:ext uri="{FF2B5EF4-FFF2-40B4-BE49-F238E27FC236}">
                      <a16:creationId xmlns:a16="http://schemas.microsoft.com/office/drawing/2014/main" xmlns="" id="{B03000BA-A2D2-436F-AC63-706DE53C51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74" y="1227"/>
                  <a:ext cx="0" cy="49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grpSp>
              <p:nvGrpSpPr>
                <p:cNvPr id="100" name="Group 70">
                  <a:extLst>
                    <a:ext uri="{FF2B5EF4-FFF2-40B4-BE49-F238E27FC236}">
                      <a16:creationId xmlns:a16="http://schemas.microsoft.com/office/drawing/2014/main" xmlns="" id="{2D36AA71-E4E9-4C48-A821-0287D74B00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49" y="1343"/>
                  <a:ext cx="1119" cy="516"/>
                  <a:chOff x="3349" y="1343"/>
                  <a:chExt cx="1119" cy="516"/>
                </a:xfrm>
              </p:grpSpPr>
              <p:graphicFrame>
                <p:nvGraphicFramePr>
                  <p:cNvPr id="101" name="Object 40">
                    <a:extLst>
                      <a:ext uri="{FF2B5EF4-FFF2-40B4-BE49-F238E27FC236}">
                        <a16:creationId xmlns:a16="http://schemas.microsoft.com/office/drawing/2014/main" xmlns="" id="{2A3032C0-AB3C-414B-9170-D6C2DD408B58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90846873"/>
                      </p:ext>
                    </p:extLst>
                  </p:nvPr>
                </p:nvGraphicFramePr>
                <p:xfrm>
                  <a:off x="3349" y="1344"/>
                  <a:ext cx="110" cy="14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8676" name="Equation" r:id="rId13" imgW="126720" imgH="164880" progId="Equation.DSMT4">
                          <p:embed/>
                        </p:oleObj>
                      </mc:Choice>
                      <mc:Fallback>
                        <p:oleObj name="Equation" r:id="rId13" imgW="126720" imgH="164880" progId="Equation.DSMT4">
                          <p:embed/>
                          <p:pic>
                            <p:nvPicPr>
                              <p:cNvPr id="357416" name="Object 40">
                                <a:extLst>
                                  <a:ext uri="{FF2B5EF4-FFF2-40B4-BE49-F238E27FC236}">
                                    <a16:creationId xmlns:a16="http://schemas.microsoft.com/office/drawing/2014/main" xmlns="" id="{ECE415E4-D29E-4C5E-B6D7-467AA59EB5D8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349" y="1344"/>
                                <a:ext cx="110" cy="14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02" name="Object 41">
                    <a:extLst>
                      <a:ext uri="{FF2B5EF4-FFF2-40B4-BE49-F238E27FC236}">
                        <a16:creationId xmlns:a16="http://schemas.microsoft.com/office/drawing/2014/main" xmlns="" id="{122A4FE7-0EC6-4A78-ADBA-89BD6DEB92AB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76046159"/>
                      </p:ext>
                    </p:extLst>
                  </p:nvPr>
                </p:nvGraphicFramePr>
                <p:xfrm>
                  <a:off x="3823" y="1712"/>
                  <a:ext cx="105" cy="14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8677" name="Equation" r:id="rId15" imgW="126720" imgH="177480" progId="Equation.DSMT4">
                          <p:embed/>
                        </p:oleObj>
                      </mc:Choice>
                      <mc:Fallback>
                        <p:oleObj name="Equation" r:id="rId15" imgW="126720" imgH="177480" progId="Equation.DSMT4">
                          <p:embed/>
                          <p:pic>
                            <p:nvPicPr>
                              <p:cNvPr id="357417" name="Object 41">
                                <a:extLst>
                                  <a:ext uri="{FF2B5EF4-FFF2-40B4-BE49-F238E27FC236}">
                                    <a16:creationId xmlns:a16="http://schemas.microsoft.com/office/drawing/2014/main" xmlns="" id="{FEEE1561-0E8E-470F-AD78-B041484785F4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823" y="1712"/>
                                <a:ext cx="105" cy="14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pSp>
                <p:nvGrpSpPr>
                  <p:cNvPr id="103" name="Group 45">
                    <a:extLst>
                      <a:ext uri="{FF2B5EF4-FFF2-40B4-BE49-F238E27FC236}">
                        <a16:creationId xmlns:a16="http://schemas.microsoft.com/office/drawing/2014/main" xmlns="" id="{B62BDB9D-9809-4FB5-984D-10DD203307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70" y="1343"/>
                    <a:ext cx="771" cy="363"/>
                    <a:chOff x="3515" y="1298"/>
                    <a:chExt cx="771" cy="363"/>
                  </a:xfrm>
                </p:grpSpPr>
                <p:sp>
                  <p:nvSpPr>
                    <p:cNvPr id="106" name="Freeform 42">
                      <a:extLst>
                        <a:ext uri="{FF2B5EF4-FFF2-40B4-BE49-F238E27FC236}">
                          <a16:creationId xmlns:a16="http://schemas.microsoft.com/office/drawing/2014/main" xmlns="" id="{E537D0FC-67D6-467D-BEAE-0C1547EAA33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15" y="1298"/>
                      <a:ext cx="771" cy="363"/>
                    </a:xfrm>
                    <a:custGeom>
                      <a:avLst/>
                      <a:gdLst>
                        <a:gd name="T0" fmla="*/ 0 w 771"/>
                        <a:gd name="T1" fmla="*/ 363 h 363"/>
                        <a:gd name="T2" fmla="*/ 181 w 771"/>
                        <a:gd name="T3" fmla="*/ 227 h 363"/>
                        <a:gd name="T4" fmla="*/ 454 w 771"/>
                        <a:gd name="T5" fmla="*/ 91 h 363"/>
                        <a:gd name="T6" fmla="*/ 771 w 771"/>
                        <a:gd name="T7" fmla="*/ 0 h 3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71" h="363">
                          <a:moveTo>
                            <a:pt x="0" y="363"/>
                          </a:moveTo>
                          <a:cubicBezTo>
                            <a:pt x="52" y="317"/>
                            <a:pt x="105" y="272"/>
                            <a:pt x="181" y="227"/>
                          </a:cubicBezTo>
                          <a:cubicBezTo>
                            <a:pt x="257" y="182"/>
                            <a:pt x="356" y="129"/>
                            <a:pt x="454" y="91"/>
                          </a:cubicBezTo>
                          <a:cubicBezTo>
                            <a:pt x="552" y="53"/>
                            <a:pt x="661" y="26"/>
                            <a:pt x="771" y="0"/>
                          </a:cubicBezTo>
                        </a:path>
                      </a:pathLst>
                    </a:custGeom>
                    <a:noFill/>
                    <a:ln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  <p:sp>
                  <p:nvSpPr>
                    <p:cNvPr id="107" name="Freeform 44">
                      <a:extLst>
                        <a:ext uri="{FF2B5EF4-FFF2-40B4-BE49-F238E27FC236}">
                          <a16:creationId xmlns:a16="http://schemas.microsoft.com/office/drawing/2014/main" xmlns="" id="{060038A2-3305-4F8B-8629-B13D10A9D0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15" y="1374"/>
                      <a:ext cx="771" cy="287"/>
                    </a:xfrm>
                    <a:custGeom>
                      <a:avLst/>
                      <a:gdLst>
                        <a:gd name="T0" fmla="*/ 0 w 771"/>
                        <a:gd name="T1" fmla="*/ 287 h 287"/>
                        <a:gd name="T2" fmla="*/ 181 w 771"/>
                        <a:gd name="T3" fmla="*/ 151 h 287"/>
                        <a:gd name="T4" fmla="*/ 499 w 771"/>
                        <a:gd name="T5" fmla="*/ 15 h 287"/>
                        <a:gd name="T6" fmla="*/ 771 w 771"/>
                        <a:gd name="T7" fmla="*/ 60 h 28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71" h="287">
                          <a:moveTo>
                            <a:pt x="0" y="287"/>
                          </a:moveTo>
                          <a:cubicBezTo>
                            <a:pt x="49" y="241"/>
                            <a:pt x="98" y="196"/>
                            <a:pt x="181" y="151"/>
                          </a:cubicBezTo>
                          <a:cubicBezTo>
                            <a:pt x="264" y="106"/>
                            <a:pt x="401" y="30"/>
                            <a:pt x="499" y="15"/>
                          </a:cubicBezTo>
                          <a:cubicBezTo>
                            <a:pt x="597" y="0"/>
                            <a:pt x="684" y="30"/>
                            <a:pt x="771" y="60"/>
                          </a:cubicBezTo>
                        </a:path>
                      </a:pathLst>
                    </a:custGeom>
                    <a:noFill/>
                    <a:ln w="6350" cap="flat" cmpd="sng">
                      <a:solidFill>
                        <a:schemeClr val="tx1"/>
                      </a:solidFill>
                      <a:prstDash val="dash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s-ES"/>
                    </a:p>
                  </p:txBody>
                </p:sp>
              </p:grpSp>
              <p:sp>
                <p:nvSpPr>
                  <p:cNvPr id="104" name="Line 46">
                    <a:extLst>
                      <a:ext uri="{FF2B5EF4-FFF2-40B4-BE49-F238E27FC236}">
                        <a16:creationId xmlns:a16="http://schemas.microsoft.com/office/drawing/2014/main" xmlns="" id="{4530EAEF-E276-4AC9-AA00-882CAC8237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41" y="1480"/>
                    <a:ext cx="227" cy="0"/>
                  </a:xfrm>
                  <a:prstGeom prst="line">
                    <a:avLst/>
                  </a:prstGeom>
                  <a:noFill/>
                  <a:ln w="15875">
                    <a:solidFill>
                      <a:schemeClr val="tx1"/>
                    </a:solidFill>
                    <a:round/>
                    <a:headEnd type="none" w="sm" len="sm"/>
                    <a:tailEnd type="triangl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</p:grpSp>
          </p:grpSp>
          <p:grpSp>
            <p:nvGrpSpPr>
              <p:cNvPr id="93" name="Group 84">
                <a:extLst>
                  <a:ext uri="{FF2B5EF4-FFF2-40B4-BE49-F238E27FC236}">
                    <a16:creationId xmlns:a16="http://schemas.microsoft.com/office/drawing/2014/main" xmlns="" id="{ED83DE92-C767-4428-BA2A-0A55F21251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34" y="1477"/>
                <a:ext cx="576" cy="457"/>
                <a:chOff x="3734" y="1477"/>
                <a:chExt cx="576" cy="457"/>
              </a:xfrm>
            </p:grpSpPr>
            <p:sp>
              <p:nvSpPr>
                <p:cNvPr id="94" name="Freeform 80">
                  <a:extLst>
                    <a:ext uri="{FF2B5EF4-FFF2-40B4-BE49-F238E27FC236}">
                      <a16:creationId xmlns:a16="http://schemas.microsoft.com/office/drawing/2014/main" xmlns="" id="{CF2BB368-8758-4B67-9034-23F3AE7E29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4" y="1477"/>
                  <a:ext cx="408" cy="280"/>
                </a:xfrm>
                <a:custGeom>
                  <a:avLst/>
                  <a:gdLst>
                    <a:gd name="T0" fmla="*/ 0 w 408"/>
                    <a:gd name="T1" fmla="*/ 53 h 280"/>
                    <a:gd name="T2" fmla="*/ 136 w 408"/>
                    <a:gd name="T3" fmla="*/ 8 h 280"/>
                    <a:gd name="T4" fmla="*/ 317 w 408"/>
                    <a:gd name="T5" fmla="*/ 99 h 280"/>
                    <a:gd name="T6" fmla="*/ 408 w 408"/>
                    <a:gd name="T7" fmla="*/ 280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8" h="280">
                      <a:moveTo>
                        <a:pt x="0" y="53"/>
                      </a:moveTo>
                      <a:cubicBezTo>
                        <a:pt x="41" y="26"/>
                        <a:pt x="83" y="0"/>
                        <a:pt x="136" y="8"/>
                      </a:cubicBezTo>
                      <a:cubicBezTo>
                        <a:pt x="189" y="16"/>
                        <a:pt x="272" y="54"/>
                        <a:pt x="317" y="99"/>
                      </a:cubicBezTo>
                      <a:cubicBezTo>
                        <a:pt x="362" y="144"/>
                        <a:pt x="385" y="212"/>
                        <a:pt x="408" y="280"/>
                      </a:cubicBezTo>
                    </a:path>
                  </a:pathLst>
                </a:custGeom>
                <a:noFill/>
                <a:ln w="6350" cap="flat" cmpd="sng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6" name="Line 82">
                  <a:extLst>
                    <a:ext uri="{FF2B5EF4-FFF2-40B4-BE49-F238E27FC236}">
                      <a16:creationId xmlns:a16="http://schemas.microsoft.com/office/drawing/2014/main" xmlns="" id="{F8877C61-9DCC-4125-98C7-EC7DFF0E4D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05" y="1616"/>
                  <a:ext cx="16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graphicFrame>
              <p:nvGraphicFramePr>
                <p:cNvPr id="97" name="Object 83">
                  <a:extLst>
                    <a:ext uri="{FF2B5EF4-FFF2-40B4-BE49-F238E27FC236}">
                      <a16:creationId xmlns:a16="http://schemas.microsoft.com/office/drawing/2014/main" xmlns="" id="{4CDF2656-ABD0-47AD-AF76-428A4E3D55A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1814528"/>
                    </p:ext>
                  </p:extLst>
                </p:nvPr>
              </p:nvGraphicFramePr>
              <p:xfrm>
                <a:off x="4022" y="1749"/>
                <a:ext cx="288" cy="18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8678" name="Equation" r:id="rId17" imgW="355320" imgH="228600" progId="Equation.DSMT4">
                        <p:embed/>
                      </p:oleObj>
                    </mc:Choice>
                    <mc:Fallback>
                      <p:oleObj name="Equation" r:id="rId17" imgW="355320" imgH="228600" progId="Equation.DSMT4">
                        <p:embed/>
                        <p:pic>
                          <p:nvPicPr>
                            <p:cNvPr id="357459" name="Object 83">
                              <a:extLst>
                                <a:ext uri="{FF2B5EF4-FFF2-40B4-BE49-F238E27FC236}">
                                  <a16:creationId xmlns:a16="http://schemas.microsoft.com/office/drawing/2014/main" xmlns="" id="{6C787EAF-912B-4C90-AD08-C04EAB60110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022" y="1749"/>
                              <a:ext cx="288" cy="18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xmlns="" id="{361F5D31-2678-4416-8546-1402636C6393}"/>
                </a:ext>
              </a:extLst>
            </p:cNvPr>
            <p:cNvSpPr txBox="1"/>
            <p:nvPr/>
          </p:nvSpPr>
          <p:spPr>
            <a:xfrm>
              <a:off x="7320245" y="2376050"/>
              <a:ext cx="11102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Viscosidad</a:t>
              </a:r>
            </a:p>
          </p:txBody>
        </p:sp>
        <p:sp>
          <p:nvSpPr>
            <p:cNvPr id="108" name="CuadroTexto 107">
              <a:extLst>
                <a:ext uri="{FF2B5EF4-FFF2-40B4-BE49-F238E27FC236}">
                  <a16:creationId xmlns:a16="http://schemas.microsoft.com/office/drawing/2014/main" xmlns="" id="{4AA42402-C05A-400C-B462-BD060DB1356B}"/>
                </a:ext>
              </a:extLst>
            </p:cNvPr>
            <p:cNvSpPr txBox="1"/>
            <p:nvPr/>
          </p:nvSpPr>
          <p:spPr>
            <a:xfrm>
              <a:off x="6915970" y="2604389"/>
              <a:ext cx="103975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Tensión superficial.</a:t>
              </a:r>
            </a:p>
            <a:p>
              <a:r>
                <a:rPr lang="es-ES" sz="1400" dirty="0" err="1"/>
                <a:t>nº</a:t>
              </a:r>
              <a:r>
                <a:rPr lang="es-ES" sz="1400" dirty="0"/>
                <a:t> de onda marginal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F14504A9-EC48-4F0B-9BC8-9D3CE64047F5}"/>
              </a:ext>
            </a:extLst>
          </p:cNvPr>
          <p:cNvGrpSpPr/>
          <p:nvPr/>
        </p:nvGrpSpPr>
        <p:grpSpPr>
          <a:xfrm>
            <a:off x="2244917" y="2201865"/>
            <a:ext cx="2158651" cy="1062685"/>
            <a:chOff x="2454717" y="2001846"/>
            <a:chExt cx="2158651" cy="1062685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6EEE0B84-A9E6-496A-9774-09DC6869E0E9}"/>
                </a:ext>
              </a:extLst>
            </p:cNvPr>
            <p:cNvGrpSpPr/>
            <p:nvPr/>
          </p:nvGrpSpPr>
          <p:grpSpPr>
            <a:xfrm>
              <a:off x="2454717" y="2001846"/>
              <a:ext cx="2158651" cy="1062685"/>
              <a:chOff x="2454717" y="2001846"/>
              <a:chExt cx="2158651" cy="1062685"/>
            </a:xfrm>
          </p:grpSpPr>
          <p:grpSp>
            <p:nvGrpSpPr>
              <p:cNvPr id="74" name="Group 67">
                <a:extLst>
                  <a:ext uri="{FF2B5EF4-FFF2-40B4-BE49-F238E27FC236}">
                    <a16:creationId xmlns:a16="http://schemas.microsoft.com/office/drawing/2014/main" xmlns="" id="{E5E591E4-E833-43E8-86AC-85462BF60A5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454717" y="2001846"/>
                <a:ext cx="2158651" cy="1062685"/>
                <a:chOff x="1751" y="1117"/>
                <a:chExt cx="1038" cy="511"/>
              </a:xfrm>
            </p:grpSpPr>
            <p:sp>
              <p:nvSpPr>
                <p:cNvPr id="75" name="Line 23">
                  <a:extLst>
                    <a:ext uri="{FF2B5EF4-FFF2-40B4-BE49-F238E27FC236}">
                      <a16:creationId xmlns:a16="http://schemas.microsoft.com/office/drawing/2014/main" xmlns="" id="{643371D1-C739-431B-B345-B53B8AF78F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82" y="1253"/>
                  <a:ext cx="109" cy="4"/>
                </a:xfrm>
                <a:prstGeom prst="line">
                  <a:avLst/>
                </a:prstGeom>
                <a:noFill/>
                <a:ln w="635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76" name="Line 24">
                  <a:extLst>
                    <a:ext uri="{FF2B5EF4-FFF2-40B4-BE49-F238E27FC236}">
                      <a16:creationId xmlns:a16="http://schemas.microsoft.com/office/drawing/2014/main" xmlns="" id="{EA7032A0-F570-4655-BAAC-BA9208B673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86" y="1283"/>
                  <a:ext cx="181" cy="0"/>
                </a:xfrm>
                <a:prstGeom prst="line">
                  <a:avLst/>
                </a:prstGeom>
                <a:noFill/>
                <a:ln w="635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77" name="Line 29">
                  <a:extLst>
                    <a:ext uri="{FF2B5EF4-FFF2-40B4-BE49-F238E27FC236}">
                      <a16:creationId xmlns:a16="http://schemas.microsoft.com/office/drawing/2014/main" xmlns="" id="{BB0A9E3E-34F3-4431-B3F7-2EF343BE2F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5" y="1333"/>
                  <a:ext cx="0" cy="138"/>
                </a:xfrm>
                <a:prstGeom prst="line">
                  <a:avLst/>
                </a:prstGeom>
                <a:noFill/>
                <a:ln w="635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grpSp>
              <p:nvGrpSpPr>
                <p:cNvPr id="78" name="Group 66">
                  <a:extLst>
                    <a:ext uri="{FF2B5EF4-FFF2-40B4-BE49-F238E27FC236}">
                      <a16:creationId xmlns:a16="http://schemas.microsoft.com/office/drawing/2014/main" xmlns="" id="{DF1FE1BB-5F7A-47CF-B6AC-C9734C6437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51" y="1117"/>
                  <a:ext cx="1038" cy="511"/>
                  <a:chOff x="1751" y="1117"/>
                  <a:chExt cx="1038" cy="511"/>
                </a:xfrm>
              </p:grpSpPr>
              <p:pic>
                <p:nvPicPr>
                  <p:cNvPr id="79" name="Picture 18">
                    <a:extLst>
                      <a:ext uri="{FF2B5EF4-FFF2-40B4-BE49-F238E27FC236}">
                        <a16:creationId xmlns:a16="http://schemas.microsoft.com/office/drawing/2014/main" xmlns="" id="{0AA70CBA-1833-4195-8887-57C32EF2FFC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27" y="1117"/>
                    <a:ext cx="862" cy="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6350">
                        <a:solidFill>
                          <a:schemeClr val="bg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80" name="Line 17">
                    <a:extLst>
                      <a:ext uri="{FF2B5EF4-FFF2-40B4-BE49-F238E27FC236}">
                        <a16:creationId xmlns:a16="http://schemas.microsoft.com/office/drawing/2014/main" xmlns="" id="{69890761-D616-442A-89E0-F00505EA3E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99" y="1310"/>
                    <a:ext cx="227" cy="0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 type="triangle" w="med" len="sm"/>
                    <a:tailEnd type="triangle" w="med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graphicFrame>
                <p:nvGraphicFramePr>
                  <p:cNvPr id="81" name="Object 19">
                    <a:extLst>
                      <a:ext uri="{FF2B5EF4-FFF2-40B4-BE49-F238E27FC236}">
                        <a16:creationId xmlns:a16="http://schemas.microsoft.com/office/drawing/2014/main" xmlns="" id="{F5A866AF-3BE3-4AFD-9AC0-5F2F40C9376A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55462713"/>
                      </p:ext>
                    </p:extLst>
                  </p:nvPr>
                </p:nvGraphicFramePr>
                <p:xfrm>
                  <a:off x="2095" y="1455"/>
                  <a:ext cx="501" cy="17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8679" name="Equation" r:id="rId20" imgW="660240" imgH="228600" progId="Equation.DSMT4">
                          <p:embed/>
                        </p:oleObj>
                      </mc:Choice>
                      <mc:Fallback>
                        <p:oleObj name="Equation" r:id="rId20" imgW="660240" imgH="228600" progId="Equation.DSMT4">
                          <p:embed/>
                          <p:pic>
                            <p:nvPicPr>
                              <p:cNvPr id="357395" name="Object 19">
                                <a:extLst>
                                  <a:ext uri="{FF2B5EF4-FFF2-40B4-BE49-F238E27FC236}">
                                    <a16:creationId xmlns:a16="http://schemas.microsoft.com/office/drawing/2014/main" xmlns="" id="{17A3AD33-0014-438D-B7CE-A8A2AF1EE121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1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095" y="1455"/>
                                <a:ext cx="501" cy="17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82" name="Object 25">
                    <a:extLst>
                      <a:ext uri="{FF2B5EF4-FFF2-40B4-BE49-F238E27FC236}">
                        <a16:creationId xmlns:a16="http://schemas.microsoft.com/office/drawing/2014/main" xmlns="" id="{9131DDA8-FAF5-46D4-9C1A-ED65DE0376D8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38638169"/>
                      </p:ext>
                    </p:extLst>
                  </p:nvPr>
                </p:nvGraphicFramePr>
                <p:xfrm>
                  <a:off x="1751" y="1202"/>
                  <a:ext cx="110" cy="14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8680" name="Equation" r:id="rId22" imgW="126720" imgH="164880" progId="Equation.DSMT4">
                          <p:embed/>
                        </p:oleObj>
                      </mc:Choice>
                      <mc:Fallback>
                        <p:oleObj name="Equation" r:id="rId22" imgW="126720" imgH="164880" progId="Equation.DSMT4">
                          <p:embed/>
                          <p:pic>
                            <p:nvPicPr>
                              <p:cNvPr id="357401" name="Object 25">
                                <a:extLst>
                                  <a:ext uri="{FF2B5EF4-FFF2-40B4-BE49-F238E27FC236}">
                                    <a16:creationId xmlns:a16="http://schemas.microsoft.com/office/drawing/2014/main" xmlns="" id="{10567D2F-8AAA-44BF-A2D1-4828ECAD21BC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3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751" y="1202"/>
                                <a:ext cx="110" cy="14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83" name="Object 28">
                    <a:extLst>
                      <a:ext uri="{FF2B5EF4-FFF2-40B4-BE49-F238E27FC236}">
                        <a16:creationId xmlns:a16="http://schemas.microsoft.com/office/drawing/2014/main" xmlns="" id="{F4755897-DD26-443C-A7A5-31E3B66B20C9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958233222"/>
                      </p:ext>
                    </p:extLst>
                  </p:nvPr>
                </p:nvGraphicFramePr>
                <p:xfrm>
                  <a:off x="2423" y="1263"/>
                  <a:ext cx="303" cy="14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8681" name="Equation" r:id="rId24" imgW="482400" imgH="228600" progId="Equation.DSMT4">
                          <p:embed/>
                        </p:oleObj>
                      </mc:Choice>
                      <mc:Fallback>
                        <p:oleObj name="Equation" r:id="rId24" imgW="482400" imgH="228600" progId="Equation.DSMT4">
                          <p:embed/>
                          <p:pic>
                            <p:nvPicPr>
                              <p:cNvPr id="357404" name="Object 28">
                                <a:extLst>
                                  <a:ext uri="{FF2B5EF4-FFF2-40B4-BE49-F238E27FC236}">
                                    <a16:creationId xmlns:a16="http://schemas.microsoft.com/office/drawing/2014/main" xmlns="" id="{AEF1CB9F-80CE-4C23-A175-ABEAF89BADB8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5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423" y="1263"/>
                                <a:ext cx="303" cy="144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84" name="Object 30">
                    <a:extLst>
                      <a:ext uri="{FF2B5EF4-FFF2-40B4-BE49-F238E27FC236}">
                        <a16:creationId xmlns:a16="http://schemas.microsoft.com/office/drawing/2014/main" xmlns="" id="{989D055D-2E0A-4BD3-A50C-CAD97E27360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553" y="1117"/>
                  <a:ext cx="112" cy="14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8682" name="Equation" r:id="rId26" imgW="177480" imgH="228600" progId="Equation.DSMT4">
                          <p:embed/>
                        </p:oleObj>
                      </mc:Choice>
                      <mc:Fallback>
                        <p:oleObj name="Equation" r:id="rId26" imgW="177480" imgH="228600" progId="Equation.DSMT4">
                          <p:embed/>
                          <p:pic>
                            <p:nvPicPr>
                              <p:cNvPr id="357406" name="Object 30">
                                <a:extLst>
                                  <a:ext uri="{FF2B5EF4-FFF2-40B4-BE49-F238E27FC236}">
                                    <a16:creationId xmlns:a16="http://schemas.microsoft.com/office/drawing/2014/main" xmlns="" id="{CEEC54F3-16AC-4A2D-B037-B87CC99B7733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2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553" y="1117"/>
                                <a:ext cx="112" cy="144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cxnSp>
            <p:nvCxnSpPr>
              <p:cNvPr id="7" name="Conector recto de flecha 6">
                <a:extLst>
                  <a:ext uri="{FF2B5EF4-FFF2-40B4-BE49-F238E27FC236}">
                    <a16:creationId xmlns:a16="http://schemas.microsoft.com/office/drawing/2014/main" xmlns="" id="{B696E3D9-8E4E-4FE9-9C97-ED8F337BE9B0}"/>
                  </a:ext>
                </a:extLst>
              </p:cNvPr>
              <p:cNvCxnSpPr/>
              <p:nvPr/>
            </p:nvCxnSpPr>
            <p:spPr bwMode="auto">
              <a:xfrm>
                <a:off x="2735466" y="2198415"/>
                <a:ext cx="0" cy="22351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aphicFrame>
          <p:nvGraphicFramePr>
            <p:cNvPr id="109" name="Object 28">
              <a:extLst>
                <a:ext uri="{FF2B5EF4-FFF2-40B4-BE49-F238E27FC236}">
                  <a16:creationId xmlns:a16="http://schemas.microsoft.com/office/drawing/2014/main" xmlns="" id="{7D8A85AB-3A20-44E7-BEDA-3A9F6DBD67B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31981541"/>
                </p:ext>
              </p:extLst>
            </p:nvPr>
          </p:nvGraphicFramePr>
          <p:xfrm>
            <a:off x="3319512" y="2405732"/>
            <a:ext cx="182563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83" name="Equation" r:id="rId28" imgW="139680" imgH="177480" progId="Equation.DSMT4">
                    <p:embed/>
                  </p:oleObj>
                </mc:Choice>
                <mc:Fallback>
                  <p:oleObj name="Equation" r:id="rId28" imgW="139680" imgH="177480" progId="Equation.DSMT4">
                    <p:embed/>
                    <p:pic>
                      <p:nvPicPr>
                        <p:cNvPr id="83" name="Object 28">
                          <a:extLst>
                            <a:ext uri="{FF2B5EF4-FFF2-40B4-BE49-F238E27FC236}">
                              <a16:creationId xmlns:a16="http://schemas.microsoft.com/office/drawing/2014/main" xmlns="" id="{F4755897-DD26-443C-A7A5-31E3B66B20C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9512" y="2405732"/>
                          <a:ext cx="182563" cy="2333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2" name="cea1">
            <a:hlinkClick r:id="" action="ppaction://media"/>
            <a:extLst>
              <a:ext uri="{FF2B5EF4-FFF2-40B4-BE49-F238E27FC236}">
                <a16:creationId xmlns:a16="http://schemas.microsoft.com/office/drawing/2014/main" xmlns="" id="{BC196017-030A-4B76-89AB-B67C5CDBACF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82033" y="1369065"/>
            <a:ext cx="1330325" cy="2092467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xmlns="" id="{847ECE3F-95D9-4018-8153-27286FC0FD47}"/>
              </a:ext>
            </a:extLst>
          </p:cNvPr>
          <p:cNvGrpSpPr/>
          <p:nvPr/>
        </p:nvGrpSpPr>
        <p:grpSpPr>
          <a:xfrm>
            <a:off x="554637" y="1343951"/>
            <a:ext cx="1785115" cy="2229511"/>
            <a:chOff x="881732" y="3781047"/>
            <a:chExt cx="1728788" cy="2229511"/>
          </a:xfrm>
        </p:grpSpPr>
        <p:sp>
          <p:nvSpPr>
            <p:cNvPr id="110" name="Rectangle 10">
              <a:extLst>
                <a:ext uri="{FF2B5EF4-FFF2-40B4-BE49-F238E27FC236}">
                  <a16:creationId xmlns:a16="http://schemas.microsoft.com/office/drawing/2014/main" xmlns="" id="{976892CD-A639-42C1-8FEB-9D7E702BF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732" y="5866096"/>
              <a:ext cx="1728788" cy="14446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1" name="Rectangle 11">
              <a:extLst>
                <a:ext uri="{FF2B5EF4-FFF2-40B4-BE49-F238E27FC236}">
                  <a16:creationId xmlns:a16="http://schemas.microsoft.com/office/drawing/2014/main" xmlns="" id="{96E4A14D-319A-4B3B-8CD4-4266143A5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049" y="3781047"/>
              <a:ext cx="71438" cy="215900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" name="Rectangle 12">
              <a:extLst>
                <a:ext uri="{FF2B5EF4-FFF2-40B4-BE49-F238E27FC236}">
                  <a16:creationId xmlns:a16="http://schemas.microsoft.com/office/drawing/2014/main" xmlns="" id="{EB78EA5A-A6B8-4A1F-A7E9-D09B49FE5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9342" y="3797771"/>
              <a:ext cx="71438" cy="215900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aphicFrame>
        <p:nvGraphicFramePr>
          <p:cNvPr id="113" name="Object 28">
            <a:extLst>
              <a:ext uri="{FF2B5EF4-FFF2-40B4-BE49-F238E27FC236}">
                <a16:creationId xmlns:a16="http://schemas.microsoft.com/office/drawing/2014/main" xmlns="" id="{1EA7989F-DBC7-4832-A47C-4259727486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687797"/>
              </p:ext>
            </p:extLst>
          </p:nvPr>
        </p:nvGraphicFramePr>
        <p:xfrm>
          <a:off x="984424" y="3114818"/>
          <a:ext cx="630126" cy="299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84" name="Equation" r:id="rId31" imgW="482400" imgH="228600" progId="Equation.DSMT4">
                  <p:embed/>
                </p:oleObj>
              </mc:Choice>
              <mc:Fallback>
                <p:oleObj name="Equation" r:id="rId31" imgW="482400" imgH="228600" progId="Equation.DSMT4">
                  <p:embed/>
                  <p:pic>
                    <p:nvPicPr>
                      <p:cNvPr id="83" name="Object 28">
                        <a:extLst>
                          <a:ext uri="{FF2B5EF4-FFF2-40B4-BE49-F238E27FC236}">
                            <a16:creationId xmlns:a16="http://schemas.microsoft.com/office/drawing/2014/main" xmlns="" id="{F4755897-DD26-443C-A7A5-31E3B66B20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424" y="3114818"/>
                        <a:ext cx="630126" cy="299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Object 30">
            <a:extLst>
              <a:ext uri="{FF2B5EF4-FFF2-40B4-BE49-F238E27FC236}">
                <a16:creationId xmlns:a16="http://schemas.microsoft.com/office/drawing/2014/main" xmlns="" id="{18DE5E1F-2A70-44BC-A4D2-423A9B1A6D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600846"/>
              </p:ext>
            </p:extLst>
          </p:nvPr>
        </p:nvGraphicFramePr>
        <p:xfrm>
          <a:off x="1205892" y="2069783"/>
          <a:ext cx="232918" cy="299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85" name="Equation" r:id="rId32" imgW="177480" imgH="228600" progId="Equation.DSMT4">
                  <p:embed/>
                </p:oleObj>
              </mc:Choice>
              <mc:Fallback>
                <p:oleObj name="Equation" r:id="rId32" imgW="177480" imgH="228600" progId="Equation.DSMT4">
                  <p:embed/>
                  <p:pic>
                    <p:nvPicPr>
                      <p:cNvPr id="84" name="Object 30">
                        <a:extLst>
                          <a:ext uri="{FF2B5EF4-FFF2-40B4-BE49-F238E27FC236}">
                            <a16:creationId xmlns:a16="http://schemas.microsoft.com/office/drawing/2014/main" xmlns="" id="{989D055D-2E0A-4BD3-A50C-CAD97E2736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892" y="2069783"/>
                        <a:ext cx="232918" cy="299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54C04E41-221A-4946-9D20-75340B1BD80D}"/>
              </a:ext>
            </a:extLst>
          </p:cNvPr>
          <p:cNvGrpSpPr/>
          <p:nvPr/>
        </p:nvGrpSpPr>
        <p:grpSpPr>
          <a:xfrm>
            <a:off x="18196" y="2035581"/>
            <a:ext cx="484389" cy="432048"/>
            <a:chOff x="3151507" y="3429000"/>
            <a:chExt cx="484389" cy="432048"/>
          </a:xfrm>
        </p:grpSpPr>
        <p:sp>
          <p:nvSpPr>
            <p:cNvPr id="15" name="Flecha: hacia abajo 14">
              <a:extLst>
                <a:ext uri="{FF2B5EF4-FFF2-40B4-BE49-F238E27FC236}">
                  <a16:creationId xmlns:a16="http://schemas.microsoft.com/office/drawing/2014/main" xmlns="" id="{EAA68863-D71B-4F97-AF3F-D37BBD2B0C5D}"/>
                </a:ext>
              </a:extLst>
            </p:cNvPr>
            <p:cNvSpPr/>
            <p:nvPr/>
          </p:nvSpPr>
          <p:spPr bwMode="auto">
            <a:xfrm>
              <a:off x="3419872" y="3429000"/>
              <a:ext cx="216024" cy="432048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graphicFrame>
          <p:nvGraphicFramePr>
            <p:cNvPr id="115" name="Object 30">
              <a:extLst>
                <a:ext uri="{FF2B5EF4-FFF2-40B4-BE49-F238E27FC236}">
                  <a16:creationId xmlns:a16="http://schemas.microsoft.com/office/drawing/2014/main" xmlns="" id="{E432453A-6AF4-45CC-A8F9-B73CC52FBE5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782487"/>
                </p:ext>
              </p:extLst>
            </p:nvPr>
          </p:nvGraphicFramePr>
          <p:xfrm>
            <a:off x="3151507" y="3445362"/>
            <a:ext cx="286032" cy="3378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86" name="Equation" r:id="rId33" imgW="139680" imgH="164880" progId="Equation.DSMT4">
                    <p:embed/>
                  </p:oleObj>
                </mc:Choice>
                <mc:Fallback>
                  <p:oleObj name="Equation" r:id="rId33" imgW="139680" imgH="164880" progId="Equation.DSMT4">
                    <p:embed/>
                    <p:pic>
                      <p:nvPicPr>
                        <p:cNvPr id="84" name="Object 30">
                          <a:extLst>
                            <a:ext uri="{FF2B5EF4-FFF2-40B4-BE49-F238E27FC236}">
                              <a16:creationId xmlns:a16="http://schemas.microsoft.com/office/drawing/2014/main" xmlns="" id="{989D055D-2E0A-4BD3-A50C-CAD97E27360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1507" y="3445362"/>
                          <a:ext cx="286032" cy="3378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6" name="Group 72">
            <a:extLst>
              <a:ext uri="{FF2B5EF4-FFF2-40B4-BE49-F238E27FC236}">
                <a16:creationId xmlns:a16="http://schemas.microsoft.com/office/drawing/2014/main" xmlns="" id="{E5B3C977-BBDE-4A5B-AAE5-B2CD3660602B}"/>
              </a:ext>
            </a:extLst>
          </p:cNvPr>
          <p:cNvGrpSpPr>
            <a:grpSpLocks/>
          </p:cNvGrpSpPr>
          <p:nvPr/>
        </p:nvGrpSpPr>
        <p:grpSpPr bwMode="auto">
          <a:xfrm>
            <a:off x="2353508" y="3599635"/>
            <a:ext cx="3011441" cy="1183449"/>
            <a:chOff x="1973" y="1888"/>
            <a:chExt cx="1669" cy="635"/>
          </a:xfrm>
        </p:grpSpPr>
        <p:pic>
          <p:nvPicPr>
            <p:cNvPr id="117" name="Picture 32">
              <a:extLst>
                <a:ext uri="{FF2B5EF4-FFF2-40B4-BE49-F238E27FC236}">
                  <a16:creationId xmlns:a16="http://schemas.microsoft.com/office/drawing/2014/main" xmlns="" id="{E52CD248-8533-472F-8462-622C2BC230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1888"/>
              <a:ext cx="572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8" name="Line 34">
              <a:extLst>
                <a:ext uri="{FF2B5EF4-FFF2-40B4-BE49-F238E27FC236}">
                  <a16:creationId xmlns:a16="http://schemas.microsoft.com/office/drawing/2014/main" xmlns="" id="{D3DD7447-FD0D-4B51-9F0B-BBE5E39561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0" y="2125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/>
            </a:p>
          </p:txBody>
        </p:sp>
        <p:graphicFrame>
          <p:nvGraphicFramePr>
            <p:cNvPr id="119" name="Object 35">
              <a:extLst>
                <a:ext uri="{FF2B5EF4-FFF2-40B4-BE49-F238E27FC236}">
                  <a16:creationId xmlns:a16="http://schemas.microsoft.com/office/drawing/2014/main" xmlns="" id="{70FA061F-F256-4782-AD4C-7BDED5161F2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856042"/>
                </p:ext>
              </p:extLst>
            </p:nvPr>
          </p:nvGraphicFramePr>
          <p:xfrm>
            <a:off x="2584" y="2159"/>
            <a:ext cx="110" cy="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87" name="Equation" r:id="rId36" imgW="126720" imgH="164880" progId="Equation.DSMT4">
                    <p:embed/>
                  </p:oleObj>
                </mc:Choice>
                <mc:Fallback>
                  <p:oleObj name="Equation" r:id="rId36" imgW="126720" imgH="164880" progId="Equation.DSMT4">
                    <p:embed/>
                    <p:pic>
                      <p:nvPicPr>
                        <p:cNvPr id="10293" name="Object 35">
                          <a:extLst>
                            <a:ext uri="{FF2B5EF4-FFF2-40B4-BE49-F238E27FC236}">
                              <a16:creationId xmlns:a16="http://schemas.microsoft.com/office/drawing/2014/main" xmlns="" id="{55BC10B5-5F38-4973-BDA2-4A2C9C41918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4" y="2159"/>
                          <a:ext cx="110" cy="1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0" name="Object 36">
              <a:extLst>
                <a:ext uri="{FF2B5EF4-FFF2-40B4-BE49-F238E27FC236}">
                  <a16:creationId xmlns:a16="http://schemas.microsoft.com/office/drawing/2014/main" xmlns="" id="{A8D37818-E8BA-41C9-B3B9-A2853C61E9B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9096444"/>
                </p:ext>
              </p:extLst>
            </p:nvPr>
          </p:nvGraphicFramePr>
          <p:xfrm>
            <a:off x="2773" y="2093"/>
            <a:ext cx="869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88" name="Equation" r:id="rId38" imgW="1002960" imgH="444240" progId="Equation.DSMT4">
                    <p:embed/>
                  </p:oleObj>
                </mc:Choice>
                <mc:Fallback>
                  <p:oleObj name="Equation" r:id="rId38" imgW="1002960" imgH="444240" progId="Equation.DSMT4">
                    <p:embed/>
                    <p:pic>
                      <p:nvPicPr>
                        <p:cNvPr id="10294" name="Object 36">
                          <a:extLst>
                            <a:ext uri="{FF2B5EF4-FFF2-40B4-BE49-F238E27FC236}">
                              <a16:creationId xmlns:a16="http://schemas.microsoft.com/office/drawing/2014/main" xmlns="" id="{7390DEE8-1D8F-49AE-9529-2A02F959F84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3" y="2093"/>
                          <a:ext cx="869" cy="385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1" name="Group 74">
            <a:extLst>
              <a:ext uri="{FF2B5EF4-FFF2-40B4-BE49-F238E27FC236}">
                <a16:creationId xmlns:a16="http://schemas.microsoft.com/office/drawing/2014/main" xmlns="" id="{EC4B1458-C1C2-47E3-9992-A46D9F15A390}"/>
              </a:ext>
            </a:extLst>
          </p:cNvPr>
          <p:cNvGrpSpPr>
            <a:grpSpLocks/>
          </p:cNvGrpSpPr>
          <p:nvPr/>
        </p:nvGrpSpPr>
        <p:grpSpPr bwMode="auto">
          <a:xfrm>
            <a:off x="5653708" y="3621559"/>
            <a:ext cx="1943100" cy="1200150"/>
            <a:chOff x="3788" y="1979"/>
            <a:chExt cx="1224" cy="756"/>
          </a:xfrm>
        </p:grpSpPr>
        <p:grpSp>
          <p:nvGrpSpPr>
            <p:cNvPr id="122" name="Group 53">
              <a:extLst>
                <a:ext uri="{FF2B5EF4-FFF2-40B4-BE49-F238E27FC236}">
                  <a16:creationId xmlns:a16="http://schemas.microsoft.com/office/drawing/2014/main" xmlns="" id="{B0AF6AB6-F163-47C8-B5BD-13453C0563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2" y="1979"/>
              <a:ext cx="1180" cy="635"/>
              <a:chOff x="3832" y="1979"/>
              <a:chExt cx="771" cy="499"/>
            </a:xfrm>
          </p:grpSpPr>
          <p:sp>
            <p:nvSpPr>
              <p:cNvPr id="129" name="Line 48">
                <a:extLst>
                  <a:ext uri="{FF2B5EF4-FFF2-40B4-BE49-F238E27FC236}">
                    <a16:creationId xmlns:a16="http://schemas.microsoft.com/office/drawing/2014/main" xmlns="" id="{EAD7974A-99B9-45DF-9CF2-0ABE2B2396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2" y="2458"/>
                <a:ext cx="771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30" name="Line 49">
                <a:extLst>
                  <a:ext uri="{FF2B5EF4-FFF2-40B4-BE49-F238E27FC236}">
                    <a16:creationId xmlns:a16="http://schemas.microsoft.com/office/drawing/2014/main" xmlns="" id="{167A6125-3318-4BC3-9796-4D9233D93F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82" y="1979"/>
                <a:ext cx="0" cy="499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aphicFrame>
          <p:nvGraphicFramePr>
            <p:cNvPr id="123" name="Object 54">
              <a:extLst>
                <a:ext uri="{FF2B5EF4-FFF2-40B4-BE49-F238E27FC236}">
                  <a16:creationId xmlns:a16="http://schemas.microsoft.com/office/drawing/2014/main" xmlns="" id="{4B87EE24-67BA-4243-8C8A-ECF230C6E77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1296260"/>
                </p:ext>
              </p:extLst>
            </p:nvPr>
          </p:nvGraphicFramePr>
          <p:xfrm>
            <a:off x="3788" y="2090"/>
            <a:ext cx="110" cy="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89" name="Equation" r:id="rId40" imgW="126720" imgH="164880" progId="Equation.DSMT4">
                    <p:embed/>
                  </p:oleObj>
                </mc:Choice>
                <mc:Fallback>
                  <p:oleObj name="Equation" r:id="rId40" imgW="126720" imgH="164880" progId="Equation.DSMT4">
                    <p:embed/>
                    <p:pic>
                      <p:nvPicPr>
                        <p:cNvPr id="10283" name="Object 54">
                          <a:extLst>
                            <a:ext uri="{FF2B5EF4-FFF2-40B4-BE49-F238E27FC236}">
                              <a16:creationId xmlns:a16="http://schemas.microsoft.com/office/drawing/2014/main" xmlns="" id="{13772D89-E089-4E43-BCFB-804DE65AB52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8" y="2090"/>
                          <a:ext cx="110" cy="1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4" name="Freeform 55">
              <a:extLst>
                <a:ext uri="{FF2B5EF4-FFF2-40B4-BE49-F238E27FC236}">
                  <a16:creationId xmlns:a16="http://schemas.microsoft.com/office/drawing/2014/main" xmlns="" id="{6B0CB16A-5167-4E37-B06A-035FAB488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9" y="2014"/>
              <a:ext cx="1043" cy="544"/>
            </a:xfrm>
            <a:custGeom>
              <a:avLst/>
              <a:gdLst>
                <a:gd name="T0" fmla="*/ 0 w 1043"/>
                <a:gd name="T1" fmla="*/ 544 h 544"/>
                <a:gd name="T2" fmla="*/ 453 w 1043"/>
                <a:gd name="T3" fmla="*/ 136 h 544"/>
                <a:gd name="T4" fmla="*/ 1043 w 1043"/>
                <a:gd name="T5" fmla="*/ 0 h 5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43" h="544">
                  <a:moveTo>
                    <a:pt x="0" y="544"/>
                  </a:moveTo>
                  <a:cubicBezTo>
                    <a:pt x="139" y="385"/>
                    <a:pt x="279" y="227"/>
                    <a:pt x="453" y="136"/>
                  </a:cubicBezTo>
                  <a:cubicBezTo>
                    <a:pt x="627" y="45"/>
                    <a:pt x="835" y="22"/>
                    <a:pt x="1043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125" name="Object 56">
              <a:extLst>
                <a:ext uri="{FF2B5EF4-FFF2-40B4-BE49-F238E27FC236}">
                  <a16:creationId xmlns:a16="http://schemas.microsoft.com/office/drawing/2014/main" xmlns="" id="{D7266C00-0026-4867-B7B3-F59768D6DF9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5789305"/>
                </p:ext>
              </p:extLst>
            </p:nvPr>
          </p:nvGraphicFramePr>
          <p:xfrm>
            <a:off x="4377" y="2599"/>
            <a:ext cx="79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90" name="Equation" r:id="rId42" imgW="88560" imgH="152280" progId="Equation.DSMT4">
                    <p:embed/>
                  </p:oleObj>
                </mc:Choice>
                <mc:Fallback>
                  <p:oleObj name="Equation" r:id="rId42" imgW="88560" imgH="152280" progId="Equation.DSMT4">
                    <p:embed/>
                    <p:pic>
                      <p:nvPicPr>
                        <p:cNvPr id="10285" name="Object 56">
                          <a:extLst>
                            <a:ext uri="{FF2B5EF4-FFF2-40B4-BE49-F238E27FC236}">
                              <a16:creationId xmlns:a16="http://schemas.microsoft.com/office/drawing/2014/main" xmlns="" id="{05C4D53A-1F3C-4D29-98B8-C03A125951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7" y="2599"/>
                          <a:ext cx="79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6" name="Line 57">
              <a:extLst>
                <a:ext uri="{FF2B5EF4-FFF2-40B4-BE49-F238E27FC236}">
                  <a16:creationId xmlns:a16="http://schemas.microsoft.com/office/drawing/2014/main" xmlns="" id="{052F2FEB-148D-4C33-BB30-323DD8A1C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13" y="2004"/>
              <a:ext cx="499" cy="5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27" name="Line 58">
              <a:extLst>
                <a:ext uri="{FF2B5EF4-FFF2-40B4-BE49-F238E27FC236}">
                  <a16:creationId xmlns:a16="http://schemas.microsoft.com/office/drawing/2014/main" xmlns="" id="{EFA7B472-A181-4548-AB45-D1D60AA68D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3" y="2296"/>
              <a:ext cx="726" cy="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128" name="Object 59">
              <a:extLst>
                <a:ext uri="{FF2B5EF4-FFF2-40B4-BE49-F238E27FC236}">
                  <a16:creationId xmlns:a16="http://schemas.microsoft.com/office/drawing/2014/main" xmlns="" id="{E7043211-D4EE-4B81-AA88-7A4FBDD3CC7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8773406"/>
                </p:ext>
              </p:extLst>
            </p:nvPr>
          </p:nvGraphicFramePr>
          <p:xfrm>
            <a:off x="4678" y="2226"/>
            <a:ext cx="244" cy="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691" name="Equation" r:id="rId44" imgW="330120" imgH="203040" progId="Equation.DSMT4">
                    <p:embed/>
                  </p:oleObj>
                </mc:Choice>
                <mc:Fallback>
                  <p:oleObj name="Equation" r:id="rId44" imgW="330120" imgH="203040" progId="Equation.DSMT4">
                    <p:embed/>
                    <p:pic>
                      <p:nvPicPr>
                        <p:cNvPr id="10288" name="Object 59">
                          <a:extLst>
                            <a:ext uri="{FF2B5EF4-FFF2-40B4-BE49-F238E27FC236}">
                              <a16:creationId xmlns:a16="http://schemas.microsoft.com/office/drawing/2014/main" xmlns="" id="{489599F8-8913-411F-A0E6-96CDA5FABCB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8" y="2226"/>
                          <a:ext cx="244" cy="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002355A1-F12E-4D81-86E5-7F7AF17E62DF}"/>
              </a:ext>
            </a:extLst>
          </p:cNvPr>
          <p:cNvGrpSpPr/>
          <p:nvPr/>
        </p:nvGrpSpPr>
        <p:grpSpPr>
          <a:xfrm>
            <a:off x="2339752" y="5122930"/>
            <a:ext cx="3009900" cy="473075"/>
            <a:chOff x="2339752" y="5122930"/>
            <a:chExt cx="3009900" cy="473075"/>
          </a:xfrm>
        </p:grpSpPr>
        <p:grpSp>
          <p:nvGrpSpPr>
            <p:cNvPr id="132" name="Group 65">
              <a:extLst>
                <a:ext uri="{FF2B5EF4-FFF2-40B4-BE49-F238E27FC236}">
                  <a16:creationId xmlns:a16="http://schemas.microsoft.com/office/drawing/2014/main" xmlns="" id="{C08E2237-979C-4847-A91B-1F05978EC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9752" y="5122930"/>
              <a:ext cx="423863" cy="473075"/>
              <a:chOff x="1973" y="2956"/>
              <a:chExt cx="267" cy="298"/>
            </a:xfrm>
          </p:grpSpPr>
          <p:sp>
            <p:nvSpPr>
              <p:cNvPr id="133" name="Line 61">
                <a:extLst>
                  <a:ext uri="{FF2B5EF4-FFF2-40B4-BE49-F238E27FC236}">
                    <a16:creationId xmlns:a16="http://schemas.microsoft.com/office/drawing/2014/main" xmlns="" id="{253ED05D-0A20-4D19-B945-32FD8C57E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3" y="3249"/>
                <a:ext cx="227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34" name="Line 62">
                <a:extLst>
                  <a:ext uri="{FF2B5EF4-FFF2-40B4-BE49-F238E27FC236}">
                    <a16:creationId xmlns:a16="http://schemas.microsoft.com/office/drawing/2014/main" xmlns="" id="{92836C6A-C86E-45F3-ACA6-C163B368BE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3" y="2967"/>
                <a:ext cx="227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35" name="Line 63">
                <a:extLst>
                  <a:ext uri="{FF2B5EF4-FFF2-40B4-BE49-F238E27FC236}">
                    <a16:creationId xmlns:a16="http://schemas.microsoft.com/office/drawing/2014/main" xmlns="" id="{7478D830-8B58-44C5-B03F-8D269F757F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40" y="2956"/>
                <a:ext cx="0" cy="29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36" name="Group 76">
              <a:extLst>
                <a:ext uri="{FF2B5EF4-FFF2-40B4-BE49-F238E27FC236}">
                  <a16:creationId xmlns:a16="http://schemas.microsoft.com/office/drawing/2014/main" xmlns="" id="{D39770C6-968E-46B1-9743-A77B20EA0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3640" y="5162618"/>
              <a:ext cx="2386012" cy="374650"/>
              <a:chOff x="2159" y="2981"/>
              <a:chExt cx="1503" cy="236"/>
            </a:xfrm>
          </p:grpSpPr>
          <p:graphicFrame>
            <p:nvGraphicFramePr>
              <p:cNvPr id="137" name="Object 64">
                <a:extLst>
                  <a:ext uri="{FF2B5EF4-FFF2-40B4-BE49-F238E27FC236}">
                    <a16:creationId xmlns:a16="http://schemas.microsoft.com/office/drawing/2014/main" xmlns="" id="{0D59A869-AF1E-4378-9135-C3AC65C30C5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64934757"/>
                  </p:ext>
                </p:extLst>
              </p:nvPr>
            </p:nvGraphicFramePr>
            <p:xfrm>
              <a:off x="2159" y="2981"/>
              <a:ext cx="732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692" name="Equation" r:id="rId46" imgW="749160" imgH="241200" progId="Equation.DSMT4">
                      <p:embed/>
                    </p:oleObj>
                  </mc:Choice>
                  <mc:Fallback>
                    <p:oleObj name="Equation" r:id="rId46" imgW="749160" imgH="241200" progId="Equation.DSMT4">
                      <p:embed/>
                      <p:pic>
                        <p:nvPicPr>
                          <p:cNvPr id="10277" name="Object 64">
                            <a:extLst>
                              <a:ext uri="{FF2B5EF4-FFF2-40B4-BE49-F238E27FC236}">
                                <a16:creationId xmlns:a16="http://schemas.microsoft.com/office/drawing/2014/main" xmlns="" id="{6A665807-EE16-4D93-A6D3-207261CA166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59" y="2981"/>
                            <a:ext cx="732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8" name="Object 75">
                <a:extLst>
                  <a:ext uri="{FF2B5EF4-FFF2-40B4-BE49-F238E27FC236}">
                    <a16:creationId xmlns:a16="http://schemas.microsoft.com/office/drawing/2014/main" xmlns="" id="{00B323C8-C0DB-4245-884B-F323B48EB8C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887739"/>
                  </p:ext>
                </p:extLst>
              </p:nvPr>
            </p:nvGraphicFramePr>
            <p:xfrm>
              <a:off x="3006" y="3024"/>
              <a:ext cx="656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693" name="Equation" r:id="rId48" imgW="825480" imgH="228600" progId="Equation.DSMT4">
                      <p:embed/>
                    </p:oleObj>
                  </mc:Choice>
                  <mc:Fallback>
                    <p:oleObj name="Equation" r:id="rId48" imgW="825480" imgH="228600" progId="Equation.DSMT4">
                      <p:embed/>
                      <p:pic>
                        <p:nvPicPr>
                          <p:cNvPr id="10278" name="Object 75">
                            <a:extLst>
                              <a:ext uri="{FF2B5EF4-FFF2-40B4-BE49-F238E27FC236}">
                                <a16:creationId xmlns:a16="http://schemas.microsoft.com/office/drawing/2014/main" xmlns="" id="{457B1DA5-C12A-401B-9BA8-72C2D4CF971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06" y="3024"/>
                            <a:ext cx="656" cy="1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39" name="Text Box 15">
            <a:extLst>
              <a:ext uri="{FF2B5EF4-FFF2-40B4-BE49-F238E27FC236}">
                <a16:creationId xmlns:a16="http://schemas.microsoft.com/office/drawing/2014/main" xmlns="" id="{DDD78221-618B-445C-9FBB-CF100EAD4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1" y="6033074"/>
            <a:ext cx="862853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s-ES" sz="1400" dirty="0">
                <a:latin typeface="+mj-lt"/>
              </a:rPr>
              <a:t>(*) Lord Rayleigh, Proc. London Math. Soc. 14 (1883) 170;  G. Taylor, Proc. R. Soc. A 201 (1950) 192;</a:t>
            </a:r>
          </a:p>
          <a:p>
            <a:pPr algn="l">
              <a:spcBef>
                <a:spcPct val="50000"/>
              </a:spcBef>
            </a:pPr>
            <a:r>
              <a:rPr lang="es-ES" sz="1400" dirty="0">
                <a:latin typeface="+mj-lt"/>
              </a:rPr>
              <a:t>(**) D. </a:t>
            </a:r>
            <a:r>
              <a:rPr lang="es-ES" sz="1400" dirty="0" err="1">
                <a:latin typeface="+mj-lt"/>
              </a:rPr>
              <a:t>Layzer</a:t>
            </a:r>
            <a:r>
              <a:rPr lang="es-ES" sz="1400" dirty="0">
                <a:latin typeface="+mj-lt"/>
              </a:rPr>
              <a:t>, </a:t>
            </a:r>
            <a:r>
              <a:rPr lang="es-ES" sz="1400" dirty="0" err="1">
                <a:latin typeface="+mj-lt"/>
              </a:rPr>
              <a:t>Astrophys</a:t>
            </a:r>
            <a:r>
              <a:rPr lang="es-ES" sz="1400" dirty="0">
                <a:latin typeface="+mj-lt"/>
              </a:rPr>
              <a:t>. J. 122, 1 (1955).</a:t>
            </a:r>
            <a:endParaRPr lang="en-US" altLang="es-ES" sz="1400" dirty="0">
              <a:latin typeface="+mj-lt"/>
            </a:endParaRPr>
          </a:p>
        </p:txBody>
      </p:sp>
      <p:pic>
        <p:nvPicPr>
          <p:cNvPr id="17" name="cea2">
            <a:hlinkClick r:id="" action="ppaction://media"/>
            <a:extLst>
              <a:ext uri="{FF2B5EF4-FFF2-40B4-BE49-F238E27FC236}">
                <a16:creationId xmlns:a16="http://schemas.microsoft.com/office/drawing/2014/main" xmlns="" id="{857C03CB-DF50-4D2A-809E-C0A1C8E4597D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857124" y="4605810"/>
            <a:ext cx="1496381" cy="1187462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C0316EE4-896A-4241-9FB9-D6571791F6FB}"/>
              </a:ext>
            </a:extLst>
          </p:cNvPr>
          <p:cNvSpPr/>
          <p:nvPr/>
        </p:nvSpPr>
        <p:spPr bwMode="auto">
          <a:xfrm>
            <a:off x="502585" y="4365104"/>
            <a:ext cx="1971091" cy="15841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44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9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  <p:bldLst>
      <p:bldP spid="65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21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6905248-5F45-447F-A7AE-50A6E39907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9792" y="1700808"/>
            <a:ext cx="2541022" cy="160871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7B91E41-DE05-401F-BE91-56C8E37D5BF1}"/>
              </a:ext>
            </a:extLst>
          </p:cNvPr>
          <p:cNvSpPr txBox="1"/>
          <p:nvPr/>
        </p:nvSpPr>
        <p:spPr>
          <a:xfrm>
            <a:off x="1187624" y="980728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Inestabilidad RT en capas fluidas aceleradas</a:t>
            </a:r>
          </a:p>
        </p:txBody>
      </p:sp>
      <p:pic>
        <p:nvPicPr>
          <p:cNvPr id="5" name="cea3">
            <a:hlinkClick r:id="" action="ppaction://media"/>
            <a:extLst>
              <a:ext uri="{FF2B5EF4-FFF2-40B4-BE49-F238E27FC236}">
                <a16:creationId xmlns:a16="http://schemas.microsoft.com/office/drawing/2014/main" xmlns="" id="{226E474C-ED7D-4DCD-AA3C-70F6A0791D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9592" y="3284984"/>
            <a:ext cx="2304256" cy="2304256"/>
          </a:xfrm>
          <a:prstGeom prst="rect">
            <a:avLst/>
          </a:prstGeom>
        </p:spPr>
      </p:pic>
      <p:pic>
        <p:nvPicPr>
          <p:cNvPr id="6" name="cea4">
            <a:hlinkClick r:id="" action="ppaction://media"/>
            <a:extLst>
              <a:ext uri="{FF2B5EF4-FFF2-40B4-BE49-F238E27FC236}">
                <a16:creationId xmlns:a16="http://schemas.microsoft.com/office/drawing/2014/main" xmlns="" id="{00AA52B3-8079-46E2-BB84-46C575DEF21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1180.291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12160" y="3342184"/>
            <a:ext cx="2255223" cy="2255223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4F3E5AA0-05D6-4857-A363-D37A5E5C545E}"/>
              </a:ext>
            </a:extLst>
          </p:cNvPr>
          <p:cNvGrpSpPr/>
          <p:nvPr/>
        </p:nvGrpSpPr>
        <p:grpSpPr>
          <a:xfrm>
            <a:off x="1331640" y="5661248"/>
            <a:ext cx="648072" cy="550394"/>
            <a:chOff x="1763688" y="5455663"/>
            <a:chExt cx="648072" cy="5503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xmlns="" id="{0329FFB2-1251-433A-9DD7-EA3989B44F58}"/>
                </a:ext>
              </a:extLst>
            </p:cNvPr>
            <p:cNvSpPr txBox="1"/>
            <p:nvPr/>
          </p:nvSpPr>
          <p:spPr>
            <a:xfrm>
              <a:off x="1835696" y="5544392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8" name="Flecha: a la derecha 7">
              <a:extLst>
                <a:ext uri="{FF2B5EF4-FFF2-40B4-BE49-F238E27FC236}">
                  <a16:creationId xmlns:a16="http://schemas.microsoft.com/office/drawing/2014/main" xmlns="" id="{22115C5A-0A20-47EB-8B12-A9DE5F440483}"/>
                </a:ext>
              </a:extLst>
            </p:cNvPr>
            <p:cNvSpPr/>
            <p:nvPr/>
          </p:nvSpPr>
          <p:spPr bwMode="auto">
            <a:xfrm rot="10800000">
              <a:off x="1763688" y="5455663"/>
              <a:ext cx="436124" cy="216024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xmlns="" id="{614E5ADA-E326-4611-8948-8EF815A82D58}"/>
              </a:ext>
            </a:extLst>
          </p:cNvPr>
          <p:cNvGrpSpPr/>
          <p:nvPr/>
        </p:nvGrpSpPr>
        <p:grpSpPr>
          <a:xfrm>
            <a:off x="6228184" y="5656879"/>
            <a:ext cx="601404" cy="580433"/>
            <a:chOff x="6512140" y="5455663"/>
            <a:chExt cx="601404" cy="580433"/>
          </a:xfrm>
        </p:grpSpPr>
        <p:sp>
          <p:nvSpPr>
            <p:cNvPr id="71" name="Flecha: a la derecha 70">
              <a:extLst>
                <a:ext uri="{FF2B5EF4-FFF2-40B4-BE49-F238E27FC236}">
                  <a16:creationId xmlns:a16="http://schemas.microsoft.com/office/drawing/2014/main" xmlns="" id="{5629ABB9-F32B-4FF5-A929-A76B406E66A6}"/>
                </a:ext>
              </a:extLst>
            </p:cNvPr>
            <p:cNvSpPr/>
            <p:nvPr/>
          </p:nvSpPr>
          <p:spPr bwMode="auto">
            <a:xfrm>
              <a:off x="6512140" y="5455663"/>
              <a:ext cx="436124" cy="216024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xmlns="" id="{A738B857-651F-4BFD-82AD-EF93AF098435}"/>
                </a:ext>
              </a:extLst>
            </p:cNvPr>
            <p:cNvSpPr txBox="1"/>
            <p:nvPr/>
          </p:nvSpPr>
          <p:spPr>
            <a:xfrm>
              <a:off x="6537480" y="5574431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28D2A9FD-A3FC-4084-964B-8957AD33126B}"/>
              </a:ext>
            </a:extLst>
          </p:cNvPr>
          <p:cNvGrpSpPr/>
          <p:nvPr/>
        </p:nvGrpSpPr>
        <p:grpSpPr>
          <a:xfrm>
            <a:off x="2041187" y="5749977"/>
            <a:ext cx="6624736" cy="610445"/>
            <a:chOff x="2041187" y="5749977"/>
            <a:chExt cx="6624736" cy="610445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xmlns="" id="{CB05CF23-E5B7-4578-AAE3-8F99D45797F9}"/>
                </a:ext>
              </a:extLst>
            </p:cNvPr>
            <p:cNvSpPr txBox="1"/>
            <p:nvPr/>
          </p:nvSpPr>
          <p:spPr>
            <a:xfrm>
              <a:off x="2041187" y="5775647"/>
              <a:ext cx="16561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Aceleración de la cáscara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6C1D05F1-DB2B-41F4-88F7-ABE3876AD58F}"/>
                </a:ext>
              </a:extLst>
            </p:cNvPr>
            <p:cNvSpPr txBox="1"/>
            <p:nvPr/>
          </p:nvSpPr>
          <p:spPr>
            <a:xfrm>
              <a:off x="7009739" y="5749977"/>
              <a:ext cx="16561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Deceleración de la cáscara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015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333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22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F8B78121-C887-4A4F-BDD5-5ECC61E10CAE}"/>
              </a:ext>
            </a:extLst>
          </p:cNvPr>
          <p:cNvSpPr>
            <a:spLocks noChangeAspect="1"/>
          </p:cNvSpPr>
          <p:nvPr/>
        </p:nvSpPr>
        <p:spPr bwMode="auto">
          <a:xfrm>
            <a:off x="595576" y="1197952"/>
            <a:ext cx="3760400" cy="3096878"/>
          </a:xfrm>
          <a:prstGeom prst="rect">
            <a:avLst/>
          </a:prstGeom>
          <a:gradFill flip="none" rotWithShape="1">
            <a:gsLst>
              <a:gs pos="31000">
                <a:srgbClr val="FFFF00"/>
              </a:gs>
              <a:gs pos="90000">
                <a:schemeClr val="accent1">
                  <a:lumMod val="45000"/>
                  <a:lumOff val="55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xmlns="" id="{0F27DE73-E5B8-47D0-8514-CCDCD37983E8}"/>
              </a:ext>
            </a:extLst>
          </p:cNvPr>
          <p:cNvGrpSpPr/>
          <p:nvPr/>
        </p:nvGrpSpPr>
        <p:grpSpPr>
          <a:xfrm>
            <a:off x="1115616" y="1469797"/>
            <a:ext cx="2448272" cy="2365011"/>
            <a:chOff x="2017096" y="3987763"/>
            <a:chExt cx="1079994" cy="1079994"/>
          </a:xfrm>
        </p:grpSpPr>
        <p:sp>
          <p:nvSpPr>
            <p:cNvPr id="38" name="Círculo: vacío 37">
              <a:extLst>
                <a:ext uri="{FF2B5EF4-FFF2-40B4-BE49-F238E27FC236}">
                  <a16:creationId xmlns:a16="http://schemas.microsoft.com/office/drawing/2014/main" xmlns="" id="{CEE0A479-1382-432E-823E-5D6FF32D069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17096" y="3987763"/>
              <a:ext cx="1079994" cy="1079994"/>
            </a:xfrm>
            <a:prstGeom prst="donut">
              <a:avLst>
                <a:gd name="adj" fmla="val 11995"/>
              </a:avLst>
            </a:prstGeom>
            <a:solidFill>
              <a:srgbClr val="00206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xmlns="" id="{BA590718-A59D-4104-87E0-35AC9C5579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0135" y="4069131"/>
              <a:ext cx="917258" cy="917258"/>
            </a:xfrm>
            <a:prstGeom prst="ellipse">
              <a:avLst/>
            </a:prstGeom>
            <a:solidFill>
              <a:schemeClr val="accent1">
                <a:lumMod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sp>
        <p:nvSpPr>
          <p:cNvPr id="45" name="Flecha: a la derecha 44">
            <a:extLst>
              <a:ext uri="{FF2B5EF4-FFF2-40B4-BE49-F238E27FC236}">
                <a16:creationId xmlns:a16="http://schemas.microsoft.com/office/drawing/2014/main" xmlns="" id="{22D1FF3F-9AFF-47CE-86D3-9C7F9829D889}"/>
              </a:ext>
            </a:extLst>
          </p:cNvPr>
          <p:cNvSpPr>
            <a:spLocks noChangeAspect="1"/>
          </p:cNvSpPr>
          <p:nvPr/>
        </p:nvSpPr>
        <p:spPr bwMode="auto">
          <a:xfrm rot="19239513">
            <a:off x="3452162" y="1334028"/>
            <a:ext cx="506247" cy="113798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xmlns="" id="{BDE27444-0AD1-4645-A9E8-D40A33A0B086}"/>
              </a:ext>
            </a:extLst>
          </p:cNvPr>
          <p:cNvSpPr/>
          <p:nvPr/>
        </p:nvSpPr>
        <p:spPr bwMode="auto">
          <a:xfrm rot="8470786">
            <a:off x="3182960" y="1324489"/>
            <a:ext cx="372526" cy="25248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48" name="Flecha: a la derecha 47">
            <a:extLst>
              <a:ext uri="{FF2B5EF4-FFF2-40B4-BE49-F238E27FC236}">
                <a16:creationId xmlns:a16="http://schemas.microsoft.com/office/drawing/2014/main" xmlns="" id="{14EF3695-D8E6-414B-977C-C2840DD865DE}"/>
              </a:ext>
            </a:extLst>
          </p:cNvPr>
          <p:cNvSpPr>
            <a:spLocks noChangeAspect="1"/>
          </p:cNvSpPr>
          <p:nvPr/>
        </p:nvSpPr>
        <p:spPr bwMode="auto">
          <a:xfrm rot="8457648">
            <a:off x="788613" y="3753690"/>
            <a:ext cx="515246" cy="115831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49" name="Flecha: a la derecha 48">
            <a:extLst>
              <a:ext uri="{FF2B5EF4-FFF2-40B4-BE49-F238E27FC236}">
                <a16:creationId xmlns:a16="http://schemas.microsoft.com/office/drawing/2014/main" xmlns="" id="{BF81F90B-3686-47D8-8A7A-7F738F0C210D}"/>
              </a:ext>
            </a:extLst>
          </p:cNvPr>
          <p:cNvSpPr/>
          <p:nvPr/>
        </p:nvSpPr>
        <p:spPr bwMode="auto">
          <a:xfrm rot="19288921">
            <a:off x="1011522" y="3403097"/>
            <a:ext cx="283610" cy="208829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51" name="Flecha: a la derecha 50">
            <a:extLst>
              <a:ext uri="{FF2B5EF4-FFF2-40B4-BE49-F238E27FC236}">
                <a16:creationId xmlns:a16="http://schemas.microsoft.com/office/drawing/2014/main" xmlns="" id="{23A755A7-35AA-4BA5-BB08-BDD743878CA8}"/>
              </a:ext>
            </a:extLst>
          </p:cNvPr>
          <p:cNvSpPr>
            <a:spLocks noChangeAspect="1"/>
          </p:cNvSpPr>
          <p:nvPr/>
        </p:nvSpPr>
        <p:spPr bwMode="auto">
          <a:xfrm rot="3120479">
            <a:off x="3381764" y="3786683"/>
            <a:ext cx="530400" cy="119237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xmlns="" id="{A4ABAC53-C73D-4FFB-A72F-B1C6FEB55853}"/>
              </a:ext>
            </a:extLst>
          </p:cNvPr>
          <p:cNvSpPr/>
          <p:nvPr/>
        </p:nvSpPr>
        <p:spPr bwMode="auto">
          <a:xfrm rot="13951752">
            <a:off x="3189247" y="3623704"/>
            <a:ext cx="306458" cy="214129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54" name="Flecha: a la derecha 53">
            <a:extLst>
              <a:ext uri="{FF2B5EF4-FFF2-40B4-BE49-F238E27FC236}">
                <a16:creationId xmlns:a16="http://schemas.microsoft.com/office/drawing/2014/main" xmlns="" id="{F0EAD0B5-A030-49A5-81BD-BDE715C31E94}"/>
              </a:ext>
            </a:extLst>
          </p:cNvPr>
          <p:cNvSpPr>
            <a:spLocks noChangeAspect="1"/>
          </p:cNvSpPr>
          <p:nvPr/>
        </p:nvSpPr>
        <p:spPr bwMode="auto">
          <a:xfrm rot="13900400">
            <a:off x="707497" y="1433922"/>
            <a:ext cx="472497" cy="106212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55" name="Flecha: a la derecha 54">
            <a:extLst>
              <a:ext uri="{FF2B5EF4-FFF2-40B4-BE49-F238E27FC236}">
                <a16:creationId xmlns:a16="http://schemas.microsoft.com/office/drawing/2014/main" xmlns="" id="{05293694-778B-4924-A171-3959E183A02C}"/>
              </a:ext>
            </a:extLst>
          </p:cNvPr>
          <p:cNvSpPr/>
          <p:nvPr/>
        </p:nvSpPr>
        <p:spPr bwMode="auto">
          <a:xfrm rot="3131673">
            <a:off x="1052524" y="1464416"/>
            <a:ext cx="344449" cy="241353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59" name="Flecha: a la derecha 58">
            <a:extLst>
              <a:ext uri="{FF2B5EF4-FFF2-40B4-BE49-F238E27FC236}">
                <a16:creationId xmlns:a16="http://schemas.microsoft.com/office/drawing/2014/main" xmlns="" id="{FBADDA59-498E-4752-B75D-DF77E2194408}"/>
              </a:ext>
            </a:extLst>
          </p:cNvPr>
          <p:cNvSpPr/>
          <p:nvPr/>
        </p:nvSpPr>
        <p:spPr bwMode="auto">
          <a:xfrm rot="5400000">
            <a:off x="2258150" y="1158432"/>
            <a:ext cx="197419" cy="342706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60" name="Flecha: a la derecha 59">
            <a:extLst>
              <a:ext uri="{FF2B5EF4-FFF2-40B4-BE49-F238E27FC236}">
                <a16:creationId xmlns:a16="http://schemas.microsoft.com/office/drawing/2014/main" xmlns="" id="{56683BA0-541D-4307-84AB-7127299EA9C6}"/>
              </a:ext>
            </a:extLst>
          </p:cNvPr>
          <p:cNvSpPr/>
          <p:nvPr/>
        </p:nvSpPr>
        <p:spPr bwMode="auto">
          <a:xfrm rot="16200000">
            <a:off x="2207581" y="3810680"/>
            <a:ext cx="189844" cy="333728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61" name="Flecha: a la derecha 60">
            <a:extLst>
              <a:ext uri="{FF2B5EF4-FFF2-40B4-BE49-F238E27FC236}">
                <a16:creationId xmlns:a16="http://schemas.microsoft.com/office/drawing/2014/main" xmlns="" id="{9AE8CCA7-F5C2-4456-B19D-5C42A5AE362F}"/>
              </a:ext>
            </a:extLst>
          </p:cNvPr>
          <p:cNvSpPr/>
          <p:nvPr/>
        </p:nvSpPr>
        <p:spPr bwMode="auto">
          <a:xfrm rot="10649353">
            <a:off x="3622602" y="2557984"/>
            <a:ext cx="234868" cy="29893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62" name="Flecha: a la derecha 61">
            <a:extLst>
              <a:ext uri="{FF2B5EF4-FFF2-40B4-BE49-F238E27FC236}">
                <a16:creationId xmlns:a16="http://schemas.microsoft.com/office/drawing/2014/main" xmlns="" id="{143E8279-8169-436A-AA07-A0C29F22546A}"/>
              </a:ext>
            </a:extLst>
          </p:cNvPr>
          <p:cNvSpPr/>
          <p:nvPr/>
        </p:nvSpPr>
        <p:spPr bwMode="auto">
          <a:xfrm>
            <a:off x="809659" y="2515727"/>
            <a:ext cx="222505" cy="31475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graphicFrame>
        <p:nvGraphicFramePr>
          <p:cNvPr id="63" name="Objeto 62">
            <a:extLst>
              <a:ext uri="{FF2B5EF4-FFF2-40B4-BE49-F238E27FC236}">
                <a16:creationId xmlns:a16="http://schemas.microsoft.com/office/drawing/2014/main" xmlns="" id="{0E55DD92-A307-4394-96EE-17CB74A707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2557012"/>
              </p:ext>
            </p:extLst>
          </p:nvPr>
        </p:nvGraphicFramePr>
        <p:xfrm>
          <a:off x="717806" y="2080148"/>
          <a:ext cx="359183" cy="439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27" name="Equation" r:id="rId5" imgW="164880" imgH="203040" progId="Equation.DSMT4">
                  <p:embed/>
                </p:oleObj>
              </mc:Choice>
              <mc:Fallback>
                <p:oleObj name="Equation" r:id="rId5" imgW="164880" imgH="203040" progId="Equation.DSMT4">
                  <p:embed/>
                  <p:pic>
                    <p:nvPicPr>
                      <p:cNvPr id="63" name="Objeto 62">
                        <a:extLst>
                          <a:ext uri="{FF2B5EF4-FFF2-40B4-BE49-F238E27FC236}">
                            <a16:creationId xmlns:a16="http://schemas.microsoft.com/office/drawing/2014/main" xmlns="" id="{0E55DD92-A307-4394-96EE-17CB74A707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7806" y="2080148"/>
                        <a:ext cx="359183" cy="4390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Inestabilidad de Rayleigh-Taylor Ablativa (RTA)</a:t>
            </a:r>
            <a:endParaRPr lang="es-ES" sz="2000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xmlns="" id="{0F692B1F-7B33-411D-906D-14F17CACA20B}"/>
              </a:ext>
            </a:extLst>
          </p:cNvPr>
          <p:cNvSpPr/>
          <p:nvPr/>
        </p:nvSpPr>
        <p:spPr bwMode="auto">
          <a:xfrm>
            <a:off x="1727684" y="2061035"/>
            <a:ext cx="1224136" cy="1224136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xmlns="" id="{CADD7CA7-65CD-41AC-BC3C-D4CF5BDA928F}"/>
              </a:ext>
            </a:extLst>
          </p:cNvPr>
          <p:cNvSpPr/>
          <p:nvPr/>
        </p:nvSpPr>
        <p:spPr bwMode="auto">
          <a:xfrm>
            <a:off x="1754464" y="2487160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65" name="Flecha: a la derecha 64">
            <a:extLst>
              <a:ext uri="{FF2B5EF4-FFF2-40B4-BE49-F238E27FC236}">
                <a16:creationId xmlns:a16="http://schemas.microsoft.com/office/drawing/2014/main" xmlns="" id="{59E07236-8CE8-4538-8169-CAD0A5C08674}"/>
              </a:ext>
            </a:extLst>
          </p:cNvPr>
          <p:cNvSpPr/>
          <p:nvPr/>
        </p:nvSpPr>
        <p:spPr bwMode="auto">
          <a:xfrm rot="10800000">
            <a:off x="2775304" y="2543487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66" name="Flecha: a la derecha 65">
            <a:extLst>
              <a:ext uri="{FF2B5EF4-FFF2-40B4-BE49-F238E27FC236}">
                <a16:creationId xmlns:a16="http://schemas.microsoft.com/office/drawing/2014/main" xmlns="" id="{F82D1507-4937-4212-A10F-306E19838EFC}"/>
              </a:ext>
            </a:extLst>
          </p:cNvPr>
          <p:cNvSpPr/>
          <p:nvPr/>
        </p:nvSpPr>
        <p:spPr bwMode="auto">
          <a:xfrm rot="5400000">
            <a:off x="2267743" y="2003428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67" name="Flecha: a la derecha 66">
            <a:extLst>
              <a:ext uri="{FF2B5EF4-FFF2-40B4-BE49-F238E27FC236}">
                <a16:creationId xmlns:a16="http://schemas.microsoft.com/office/drawing/2014/main" xmlns="" id="{F510C8C3-F4B0-4AC2-B71A-178335DE5BAE}"/>
              </a:ext>
            </a:extLst>
          </p:cNvPr>
          <p:cNvSpPr/>
          <p:nvPr/>
        </p:nvSpPr>
        <p:spPr bwMode="auto">
          <a:xfrm rot="16200000">
            <a:off x="2243115" y="3056084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51639D8-66E7-403B-A2C7-0FA97E42CECF}"/>
              </a:ext>
            </a:extLst>
          </p:cNvPr>
          <p:cNvSpPr txBox="1"/>
          <p:nvPr/>
        </p:nvSpPr>
        <p:spPr>
          <a:xfrm>
            <a:off x="1813934" y="2157148"/>
            <a:ext cx="919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Onda de choque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xmlns="" id="{93CC95AB-F90D-474C-B64D-F4E6A2F141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331076"/>
              </p:ext>
            </p:extLst>
          </p:nvPr>
        </p:nvGraphicFramePr>
        <p:xfrm>
          <a:off x="943745" y="3865154"/>
          <a:ext cx="432048" cy="330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28" name="Equation" r:id="rId7" imgW="215640" imgH="164880" progId="Equation.DSMT4">
                  <p:embed/>
                </p:oleObj>
              </mc:Choice>
              <mc:Fallback>
                <p:oleObj name="Equation" r:id="rId7" imgW="2156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3745" y="3865154"/>
                        <a:ext cx="432048" cy="330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to 67">
            <a:extLst>
              <a:ext uri="{FF2B5EF4-FFF2-40B4-BE49-F238E27FC236}">
                <a16:creationId xmlns:a16="http://schemas.microsoft.com/office/drawing/2014/main" xmlns="" id="{2193EEC6-BDA1-4483-9506-D6A00EE880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678906"/>
              </p:ext>
            </p:extLst>
          </p:nvPr>
        </p:nvGraphicFramePr>
        <p:xfrm>
          <a:off x="709216" y="3144646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29" name="Equation" r:id="rId9" imgW="203040" imgH="203040" progId="Equation.DSMT4">
                  <p:embed/>
                </p:oleObj>
              </mc:Choice>
              <mc:Fallback>
                <p:oleObj name="Equation" r:id="rId9" imgW="203040" imgH="203040" progId="Equation.DSMT4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xmlns="" id="{93CC95AB-F90D-474C-B64D-F4E6A2F141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9216" y="3144646"/>
                        <a:ext cx="4064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xmlns="" id="{C3087DD3-18E1-4AC8-A50C-AF8A572EF994}"/>
              </a:ext>
            </a:extLst>
          </p:cNvPr>
          <p:cNvCxnSpPr>
            <a:cxnSpLocks/>
          </p:cNvCxnSpPr>
          <p:nvPr/>
        </p:nvCxnSpPr>
        <p:spPr bwMode="auto">
          <a:xfrm>
            <a:off x="1465467" y="1779969"/>
            <a:ext cx="157574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xmlns="" id="{C3C2A0F4-AA39-4CBC-8698-61A73FB632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539952"/>
              </p:ext>
            </p:extLst>
          </p:nvPr>
        </p:nvGraphicFramePr>
        <p:xfrm>
          <a:off x="1606260" y="1834390"/>
          <a:ext cx="377451" cy="251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30" name="Equation" r:id="rId11" imgW="228600" imgH="152280" progId="Equation.DSMT4">
                  <p:embed/>
                </p:oleObj>
              </mc:Choice>
              <mc:Fallback>
                <p:oleObj name="Equation" r:id="rId11" imgW="22860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06260" y="1834390"/>
                        <a:ext cx="377451" cy="251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xmlns="" id="{1B8A84D9-0098-4A1C-BDDD-4C7FFD4CB5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7002"/>
              </p:ext>
            </p:extLst>
          </p:nvPr>
        </p:nvGraphicFramePr>
        <p:xfrm>
          <a:off x="4422495" y="980728"/>
          <a:ext cx="3643151" cy="640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31" name="Equation" r:id="rId13" imgW="2311200" imgH="406080" progId="Equation.DSMT4">
                  <p:embed/>
                </p:oleObj>
              </mc:Choice>
              <mc:Fallback>
                <p:oleObj name="Equation" r:id="rId13" imgW="231120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22495" y="980728"/>
                        <a:ext cx="3643151" cy="640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8B673362-4FDD-4007-B210-FAA60639B9F3}"/>
              </a:ext>
            </a:extLst>
          </p:cNvPr>
          <p:cNvSpPr txBox="1"/>
          <p:nvPr/>
        </p:nvSpPr>
        <p:spPr>
          <a:xfrm>
            <a:off x="3466232" y="321195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Frente de ablación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xmlns="" id="{FC596D74-14A9-43E2-87DC-D49EBF8F94AB}"/>
              </a:ext>
            </a:extLst>
          </p:cNvPr>
          <p:cNvCxnSpPr/>
          <p:nvPr/>
        </p:nvCxnSpPr>
        <p:spPr bwMode="auto">
          <a:xfrm>
            <a:off x="3473453" y="3144646"/>
            <a:ext cx="306459" cy="1130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70" name="Objeto 69">
            <a:extLst>
              <a:ext uri="{FF2B5EF4-FFF2-40B4-BE49-F238E27FC236}">
                <a16:creationId xmlns:a16="http://schemas.microsoft.com/office/drawing/2014/main" xmlns="" id="{FC007A45-21A7-4CAF-907C-9C60C59A91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260809"/>
              </p:ext>
            </p:extLst>
          </p:nvPr>
        </p:nvGraphicFramePr>
        <p:xfrm>
          <a:off x="4492625" y="1628775"/>
          <a:ext cx="35004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32" name="Equation" r:id="rId15" imgW="2222280" imgH="241200" progId="Equation.DSMT4">
                  <p:embed/>
                </p:oleObj>
              </mc:Choice>
              <mc:Fallback>
                <p:oleObj name="Equation" r:id="rId15" imgW="2222280" imgH="241200" progId="Equation.DSMT4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xmlns="" id="{1B8A84D9-0098-4A1C-BDDD-4C7FFD4CB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92625" y="1628775"/>
                        <a:ext cx="3500438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to 70">
            <a:extLst>
              <a:ext uri="{FF2B5EF4-FFF2-40B4-BE49-F238E27FC236}">
                <a16:creationId xmlns:a16="http://schemas.microsoft.com/office/drawing/2014/main" xmlns="" id="{ABB1ED35-1010-4160-8C90-4D5EDBD828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498701"/>
              </p:ext>
            </p:extLst>
          </p:nvPr>
        </p:nvGraphicFramePr>
        <p:xfrm>
          <a:off x="4523960" y="2220951"/>
          <a:ext cx="9810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33" name="Equation" r:id="rId17" imgW="622080" imgH="228600" progId="Equation.DSMT4">
                  <p:embed/>
                </p:oleObj>
              </mc:Choice>
              <mc:Fallback>
                <p:oleObj name="Equation" r:id="rId17" imgW="622080" imgH="228600" progId="Equation.DSMT4">
                  <p:embed/>
                  <p:pic>
                    <p:nvPicPr>
                      <p:cNvPr id="70" name="Objeto 69">
                        <a:extLst>
                          <a:ext uri="{FF2B5EF4-FFF2-40B4-BE49-F238E27FC236}">
                            <a16:creationId xmlns:a16="http://schemas.microsoft.com/office/drawing/2014/main" xmlns="" id="{FC007A45-21A7-4CAF-907C-9C60C59A91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23960" y="2220951"/>
                        <a:ext cx="981075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xmlns="" id="{226D6F57-C194-4DD1-A927-0C96692C76F0}"/>
              </a:ext>
            </a:extLst>
          </p:cNvPr>
          <p:cNvSpPr/>
          <p:nvPr/>
        </p:nvSpPr>
        <p:spPr bwMode="auto">
          <a:xfrm>
            <a:off x="5679043" y="2248033"/>
            <a:ext cx="214175" cy="26571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xmlns="" id="{561C97B0-8D74-41DD-A450-978D855A7670}"/>
              </a:ext>
            </a:extLst>
          </p:cNvPr>
          <p:cNvSpPr txBox="1"/>
          <p:nvPr/>
        </p:nvSpPr>
        <p:spPr>
          <a:xfrm>
            <a:off x="6017610" y="1938096"/>
            <a:ext cx="2913112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b="1" dirty="0"/>
              <a:t>Perturbaciones del frente de ablación (cáscara) se amplifican un millón de veces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4A94C96E-590C-42E6-BC9F-2A99E7F1FE8C}"/>
              </a:ext>
            </a:extLst>
          </p:cNvPr>
          <p:cNvGrpSpPr/>
          <p:nvPr/>
        </p:nvGrpSpPr>
        <p:grpSpPr>
          <a:xfrm>
            <a:off x="4323223" y="3027001"/>
            <a:ext cx="4614001" cy="596759"/>
            <a:chOff x="4422495" y="3450949"/>
            <a:chExt cx="4614001" cy="596759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xmlns="" id="{682FDC74-3E21-4755-8112-968A59D07511}"/>
                </a:ext>
              </a:extLst>
            </p:cNvPr>
            <p:cNvSpPr txBox="1"/>
            <p:nvPr/>
          </p:nvSpPr>
          <p:spPr>
            <a:xfrm>
              <a:off x="4422495" y="3450949"/>
              <a:ext cx="46140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s-ES" sz="1600" dirty="0"/>
                <a:t>Los fenómenos asociados a la ablación reducen la tasa de crecimiento: </a:t>
              </a:r>
            </a:p>
          </p:txBody>
        </p:sp>
        <p:graphicFrame>
          <p:nvGraphicFramePr>
            <p:cNvPr id="16" name="Objeto 15">
              <a:extLst>
                <a:ext uri="{FF2B5EF4-FFF2-40B4-BE49-F238E27FC236}">
                  <a16:creationId xmlns:a16="http://schemas.microsoft.com/office/drawing/2014/main" xmlns="" id="{EDE98F8D-12E9-47D4-AF08-6F00D3E9D72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10100202"/>
                </p:ext>
              </p:extLst>
            </p:nvPr>
          </p:nvGraphicFramePr>
          <p:xfrm>
            <a:off x="7668344" y="3674595"/>
            <a:ext cx="1021151" cy="373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34" name="Equation" r:id="rId19" imgW="660240" imgH="241200" progId="Equation.DSMT4">
                    <p:embed/>
                  </p:oleObj>
                </mc:Choice>
                <mc:Fallback>
                  <p:oleObj name="Equation" r:id="rId19" imgW="660240" imgH="241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7668344" y="3674595"/>
                          <a:ext cx="1021151" cy="3731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5" name="CuadroTexto 74">
            <a:extLst>
              <a:ext uri="{FF2B5EF4-FFF2-40B4-BE49-F238E27FC236}">
                <a16:creationId xmlns:a16="http://schemas.microsoft.com/office/drawing/2014/main" xmlns="" id="{83D06785-0836-4207-8DCA-6070CD9C5D99}"/>
              </a:ext>
            </a:extLst>
          </p:cNvPr>
          <p:cNvSpPr txBox="1"/>
          <p:nvPr/>
        </p:nvSpPr>
        <p:spPr>
          <a:xfrm>
            <a:off x="4283968" y="3544664"/>
            <a:ext cx="4791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600" dirty="0"/>
              <a:t>Qué fenómenos físicos y en cuanto se reduce la tasa de crecimiento han sido objeto de investigación en ICF desde principios de los 70.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996FDE0-C7F0-40AC-BB9A-DB4D8808979D}"/>
              </a:ext>
            </a:extLst>
          </p:cNvPr>
          <p:cNvSpPr txBox="1"/>
          <p:nvPr/>
        </p:nvSpPr>
        <p:spPr>
          <a:xfrm>
            <a:off x="899592" y="4682616"/>
            <a:ext cx="7813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Nuckolls, L. Wood, A. Thiessen, and G. Zimmerman, </a:t>
            </a:r>
            <a:r>
              <a:rPr lang="fr-FR" sz="1600" dirty="0"/>
              <a:t>Nature 239, 139 (1972).</a:t>
            </a:r>
            <a:endParaRPr lang="es-ES" sz="16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B773CB01-CCAF-449F-B408-5F407D0AC027}"/>
              </a:ext>
            </a:extLst>
          </p:cNvPr>
          <p:cNvSpPr txBox="1"/>
          <p:nvPr/>
        </p:nvSpPr>
        <p:spPr>
          <a:xfrm>
            <a:off x="520350" y="4325034"/>
            <a:ext cx="2806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2000" b="1" dirty="0"/>
              <a:t>RTA teoría lineal</a:t>
            </a:r>
          </a:p>
        </p:txBody>
      </p:sp>
      <p:graphicFrame>
        <p:nvGraphicFramePr>
          <p:cNvPr id="77" name="Objeto 76">
            <a:extLst>
              <a:ext uri="{FF2B5EF4-FFF2-40B4-BE49-F238E27FC236}">
                <a16:creationId xmlns:a16="http://schemas.microsoft.com/office/drawing/2014/main" xmlns="" id="{3D7D087C-DDAA-4D85-8AFA-C8E1673BBF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037230"/>
              </p:ext>
            </p:extLst>
          </p:nvPr>
        </p:nvGraphicFramePr>
        <p:xfrm>
          <a:off x="971600" y="4989793"/>
          <a:ext cx="1798680" cy="769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35" name="Equation" r:id="rId21" imgW="1066680" imgH="457200" progId="Equation.DSMT4">
                  <p:embed/>
                </p:oleObj>
              </mc:Choice>
              <mc:Fallback>
                <p:oleObj name="Equation" r:id="rId21" imgW="1066680" imgH="457200" progId="Equation.DSMT4">
                  <p:embed/>
                  <p:pic>
                    <p:nvPicPr>
                      <p:cNvPr id="16" name="Objeto 15">
                        <a:extLst>
                          <a:ext uri="{FF2B5EF4-FFF2-40B4-BE49-F238E27FC236}">
                            <a16:creationId xmlns:a16="http://schemas.microsoft.com/office/drawing/2014/main" xmlns="" id="{EDE98F8D-12E9-47D4-AF08-6F00D3E9D7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71600" y="4989793"/>
                        <a:ext cx="1798680" cy="769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FDB0EE2B-B727-42BE-8BD4-2F04CBEE235F}"/>
              </a:ext>
            </a:extLst>
          </p:cNvPr>
          <p:cNvSpPr txBox="1"/>
          <p:nvPr/>
        </p:nvSpPr>
        <p:spPr>
          <a:xfrm>
            <a:off x="2947322" y="4974267"/>
            <a:ext cx="2632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¡Muy optimista!</a:t>
            </a:r>
          </a:p>
          <a:p>
            <a:r>
              <a:rPr lang="es-ES" sz="2000" b="1" dirty="0"/>
              <a:t>… pero errónea..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xmlns="" id="{32693F8D-B7A3-445D-91D1-D48009ED912E}"/>
              </a:ext>
            </a:extLst>
          </p:cNvPr>
          <p:cNvGrpSpPr/>
          <p:nvPr/>
        </p:nvGrpSpPr>
        <p:grpSpPr>
          <a:xfrm>
            <a:off x="5484670" y="4951985"/>
            <a:ext cx="3446052" cy="707886"/>
            <a:chOff x="5484670" y="4903485"/>
            <a:chExt cx="3446052" cy="707886"/>
          </a:xfrm>
        </p:grpSpPr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xmlns="" id="{00AE997C-968A-4BB8-AD5B-E128FD0D6E6B}"/>
                </a:ext>
              </a:extLst>
            </p:cNvPr>
            <p:cNvSpPr txBox="1"/>
            <p:nvPr/>
          </p:nvSpPr>
          <p:spPr>
            <a:xfrm>
              <a:off x="5505035" y="4903485"/>
              <a:ext cx="34256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/>
                <a:t>¡Perturbaciones con</a:t>
              </a:r>
            </a:p>
            <a:p>
              <a:r>
                <a:rPr lang="es-ES" sz="2000" b="1" dirty="0"/>
                <a:t>              son estables!               </a:t>
              </a:r>
            </a:p>
          </p:txBody>
        </p:sp>
        <p:graphicFrame>
          <p:nvGraphicFramePr>
            <p:cNvPr id="21" name="Objeto 20">
              <a:extLst>
                <a:ext uri="{FF2B5EF4-FFF2-40B4-BE49-F238E27FC236}">
                  <a16:creationId xmlns:a16="http://schemas.microsoft.com/office/drawing/2014/main" xmlns="" id="{5EC77214-CCD1-473F-9B40-88A403E5C95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2428881"/>
                </p:ext>
              </p:extLst>
            </p:nvPr>
          </p:nvGraphicFramePr>
          <p:xfrm>
            <a:off x="5484670" y="5230427"/>
            <a:ext cx="1017167" cy="347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36" name="Equation" r:id="rId23" imgW="482400" imgH="164880" progId="Equation.DSMT4">
                    <p:embed/>
                  </p:oleObj>
                </mc:Choice>
                <mc:Fallback>
                  <p:oleObj name="Equation" r:id="rId23" imgW="482400" imgH="164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5484670" y="5230427"/>
                          <a:ext cx="1017167" cy="3479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9" name="CuadroTexto 78">
            <a:extLst>
              <a:ext uri="{FF2B5EF4-FFF2-40B4-BE49-F238E27FC236}">
                <a16:creationId xmlns:a16="http://schemas.microsoft.com/office/drawing/2014/main" xmlns="" id="{51D4FC24-2490-4BEF-8A82-0AF82FD265D7}"/>
              </a:ext>
            </a:extLst>
          </p:cNvPr>
          <p:cNvSpPr txBox="1"/>
          <p:nvPr/>
        </p:nvSpPr>
        <p:spPr>
          <a:xfrm>
            <a:off x="899592" y="5796553"/>
            <a:ext cx="785847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b="1" dirty="0"/>
              <a:t>¡Simulaciones hidrodinámicas y primeros experimentos (1980) evidencian que la inestabilidad RTA es muchísimo peor!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xmlns="" id="{749ADE91-DD60-4F9B-BDBF-4F32B11A8D6F}"/>
              </a:ext>
            </a:extLst>
          </p:cNvPr>
          <p:cNvCxnSpPr/>
          <p:nvPr/>
        </p:nvCxnSpPr>
        <p:spPr bwMode="auto">
          <a:xfrm>
            <a:off x="323528" y="4375661"/>
            <a:ext cx="871296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oval" w="lg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0" name="Flecha: a la derecha 79">
            <a:extLst>
              <a:ext uri="{FF2B5EF4-FFF2-40B4-BE49-F238E27FC236}">
                <a16:creationId xmlns:a16="http://schemas.microsoft.com/office/drawing/2014/main" xmlns="" id="{063559DF-F657-41D5-84FF-088E6C8C5DE1}"/>
              </a:ext>
            </a:extLst>
          </p:cNvPr>
          <p:cNvSpPr/>
          <p:nvPr/>
        </p:nvSpPr>
        <p:spPr bwMode="auto">
          <a:xfrm>
            <a:off x="1338122" y="2496521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81" name="Flecha: a la derecha 80">
            <a:extLst>
              <a:ext uri="{FF2B5EF4-FFF2-40B4-BE49-F238E27FC236}">
                <a16:creationId xmlns:a16="http://schemas.microsoft.com/office/drawing/2014/main" xmlns="" id="{877F47DC-9F89-4D7F-BCF4-6B2C0CEEE7EA}"/>
              </a:ext>
            </a:extLst>
          </p:cNvPr>
          <p:cNvSpPr/>
          <p:nvPr/>
        </p:nvSpPr>
        <p:spPr bwMode="auto">
          <a:xfrm rot="10800000">
            <a:off x="3205375" y="2546251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82" name="Flecha: a la derecha 81">
            <a:extLst>
              <a:ext uri="{FF2B5EF4-FFF2-40B4-BE49-F238E27FC236}">
                <a16:creationId xmlns:a16="http://schemas.microsoft.com/office/drawing/2014/main" xmlns="" id="{C1AA4938-10F9-43C6-A5B1-56795EBDDB11}"/>
              </a:ext>
            </a:extLst>
          </p:cNvPr>
          <p:cNvSpPr/>
          <p:nvPr/>
        </p:nvSpPr>
        <p:spPr bwMode="auto">
          <a:xfrm rot="5400000">
            <a:off x="2264866" y="1610289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xmlns="" id="{6492C051-3637-4138-B064-52C70DE2D24F}"/>
              </a:ext>
            </a:extLst>
          </p:cNvPr>
          <p:cNvSpPr/>
          <p:nvPr/>
        </p:nvSpPr>
        <p:spPr bwMode="auto">
          <a:xfrm rot="16200000">
            <a:off x="2261079" y="3443716"/>
            <a:ext cx="144016" cy="259231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graphicFrame>
        <p:nvGraphicFramePr>
          <p:cNvPr id="84" name="Objeto 83">
            <a:extLst>
              <a:ext uri="{FF2B5EF4-FFF2-40B4-BE49-F238E27FC236}">
                <a16:creationId xmlns:a16="http://schemas.microsoft.com/office/drawing/2014/main" xmlns="" id="{DB13209A-0AB1-4CFA-83E8-0C383BF978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158836"/>
              </p:ext>
            </p:extLst>
          </p:nvPr>
        </p:nvGraphicFramePr>
        <p:xfrm>
          <a:off x="2424452" y="1711250"/>
          <a:ext cx="2095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37" name="Equation" r:id="rId25" imgW="126720" imgH="152280" progId="Equation.DSMT4">
                  <p:embed/>
                </p:oleObj>
              </mc:Choice>
              <mc:Fallback>
                <p:oleObj name="Equation" r:id="rId25" imgW="126720" imgH="152280" progId="Equation.DSMT4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xmlns="" id="{C3C2A0F4-AA39-4CBC-8698-61A73FB632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424452" y="1711250"/>
                        <a:ext cx="209550" cy="25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342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64" grpId="0"/>
      <p:bldP spid="15" grpId="0" animBg="1"/>
      <p:bldP spid="72" grpId="0" animBg="1"/>
      <p:bldP spid="75" grpId="0"/>
      <p:bldP spid="18" grpId="0"/>
      <p:bldP spid="19" grpId="0"/>
      <p:bldP spid="20" grpId="0"/>
      <p:bldP spid="7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23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996FDE0-C7F0-40AC-BB9A-DB4D8808979D}"/>
              </a:ext>
            </a:extLst>
          </p:cNvPr>
          <p:cNvSpPr txBox="1"/>
          <p:nvPr/>
        </p:nvSpPr>
        <p:spPr>
          <a:xfrm>
            <a:off x="828041" y="4500409"/>
            <a:ext cx="7848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L. Baker, “Propagation and smoothing of nonuniform thermal fronts,” Phys. Rev. A 26, 461 (1982).</a:t>
            </a:r>
            <a:endParaRPr lang="es-ES" sz="160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E356480D-DF3E-446D-AF5D-CA29CA7812FF}"/>
              </a:ext>
            </a:extLst>
          </p:cNvPr>
          <p:cNvGrpSpPr/>
          <p:nvPr/>
        </p:nvGrpSpPr>
        <p:grpSpPr>
          <a:xfrm>
            <a:off x="611560" y="1096811"/>
            <a:ext cx="7024171" cy="338554"/>
            <a:chOff x="611560" y="1096811"/>
            <a:chExt cx="7024171" cy="338554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xmlns="" id="{682FDC74-3E21-4755-8112-968A59D07511}"/>
                </a:ext>
              </a:extLst>
            </p:cNvPr>
            <p:cNvSpPr txBox="1"/>
            <p:nvPr/>
          </p:nvSpPr>
          <p:spPr>
            <a:xfrm>
              <a:off x="611560" y="1096811"/>
              <a:ext cx="70241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s-ES" sz="1600" dirty="0"/>
                <a:t>Los modelos se centraron en perturbaciones con   </a:t>
              </a:r>
            </a:p>
          </p:txBody>
        </p:sp>
        <p:graphicFrame>
          <p:nvGraphicFramePr>
            <p:cNvPr id="2" name="Objeto 1">
              <a:extLst>
                <a:ext uri="{FF2B5EF4-FFF2-40B4-BE49-F238E27FC236}">
                  <a16:creationId xmlns:a16="http://schemas.microsoft.com/office/drawing/2014/main" xmlns="" id="{8BD2B666-A90A-4E3A-B604-DA37787336C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0204544"/>
                </p:ext>
              </p:extLst>
            </p:nvPr>
          </p:nvGraphicFramePr>
          <p:xfrm>
            <a:off x="5436096" y="1118386"/>
            <a:ext cx="859414" cy="2940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24" name="Equation" r:id="rId5" imgW="482400" imgH="164880" progId="Equation.DSMT4">
                    <p:embed/>
                  </p:oleObj>
                </mc:Choice>
                <mc:Fallback>
                  <p:oleObj name="Equation" r:id="rId5" imgW="482400" imgH="164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436096" y="1118386"/>
                          <a:ext cx="859414" cy="2940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F1672C7-1B06-496F-98F1-6FBAE2BFF6F0}"/>
              </a:ext>
            </a:extLst>
          </p:cNvPr>
          <p:cNvSpPr txBox="1"/>
          <p:nvPr/>
        </p:nvSpPr>
        <p:spPr>
          <a:xfrm>
            <a:off x="899592" y="1507637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J. N. </a:t>
            </a:r>
            <a:r>
              <a:rPr lang="en-US" sz="1600" dirty="0" err="1"/>
              <a:t>Shiau</a:t>
            </a:r>
            <a:r>
              <a:rPr lang="en-US" sz="1600" dirty="0"/>
              <a:t>, E. B. Goldman, and C. I. Weng, “Linear stability analysis of</a:t>
            </a:r>
          </a:p>
          <a:p>
            <a:r>
              <a:rPr lang="en-US" sz="1600" dirty="0"/>
              <a:t>laser-driven spherical implosions,” Phys. Rev. Lett. 32, 352 (1974).</a:t>
            </a:r>
            <a:endParaRPr lang="es-ES" sz="1600" dirty="0"/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xmlns="" id="{06C25906-C175-4AA5-9A6D-8CA4BF633331}"/>
              </a:ext>
            </a:extLst>
          </p:cNvPr>
          <p:cNvSpPr txBox="1"/>
          <p:nvPr/>
        </p:nvSpPr>
        <p:spPr>
          <a:xfrm>
            <a:off x="899592" y="2171385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D. . Henderson and R. L. Morse, “Symmetry of laser-driven </a:t>
            </a:r>
            <a:r>
              <a:rPr lang="fr-FR" sz="1600" dirty="0"/>
              <a:t>implosions,” Phys. </a:t>
            </a:r>
            <a:r>
              <a:rPr lang="fr-FR" sz="1600" dirty="0" err="1"/>
              <a:t>Rev</a:t>
            </a:r>
            <a:r>
              <a:rPr lang="fr-FR" sz="1600" dirty="0"/>
              <a:t>. </a:t>
            </a:r>
            <a:r>
              <a:rPr lang="fr-FR" sz="1600" dirty="0" err="1"/>
              <a:t>Lett</a:t>
            </a:r>
            <a:r>
              <a:rPr lang="fr-FR" sz="1600" dirty="0"/>
              <a:t>. 32, 355 (1974).</a:t>
            </a:r>
            <a:endParaRPr lang="es-ES" sz="1600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7513E551-E2BA-40D8-93B7-26D4A6F42983}"/>
              </a:ext>
            </a:extLst>
          </p:cNvPr>
          <p:cNvSpPr txBox="1"/>
          <p:nvPr/>
        </p:nvSpPr>
        <p:spPr>
          <a:xfrm>
            <a:off x="855547" y="2871779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S. E. </a:t>
            </a:r>
            <a:r>
              <a:rPr lang="en-US" sz="1600" dirty="0" err="1"/>
              <a:t>Bodner</a:t>
            </a:r>
            <a:r>
              <a:rPr lang="en-US" sz="1600" dirty="0"/>
              <a:t>, “Rayleigh–Taylor instability and laser-pellet fusion,” Phys. </a:t>
            </a:r>
            <a:r>
              <a:rPr lang="es-ES" sz="1600" dirty="0"/>
              <a:t>Rev. </a:t>
            </a:r>
            <a:r>
              <a:rPr lang="es-ES" sz="1600" dirty="0" err="1"/>
              <a:t>Lett</a:t>
            </a:r>
            <a:r>
              <a:rPr lang="es-ES" sz="1600" dirty="0"/>
              <a:t>. 33, 761 (1974)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xmlns="" id="{F1769758-F468-402C-ABC9-DC56F469A30A}"/>
              </a:ext>
            </a:extLst>
          </p:cNvPr>
          <p:cNvSpPr txBox="1"/>
          <p:nvPr/>
        </p:nvSpPr>
        <p:spPr>
          <a:xfrm>
            <a:off x="828041" y="3535527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C. P. Verdon, R. L. McCrory, R. L. Morse, G. R. Baker, D. I. </a:t>
            </a:r>
            <a:r>
              <a:rPr lang="en-US" sz="1600" dirty="0" err="1"/>
              <a:t>Meiron</a:t>
            </a:r>
            <a:r>
              <a:rPr lang="en-US" sz="1600" dirty="0"/>
              <a:t>, and S. A. Orszag, “Nonlinear effects of multifrequency hydrodynamic instabilities on ablatively accelerated thin shells,” Phys. Fluids 25, 1653 </a:t>
            </a:r>
            <a:r>
              <a:rPr lang="es-ES" sz="1600" dirty="0"/>
              <a:t>(1982).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xmlns="" id="{F7CED75D-D0DF-4C18-B0B6-3F2D41C91693}"/>
              </a:ext>
            </a:extLst>
          </p:cNvPr>
          <p:cNvSpPr txBox="1"/>
          <p:nvPr/>
        </p:nvSpPr>
        <p:spPr>
          <a:xfrm>
            <a:off x="828040" y="5412001"/>
            <a:ext cx="7848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M. H. Emery, J. H. Gardner, J. P. Boris, and A. L. Cooper, “Vortex shedding</a:t>
            </a:r>
          </a:p>
          <a:p>
            <a:r>
              <a:rPr lang="en-US" sz="1600" dirty="0"/>
              <a:t>due to laser ablation,” Phys. Fluids 27, 1338 (1984).</a:t>
            </a:r>
            <a:endParaRPr lang="es-ES" sz="16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954F800-6963-4F77-8190-B288EFB93E59}"/>
              </a:ext>
            </a:extLst>
          </p:cNvPr>
          <p:cNvSpPr txBox="1"/>
          <p:nvPr/>
        </p:nvSpPr>
        <p:spPr>
          <a:xfrm>
            <a:off x="1994720" y="2037153"/>
            <a:ext cx="640871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Código de simulación hidrodinámica linealizado: Perturbaciones pueden crecer varios órdenes de magnitud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FAF6818-9090-4783-A184-44606435095F}"/>
              </a:ext>
            </a:extLst>
          </p:cNvPr>
          <p:cNvSpPr txBox="1"/>
          <p:nvPr/>
        </p:nvSpPr>
        <p:spPr>
          <a:xfrm>
            <a:off x="1431611" y="2749186"/>
            <a:ext cx="640871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Código de simulación hidrodinámica linealizado: Conducción térmica podría suavizar perturbaciones.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57B63718-1D2C-418E-8A2A-1264421CF562}"/>
              </a:ext>
            </a:extLst>
          </p:cNvPr>
          <p:cNvSpPr txBox="1"/>
          <p:nvPr/>
        </p:nvSpPr>
        <p:spPr>
          <a:xfrm>
            <a:off x="1331640" y="3432521"/>
            <a:ext cx="640871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Teoría analítica (superficie de discontinuidad): ¡faltan condiciones para cerrar el problema! …….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5D71E42D-51CF-465A-9F1E-AEAE1580AA65}"/>
              </a:ext>
            </a:extLst>
          </p:cNvPr>
          <p:cNvSpPr txBox="1"/>
          <p:nvPr/>
        </p:nvSpPr>
        <p:spPr>
          <a:xfrm>
            <a:off x="1475656" y="4329680"/>
            <a:ext cx="640871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Simulaciones hidrodinámicas 2D: Tasas de crecimiento menores que en RT clásico (conducción térmica, ablación)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301D5E8D-A562-40C0-83B3-460B40B2239A}"/>
              </a:ext>
            </a:extLst>
          </p:cNvPr>
          <p:cNvSpPr txBox="1"/>
          <p:nvPr/>
        </p:nvSpPr>
        <p:spPr>
          <a:xfrm>
            <a:off x="1441237" y="5062773"/>
            <a:ext cx="640871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Simulaciones hidrodinámicas 2D: Conducción térmica transversal y ablación pueden llegar a estabilizar perturbaciones …..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FF23FB58-5611-43BB-8FC0-9406F4A1E5FA}"/>
              </a:ext>
            </a:extLst>
          </p:cNvPr>
          <p:cNvSpPr txBox="1"/>
          <p:nvPr/>
        </p:nvSpPr>
        <p:spPr>
          <a:xfrm>
            <a:off x="1302502" y="5959932"/>
            <a:ext cx="640871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Simulaciones hidrodinámicas 2D: Estabilización por generación e inyección de vorticidad .…..</a:t>
            </a:r>
          </a:p>
        </p:txBody>
      </p:sp>
    </p:spTree>
    <p:extLst>
      <p:ext uri="{BB962C8B-B14F-4D97-AF65-F5344CB8AC3E}">
        <p14:creationId xmlns:p14="http://schemas.microsoft.com/office/powerpoint/2010/main" val="367780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18" grpId="0"/>
      <p:bldP spid="9" grpId="0"/>
      <p:bldP spid="74" grpId="0"/>
      <p:bldP spid="76" grpId="0"/>
      <p:bldP spid="85" grpId="0"/>
      <p:bldP spid="86" grpId="0"/>
      <p:bldP spid="3" grpId="0" animBg="1"/>
      <p:bldP spid="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24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F1672C7-1B06-496F-98F1-6FBAE2BFF6F0}"/>
              </a:ext>
            </a:extLst>
          </p:cNvPr>
          <p:cNvSpPr txBox="1"/>
          <p:nvPr/>
        </p:nvSpPr>
        <p:spPr>
          <a:xfrm>
            <a:off x="747544" y="2539310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H. J. Kull, “Incompressible description of Rayleigh–Taylor instabilities </a:t>
            </a:r>
            <a:r>
              <a:rPr lang="es-ES" sz="1600" dirty="0"/>
              <a:t>in laser-</a:t>
            </a:r>
            <a:r>
              <a:rPr lang="es-ES" sz="1600" dirty="0" err="1"/>
              <a:t>ablated</a:t>
            </a:r>
            <a:r>
              <a:rPr lang="es-ES" sz="1600" dirty="0"/>
              <a:t> plasmas,” </a:t>
            </a:r>
            <a:r>
              <a:rPr lang="es-ES" sz="1600" dirty="0" err="1"/>
              <a:t>Phys</a:t>
            </a:r>
            <a:r>
              <a:rPr lang="es-ES" sz="1600" dirty="0"/>
              <a:t>. </a:t>
            </a:r>
            <a:r>
              <a:rPr lang="es-ES" sz="1600" dirty="0" err="1"/>
              <a:t>Fluids</a:t>
            </a:r>
            <a:r>
              <a:rPr lang="es-ES" sz="1600" dirty="0"/>
              <a:t> B 1, 170 (1989).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20E1E37-6B08-44E5-9272-BB4E33BA9C7A}"/>
              </a:ext>
            </a:extLst>
          </p:cNvPr>
          <p:cNvSpPr txBox="1"/>
          <p:nvPr/>
        </p:nvSpPr>
        <p:spPr>
          <a:xfrm>
            <a:off x="774697" y="1588144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H. </a:t>
            </a:r>
            <a:r>
              <a:rPr lang="en-US" sz="1600" dirty="0" err="1"/>
              <a:t>Takabe</a:t>
            </a:r>
            <a:r>
              <a:rPr lang="en-US" sz="1600" dirty="0"/>
              <a:t>, K. </a:t>
            </a:r>
            <a:r>
              <a:rPr lang="en-US" sz="1600" dirty="0" err="1"/>
              <a:t>Mima</a:t>
            </a:r>
            <a:r>
              <a:rPr lang="en-US" sz="1600" dirty="0"/>
              <a:t>, L. </a:t>
            </a:r>
            <a:r>
              <a:rPr lang="en-US" sz="1600" dirty="0" err="1"/>
              <a:t>Montierth</a:t>
            </a:r>
            <a:r>
              <a:rPr lang="en-US" sz="1600" dirty="0"/>
              <a:t>, and R. L. Morse, “Self-consistent growth rate of the Rayleigh–Taylor instability in an ablatively accelerating plasma,” Phys. Fluids 28, 3676 (1985).</a:t>
            </a:r>
            <a:endParaRPr lang="es-ES" sz="1600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A679F3F4-C9E8-4308-8AD2-10B204106DCD}"/>
              </a:ext>
            </a:extLst>
          </p:cNvPr>
          <p:cNvGrpSpPr/>
          <p:nvPr/>
        </p:nvGrpSpPr>
        <p:grpSpPr>
          <a:xfrm>
            <a:off x="919289" y="3501008"/>
            <a:ext cx="6408712" cy="2039672"/>
            <a:chOff x="919289" y="4125632"/>
            <a:chExt cx="6408712" cy="2039672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xmlns="" id="{14BFE4DE-477D-4D7F-BE04-1266C0064068}"/>
                </a:ext>
              </a:extLst>
            </p:cNvPr>
            <p:cNvSpPr txBox="1"/>
            <p:nvPr/>
          </p:nvSpPr>
          <p:spPr>
            <a:xfrm>
              <a:off x="919289" y="4125632"/>
              <a:ext cx="6408712" cy="132343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Resolución numérica de un problema espectral:</a:t>
              </a:r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</p:txBody>
        </p:sp>
        <p:graphicFrame>
          <p:nvGraphicFramePr>
            <p:cNvPr id="3" name="Objeto 2">
              <a:extLst>
                <a:ext uri="{FF2B5EF4-FFF2-40B4-BE49-F238E27FC236}">
                  <a16:creationId xmlns:a16="http://schemas.microsoft.com/office/drawing/2014/main" xmlns="" id="{78251754-AA1D-4AA1-8999-308FF3DE4CD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5917538"/>
                </p:ext>
              </p:extLst>
            </p:nvPr>
          </p:nvGraphicFramePr>
          <p:xfrm>
            <a:off x="2555776" y="4635304"/>
            <a:ext cx="2004741" cy="476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31" name="Equation" r:id="rId5" imgW="1015920" imgH="241200" progId="Equation.DSMT4">
                    <p:embed/>
                  </p:oleObj>
                </mc:Choice>
                <mc:Fallback>
                  <p:oleObj name="Equation" r:id="rId5" imgW="1015920" imgH="241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55776" y="4635304"/>
                          <a:ext cx="2004741" cy="4761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xmlns="" id="{EF1D972F-603A-4DC6-8B8E-FD88CC82DFEA}"/>
                </a:ext>
              </a:extLst>
            </p:cNvPr>
            <p:cNvSpPr txBox="1"/>
            <p:nvPr/>
          </p:nvSpPr>
          <p:spPr>
            <a:xfrm>
              <a:off x="4525969" y="5631171"/>
              <a:ext cx="22322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Velocidad de ablación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EB803D36-64D4-48BE-A888-424EB7EB0014}"/>
                </a:ext>
              </a:extLst>
            </p:cNvPr>
            <p:cNvSpPr txBox="1"/>
            <p:nvPr/>
          </p:nvSpPr>
          <p:spPr>
            <a:xfrm>
              <a:off x="1325898" y="5580529"/>
              <a:ext cx="2232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/>
                <a:t>Parámetros de ajuste numérico</a:t>
              </a:r>
            </a:p>
          </p:txBody>
        </p:sp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xmlns="" id="{6DB6560C-D1E3-4025-9476-711AEA5C9218}"/>
                </a:ext>
              </a:extLst>
            </p:cNvPr>
            <p:cNvCxnSpPr/>
            <p:nvPr/>
          </p:nvCxnSpPr>
          <p:spPr bwMode="auto">
            <a:xfrm>
              <a:off x="4525969" y="5104939"/>
              <a:ext cx="622095" cy="5826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xmlns="" id="{3AE1CB22-68AF-4FE2-8F78-525A233F691F}"/>
                </a:ext>
              </a:extLst>
            </p:cNvPr>
            <p:cNvCxnSpPr/>
            <p:nvPr/>
          </p:nvCxnSpPr>
          <p:spPr bwMode="auto">
            <a:xfrm flipH="1">
              <a:off x="2339752" y="5039522"/>
              <a:ext cx="720080" cy="6480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xmlns="" id="{0FAC438E-C300-4BC3-8B33-2B56A49719A6}"/>
                </a:ext>
              </a:extLst>
            </p:cNvPr>
            <p:cNvCxnSpPr/>
            <p:nvPr/>
          </p:nvCxnSpPr>
          <p:spPr bwMode="auto">
            <a:xfrm flipH="1">
              <a:off x="3198106" y="5020204"/>
              <a:ext cx="720080" cy="6480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2A0573D-F754-4CC9-B2DB-966601B0EC40}"/>
              </a:ext>
            </a:extLst>
          </p:cNvPr>
          <p:cNvSpPr txBox="1"/>
          <p:nvPr/>
        </p:nvSpPr>
        <p:spPr>
          <a:xfrm>
            <a:off x="1999947" y="3232686"/>
            <a:ext cx="4758270" cy="193899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-ablación,</a:t>
            </a:r>
          </a:p>
          <a:p>
            <a:r>
              <a:rPr lang="es-ES" dirty="0">
                <a:solidFill>
                  <a:srgbClr val="FF0000"/>
                </a:solidFill>
              </a:rPr>
              <a:t>-flujo de masa, </a:t>
            </a:r>
          </a:p>
          <a:p>
            <a:r>
              <a:rPr lang="es-ES" dirty="0">
                <a:solidFill>
                  <a:srgbClr val="FF0000"/>
                </a:solidFill>
              </a:rPr>
              <a:t>-conducción térmica transversal, -vorticidad,</a:t>
            </a:r>
          </a:p>
          <a:p>
            <a:r>
              <a:rPr lang="es-ES" dirty="0">
                <a:solidFill>
                  <a:srgbClr val="FF0000"/>
                </a:solidFill>
              </a:rPr>
              <a:t>……………. </a:t>
            </a:r>
          </a:p>
        </p:txBody>
      </p:sp>
    </p:spTree>
    <p:extLst>
      <p:ext uri="{BB962C8B-B14F-4D97-AF65-F5344CB8AC3E}">
        <p14:creationId xmlns:p14="http://schemas.microsoft.com/office/powerpoint/2010/main" val="48939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9" grpId="0"/>
      <p:bldP spid="15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25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7513E551-E2BA-40D8-93B7-26D4A6F42983}"/>
              </a:ext>
            </a:extLst>
          </p:cNvPr>
          <p:cNvSpPr txBox="1"/>
          <p:nvPr/>
        </p:nvSpPr>
        <p:spPr>
          <a:xfrm>
            <a:off x="791580" y="1548081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J. Sanz</a:t>
            </a:r>
            <a:r>
              <a:rPr lang="en-US" sz="1600" dirty="0"/>
              <a:t>, “Self-consistent analytical model of the Rayleigh–Taylor instability </a:t>
            </a:r>
            <a:r>
              <a:rPr lang="es-ES" sz="1600" dirty="0"/>
              <a:t>in </a:t>
            </a:r>
            <a:r>
              <a:rPr lang="es-ES" sz="1600" dirty="0" err="1"/>
              <a:t>inertial</a:t>
            </a:r>
            <a:r>
              <a:rPr lang="es-ES" sz="1600" dirty="0"/>
              <a:t> </a:t>
            </a:r>
            <a:r>
              <a:rPr lang="es-ES" sz="1600" dirty="0" err="1"/>
              <a:t>confinement</a:t>
            </a:r>
            <a:r>
              <a:rPr lang="es-ES" sz="1600" dirty="0"/>
              <a:t> </a:t>
            </a:r>
            <a:r>
              <a:rPr lang="es-ES" sz="1600" dirty="0" err="1"/>
              <a:t>fusion</a:t>
            </a:r>
            <a:r>
              <a:rPr lang="es-ES" sz="1600" dirty="0"/>
              <a:t>,” </a:t>
            </a:r>
            <a:r>
              <a:rPr lang="es-ES" sz="1600" dirty="0" err="1"/>
              <a:t>Phys</a:t>
            </a:r>
            <a:r>
              <a:rPr lang="es-ES" sz="1600" dirty="0"/>
              <a:t>. Rev. </a:t>
            </a:r>
            <a:r>
              <a:rPr lang="es-ES" sz="1600" dirty="0" err="1"/>
              <a:t>Lett</a:t>
            </a:r>
            <a:r>
              <a:rPr lang="es-ES" sz="1600" dirty="0"/>
              <a:t>. 73, 2700 (1994).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235B95B8-4B74-4A64-82BA-A71BB2AEF80C}"/>
              </a:ext>
            </a:extLst>
          </p:cNvPr>
          <p:cNvGrpSpPr/>
          <p:nvPr/>
        </p:nvGrpSpPr>
        <p:grpSpPr>
          <a:xfrm>
            <a:off x="1920430" y="2602848"/>
            <a:ext cx="5303141" cy="3562456"/>
            <a:chOff x="1763688" y="2097144"/>
            <a:chExt cx="3914900" cy="2629886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xmlns="" id="{F68DDB6D-48EF-4881-B06C-4F826D044D03}"/>
                </a:ext>
              </a:extLst>
            </p:cNvPr>
            <p:cNvGrpSpPr/>
            <p:nvPr/>
          </p:nvGrpSpPr>
          <p:grpSpPr>
            <a:xfrm>
              <a:off x="1763688" y="2097144"/>
              <a:ext cx="3914900" cy="2629886"/>
              <a:chOff x="1663700" y="654652"/>
              <a:chExt cx="3914900" cy="262988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xmlns="" id="{51D41CB7-20A4-436E-8134-77C3087D6C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3883" y="1268413"/>
                <a:ext cx="3732213" cy="1477962"/>
                <a:chOff x="2400" y="4218"/>
                <a:chExt cx="1344" cy="1116"/>
              </a:xfrm>
            </p:grpSpPr>
            <p:sp>
              <p:nvSpPr>
                <p:cNvPr id="48" name="Rectangle 12">
                  <a:extLst>
                    <a:ext uri="{FF2B5EF4-FFF2-40B4-BE49-F238E27FC236}">
                      <a16:creationId xmlns:a16="http://schemas.microsoft.com/office/drawing/2014/main" xmlns="" id="{AB8DC924-3C3F-4002-980F-C4579CD6D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4218"/>
                  <a:ext cx="528" cy="111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s-ES" altLang="es-ES" sz="2400"/>
                </a:p>
              </p:txBody>
            </p:sp>
            <p:sp>
              <p:nvSpPr>
                <p:cNvPr id="49" name="Rectangle 13">
                  <a:extLst>
                    <a:ext uri="{FF2B5EF4-FFF2-40B4-BE49-F238E27FC236}">
                      <a16:creationId xmlns:a16="http://schemas.microsoft.com/office/drawing/2014/main" xmlns="" id="{2002AA97-6425-4BDB-A3F8-8E57CB2668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4224"/>
                  <a:ext cx="816" cy="1110"/>
                </a:xfrm>
                <a:prstGeom prst="rect">
                  <a:avLst/>
                </a:prstGeom>
                <a:gradFill rotWithShape="0">
                  <a:gsLst>
                    <a:gs pos="0">
                      <a:srgbClr val="5C5C00"/>
                    </a:gs>
                    <a:gs pos="100000">
                      <a:srgbClr val="FFFF0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s-ES" altLang="es-ES" sz="2400"/>
                </a:p>
              </p:txBody>
            </p:sp>
            <p:sp>
              <p:nvSpPr>
                <p:cNvPr id="50" name="Line 14">
                  <a:extLst>
                    <a:ext uri="{FF2B5EF4-FFF2-40B4-BE49-F238E27FC236}">
                      <a16:creationId xmlns:a16="http://schemas.microsoft.com/office/drawing/2014/main" xmlns="" id="{0C0010A6-466D-430D-88B7-260EF103CE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28" y="4218"/>
                  <a:ext cx="0" cy="110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</p:grpSp>
          <p:sp>
            <p:nvSpPr>
              <p:cNvPr id="13" name="Text Box 27">
                <a:extLst>
                  <a:ext uri="{FF2B5EF4-FFF2-40B4-BE49-F238E27FC236}">
                    <a16:creationId xmlns:a16="http://schemas.microsoft.com/office/drawing/2014/main" xmlns="" id="{104B6575-9B0A-4023-A4DC-1E03D19A18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5150" y="654652"/>
                <a:ext cx="3743450" cy="2726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800" b="1" dirty="0">
                    <a:latin typeface="+mn-lt"/>
                  </a:rPr>
                  <a:t>ESTRUCTURA DEL FRENTE DE ABLACIÓN</a:t>
                </a:r>
              </a:p>
            </p:txBody>
          </p:sp>
          <p:graphicFrame>
            <p:nvGraphicFramePr>
              <p:cNvPr id="14" name="Object 40">
                <a:extLst>
                  <a:ext uri="{FF2B5EF4-FFF2-40B4-BE49-F238E27FC236}">
                    <a16:creationId xmlns:a16="http://schemas.microsoft.com/office/drawing/2014/main" xmlns="" id="{D0EC5755-C438-4828-BACD-5CD0C462C6C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98260945"/>
                  </p:ext>
                </p:extLst>
              </p:nvPr>
            </p:nvGraphicFramePr>
            <p:xfrm>
              <a:off x="3025847" y="932865"/>
              <a:ext cx="285749" cy="2905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2" name="Equation" r:id="rId5" imgW="177480" imgH="228600" progId="Equation.DSMT4">
                      <p:embed/>
                    </p:oleObj>
                  </mc:Choice>
                  <mc:Fallback>
                    <p:oleObj name="Equation" r:id="rId5" imgW="177480" imgH="228600" progId="Equation.DSMT4">
                      <p:embed/>
                      <p:pic>
                        <p:nvPicPr>
                          <p:cNvPr id="16390" name="Object 40">
                            <a:extLst>
                              <a:ext uri="{FF2B5EF4-FFF2-40B4-BE49-F238E27FC236}">
                                <a16:creationId xmlns:a16="http://schemas.microsoft.com/office/drawing/2014/main" xmlns="" id="{03BEFFA2-E383-4103-8E50-58976D0E0D9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25847" y="932865"/>
                            <a:ext cx="285749" cy="2905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" name="Text Box 18">
                <a:extLst>
                  <a:ext uri="{FF2B5EF4-FFF2-40B4-BE49-F238E27FC236}">
                    <a16:creationId xmlns:a16="http://schemas.microsoft.com/office/drawing/2014/main" xmlns="" id="{CD270A87-6F9F-4D2D-BD0E-C253B98EE5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6125" y="1468438"/>
                <a:ext cx="493713" cy="30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400" b="1" i="1" dirty="0">
                    <a:solidFill>
                      <a:schemeClr val="accent2"/>
                    </a:solidFill>
                    <a:sym typeface="Math1" pitchFamily="2" charset="2"/>
                  </a:rPr>
                  <a:t>g</a:t>
                </a:r>
                <a:endParaRPr lang="en-US" altLang="es-ES" sz="1400" b="1" dirty="0"/>
              </a:p>
            </p:txBody>
          </p:sp>
          <p:sp>
            <p:nvSpPr>
              <p:cNvPr id="16" name="Text Box 19">
                <a:extLst>
                  <a:ext uri="{FF2B5EF4-FFF2-40B4-BE49-F238E27FC236}">
                    <a16:creationId xmlns:a16="http://schemas.microsoft.com/office/drawing/2014/main" xmlns="" id="{781BF522-82D0-427A-BBA7-78AB391908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2079" y="1463082"/>
                <a:ext cx="886432" cy="2726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800" b="1" dirty="0">
                    <a:solidFill>
                      <a:schemeClr val="accent2"/>
                    </a:solidFill>
                  </a:rPr>
                  <a:t>DT FRÍO</a:t>
                </a:r>
                <a:endParaRPr lang="en-US" altLang="es-ES" sz="1800" b="1" dirty="0"/>
              </a:p>
            </p:txBody>
          </p:sp>
          <p:sp>
            <p:nvSpPr>
              <p:cNvPr id="17" name="Text Box 20">
                <a:extLst>
                  <a:ext uri="{FF2B5EF4-FFF2-40B4-BE49-F238E27FC236}">
                    <a16:creationId xmlns:a16="http://schemas.microsoft.com/office/drawing/2014/main" xmlns="" id="{EEB98D63-4A3A-4C99-B7C5-C2C3A0AF9E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6775" y="1312863"/>
                <a:ext cx="949325" cy="2444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000">
                    <a:solidFill>
                      <a:schemeClr val="accent2"/>
                    </a:solidFill>
                  </a:rPr>
                  <a:t>CORONA</a:t>
                </a:r>
                <a:endParaRPr lang="en-US" altLang="es-ES" sz="1000"/>
              </a:p>
            </p:txBody>
          </p:sp>
          <p:sp>
            <p:nvSpPr>
              <p:cNvPr id="19" name="Line 23">
                <a:extLst>
                  <a:ext uri="{FF2B5EF4-FFF2-40B4-BE49-F238E27FC236}">
                    <a16:creationId xmlns:a16="http://schemas.microsoft.com/office/drawing/2014/main" xmlns="" id="{75CA982A-BC16-4FE8-B527-1522060B6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6088" y="1225550"/>
                <a:ext cx="2968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" name="Text Box 29">
                <a:extLst>
                  <a:ext uri="{FF2B5EF4-FFF2-40B4-BE49-F238E27FC236}">
                    <a16:creationId xmlns:a16="http://schemas.microsoft.com/office/drawing/2014/main" xmlns="" id="{815F055A-E5F0-4BC6-95D3-41E67A3410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31314" y="1619283"/>
                <a:ext cx="907462" cy="227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400" dirty="0" err="1">
                    <a:solidFill>
                      <a:srgbClr val="000066"/>
                    </a:solidFill>
                  </a:rPr>
                  <a:t>Flujo</a:t>
                </a:r>
                <a:r>
                  <a:rPr lang="en-US" altLang="es-ES" sz="1400" dirty="0">
                    <a:solidFill>
                      <a:srgbClr val="000066"/>
                    </a:solidFill>
                  </a:rPr>
                  <a:t> de  </a:t>
                </a:r>
                <a:r>
                  <a:rPr lang="en-US" altLang="es-ES" sz="1400" dirty="0" err="1">
                    <a:solidFill>
                      <a:srgbClr val="000066"/>
                    </a:solidFill>
                  </a:rPr>
                  <a:t>calor</a:t>
                </a:r>
                <a:endParaRPr lang="en-US" altLang="es-ES" sz="1400" dirty="0"/>
              </a:p>
            </p:txBody>
          </p:sp>
          <p:sp>
            <p:nvSpPr>
              <p:cNvPr id="21" name="Text Box 30">
                <a:extLst>
                  <a:ext uri="{FF2B5EF4-FFF2-40B4-BE49-F238E27FC236}">
                    <a16:creationId xmlns:a16="http://schemas.microsoft.com/office/drawing/2014/main" xmlns="" id="{DD053316-9703-4D29-9D60-0754B7C78B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45013" y="2166938"/>
                <a:ext cx="900112" cy="386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400" dirty="0" err="1">
                    <a:solidFill>
                      <a:srgbClr val="000066"/>
                    </a:solidFill>
                  </a:rPr>
                  <a:t>Energía</a:t>
                </a:r>
                <a:r>
                  <a:rPr lang="en-US" altLang="es-ES" sz="1400" dirty="0">
                    <a:solidFill>
                      <a:srgbClr val="000066"/>
                    </a:solidFill>
                  </a:rPr>
                  <a:t> </a:t>
                </a:r>
                <a:r>
                  <a:rPr lang="en-US" altLang="es-ES" sz="1400" dirty="0" err="1">
                    <a:solidFill>
                      <a:srgbClr val="000066"/>
                    </a:solidFill>
                  </a:rPr>
                  <a:t>convectada</a:t>
                </a:r>
                <a:endParaRPr lang="en-US" altLang="es-ES" sz="1400" dirty="0"/>
              </a:p>
            </p:txBody>
          </p:sp>
          <p:sp>
            <p:nvSpPr>
              <p:cNvPr id="22" name="Text Box 32">
                <a:extLst>
                  <a:ext uri="{FF2B5EF4-FFF2-40B4-BE49-F238E27FC236}">
                    <a16:creationId xmlns:a16="http://schemas.microsoft.com/office/drawing/2014/main" xmlns="" id="{998966B0-460A-4EC1-89BC-450AA14C8D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9562" y="1276360"/>
                <a:ext cx="786773" cy="227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s-ES" sz="1400" b="1" i="1" dirty="0">
                    <a:solidFill>
                      <a:schemeClr val="accent2"/>
                    </a:solidFill>
                    <a:sym typeface="Math1" pitchFamily="2" charset="2"/>
                  </a:rPr>
                  <a:t>T</a:t>
                </a:r>
                <a:endParaRPr lang="en-US" altLang="es-ES" sz="1400" b="1" dirty="0"/>
              </a:p>
            </p:txBody>
          </p:sp>
          <p:sp>
            <p:nvSpPr>
              <p:cNvPr id="23" name="Line 37">
                <a:extLst>
                  <a:ext uri="{FF2B5EF4-FFF2-40B4-BE49-F238E27FC236}">
                    <a16:creationId xmlns:a16="http://schemas.microsoft.com/office/drawing/2014/main" xmlns="" id="{B7DD355F-65D6-4991-BE59-3A000F07CD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7525" y="1284288"/>
                <a:ext cx="0" cy="1477962"/>
              </a:xfrm>
              <a:prstGeom prst="line">
                <a:avLst/>
              </a:prstGeom>
              <a:noFill/>
              <a:ln w="15875">
                <a:solidFill>
                  <a:srgbClr val="00008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4" name="Line 38">
                <a:extLst>
                  <a:ext uri="{FF2B5EF4-FFF2-40B4-BE49-F238E27FC236}">
                    <a16:creationId xmlns:a16="http://schemas.microsoft.com/office/drawing/2014/main" xmlns="" id="{5BFEAB08-6C7B-4C70-8DBC-C92C298A04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263" y="1292225"/>
                <a:ext cx="0" cy="1476375"/>
              </a:xfrm>
              <a:prstGeom prst="line">
                <a:avLst/>
              </a:prstGeom>
              <a:noFill/>
              <a:ln w="15875">
                <a:solidFill>
                  <a:srgbClr val="00008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6" name="Freeform 42">
                <a:extLst>
                  <a:ext uri="{FF2B5EF4-FFF2-40B4-BE49-F238E27FC236}">
                    <a16:creationId xmlns:a16="http://schemas.microsoft.com/office/drawing/2014/main" xmlns="" id="{137ED412-CDB0-4F04-98F2-5011D5310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2938" y="1389063"/>
                <a:ext cx="3451225" cy="1316037"/>
              </a:xfrm>
              <a:custGeom>
                <a:avLst/>
                <a:gdLst>
                  <a:gd name="T0" fmla="*/ 0 w 2064"/>
                  <a:gd name="T1" fmla="*/ 2147483646 h 1128"/>
                  <a:gd name="T2" fmla="*/ 2147483646 w 2064"/>
                  <a:gd name="T3" fmla="*/ 2147483646 h 1128"/>
                  <a:gd name="T4" fmla="*/ 2147483646 w 2064"/>
                  <a:gd name="T5" fmla="*/ 2147483646 h 1128"/>
                  <a:gd name="T6" fmla="*/ 2147483646 w 2064"/>
                  <a:gd name="T7" fmla="*/ 2147483646 h 1128"/>
                  <a:gd name="T8" fmla="*/ 2147483646 w 2064"/>
                  <a:gd name="T9" fmla="*/ 2147483646 h 1128"/>
                  <a:gd name="T10" fmla="*/ 2147483646 w 2064"/>
                  <a:gd name="T11" fmla="*/ 0 h 1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64" h="1128">
                    <a:moveTo>
                      <a:pt x="0" y="1104"/>
                    </a:moveTo>
                    <a:cubicBezTo>
                      <a:pt x="200" y="1112"/>
                      <a:pt x="400" y="1120"/>
                      <a:pt x="528" y="1104"/>
                    </a:cubicBezTo>
                    <a:cubicBezTo>
                      <a:pt x="656" y="1088"/>
                      <a:pt x="704" y="1128"/>
                      <a:pt x="768" y="1008"/>
                    </a:cubicBezTo>
                    <a:cubicBezTo>
                      <a:pt x="832" y="888"/>
                      <a:pt x="792" y="536"/>
                      <a:pt x="912" y="384"/>
                    </a:cubicBezTo>
                    <a:cubicBezTo>
                      <a:pt x="1032" y="232"/>
                      <a:pt x="1296" y="160"/>
                      <a:pt x="1488" y="96"/>
                    </a:cubicBezTo>
                    <a:cubicBezTo>
                      <a:pt x="1680" y="32"/>
                      <a:pt x="1872" y="16"/>
                      <a:pt x="206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pSp>
            <p:nvGrpSpPr>
              <p:cNvPr id="27" name="Group 33">
                <a:extLst>
                  <a:ext uri="{FF2B5EF4-FFF2-40B4-BE49-F238E27FC236}">
                    <a16:creationId xmlns:a16="http://schemas.microsoft.com/office/drawing/2014/main" xmlns="" id="{7429A3AB-9351-41AA-8E0A-DC3ACCB18F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35150" y="1844675"/>
                <a:ext cx="3452813" cy="152400"/>
                <a:chOff x="864" y="2832"/>
                <a:chExt cx="2064" cy="336"/>
              </a:xfrm>
            </p:grpSpPr>
            <p:sp>
              <p:nvSpPr>
                <p:cNvPr id="46" name="Line 34">
                  <a:extLst>
                    <a:ext uri="{FF2B5EF4-FFF2-40B4-BE49-F238E27FC236}">
                      <a16:creationId xmlns:a16="http://schemas.microsoft.com/office/drawing/2014/main" xmlns="" id="{56FE48E8-EB35-422C-AB9C-4A75DDC03D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4" y="2832"/>
                  <a:ext cx="768" cy="336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47" name="Line 35">
                  <a:extLst>
                    <a:ext uri="{FF2B5EF4-FFF2-40B4-BE49-F238E27FC236}">
                      <a16:creationId xmlns:a16="http://schemas.microsoft.com/office/drawing/2014/main" xmlns="" id="{2DA37C6F-4272-44F1-886A-50828E81FA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32" y="2832"/>
                  <a:ext cx="1296" cy="144"/>
                </a:xfrm>
                <a:prstGeom prst="line">
                  <a:avLst/>
                </a:prstGeom>
                <a:noFill/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</p:grpSp>
          <p:sp>
            <p:nvSpPr>
              <p:cNvPr id="30" name="AutoShape 54">
                <a:extLst>
                  <a:ext uri="{FF2B5EF4-FFF2-40B4-BE49-F238E27FC236}">
                    <a16:creationId xmlns:a16="http://schemas.microsoft.com/office/drawing/2014/main" xmlns="" id="{21D4AFCE-267B-49F0-8CA6-D0D4C2FDB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7675" y="1484313"/>
                <a:ext cx="360363" cy="144462"/>
              </a:xfrm>
              <a:prstGeom prst="rightArrow">
                <a:avLst>
                  <a:gd name="adj1" fmla="val 50000"/>
                  <a:gd name="adj2" fmla="val 62363"/>
                </a:avLst>
              </a:prstGeom>
              <a:solidFill>
                <a:schemeClr val="tx1"/>
              </a:solidFill>
              <a:ln w="6350">
                <a:solidFill>
                  <a:srgbClr val="FF00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s-ES" altLang="es-ES" sz="2400"/>
              </a:p>
            </p:txBody>
          </p:sp>
          <p:graphicFrame>
            <p:nvGraphicFramePr>
              <p:cNvPr id="31" name="Object 55">
                <a:extLst>
                  <a:ext uri="{FF2B5EF4-FFF2-40B4-BE49-F238E27FC236}">
                    <a16:creationId xmlns:a16="http://schemas.microsoft.com/office/drawing/2014/main" xmlns="" id="{DB5FF0E8-6B35-44F0-B712-F6E9BF37203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9693901"/>
                  </p:ext>
                </p:extLst>
              </p:nvPr>
            </p:nvGraphicFramePr>
            <p:xfrm>
              <a:off x="1663700" y="1728788"/>
              <a:ext cx="503238" cy="266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3" name="Equation" r:id="rId7" imgW="431613" imgH="228501" progId="Equation.DSMT4">
                      <p:embed/>
                    </p:oleObj>
                  </mc:Choice>
                  <mc:Fallback>
                    <p:oleObj name="Equation" r:id="rId7" imgW="431613" imgH="228501" progId="Equation.DSMT4">
                      <p:embed/>
                      <p:pic>
                        <p:nvPicPr>
                          <p:cNvPr id="16408" name="Object 55">
                            <a:extLst>
                              <a:ext uri="{FF2B5EF4-FFF2-40B4-BE49-F238E27FC236}">
                                <a16:creationId xmlns:a16="http://schemas.microsoft.com/office/drawing/2014/main" xmlns="" id="{410E02D0-F42A-4000-8B7C-739A11E5058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63700" y="1728788"/>
                            <a:ext cx="503238" cy="2667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2" name="Freeform 58">
                <a:extLst>
                  <a:ext uri="{FF2B5EF4-FFF2-40B4-BE49-F238E27FC236}">
                    <a16:creationId xmlns:a16="http://schemas.microsoft.com/office/drawing/2014/main" xmlns="" id="{0361FC7E-65BC-44D4-9585-5E2F2C559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888" y="1325563"/>
                <a:ext cx="3455987" cy="1368425"/>
              </a:xfrm>
              <a:custGeom>
                <a:avLst/>
                <a:gdLst>
                  <a:gd name="T0" fmla="*/ 0 w 2177"/>
                  <a:gd name="T1" fmla="*/ 2147483646 h 862"/>
                  <a:gd name="T2" fmla="*/ 2147483646 w 2177"/>
                  <a:gd name="T3" fmla="*/ 2147483646 h 862"/>
                  <a:gd name="T4" fmla="*/ 2147483646 w 2177"/>
                  <a:gd name="T5" fmla="*/ 2147483646 h 862"/>
                  <a:gd name="T6" fmla="*/ 2147483646 w 2177"/>
                  <a:gd name="T7" fmla="*/ 2147483646 h 862"/>
                  <a:gd name="T8" fmla="*/ 2147483646 w 2177"/>
                  <a:gd name="T9" fmla="*/ 2147483646 h 862"/>
                  <a:gd name="T10" fmla="*/ 2147483646 w 2177"/>
                  <a:gd name="T11" fmla="*/ 2147483646 h 8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77" h="862">
                    <a:moveTo>
                      <a:pt x="0" y="45"/>
                    </a:moveTo>
                    <a:cubicBezTo>
                      <a:pt x="215" y="22"/>
                      <a:pt x="431" y="0"/>
                      <a:pt x="544" y="45"/>
                    </a:cubicBezTo>
                    <a:cubicBezTo>
                      <a:pt x="657" y="90"/>
                      <a:pt x="635" y="211"/>
                      <a:pt x="680" y="317"/>
                    </a:cubicBezTo>
                    <a:cubicBezTo>
                      <a:pt x="725" y="423"/>
                      <a:pt x="703" y="597"/>
                      <a:pt x="816" y="680"/>
                    </a:cubicBezTo>
                    <a:cubicBezTo>
                      <a:pt x="929" y="763"/>
                      <a:pt x="1134" y="786"/>
                      <a:pt x="1361" y="816"/>
                    </a:cubicBezTo>
                    <a:cubicBezTo>
                      <a:pt x="1588" y="846"/>
                      <a:pt x="1882" y="854"/>
                      <a:pt x="2177" y="862"/>
                    </a:cubicBezTo>
                  </a:path>
                </a:pathLst>
              </a:custGeom>
              <a:noFill/>
              <a:ln w="12700" cap="flat" cmpd="sng">
                <a:solidFill>
                  <a:srgbClr val="00008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33" name="Object 59">
                <a:extLst>
                  <a:ext uri="{FF2B5EF4-FFF2-40B4-BE49-F238E27FC236}">
                    <a16:creationId xmlns:a16="http://schemas.microsoft.com/office/drawing/2014/main" xmlns="" id="{3B647FF8-AB24-4EF5-AB67-B814C9ED0E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829292"/>
                  </p:ext>
                </p:extLst>
              </p:nvPr>
            </p:nvGraphicFramePr>
            <p:xfrm>
              <a:off x="3708400" y="2349500"/>
              <a:ext cx="209550" cy="2270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4" name="Equation" r:id="rId9" imgW="152268" imgH="164957" progId="Equation.DSMT4">
                      <p:embed/>
                    </p:oleObj>
                  </mc:Choice>
                  <mc:Fallback>
                    <p:oleObj name="Equation" r:id="rId9" imgW="152268" imgH="164957" progId="Equation.DSMT4">
                      <p:embed/>
                      <p:pic>
                        <p:nvPicPr>
                          <p:cNvPr id="16411" name="Object 59">
                            <a:extLst>
                              <a:ext uri="{FF2B5EF4-FFF2-40B4-BE49-F238E27FC236}">
                                <a16:creationId xmlns:a16="http://schemas.microsoft.com/office/drawing/2014/main" xmlns="" id="{24644E14-E6B1-44FC-A4F0-391AFF98FF8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08400" y="2349500"/>
                            <a:ext cx="209550" cy="2270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" name="Object 60">
                <a:extLst>
                  <a:ext uri="{FF2B5EF4-FFF2-40B4-BE49-F238E27FC236}">
                    <a16:creationId xmlns:a16="http://schemas.microsoft.com/office/drawing/2014/main" xmlns="" id="{EB0BA3AA-EBA3-4FFD-979A-6C78CB6162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4573832"/>
                  </p:ext>
                </p:extLst>
              </p:nvPr>
            </p:nvGraphicFramePr>
            <p:xfrm>
              <a:off x="1692275" y="2444750"/>
              <a:ext cx="227013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5" name="Equation" r:id="rId11" imgW="165028" imgH="228501" progId="Equation.DSMT4">
                      <p:embed/>
                    </p:oleObj>
                  </mc:Choice>
                  <mc:Fallback>
                    <p:oleObj name="Equation" r:id="rId11" imgW="165028" imgH="228501" progId="Equation.DSMT4">
                      <p:embed/>
                      <p:pic>
                        <p:nvPicPr>
                          <p:cNvPr id="16412" name="Object 60">
                            <a:extLst>
                              <a:ext uri="{FF2B5EF4-FFF2-40B4-BE49-F238E27FC236}">
                                <a16:creationId xmlns:a16="http://schemas.microsoft.com/office/drawing/2014/main" xmlns="" id="{9CD4C1C0-3E49-46E8-8CD2-62FF16FFABF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92275" y="2444750"/>
                            <a:ext cx="227013" cy="3143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Object 61">
                <a:extLst>
                  <a:ext uri="{FF2B5EF4-FFF2-40B4-BE49-F238E27FC236}">
                    <a16:creationId xmlns:a16="http://schemas.microsoft.com/office/drawing/2014/main" xmlns="" id="{2480BBD5-F8E0-4798-B505-32F365511D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23869544"/>
                  </p:ext>
                </p:extLst>
              </p:nvPr>
            </p:nvGraphicFramePr>
            <p:xfrm>
              <a:off x="1763713" y="1196975"/>
              <a:ext cx="261937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6" name="Equation" r:id="rId13" imgW="190500" imgH="228600" progId="Equation.DSMT4">
                      <p:embed/>
                    </p:oleObj>
                  </mc:Choice>
                  <mc:Fallback>
                    <p:oleObj name="Equation" r:id="rId13" imgW="190500" imgH="228600" progId="Equation.DSMT4">
                      <p:embed/>
                      <p:pic>
                        <p:nvPicPr>
                          <p:cNvPr id="16413" name="Object 61">
                            <a:extLst>
                              <a:ext uri="{FF2B5EF4-FFF2-40B4-BE49-F238E27FC236}">
                                <a16:creationId xmlns:a16="http://schemas.microsoft.com/office/drawing/2014/main" xmlns="" id="{F76D2EC2-9A6D-4FBA-91C0-A4FC340BE16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63713" y="1196975"/>
                            <a:ext cx="261937" cy="3143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" name="Line 65">
                <a:extLst>
                  <a:ext uri="{FF2B5EF4-FFF2-40B4-BE49-F238E27FC236}">
                    <a16:creationId xmlns:a16="http://schemas.microsoft.com/office/drawing/2014/main" xmlns="" id="{5A364F7B-569B-44FF-AB6C-B661D515A5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2138" y="2852738"/>
                <a:ext cx="13684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 dirty="0"/>
              </a:p>
            </p:txBody>
          </p:sp>
          <p:graphicFrame>
            <p:nvGraphicFramePr>
              <p:cNvPr id="37" name="Object 66">
                <a:extLst>
                  <a:ext uri="{FF2B5EF4-FFF2-40B4-BE49-F238E27FC236}">
                    <a16:creationId xmlns:a16="http://schemas.microsoft.com/office/drawing/2014/main" xmlns="" id="{779F68D2-9251-4EDF-A6F2-6509CE22DC0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412413"/>
                  </p:ext>
                </p:extLst>
              </p:nvPr>
            </p:nvGraphicFramePr>
            <p:xfrm>
              <a:off x="4514850" y="2759075"/>
              <a:ext cx="201613" cy="238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7" name="Equation" r:id="rId15" imgW="139680" imgH="164880" progId="Equation.DSMT4">
                      <p:embed/>
                    </p:oleObj>
                  </mc:Choice>
                  <mc:Fallback>
                    <p:oleObj name="Equation" r:id="rId15" imgW="139680" imgH="164880" progId="Equation.DSMT4">
                      <p:embed/>
                      <p:pic>
                        <p:nvPicPr>
                          <p:cNvPr id="16418" name="Object 66">
                            <a:extLst>
                              <a:ext uri="{FF2B5EF4-FFF2-40B4-BE49-F238E27FC236}">
                                <a16:creationId xmlns:a16="http://schemas.microsoft.com/office/drawing/2014/main" xmlns="" id="{82852158-3AC5-4F4B-9DB2-D5DF982785D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4850" y="2759075"/>
                            <a:ext cx="201613" cy="238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" name="Object 72">
                <a:extLst>
                  <a:ext uri="{FF2B5EF4-FFF2-40B4-BE49-F238E27FC236}">
                    <a16:creationId xmlns:a16="http://schemas.microsoft.com/office/drawing/2014/main" xmlns="" id="{BA7724E5-9C4C-4168-9501-4B9EF99CA24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4808756"/>
                  </p:ext>
                </p:extLst>
              </p:nvPr>
            </p:nvGraphicFramePr>
            <p:xfrm>
              <a:off x="1835150" y="2233613"/>
              <a:ext cx="227013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8" name="Equation" r:id="rId17" imgW="165028" imgH="228501" progId="Equation.DSMT4">
                      <p:embed/>
                    </p:oleObj>
                  </mc:Choice>
                  <mc:Fallback>
                    <p:oleObj name="Equation" r:id="rId17" imgW="165028" imgH="228501" progId="Equation.DSMT4">
                      <p:embed/>
                      <p:pic>
                        <p:nvPicPr>
                          <p:cNvPr id="16420" name="Object 72">
                            <a:extLst>
                              <a:ext uri="{FF2B5EF4-FFF2-40B4-BE49-F238E27FC236}">
                                <a16:creationId xmlns:a16="http://schemas.microsoft.com/office/drawing/2014/main" xmlns="" id="{344731FE-60EA-4072-9F50-C5887082998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35150" y="2233613"/>
                            <a:ext cx="227013" cy="3143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" name="AutoShape 74">
                <a:extLst>
                  <a:ext uri="{FF2B5EF4-FFF2-40B4-BE49-F238E27FC236}">
                    <a16:creationId xmlns:a16="http://schemas.microsoft.com/office/drawing/2014/main" xmlns="" id="{D6F283BF-986C-4C41-83CD-A89ED3E3D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4075" y="2347913"/>
                <a:ext cx="215900" cy="73025"/>
              </a:xfrm>
              <a:prstGeom prst="rightArrow">
                <a:avLst>
                  <a:gd name="adj1" fmla="val 50000"/>
                  <a:gd name="adj2" fmla="val 73913"/>
                </a:avLst>
              </a:prstGeom>
              <a:solidFill>
                <a:srgbClr val="0000FF"/>
              </a:solidFill>
              <a:ln w="6350">
                <a:solidFill>
                  <a:srgbClr val="00008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s-ES" altLang="es-ES" sz="2400"/>
              </a:p>
            </p:txBody>
          </p:sp>
          <p:sp>
            <p:nvSpPr>
              <p:cNvPr id="43" name="Line 75">
                <a:extLst>
                  <a:ext uri="{FF2B5EF4-FFF2-40B4-BE49-F238E27FC236}">
                    <a16:creationId xmlns:a16="http://schemas.microsoft.com/office/drawing/2014/main" xmlns="" id="{EDF53D84-98C3-43A2-A2FE-24ECDBD7E7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7175" y="1125538"/>
                <a:ext cx="0" cy="215900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41" name="Freeform 87">
                <a:extLst>
                  <a:ext uri="{FF2B5EF4-FFF2-40B4-BE49-F238E27FC236}">
                    <a16:creationId xmlns:a16="http://schemas.microsoft.com/office/drawing/2014/main" xmlns="" id="{F9C37742-036E-49B1-A420-F4CCBB4AA0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500" y="1616075"/>
                <a:ext cx="3163888" cy="865188"/>
              </a:xfrm>
              <a:custGeom>
                <a:avLst/>
                <a:gdLst>
                  <a:gd name="T0" fmla="*/ 0 w 2064"/>
                  <a:gd name="T1" fmla="*/ 2147483646 h 1128"/>
                  <a:gd name="T2" fmla="*/ 2147483646 w 2064"/>
                  <a:gd name="T3" fmla="*/ 2147483646 h 1128"/>
                  <a:gd name="T4" fmla="*/ 2147483646 w 2064"/>
                  <a:gd name="T5" fmla="*/ 2147483646 h 1128"/>
                  <a:gd name="T6" fmla="*/ 2147483646 w 2064"/>
                  <a:gd name="T7" fmla="*/ 2147483646 h 1128"/>
                  <a:gd name="T8" fmla="*/ 2147483646 w 2064"/>
                  <a:gd name="T9" fmla="*/ 2147483646 h 1128"/>
                  <a:gd name="T10" fmla="*/ 2147483646 w 2064"/>
                  <a:gd name="T11" fmla="*/ 0 h 1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64" h="1128">
                    <a:moveTo>
                      <a:pt x="0" y="1104"/>
                    </a:moveTo>
                    <a:cubicBezTo>
                      <a:pt x="200" y="1112"/>
                      <a:pt x="400" y="1120"/>
                      <a:pt x="528" y="1104"/>
                    </a:cubicBezTo>
                    <a:cubicBezTo>
                      <a:pt x="656" y="1088"/>
                      <a:pt x="704" y="1128"/>
                      <a:pt x="768" y="1008"/>
                    </a:cubicBezTo>
                    <a:cubicBezTo>
                      <a:pt x="832" y="888"/>
                      <a:pt x="792" y="536"/>
                      <a:pt x="912" y="384"/>
                    </a:cubicBezTo>
                    <a:cubicBezTo>
                      <a:pt x="1032" y="232"/>
                      <a:pt x="1296" y="160"/>
                      <a:pt x="1488" y="96"/>
                    </a:cubicBezTo>
                    <a:cubicBezTo>
                      <a:pt x="1680" y="32"/>
                      <a:pt x="1872" y="16"/>
                      <a:pt x="206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42" name="Object 88">
                <a:extLst>
                  <a:ext uri="{FF2B5EF4-FFF2-40B4-BE49-F238E27FC236}">
                    <a16:creationId xmlns:a16="http://schemas.microsoft.com/office/drawing/2014/main" xmlns="" id="{57961BB4-B9E1-4633-AA00-1D47214E4F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373410"/>
                  </p:ext>
                </p:extLst>
              </p:nvPr>
            </p:nvGraphicFramePr>
            <p:xfrm>
              <a:off x="4335289" y="1506488"/>
              <a:ext cx="174625" cy="1920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319" name="Equation" r:id="rId19" imgW="126720" imgH="139680" progId="Equation.DSMT4">
                      <p:embed/>
                    </p:oleObj>
                  </mc:Choice>
                  <mc:Fallback>
                    <p:oleObj name="Equation" r:id="rId19" imgW="126720" imgH="139680" progId="Equation.DSMT4">
                      <p:embed/>
                      <p:pic>
                        <p:nvPicPr>
                          <p:cNvPr id="16430" name="Object 88">
                            <a:extLst>
                              <a:ext uri="{FF2B5EF4-FFF2-40B4-BE49-F238E27FC236}">
                                <a16:creationId xmlns:a16="http://schemas.microsoft.com/office/drawing/2014/main" xmlns="" id="{809AD41F-2FF6-4AC9-ABA6-9A2CCF2AF69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35289" y="1506488"/>
                            <a:ext cx="174625" cy="1920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" name="Flecha: a la derecha 2">
              <a:extLst>
                <a:ext uri="{FF2B5EF4-FFF2-40B4-BE49-F238E27FC236}">
                  <a16:creationId xmlns:a16="http://schemas.microsoft.com/office/drawing/2014/main" xmlns="" id="{B4E16F6F-EB6C-42D8-B844-50307EC14DF5}"/>
                </a:ext>
              </a:extLst>
            </p:cNvPr>
            <p:cNvSpPr/>
            <p:nvPr/>
          </p:nvSpPr>
          <p:spPr bwMode="auto">
            <a:xfrm>
              <a:off x="4879615" y="3521606"/>
              <a:ext cx="327778" cy="150813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4" name="Flecha: a la derecha 3">
              <a:extLst>
                <a:ext uri="{FF2B5EF4-FFF2-40B4-BE49-F238E27FC236}">
                  <a16:creationId xmlns:a16="http://schemas.microsoft.com/office/drawing/2014/main" xmlns="" id="{228F2EBB-8309-40CA-83E9-D2797405C110}"/>
                </a:ext>
              </a:extLst>
            </p:cNvPr>
            <p:cNvSpPr/>
            <p:nvPr/>
          </p:nvSpPr>
          <p:spPr bwMode="auto">
            <a:xfrm rot="10800000">
              <a:off x="4913011" y="2921455"/>
              <a:ext cx="360040" cy="150821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</p:grp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xmlns="" id="{996C6557-D53C-4402-97EE-8B48A49494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019552"/>
              </p:ext>
            </p:extLst>
          </p:nvPr>
        </p:nvGraphicFramePr>
        <p:xfrm>
          <a:off x="7443495" y="3974160"/>
          <a:ext cx="1304969" cy="729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0" name="Equation" r:id="rId21" imgW="749160" imgH="419040" progId="Equation.DSMT4">
                  <p:embed/>
                </p:oleObj>
              </mc:Choice>
              <mc:Fallback>
                <p:oleObj name="Equation" r:id="rId21" imgW="7491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443495" y="3974160"/>
                        <a:ext cx="1304969" cy="729898"/>
                      </a:xfrm>
                      <a:prstGeom prst="rec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27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26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7513E551-E2BA-40D8-93B7-26D4A6F42983}"/>
              </a:ext>
            </a:extLst>
          </p:cNvPr>
          <p:cNvSpPr txBox="1"/>
          <p:nvPr/>
        </p:nvSpPr>
        <p:spPr>
          <a:xfrm>
            <a:off x="929297" y="125824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J. Sanz</a:t>
            </a:r>
            <a:r>
              <a:rPr lang="en-US" sz="1600" dirty="0"/>
              <a:t>, “Self-consistent analytical model of the Rayleigh–Taylor instability </a:t>
            </a:r>
            <a:r>
              <a:rPr lang="es-ES" sz="1600" dirty="0"/>
              <a:t>in </a:t>
            </a:r>
            <a:r>
              <a:rPr lang="es-ES" sz="1600" dirty="0" err="1"/>
              <a:t>inertial</a:t>
            </a:r>
            <a:r>
              <a:rPr lang="es-ES" sz="1600" dirty="0"/>
              <a:t> </a:t>
            </a:r>
            <a:r>
              <a:rPr lang="es-ES" sz="1600" dirty="0" err="1"/>
              <a:t>confinement</a:t>
            </a:r>
            <a:r>
              <a:rPr lang="es-ES" sz="1600" dirty="0"/>
              <a:t> </a:t>
            </a:r>
            <a:r>
              <a:rPr lang="es-ES" sz="1600" dirty="0" err="1"/>
              <a:t>fusion</a:t>
            </a:r>
            <a:r>
              <a:rPr lang="es-ES" sz="1600" dirty="0"/>
              <a:t>,” </a:t>
            </a:r>
            <a:r>
              <a:rPr lang="es-ES" sz="1600" dirty="0" err="1"/>
              <a:t>Phys</a:t>
            </a:r>
            <a:r>
              <a:rPr lang="es-ES" sz="1600" dirty="0"/>
              <a:t>. Rev. </a:t>
            </a:r>
            <a:r>
              <a:rPr lang="es-ES" sz="1600" dirty="0" err="1"/>
              <a:t>Lett</a:t>
            </a:r>
            <a:r>
              <a:rPr lang="es-ES" sz="1600" dirty="0"/>
              <a:t>. 73, 2700 (1994).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xmlns="" id="{B64DE120-569D-45ED-8013-733A8C90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038" y="2004715"/>
            <a:ext cx="276225" cy="1900237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xmlns="" id="{8C534125-AACE-4A48-861D-D25C7696E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1850" y="2004715"/>
            <a:ext cx="2143125" cy="1900237"/>
          </a:xfrm>
          <a:prstGeom prst="rect">
            <a:avLst/>
          </a:prstGeom>
          <a:gradFill rotWithShape="0">
            <a:gsLst>
              <a:gs pos="0">
                <a:srgbClr val="907300"/>
              </a:gs>
              <a:gs pos="100000">
                <a:srgbClr val="FFCC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graphicFrame>
        <p:nvGraphicFramePr>
          <p:cNvPr id="53" name="Object 5">
            <a:extLst>
              <a:ext uri="{FF2B5EF4-FFF2-40B4-BE49-F238E27FC236}">
                <a16:creationId xmlns:a16="http://schemas.microsoft.com/office/drawing/2014/main" xmlns="" id="{4D2B0F3E-DFAE-4811-9F37-1AC76CA4B507}"/>
              </a:ext>
            </a:extLst>
          </p:cNvPr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62901379"/>
              </p:ext>
            </p:extLst>
          </p:nvPr>
        </p:nvGraphicFramePr>
        <p:xfrm>
          <a:off x="3051174" y="3231851"/>
          <a:ext cx="274639" cy="329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4" name="Equation" r:id="rId5" imgW="190440" imgH="228600" progId="Equation.DSMT4">
                  <p:embed/>
                </p:oleObj>
              </mc:Choice>
              <mc:Fallback>
                <p:oleObj name="Equation" r:id="rId5" imgW="190440" imgH="228600" progId="Equation.DSMT4">
                  <p:embed/>
                  <p:pic>
                    <p:nvPicPr>
                      <p:cNvPr id="20487" name="Object 5">
                        <a:extLst>
                          <a:ext uri="{FF2B5EF4-FFF2-40B4-BE49-F238E27FC236}">
                            <a16:creationId xmlns:a16="http://schemas.microsoft.com/office/drawing/2014/main" xmlns="" id="{C812F2F5-5C3C-4EE8-9138-53C76216BB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174" y="3231851"/>
                        <a:ext cx="274639" cy="3295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>
            <a:extLst>
              <a:ext uri="{FF2B5EF4-FFF2-40B4-BE49-F238E27FC236}">
                <a16:creationId xmlns:a16="http://schemas.microsoft.com/office/drawing/2014/main" xmlns="" id="{C13BDF71-322C-4EED-8B30-ADAB8546D4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048585"/>
              </p:ext>
            </p:extLst>
          </p:nvPr>
        </p:nvGraphicFramePr>
        <p:xfrm>
          <a:off x="3851275" y="2655590"/>
          <a:ext cx="469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5" name="Equation" r:id="rId7" imgW="448781" imgH="149629" progId="Equation.DSMT4">
                  <p:embed/>
                </p:oleObj>
              </mc:Choice>
              <mc:Fallback>
                <p:oleObj name="Equation" r:id="rId7" imgW="448781" imgH="149629" progId="Equation.DSMT4">
                  <p:embed/>
                  <p:pic>
                    <p:nvPicPr>
                      <p:cNvPr id="20488" name="Object 6">
                        <a:extLst>
                          <a:ext uri="{FF2B5EF4-FFF2-40B4-BE49-F238E27FC236}">
                            <a16:creationId xmlns:a16="http://schemas.microsoft.com/office/drawing/2014/main" xmlns="" id="{B4D6B58F-5E0F-4BF6-996C-FEDE0270F7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655590"/>
                        <a:ext cx="469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0">
            <a:extLst>
              <a:ext uri="{FF2B5EF4-FFF2-40B4-BE49-F238E27FC236}">
                <a16:creationId xmlns:a16="http://schemas.microsoft.com/office/drawing/2014/main" xmlns="" id="{A3D91E77-D472-40E4-A000-34904F73BD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944410"/>
              </p:ext>
            </p:extLst>
          </p:nvPr>
        </p:nvGraphicFramePr>
        <p:xfrm>
          <a:off x="4067175" y="3231852"/>
          <a:ext cx="482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6" name="Equation" r:id="rId9" imgW="457336" imgH="149629" progId="Equation.DSMT4">
                  <p:embed/>
                </p:oleObj>
              </mc:Choice>
              <mc:Fallback>
                <p:oleObj name="Equation" r:id="rId9" imgW="457336" imgH="149629" progId="Equation.DSMT4">
                  <p:embed/>
                  <p:pic>
                    <p:nvPicPr>
                      <p:cNvPr id="20489" name="Object 60">
                        <a:extLst>
                          <a:ext uri="{FF2B5EF4-FFF2-40B4-BE49-F238E27FC236}">
                            <a16:creationId xmlns:a16="http://schemas.microsoft.com/office/drawing/2014/main" xmlns="" id="{C94025BD-C6D9-43A0-B661-71CEBECE61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231852"/>
                        <a:ext cx="4826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" name="Group 8">
            <a:extLst>
              <a:ext uri="{FF2B5EF4-FFF2-40B4-BE49-F238E27FC236}">
                <a16:creationId xmlns:a16="http://schemas.microsoft.com/office/drawing/2014/main" xmlns="" id="{4EF18BB7-6741-4520-8643-F960484CE758}"/>
              </a:ext>
            </a:extLst>
          </p:cNvPr>
          <p:cNvGrpSpPr>
            <a:grpSpLocks/>
          </p:cNvGrpSpPr>
          <p:nvPr/>
        </p:nvGrpSpPr>
        <p:grpSpPr bwMode="auto">
          <a:xfrm>
            <a:off x="2476500" y="2306340"/>
            <a:ext cx="960438" cy="1266825"/>
            <a:chOff x="768" y="1440"/>
            <a:chExt cx="612" cy="816"/>
          </a:xfrm>
        </p:grpSpPr>
        <p:sp>
          <p:nvSpPr>
            <p:cNvPr id="57" name="Line 9">
              <a:extLst>
                <a:ext uri="{FF2B5EF4-FFF2-40B4-BE49-F238E27FC236}">
                  <a16:creationId xmlns:a16="http://schemas.microsoft.com/office/drawing/2014/main" xmlns="" id="{A59D3A10-7068-4066-8A16-8E7E32122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" y="14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8" name="Line 10">
              <a:extLst>
                <a:ext uri="{FF2B5EF4-FFF2-40B4-BE49-F238E27FC236}">
                  <a16:creationId xmlns:a16="http://schemas.microsoft.com/office/drawing/2014/main" xmlns="" id="{8913CDF1-75C7-4105-B0C5-A8C80B6E3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25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60" name="Line 12">
            <a:extLst>
              <a:ext uri="{FF2B5EF4-FFF2-40B4-BE49-F238E27FC236}">
                <a16:creationId xmlns:a16="http://schemas.microsoft.com/office/drawing/2014/main" xmlns="" id="{375775EF-3273-438E-A5E0-5D98525449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7350" y="2342852"/>
            <a:ext cx="0" cy="1195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1" name="Freeform 13">
            <a:extLst>
              <a:ext uri="{FF2B5EF4-FFF2-40B4-BE49-F238E27FC236}">
                <a16:creationId xmlns:a16="http://schemas.microsoft.com/office/drawing/2014/main" xmlns="" id="{7C5F1D21-D4BA-43D0-98D6-34A30729F129}"/>
              </a:ext>
            </a:extLst>
          </p:cNvPr>
          <p:cNvSpPr>
            <a:spLocks/>
          </p:cNvSpPr>
          <p:nvPr/>
        </p:nvSpPr>
        <p:spPr bwMode="auto">
          <a:xfrm>
            <a:off x="3232150" y="2655590"/>
            <a:ext cx="138113" cy="598487"/>
          </a:xfrm>
          <a:custGeom>
            <a:avLst/>
            <a:gdLst>
              <a:gd name="T0" fmla="*/ 2147483646 w 576"/>
              <a:gd name="T1" fmla="*/ 0 h 1584"/>
              <a:gd name="T2" fmla="*/ 0 w 576"/>
              <a:gd name="T3" fmla="*/ 2147483646 h 1584"/>
              <a:gd name="T4" fmla="*/ 2147483646 w 576"/>
              <a:gd name="T5" fmla="*/ 2147483646 h 1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584">
                <a:moveTo>
                  <a:pt x="576" y="0"/>
                </a:moveTo>
                <a:cubicBezTo>
                  <a:pt x="288" y="300"/>
                  <a:pt x="0" y="600"/>
                  <a:pt x="0" y="864"/>
                </a:cubicBezTo>
                <a:cubicBezTo>
                  <a:pt x="0" y="1128"/>
                  <a:pt x="480" y="1464"/>
                  <a:pt x="576" y="1584"/>
                </a:cubicBezTo>
              </a:path>
            </a:pathLst>
          </a:custGeom>
          <a:solidFill>
            <a:srgbClr val="808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62" name="Group 14">
            <a:extLst>
              <a:ext uri="{FF2B5EF4-FFF2-40B4-BE49-F238E27FC236}">
                <a16:creationId xmlns:a16="http://schemas.microsoft.com/office/drawing/2014/main" xmlns="" id="{FAA10CF9-F581-443A-8326-AE15043E3572}"/>
              </a:ext>
            </a:extLst>
          </p:cNvPr>
          <p:cNvGrpSpPr>
            <a:grpSpLocks/>
          </p:cNvGrpSpPr>
          <p:nvPr/>
        </p:nvGrpSpPr>
        <p:grpSpPr bwMode="auto">
          <a:xfrm>
            <a:off x="3351213" y="1988840"/>
            <a:ext cx="138112" cy="1900237"/>
            <a:chOff x="4035" y="4608"/>
            <a:chExt cx="362" cy="4320"/>
          </a:xfrm>
        </p:grpSpPr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xmlns="" id="{03DE644B-590E-41A1-BF67-8A2875C11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" y="4608"/>
              <a:ext cx="362" cy="1481"/>
            </a:xfrm>
            <a:custGeom>
              <a:avLst/>
              <a:gdLst>
                <a:gd name="T0" fmla="*/ 0 w 576"/>
                <a:gd name="T1" fmla="*/ 0 h 1728"/>
                <a:gd name="T2" fmla="*/ 143 w 576"/>
                <a:gd name="T3" fmla="*/ 544 h 1728"/>
                <a:gd name="T4" fmla="*/ 0 w 576"/>
                <a:gd name="T5" fmla="*/ 1088 h 17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76" h="1728">
                  <a:moveTo>
                    <a:pt x="0" y="0"/>
                  </a:moveTo>
                  <a:cubicBezTo>
                    <a:pt x="288" y="288"/>
                    <a:pt x="576" y="576"/>
                    <a:pt x="576" y="864"/>
                  </a:cubicBezTo>
                  <a:cubicBezTo>
                    <a:pt x="576" y="1152"/>
                    <a:pt x="96" y="1584"/>
                    <a:pt x="0" y="1728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16">
              <a:extLst>
                <a:ext uri="{FF2B5EF4-FFF2-40B4-BE49-F238E27FC236}">
                  <a16:creationId xmlns:a16="http://schemas.microsoft.com/office/drawing/2014/main" xmlns="" id="{1E868819-46A0-4816-A924-CDB876B74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" y="7447"/>
              <a:ext cx="362" cy="1481"/>
            </a:xfrm>
            <a:custGeom>
              <a:avLst/>
              <a:gdLst>
                <a:gd name="T0" fmla="*/ 0 w 576"/>
                <a:gd name="T1" fmla="*/ 0 h 1728"/>
                <a:gd name="T2" fmla="*/ 143 w 576"/>
                <a:gd name="T3" fmla="*/ 544 h 1728"/>
                <a:gd name="T4" fmla="*/ 0 w 576"/>
                <a:gd name="T5" fmla="*/ 1088 h 17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76" h="1728">
                  <a:moveTo>
                    <a:pt x="0" y="0"/>
                  </a:moveTo>
                  <a:cubicBezTo>
                    <a:pt x="288" y="288"/>
                    <a:pt x="576" y="576"/>
                    <a:pt x="576" y="864"/>
                  </a:cubicBezTo>
                  <a:cubicBezTo>
                    <a:pt x="576" y="1152"/>
                    <a:pt x="96" y="1584"/>
                    <a:pt x="0" y="1728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6" name="Line 17">
            <a:extLst>
              <a:ext uri="{FF2B5EF4-FFF2-40B4-BE49-F238E27FC236}">
                <a16:creationId xmlns:a16="http://schemas.microsoft.com/office/drawing/2014/main" xmlns="" id="{0A7893B8-0DD4-4C10-809B-D015FF8C6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7563" y="2306340"/>
            <a:ext cx="146050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7" name="Line 18">
            <a:extLst>
              <a:ext uri="{FF2B5EF4-FFF2-40B4-BE49-F238E27FC236}">
                <a16:creationId xmlns:a16="http://schemas.microsoft.com/office/drawing/2014/main" xmlns="" id="{16461EFA-57EB-4D98-9833-4949526D1F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78163" y="3663652"/>
            <a:ext cx="398462" cy="3270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8" name="AutoShape 19">
            <a:extLst>
              <a:ext uri="{FF2B5EF4-FFF2-40B4-BE49-F238E27FC236}">
                <a16:creationId xmlns:a16="http://schemas.microsoft.com/office/drawing/2014/main" xmlns="" id="{7FA43F12-23E0-4351-AD46-4F5FEB39F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7888" y="2379365"/>
            <a:ext cx="487362" cy="139700"/>
          </a:xfrm>
          <a:prstGeom prst="rightArrow">
            <a:avLst>
              <a:gd name="adj1" fmla="val 50000"/>
              <a:gd name="adj2" fmla="val 87216"/>
            </a:avLst>
          </a:prstGeom>
          <a:solidFill>
            <a:srgbClr val="0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69" name="Text Box 20">
            <a:extLst>
              <a:ext uri="{FF2B5EF4-FFF2-40B4-BE49-F238E27FC236}">
                <a16:creationId xmlns:a16="http://schemas.microsoft.com/office/drawing/2014/main" xmlns="" id="{32479505-504B-4C4D-AA56-6E1E6AE3C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75" y="2130127"/>
            <a:ext cx="404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s-ES" sz="1400" i="1">
                <a:solidFill>
                  <a:srgbClr val="000066"/>
                </a:solidFill>
              </a:rPr>
              <a:t>g</a:t>
            </a:r>
            <a:endParaRPr lang="en-US" altLang="es-ES" sz="1200" i="1">
              <a:solidFill>
                <a:srgbClr val="CCFFFF"/>
              </a:solidFill>
            </a:endParaRPr>
          </a:p>
        </p:txBody>
      </p:sp>
      <p:sp>
        <p:nvSpPr>
          <p:cNvPr id="70" name="AutoShape 21">
            <a:extLst>
              <a:ext uri="{FF2B5EF4-FFF2-40B4-BE49-F238E27FC236}">
                <a16:creationId xmlns:a16="http://schemas.microsoft.com/office/drawing/2014/main" xmlns="" id="{254E623B-5D34-4F3D-A3DA-03B8A617F9E1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3463925" y="3347740"/>
            <a:ext cx="244475" cy="109537"/>
          </a:xfrm>
          <a:prstGeom prst="leftArrow">
            <a:avLst>
              <a:gd name="adj1" fmla="val 50000"/>
              <a:gd name="adj2" fmla="val 557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1" name="AutoShape 22">
            <a:extLst>
              <a:ext uri="{FF2B5EF4-FFF2-40B4-BE49-F238E27FC236}">
                <a16:creationId xmlns:a16="http://schemas.microsoft.com/office/drawing/2014/main" xmlns="" id="{A48E3461-AEEA-44CB-884F-A7819451F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4088" y="3519190"/>
            <a:ext cx="285750" cy="144462"/>
          </a:xfrm>
          <a:prstGeom prst="leftArrow">
            <a:avLst>
              <a:gd name="adj1" fmla="val 50000"/>
              <a:gd name="adj2" fmla="val 494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2" name="AutoShape 23">
            <a:extLst>
              <a:ext uri="{FF2B5EF4-FFF2-40B4-BE49-F238E27FC236}">
                <a16:creationId xmlns:a16="http://schemas.microsoft.com/office/drawing/2014/main" xmlns="" id="{C446306C-A12C-400D-81AB-F24A74F54F02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3446463" y="3700165"/>
            <a:ext cx="320675" cy="112712"/>
          </a:xfrm>
          <a:prstGeom prst="leftArrow">
            <a:avLst>
              <a:gd name="adj1" fmla="val 50000"/>
              <a:gd name="adj2" fmla="val 711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3" name="AutoShape 24">
            <a:extLst>
              <a:ext uri="{FF2B5EF4-FFF2-40B4-BE49-F238E27FC236}">
                <a16:creationId xmlns:a16="http://schemas.microsoft.com/office/drawing/2014/main" xmlns="" id="{00229B03-2D97-4CC2-8587-B5288A425E35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3278188" y="3047702"/>
            <a:ext cx="222250" cy="112713"/>
          </a:xfrm>
          <a:prstGeom prst="leftArrow">
            <a:avLst>
              <a:gd name="adj1" fmla="val 50000"/>
              <a:gd name="adj2" fmla="val 4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4" name="AutoShape 25">
            <a:extLst>
              <a:ext uri="{FF2B5EF4-FFF2-40B4-BE49-F238E27FC236}">
                <a16:creationId xmlns:a16="http://schemas.microsoft.com/office/drawing/2014/main" xmlns="" id="{A60D29CE-7754-46B9-819D-B90BE48A1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8975" y="2904827"/>
            <a:ext cx="176213" cy="114300"/>
          </a:xfrm>
          <a:prstGeom prst="leftArrow">
            <a:avLst>
              <a:gd name="adj1" fmla="val 50000"/>
              <a:gd name="adj2" fmla="val 385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5" name="AutoShape 26">
            <a:extLst>
              <a:ext uri="{FF2B5EF4-FFF2-40B4-BE49-F238E27FC236}">
                <a16:creationId xmlns:a16="http://schemas.microsoft.com/office/drawing/2014/main" xmlns="" id="{E5FDE93A-0F0D-440E-9EC1-9B7CB5EA9034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3263900" y="2752427"/>
            <a:ext cx="220663" cy="112713"/>
          </a:xfrm>
          <a:prstGeom prst="leftArrow">
            <a:avLst>
              <a:gd name="adj1" fmla="val 50000"/>
              <a:gd name="adj2" fmla="val 489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7" name="AutoShape 27">
            <a:extLst>
              <a:ext uri="{FF2B5EF4-FFF2-40B4-BE49-F238E27FC236}">
                <a16:creationId xmlns:a16="http://schemas.microsoft.com/office/drawing/2014/main" xmlns="" id="{1F2C658D-182E-4E20-B605-4821A64FF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2628602"/>
            <a:ext cx="717550" cy="106363"/>
          </a:xfrm>
          <a:prstGeom prst="rightArrow">
            <a:avLst>
              <a:gd name="adj1" fmla="val 50000"/>
              <a:gd name="adj2" fmla="val 168656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78" name="Text Box 28">
            <a:extLst>
              <a:ext uri="{FF2B5EF4-FFF2-40B4-BE49-F238E27FC236}">
                <a16:creationId xmlns:a16="http://schemas.microsoft.com/office/drawing/2014/main" xmlns="" id="{E01AEC1B-A420-4D38-AB9F-8E3E98098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2707977"/>
            <a:ext cx="503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s-ES" sz="1200" dirty="0" err="1"/>
              <a:t>flujo</a:t>
            </a:r>
            <a:endParaRPr lang="en-US" altLang="es-ES" sz="1200" dirty="0"/>
          </a:p>
        </p:txBody>
      </p:sp>
      <p:graphicFrame>
        <p:nvGraphicFramePr>
          <p:cNvPr id="79" name="Object 29">
            <a:extLst>
              <a:ext uri="{FF2B5EF4-FFF2-40B4-BE49-F238E27FC236}">
                <a16:creationId xmlns:a16="http://schemas.microsoft.com/office/drawing/2014/main" xmlns="" id="{648F1A38-BEA0-49D1-B600-E4CA88F098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561706"/>
              </p:ext>
            </p:extLst>
          </p:nvPr>
        </p:nvGraphicFramePr>
        <p:xfrm>
          <a:off x="3863975" y="3447752"/>
          <a:ext cx="6921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7" name="Equation" r:id="rId11" imgW="415631" imgH="174567" progId="Equation.DSMT4">
                  <p:embed/>
                </p:oleObj>
              </mc:Choice>
              <mc:Fallback>
                <p:oleObj name="Equation" r:id="rId11" imgW="415631" imgH="174567" progId="Equation.DSMT4">
                  <p:embed/>
                  <p:pic>
                    <p:nvPicPr>
                      <p:cNvPr id="20507" name="Object 29">
                        <a:extLst>
                          <a:ext uri="{FF2B5EF4-FFF2-40B4-BE49-F238E27FC236}">
                            <a16:creationId xmlns:a16="http://schemas.microsoft.com/office/drawing/2014/main" xmlns="" id="{D23D1BD3-F4A7-4465-9F60-FD06CBF228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3447752"/>
                        <a:ext cx="692150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30">
            <a:extLst>
              <a:ext uri="{FF2B5EF4-FFF2-40B4-BE49-F238E27FC236}">
                <a16:creationId xmlns:a16="http://schemas.microsoft.com/office/drawing/2014/main" xmlns="" id="{1F9B0D44-C44D-4971-B9DD-8026594BBF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998591"/>
              </p:ext>
            </p:extLst>
          </p:nvPr>
        </p:nvGraphicFramePr>
        <p:xfrm>
          <a:off x="3424238" y="2827040"/>
          <a:ext cx="6921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8" name="Equation" r:id="rId13" imgW="415631" imgH="174567" progId="Equation.DSMT4">
                  <p:embed/>
                </p:oleObj>
              </mc:Choice>
              <mc:Fallback>
                <p:oleObj name="Equation" r:id="rId13" imgW="415631" imgH="174567" progId="Equation.DSMT4">
                  <p:embed/>
                  <p:pic>
                    <p:nvPicPr>
                      <p:cNvPr id="20508" name="Object 30">
                        <a:extLst>
                          <a:ext uri="{FF2B5EF4-FFF2-40B4-BE49-F238E27FC236}">
                            <a16:creationId xmlns:a16="http://schemas.microsoft.com/office/drawing/2014/main" xmlns="" id="{63A086B3-28BD-4D2C-9C0E-13238A0A3B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4238" y="2827040"/>
                        <a:ext cx="692150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AutoShape 31">
            <a:extLst>
              <a:ext uri="{FF2B5EF4-FFF2-40B4-BE49-F238E27FC236}">
                <a16:creationId xmlns:a16="http://schemas.microsoft.com/office/drawing/2014/main" xmlns="" id="{787411B4-4E9C-49B0-859A-7B04187A620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81525" y="3065165"/>
            <a:ext cx="582613" cy="123825"/>
          </a:xfrm>
          <a:prstGeom prst="rightArrow">
            <a:avLst>
              <a:gd name="adj1" fmla="val 50000"/>
              <a:gd name="adj2" fmla="val 117628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xmlns="" id="{8B4552A8-C91C-45C8-BEE2-C45900B67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288" y="3150890"/>
            <a:ext cx="5032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s-ES" sz="1200" dirty="0" err="1"/>
              <a:t>calor</a:t>
            </a:r>
            <a:endParaRPr lang="en-US" altLang="es-ES" sz="1200" dirty="0"/>
          </a:p>
        </p:txBody>
      </p:sp>
      <p:sp>
        <p:nvSpPr>
          <p:cNvPr id="83" name="Arc 33">
            <a:extLst>
              <a:ext uri="{FF2B5EF4-FFF2-40B4-BE49-F238E27FC236}">
                <a16:creationId xmlns:a16="http://schemas.microsoft.com/office/drawing/2014/main" xmlns="" id="{61085BC7-9E79-49B3-BD15-D4205068631E}"/>
              </a:ext>
            </a:extLst>
          </p:cNvPr>
          <p:cNvSpPr>
            <a:spLocks/>
          </p:cNvSpPr>
          <p:nvPr/>
        </p:nvSpPr>
        <p:spPr bwMode="auto">
          <a:xfrm flipH="1" flipV="1">
            <a:off x="4432300" y="2031702"/>
            <a:ext cx="155575" cy="176213"/>
          </a:xfrm>
          <a:custGeom>
            <a:avLst/>
            <a:gdLst>
              <a:gd name="T0" fmla="*/ 1762989 w 43200"/>
              <a:gd name="T1" fmla="*/ 437848 h 41785"/>
              <a:gd name="T2" fmla="*/ 649626 w 43200"/>
              <a:gd name="T3" fmla="*/ 0 h 41785"/>
              <a:gd name="T4" fmla="*/ 1008846 w 43200"/>
              <a:gd name="T5" fmla="*/ 1513846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 type="triangl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4" name="Arc 34">
            <a:extLst>
              <a:ext uri="{FF2B5EF4-FFF2-40B4-BE49-F238E27FC236}">
                <a16:creationId xmlns:a16="http://schemas.microsoft.com/office/drawing/2014/main" xmlns="" id="{0BCEF7A1-332C-4B62-9BA3-9CB921142E63}"/>
              </a:ext>
            </a:extLst>
          </p:cNvPr>
          <p:cNvSpPr>
            <a:spLocks/>
          </p:cNvSpPr>
          <p:nvPr/>
        </p:nvSpPr>
        <p:spPr bwMode="auto">
          <a:xfrm flipH="1" flipV="1">
            <a:off x="3965575" y="2031702"/>
            <a:ext cx="155575" cy="176213"/>
          </a:xfrm>
          <a:custGeom>
            <a:avLst/>
            <a:gdLst>
              <a:gd name="T0" fmla="*/ 1762989 w 43200"/>
              <a:gd name="T1" fmla="*/ 437848 h 41785"/>
              <a:gd name="T2" fmla="*/ 649626 w 43200"/>
              <a:gd name="T3" fmla="*/ 0 h 41785"/>
              <a:gd name="T4" fmla="*/ 1008846 w 43200"/>
              <a:gd name="T5" fmla="*/ 1513846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 type="triangl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5" name="Arc 35">
            <a:extLst>
              <a:ext uri="{FF2B5EF4-FFF2-40B4-BE49-F238E27FC236}">
                <a16:creationId xmlns:a16="http://schemas.microsoft.com/office/drawing/2014/main" xmlns="" id="{2A840DD7-02AF-476D-AE57-992542764644}"/>
              </a:ext>
            </a:extLst>
          </p:cNvPr>
          <p:cNvSpPr>
            <a:spLocks/>
          </p:cNvSpPr>
          <p:nvPr/>
        </p:nvSpPr>
        <p:spPr bwMode="auto">
          <a:xfrm flipH="1" flipV="1">
            <a:off x="3498850" y="2031702"/>
            <a:ext cx="155575" cy="176213"/>
          </a:xfrm>
          <a:custGeom>
            <a:avLst/>
            <a:gdLst>
              <a:gd name="T0" fmla="*/ 1762989 w 43200"/>
              <a:gd name="T1" fmla="*/ 437848 h 41785"/>
              <a:gd name="T2" fmla="*/ 649626 w 43200"/>
              <a:gd name="T3" fmla="*/ 0 h 41785"/>
              <a:gd name="T4" fmla="*/ 1008846 w 43200"/>
              <a:gd name="T5" fmla="*/ 1513846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 type="triangl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6" name="Arc 36">
            <a:extLst>
              <a:ext uri="{FF2B5EF4-FFF2-40B4-BE49-F238E27FC236}">
                <a16:creationId xmlns:a16="http://schemas.microsoft.com/office/drawing/2014/main" xmlns="" id="{5A0897F5-4CEB-410A-8D0F-0A4D93A0C5A4}"/>
              </a:ext>
            </a:extLst>
          </p:cNvPr>
          <p:cNvSpPr>
            <a:spLocks/>
          </p:cNvSpPr>
          <p:nvPr/>
        </p:nvSpPr>
        <p:spPr bwMode="auto">
          <a:xfrm flipH="1" flipV="1">
            <a:off x="4500563" y="3681115"/>
            <a:ext cx="188912" cy="150812"/>
          </a:xfrm>
          <a:custGeom>
            <a:avLst/>
            <a:gdLst>
              <a:gd name="T0" fmla="*/ 3156527 w 43200"/>
              <a:gd name="T1" fmla="*/ 274483 h 41785"/>
              <a:gd name="T2" fmla="*/ 1163125 w 43200"/>
              <a:gd name="T3" fmla="*/ 0 h 41785"/>
              <a:gd name="T4" fmla="*/ 1806265 w 43200"/>
              <a:gd name="T5" fmla="*/ 949013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7" name="Arc 37">
            <a:extLst>
              <a:ext uri="{FF2B5EF4-FFF2-40B4-BE49-F238E27FC236}">
                <a16:creationId xmlns:a16="http://schemas.microsoft.com/office/drawing/2014/main" xmlns="" id="{F1380F37-9F5D-4926-8CDE-5B1E3CA51E14}"/>
              </a:ext>
            </a:extLst>
          </p:cNvPr>
          <p:cNvSpPr>
            <a:spLocks/>
          </p:cNvSpPr>
          <p:nvPr/>
        </p:nvSpPr>
        <p:spPr bwMode="auto">
          <a:xfrm flipH="1" flipV="1">
            <a:off x="4029075" y="3684290"/>
            <a:ext cx="188913" cy="150812"/>
          </a:xfrm>
          <a:custGeom>
            <a:avLst/>
            <a:gdLst>
              <a:gd name="T0" fmla="*/ 3156579 w 43200"/>
              <a:gd name="T1" fmla="*/ 274483 h 41785"/>
              <a:gd name="T2" fmla="*/ 1163140 w 43200"/>
              <a:gd name="T3" fmla="*/ 0 h 41785"/>
              <a:gd name="T4" fmla="*/ 1806301 w 43200"/>
              <a:gd name="T5" fmla="*/ 949013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8" name="Arc 38">
            <a:extLst>
              <a:ext uri="{FF2B5EF4-FFF2-40B4-BE49-F238E27FC236}">
                <a16:creationId xmlns:a16="http://schemas.microsoft.com/office/drawing/2014/main" xmlns="" id="{3329CD41-747D-46CB-8E03-32185CED2B11}"/>
              </a:ext>
            </a:extLst>
          </p:cNvPr>
          <p:cNvSpPr>
            <a:spLocks/>
          </p:cNvSpPr>
          <p:nvPr/>
        </p:nvSpPr>
        <p:spPr bwMode="auto">
          <a:xfrm flipH="1" flipV="1">
            <a:off x="3508375" y="3684290"/>
            <a:ext cx="188913" cy="150812"/>
          </a:xfrm>
          <a:custGeom>
            <a:avLst/>
            <a:gdLst>
              <a:gd name="T0" fmla="*/ 3156579 w 43200"/>
              <a:gd name="T1" fmla="*/ 274483 h 41785"/>
              <a:gd name="T2" fmla="*/ 1163140 w 43200"/>
              <a:gd name="T3" fmla="*/ 0 h 41785"/>
              <a:gd name="T4" fmla="*/ 1806301 w 43200"/>
              <a:gd name="T5" fmla="*/ 949013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9" name="Arc 39">
            <a:extLst>
              <a:ext uri="{FF2B5EF4-FFF2-40B4-BE49-F238E27FC236}">
                <a16:creationId xmlns:a16="http://schemas.microsoft.com/office/drawing/2014/main" xmlns="" id="{33222030-C45A-4631-A868-9CE2F2DC0C53}"/>
              </a:ext>
            </a:extLst>
          </p:cNvPr>
          <p:cNvSpPr>
            <a:spLocks/>
          </p:cNvSpPr>
          <p:nvPr/>
        </p:nvSpPr>
        <p:spPr bwMode="auto">
          <a:xfrm flipH="1" flipV="1">
            <a:off x="4497388" y="2503190"/>
            <a:ext cx="171450" cy="173037"/>
          </a:xfrm>
          <a:custGeom>
            <a:avLst/>
            <a:gdLst>
              <a:gd name="T0" fmla="*/ 2359624 w 43200"/>
              <a:gd name="T1" fmla="*/ 414593 h 41785"/>
              <a:gd name="T2" fmla="*/ 869470 w 43200"/>
              <a:gd name="T3" fmla="*/ 0 h 41785"/>
              <a:gd name="T4" fmla="*/ 1350252 w 43200"/>
              <a:gd name="T5" fmla="*/ 1433464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0" name="Arc 40">
            <a:extLst>
              <a:ext uri="{FF2B5EF4-FFF2-40B4-BE49-F238E27FC236}">
                <a16:creationId xmlns:a16="http://schemas.microsoft.com/office/drawing/2014/main" xmlns="" id="{9DB1E51D-0D79-428F-A310-104E6B98E8E5}"/>
              </a:ext>
            </a:extLst>
          </p:cNvPr>
          <p:cNvSpPr>
            <a:spLocks/>
          </p:cNvSpPr>
          <p:nvPr/>
        </p:nvSpPr>
        <p:spPr bwMode="auto">
          <a:xfrm flipH="1" flipV="1">
            <a:off x="4021138" y="2506365"/>
            <a:ext cx="171450" cy="173037"/>
          </a:xfrm>
          <a:custGeom>
            <a:avLst/>
            <a:gdLst>
              <a:gd name="T0" fmla="*/ 2359624 w 43200"/>
              <a:gd name="T1" fmla="*/ 414593 h 41785"/>
              <a:gd name="T2" fmla="*/ 869470 w 43200"/>
              <a:gd name="T3" fmla="*/ 0 h 41785"/>
              <a:gd name="T4" fmla="*/ 1350252 w 43200"/>
              <a:gd name="T5" fmla="*/ 1433464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1" name="Arc 41">
            <a:extLst>
              <a:ext uri="{FF2B5EF4-FFF2-40B4-BE49-F238E27FC236}">
                <a16:creationId xmlns:a16="http://schemas.microsoft.com/office/drawing/2014/main" xmlns="" id="{D5F271F7-F307-4DC4-B10E-E15EFF28E3B4}"/>
              </a:ext>
            </a:extLst>
          </p:cNvPr>
          <p:cNvSpPr>
            <a:spLocks/>
          </p:cNvSpPr>
          <p:nvPr/>
        </p:nvSpPr>
        <p:spPr bwMode="auto">
          <a:xfrm flipH="1" flipV="1">
            <a:off x="3509963" y="2506365"/>
            <a:ext cx="169862" cy="173037"/>
          </a:xfrm>
          <a:custGeom>
            <a:avLst/>
            <a:gdLst>
              <a:gd name="T0" fmla="*/ 2294670 w 43200"/>
              <a:gd name="T1" fmla="*/ 414593 h 41785"/>
              <a:gd name="T2" fmla="*/ 845539 w 43200"/>
              <a:gd name="T3" fmla="*/ 0 h 41785"/>
              <a:gd name="T4" fmla="*/ 1313080 w 43200"/>
              <a:gd name="T5" fmla="*/ 1433464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2" name="Arc 42">
            <a:extLst>
              <a:ext uri="{FF2B5EF4-FFF2-40B4-BE49-F238E27FC236}">
                <a16:creationId xmlns:a16="http://schemas.microsoft.com/office/drawing/2014/main" xmlns="" id="{298DDF6F-EAA2-4373-A0C6-C27B211C5DF6}"/>
              </a:ext>
            </a:extLst>
          </p:cNvPr>
          <p:cNvSpPr>
            <a:spLocks/>
          </p:cNvSpPr>
          <p:nvPr/>
        </p:nvSpPr>
        <p:spPr bwMode="auto">
          <a:xfrm rot="10800000" flipH="1" flipV="1">
            <a:off x="3492500" y="3211215"/>
            <a:ext cx="173038" cy="166687"/>
          </a:xfrm>
          <a:custGeom>
            <a:avLst/>
            <a:gdLst>
              <a:gd name="T0" fmla="*/ 2425805 w 43200"/>
              <a:gd name="T1" fmla="*/ 370609 h 41785"/>
              <a:gd name="T2" fmla="*/ 893865 w 43200"/>
              <a:gd name="T3" fmla="*/ 0 h 41785"/>
              <a:gd name="T4" fmla="*/ 1388121 w 43200"/>
              <a:gd name="T5" fmla="*/ 1281362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 type="triangl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3" name="Arc 43">
            <a:extLst>
              <a:ext uri="{FF2B5EF4-FFF2-40B4-BE49-F238E27FC236}">
                <a16:creationId xmlns:a16="http://schemas.microsoft.com/office/drawing/2014/main" xmlns="" id="{817F4E7A-6CFB-452B-BF4E-79E394670BF2}"/>
              </a:ext>
            </a:extLst>
          </p:cNvPr>
          <p:cNvSpPr>
            <a:spLocks/>
          </p:cNvSpPr>
          <p:nvPr/>
        </p:nvSpPr>
        <p:spPr bwMode="auto">
          <a:xfrm rot="10800000" flipH="1" flipV="1">
            <a:off x="4011613" y="3211215"/>
            <a:ext cx="173037" cy="166687"/>
          </a:xfrm>
          <a:custGeom>
            <a:avLst/>
            <a:gdLst>
              <a:gd name="T0" fmla="*/ 2425758 w 43200"/>
              <a:gd name="T1" fmla="*/ 370609 h 41785"/>
              <a:gd name="T2" fmla="*/ 893840 w 43200"/>
              <a:gd name="T3" fmla="*/ 0 h 41785"/>
              <a:gd name="T4" fmla="*/ 1388105 w 43200"/>
              <a:gd name="T5" fmla="*/ 1281362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 type="triangl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4" name="Arc 44">
            <a:extLst>
              <a:ext uri="{FF2B5EF4-FFF2-40B4-BE49-F238E27FC236}">
                <a16:creationId xmlns:a16="http://schemas.microsoft.com/office/drawing/2014/main" xmlns="" id="{440D2BF9-6156-4DFC-A5DF-B8BE2F52C788}"/>
              </a:ext>
            </a:extLst>
          </p:cNvPr>
          <p:cNvSpPr>
            <a:spLocks/>
          </p:cNvSpPr>
          <p:nvPr/>
        </p:nvSpPr>
        <p:spPr bwMode="auto">
          <a:xfrm rot="10800000" flipH="1" flipV="1">
            <a:off x="4508500" y="3211215"/>
            <a:ext cx="173038" cy="166687"/>
          </a:xfrm>
          <a:custGeom>
            <a:avLst/>
            <a:gdLst>
              <a:gd name="T0" fmla="*/ 2425805 w 43200"/>
              <a:gd name="T1" fmla="*/ 370609 h 41785"/>
              <a:gd name="T2" fmla="*/ 893865 w 43200"/>
              <a:gd name="T3" fmla="*/ 0 h 41785"/>
              <a:gd name="T4" fmla="*/ 1388121 w 43200"/>
              <a:gd name="T5" fmla="*/ 1281362 h 417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1785" fill="none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</a:path>
              <a:path w="43200" h="41785" stroke="0" extrusionOk="0">
                <a:moveTo>
                  <a:pt x="37746" y="5838"/>
                </a:moveTo>
                <a:cubicBezTo>
                  <a:pt x="41259" y="9791"/>
                  <a:pt x="43200" y="14896"/>
                  <a:pt x="43200" y="20185"/>
                </a:cubicBezTo>
                <a:cubicBezTo>
                  <a:pt x="43200" y="32114"/>
                  <a:pt x="33529" y="41785"/>
                  <a:pt x="21600" y="41785"/>
                </a:cubicBezTo>
                <a:cubicBezTo>
                  <a:pt x="9670" y="41785"/>
                  <a:pt x="0" y="32114"/>
                  <a:pt x="0" y="20185"/>
                </a:cubicBezTo>
                <a:cubicBezTo>
                  <a:pt x="0" y="11222"/>
                  <a:pt x="5534" y="3191"/>
                  <a:pt x="13909" y="0"/>
                </a:cubicBezTo>
                <a:lnTo>
                  <a:pt x="21600" y="20185"/>
                </a:lnTo>
                <a:lnTo>
                  <a:pt x="37746" y="5838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round/>
            <a:headEnd type="triangl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5" name="Line 45">
            <a:extLst>
              <a:ext uri="{FF2B5EF4-FFF2-40B4-BE49-F238E27FC236}">
                <a16:creationId xmlns:a16="http://schemas.microsoft.com/office/drawing/2014/main" xmlns="" id="{3A01EE22-F1E0-48E1-A43B-8BEC1F1FBA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87713" y="2299990"/>
            <a:ext cx="150812" cy="1793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96" name="Object 46">
            <a:extLst>
              <a:ext uri="{FF2B5EF4-FFF2-40B4-BE49-F238E27FC236}">
                <a16:creationId xmlns:a16="http://schemas.microsoft.com/office/drawing/2014/main" xmlns="" id="{7A03D385-0274-42E8-978F-AD43D6DA3F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82574"/>
              </p:ext>
            </p:extLst>
          </p:nvPr>
        </p:nvGraphicFramePr>
        <p:xfrm>
          <a:off x="3043852" y="2366923"/>
          <a:ext cx="325725" cy="367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99" name="Equation" r:id="rId15" imgW="177480" imgH="228600" progId="Equation.DSMT4">
                  <p:embed/>
                </p:oleObj>
              </mc:Choice>
              <mc:Fallback>
                <p:oleObj name="Equation" r:id="rId15" imgW="177480" imgH="228600" progId="Equation.DSMT4">
                  <p:embed/>
                  <p:pic>
                    <p:nvPicPr>
                      <p:cNvPr id="20524" name="Object 46">
                        <a:extLst>
                          <a:ext uri="{FF2B5EF4-FFF2-40B4-BE49-F238E27FC236}">
                            <a16:creationId xmlns:a16="http://schemas.microsoft.com/office/drawing/2014/main" xmlns="" id="{B69EFA51-134C-41C2-9768-7A3160CEDC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3852" y="2366923"/>
                        <a:ext cx="325725" cy="3676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Text Box 48">
            <a:extLst>
              <a:ext uri="{FF2B5EF4-FFF2-40B4-BE49-F238E27FC236}">
                <a16:creationId xmlns:a16="http://schemas.microsoft.com/office/drawing/2014/main" xmlns="" id="{E90DDE1B-9C81-44D4-B15C-DA0712279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5" y="4221088"/>
            <a:ext cx="22780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" altLang="es-ES" sz="1600" dirty="0"/>
              <a:t>Presión (vorticidad)</a:t>
            </a:r>
          </a:p>
        </p:txBody>
      </p:sp>
      <p:sp>
        <p:nvSpPr>
          <p:cNvPr id="98" name="AutoShape 49">
            <a:extLst>
              <a:ext uri="{FF2B5EF4-FFF2-40B4-BE49-F238E27FC236}">
                <a16:creationId xmlns:a16="http://schemas.microsoft.com/office/drawing/2014/main" xmlns="" id="{BFE0707A-7C9A-464C-B428-979E758E5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6888" y="4278486"/>
            <a:ext cx="457200" cy="374650"/>
          </a:xfrm>
          <a:custGeom>
            <a:avLst/>
            <a:gdLst>
              <a:gd name="T0" fmla="*/ 143443706 w 21600"/>
              <a:gd name="T1" fmla="*/ 0 h 21600"/>
              <a:gd name="T2" fmla="*/ 143443706 w 21600"/>
              <a:gd name="T3" fmla="*/ 63442069 h 21600"/>
              <a:gd name="T4" fmla="*/ 30697530 w 21600"/>
              <a:gd name="T5" fmla="*/ 112711891 h 21600"/>
              <a:gd name="T6" fmla="*/ 204838300 w 21600"/>
              <a:gd name="T7" fmla="*/ 31721182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99" name="Group 50">
            <a:extLst>
              <a:ext uri="{FF2B5EF4-FFF2-40B4-BE49-F238E27FC236}">
                <a16:creationId xmlns:a16="http://schemas.microsoft.com/office/drawing/2014/main" xmlns="" id="{B9428D3F-A907-4718-9D7A-AAA6E81D9FEC}"/>
              </a:ext>
            </a:extLst>
          </p:cNvPr>
          <p:cNvGrpSpPr>
            <a:grpSpLocks/>
          </p:cNvGrpSpPr>
          <p:nvPr/>
        </p:nvGrpSpPr>
        <p:grpSpPr bwMode="auto">
          <a:xfrm>
            <a:off x="6329120" y="5285706"/>
            <a:ext cx="1498600" cy="715962"/>
            <a:chOff x="2400" y="3257"/>
            <a:chExt cx="787" cy="550"/>
          </a:xfrm>
        </p:grpSpPr>
        <p:sp>
          <p:nvSpPr>
            <p:cNvPr id="100" name="Text Box 51">
              <a:extLst>
                <a:ext uri="{FF2B5EF4-FFF2-40B4-BE49-F238E27FC236}">
                  <a16:creationId xmlns:a16="http://schemas.microsoft.com/office/drawing/2014/main" xmlns="" id="{2FD435E7-290C-4482-A969-DDB70479BF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3257"/>
              <a:ext cx="787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" altLang="es-ES" sz="1600" dirty="0"/>
                <a:t>ablación</a:t>
              </a:r>
              <a:endParaRPr lang="es-ES" altLang="es-ES" sz="1600" b="1" dirty="0"/>
            </a:p>
          </p:txBody>
        </p:sp>
        <p:sp>
          <p:nvSpPr>
            <p:cNvPr id="101" name="Text Box 52">
              <a:extLst>
                <a:ext uri="{FF2B5EF4-FFF2-40B4-BE49-F238E27FC236}">
                  <a16:creationId xmlns:a16="http://schemas.microsoft.com/office/drawing/2014/main" xmlns="" id="{A3B7DDB1-E3A6-4F6D-BE2A-71CD16C33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7" y="3401"/>
              <a:ext cx="240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" altLang="es-ES" sz="1800" b="1"/>
                <a:t>+</a:t>
              </a:r>
              <a:endParaRPr lang="es-ES" altLang="es-ES" sz="1800"/>
            </a:p>
          </p:txBody>
        </p:sp>
        <p:sp>
          <p:nvSpPr>
            <p:cNvPr id="102" name="Text Box 53">
              <a:extLst>
                <a:ext uri="{FF2B5EF4-FFF2-40B4-BE49-F238E27FC236}">
                  <a16:creationId xmlns:a16="http://schemas.microsoft.com/office/drawing/2014/main" xmlns="" id="{C0A82B01-A17B-48B4-B593-1E91039E0F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3525"/>
              <a:ext cx="787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s-ES" altLang="es-ES" sz="1600" dirty="0"/>
                <a:t> vorticidad</a:t>
              </a:r>
              <a:r>
                <a:rPr lang="es-ES" altLang="es-ES" sz="1800" dirty="0"/>
                <a:t> </a:t>
              </a:r>
              <a:endParaRPr lang="es-ES" altLang="es-ES" sz="1800" b="1" dirty="0"/>
            </a:p>
          </p:txBody>
        </p:sp>
      </p:grpSp>
      <p:grpSp>
        <p:nvGrpSpPr>
          <p:cNvPr id="103" name="Group 54">
            <a:extLst>
              <a:ext uri="{FF2B5EF4-FFF2-40B4-BE49-F238E27FC236}">
                <a16:creationId xmlns:a16="http://schemas.microsoft.com/office/drawing/2014/main" xmlns="" id="{1BEEBED7-7CC1-4280-A557-5242A075B8F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794344" y="5369198"/>
            <a:ext cx="576262" cy="519112"/>
            <a:chOff x="3097" y="3312"/>
            <a:chExt cx="361" cy="399"/>
          </a:xfrm>
        </p:grpSpPr>
        <p:sp>
          <p:nvSpPr>
            <p:cNvPr id="104" name="AutoShape 55">
              <a:extLst>
                <a:ext uri="{FF2B5EF4-FFF2-40B4-BE49-F238E27FC236}">
                  <a16:creationId xmlns:a16="http://schemas.microsoft.com/office/drawing/2014/main" xmlns="" id="{F1126C2A-E0C7-40EA-BD24-183B1D1DECC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170" y="3312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50 w 21600"/>
                <a:gd name="T13" fmla="*/ 2925 h 21600"/>
                <a:gd name="T14" fmla="*/ 18225 w 21600"/>
                <a:gd name="T15" fmla="*/ 92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5" name="AutoShape 56">
              <a:extLst>
                <a:ext uri="{FF2B5EF4-FFF2-40B4-BE49-F238E27FC236}">
                  <a16:creationId xmlns:a16="http://schemas.microsoft.com/office/drawing/2014/main" xmlns="" id="{22A1CCCB-BBF2-43E8-894A-CAAFBFC5A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3327"/>
              <a:ext cx="48" cy="384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s-ES" altLang="es-ES" sz="2400"/>
            </a:p>
          </p:txBody>
        </p:sp>
      </p:grpSp>
      <p:graphicFrame>
        <p:nvGraphicFramePr>
          <p:cNvPr id="106" name="Object 57">
            <a:extLst>
              <a:ext uri="{FF2B5EF4-FFF2-40B4-BE49-F238E27FC236}">
                <a16:creationId xmlns:a16="http://schemas.microsoft.com/office/drawing/2014/main" xmlns="" id="{1D42CE1E-CE7A-4902-AF60-5C7B61AD01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41624"/>
              </p:ext>
            </p:extLst>
          </p:nvPr>
        </p:nvGraphicFramePr>
        <p:xfrm>
          <a:off x="2074863" y="2790527"/>
          <a:ext cx="531812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00" name="Equation" r:id="rId17" imgW="393480" imgH="203040" progId="Equation.DSMT4">
                  <p:embed/>
                </p:oleObj>
              </mc:Choice>
              <mc:Fallback>
                <p:oleObj name="Equation" r:id="rId17" imgW="393480" imgH="203040" progId="Equation.DSMT4">
                  <p:embed/>
                  <p:pic>
                    <p:nvPicPr>
                      <p:cNvPr id="20529" name="Object 57">
                        <a:extLst>
                          <a:ext uri="{FF2B5EF4-FFF2-40B4-BE49-F238E27FC236}">
                            <a16:creationId xmlns:a16="http://schemas.microsoft.com/office/drawing/2014/main" xmlns="" id="{0ED7A279-3F7C-4516-AF3A-63BF3FD139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4863" y="2790527"/>
                        <a:ext cx="531812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Line 58">
            <a:extLst>
              <a:ext uri="{FF2B5EF4-FFF2-40B4-BE49-F238E27FC236}">
                <a16:creationId xmlns:a16="http://schemas.microsoft.com/office/drawing/2014/main" xmlns="" id="{E388B20B-A3F4-4FF9-9B62-299AE57BEC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2500" y="3374727"/>
            <a:ext cx="574675" cy="1444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oval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" name="Line 59">
            <a:extLst>
              <a:ext uri="{FF2B5EF4-FFF2-40B4-BE49-F238E27FC236}">
                <a16:creationId xmlns:a16="http://schemas.microsoft.com/office/drawing/2014/main" xmlns="" id="{C8E44DAF-4A60-4504-B218-2448793184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52788" y="2734965"/>
            <a:ext cx="574675" cy="1444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oval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09" name="Object 63">
            <a:extLst>
              <a:ext uri="{FF2B5EF4-FFF2-40B4-BE49-F238E27FC236}">
                <a16:creationId xmlns:a16="http://schemas.microsoft.com/office/drawing/2014/main" xmlns="" id="{8C8C742D-5A6B-4B5E-9B14-5B061DD4FA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020503"/>
              </p:ext>
            </p:extLst>
          </p:nvPr>
        </p:nvGraphicFramePr>
        <p:xfrm>
          <a:off x="2189163" y="4573588"/>
          <a:ext cx="44751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01" name="Equation" r:id="rId19" imgW="2463480" imgH="482400" progId="Equation.DSMT4">
                  <p:embed/>
                </p:oleObj>
              </mc:Choice>
              <mc:Fallback>
                <p:oleObj name="Equation" r:id="rId19" imgW="2463480" imgH="482400" progId="Equation.DSMT4">
                  <p:embed/>
                  <p:pic>
                    <p:nvPicPr>
                      <p:cNvPr id="20532" name="Object 63">
                        <a:extLst>
                          <a:ext uri="{FF2B5EF4-FFF2-40B4-BE49-F238E27FC236}">
                            <a16:creationId xmlns:a16="http://schemas.microsoft.com/office/drawing/2014/main" xmlns="" id="{11ED5E9A-9C9B-4CCE-9987-B761DB430B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4573588"/>
                        <a:ext cx="447516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" name="AutoShape 67">
            <a:extLst>
              <a:ext uri="{FF2B5EF4-FFF2-40B4-BE49-F238E27FC236}">
                <a16:creationId xmlns:a16="http://schemas.microsoft.com/office/drawing/2014/main" xmlns="" id="{91E3ABF7-12E3-4524-8F50-44595229081A}"/>
              </a:ext>
            </a:extLst>
          </p:cNvPr>
          <p:cNvSpPr>
            <a:spLocks/>
          </p:cNvSpPr>
          <p:nvPr/>
        </p:nvSpPr>
        <p:spPr bwMode="auto">
          <a:xfrm rot="16200000">
            <a:off x="4104482" y="4562970"/>
            <a:ext cx="215900" cy="1871663"/>
          </a:xfrm>
          <a:prstGeom prst="leftBrace">
            <a:avLst>
              <a:gd name="adj1" fmla="val 72243"/>
              <a:gd name="adj2" fmla="val 50000"/>
            </a:avLst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ES" sz="2400"/>
          </a:p>
        </p:txBody>
      </p:sp>
      <p:grpSp>
        <p:nvGrpSpPr>
          <p:cNvPr id="111" name="Group 70">
            <a:extLst>
              <a:ext uri="{FF2B5EF4-FFF2-40B4-BE49-F238E27FC236}">
                <a16:creationId xmlns:a16="http://schemas.microsoft.com/office/drawing/2014/main" xmlns="" id="{B53957F1-6EA1-4CA0-B278-48D6184E873F}"/>
              </a:ext>
            </a:extLst>
          </p:cNvPr>
          <p:cNvGrpSpPr>
            <a:grpSpLocks/>
          </p:cNvGrpSpPr>
          <p:nvPr/>
        </p:nvGrpSpPr>
        <p:grpSpPr bwMode="auto">
          <a:xfrm>
            <a:off x="1227138" y="5703592"/>
            <a:ext cx="3597275" cy="646112"/>
            <a:chOff x="773" y="3037"/>
            <a:chExt cx="2266" cy="407"/>
          </a:xfrm>
        </p:grpSpPr>
        <p:graphicFrame>
          <p:nvGraphicFramePr>
            <p:cNvPr id="112" name="Object 66">
              <a:extLst>
                <a:ext uri="{FF2B5EF4-FFF2-40B4-BE49-F238E27FC236}">
                  <a16:creationId xmlns:a16="http://schemas.microsoft.com/office/drawing/2014/main" xmlns="" id="{83B6E4F4-C65E-479E-9F71-F0D27036102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6750058"/>
                </p:ext>
              </p:extLst>
            </p:nvPr>
          </p:nvGraphicFramePr>
          <p:xfrm>
            <a:off x="2048" y="3066"/>
            <a:ext cx="991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02" name="Equation" r:id="rId21" imgW="965160" imgH="241200" progId="Equation.DSMT4">
                    <p:embed/>
                  </p:oleObj>
                </mc:Choice>
                <mc:Fallback>
                  <p:oleObj name="Equation" r:id="rId21" imgW="965160" imgH="241200" progId="Equation.DSMT4">
                    <p:embed/>
                    <p:pic>
                      <p:nvPicPr>
                        <p:cNvPr id="20542" name="Object 66">
                          <a:extLst>
                            <a:ext uri="{FF2B5EF4-FFF2-40B4-BE49-F238E27FC236}">
                              <a16:creationId xmlns:a16="http://schemas.microsoft.com/office/drawing/2014/main" xmlns="" id="{1B237662-6B4A-46EA-A5E7-FD26E546404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8" y="3066"/>
                          <a:ext cx="991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" name="Text Box 68">
              <a:extLst>
                <a:ext uri="{FF2B5EF4-FFF2-40B4-BE49-F238E27FC236}">
                  <a16:creationId xmlns:a16="http://schemas.microsoft.com/office/drawing/2014/main" xmlns="" id="{DCF1FB09-E2EE-45F6-B2EA-0C46BB226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" y="3037"/>
              <a:ext cx="90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s-ES" sz="1800" dirty="0"/>
                <a:t>nº de </a:t>
              </a:r>
              <a:r>
                <a:rPr lang="en-US" altLang="es-ES" sz="1800" dirty="0" err="1"/>
                <a:t>onda</a:t>
              </a:r>
              <a:r>
                <a:rPr lang="en-US" altLang="es-ES" sz="1800" dirty="0"/>
                <a:t> marginal</a:t>
              </a:r>
              <a:endParaRPr lang="fr-FR" altLang="es-ES" sz="1800" dirty="0"/>
            </a:p>
          </p:txBody>
        </p:sp>
        <p:sp>
          <p:nvSpPr>
            <p:cNvPr id="114" name="AutoShape 69">
              <a:extLst>
                <a:ext uri="{FF2B5EF4-FFF2-40B4-BE49-F238E27FC236}">
                  <a16:creationId xmlns:a16="http://schemas.microsoft.com/office/drawing/2014/main" xmlns="" id="{8412CAB8-B60A-49C6-B784-6EDE2A395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" y="3133"/>
              <a:ext cx="227" cy="90"/>
            </a:xfrm>
            <a:prstGeom prst="rightArrow">
              <a:avLst>
                <a:gd name="adj1" fmla="val 50000"/>
                <a:gd name="adj2" fmla="val 63056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bg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s-ES" altLang="es-ES" sz="2400"/>
            </a:p>
          </p:txBody>
        </p:sp>
      </p:grpSp>
      <p:grpSp>
        <p:nvGrpSpPr>
          <p:cNvPr id="115" name="Group 71">
            <a:extLst>
              <a:ext uri="{FF2B5EF4-FFF2-40B4-BE49-F238E27FC236}">
                <a16:creationId xmlns:a16="http://schemas.microsoft.com/office/drawing/2014/main" xmlns="" id="{372FC79C-A30E-43FA-832C-E44D8EF51AE1}"/>
              </a:ext>
            </a:extLst>
          </p:cNvPr>
          <p:cNvGrpSpPr>
            <a:grpSpLocks/>
          </p:cNvGrpSpPr>
          <p:nvPr/>
        </p:nvGrpSpPr>
        <p:grpSpPr bwMode="auto">
          <a:xfrm>
            <a:off x="3287714" y="2063452"/>
            <a:ext cx="1322388" cy="2265363"/>
            <a:chOff x="2071" y="744"/>
            <a:chExt cx="833" cy="1427"/>
          </a:xfrm>
        </p:grpSpPr>
        <p:grpSp>
          <p:nvGrpSpPr>
            <p:cNvPr id="116" name="Group 72">
              <a:extLst>
                <a:ext uri="{FF2B5EF4-FFF2-40B4-BE49-F238E27FC236}">
                  <a16:creationId xmlns:a16="http://schemas.microsoft.com/office/drawing/2014/main" xmlns="" id="{0D18D338-8459-4C13-AC2F-72071C1D88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1" y="744"/>
              <a:ext cx="833" cy="1427"/>
              <a:chOff x="1981" y="709"/>
              <a:chExt cx="581" cy="1427"/>
            </a:xfrm>
          </p:grpSpPr>
          <p:sp>
            <p:nvSpPr>
              <p:cNvPr id="118" name="Line 73">
                <a:extLst>
                  <a:ext uri="{FF2B5EF4-FFF2-40B4-BE49-F238E27FC236}">
                    <a16:creationId xmlns:a16="http://schemas.microsoft.com/office/drawing/2014/main" xmlns="" id="{7198F1FB-96E8-4038-B120-3CD5FBD55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2" y="709"/>
                <a:ext cx="0" cy="136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9" name="Line 74">
                <a:extLst>
                  <a:ext uri="{FF2B5EF4-FFF2-40B4-BE49-F238E27FC236}">
                    <a16:creationId xmlns:a16="http://schemas.microsoft.com/office/drawing/2014/main" xmlns="" id="{83EE0950-981E-417B-8E0B-D0CDEA3CE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0" y="1933"/>
                <a:ext cx="49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 type="none" w="sm" len="sm"/>
                <a:tailEnd type="triangl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120" name="Object 75">
                <a:extLst>
                  <a:ext uri="{FF2B5EF4-FFF2-40B4-BE49-F238E27FC236}">
                    <a16:creationId xmlns:a16="http://schemas.microsoft.com/office/drawing/2014/main" xmlns="" id="{E07E3304-C612-4604-84B0-9D3EC5EEA70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63657937"/>
                  </p:ext>
                </p:extLst>
              </p:nvPr>
            </p:nvGraphicFramePr>
            <p:xfrm>
              <a:off x="1981" y="1916"/>
              <a:ext cx="398" cy="2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603" name="Equation" r:id="rId23" imgW="596880" imgH="241200" progId="Equation.DSMT4">
                      <p:embed/>
                    </p:oleObj>
                  </mc:Choice>
                  <mc:Fallback>
                    <p:oleObj name="Equation" r:id="rId23" imgW="596880" imgH="241200" progId="Equation.DSMT4">
                      <p:embed/>
                      <p:pic>
                        <p:nvPicPr>
                          <p:cNvPr id="20541" name="Object 75">
                            <a:extLst>
                              <a:ext uri="{FF2B5EF4-FFF2-40B4-BE49-F238E27FC236}">
                                <a16:creationId xmlns:a16="http://schemas.microsoft.com/office/drawing/2014/main" xmlns="" id="{C2BF1DEC-E498-48BE-BA20-002131367B3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81" y="1916"/>
                            <a:ext cx="398" cy="2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7" name="Object 76">
              <a:extLst>
                <a:ext uri="{FF2B5EF4-FFF2-40B4-BE49-F238E27FC236}">
                  <a16:creationId xmlns:a16="http://schemas.microsoft.com/office/drawing/2014/main" xmlns="" id="{86E93CDF-614A-49DA-A3B4-CD7EAB53B02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19" y="754"/>
            <a:ext cx="183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04" name="Equation" r:id="rId25" imgW="190500" imgH="228600" progId="Equation.DSMT4">
                    <p:embed/>
                  </p:oleObj>
                </mc:Choice>
                <mc:Fallback>
                  <p:oleObj name="Equation" r:id="rId25" imgW="190500" imgH="228600" progId="Equation.DSMT4">
                    <p:embed/>
                    <p:pic>
                      <p:nvPicPr>
                        <p:cNvPr id="20538" name="Object 76">
                          <a:extLst>
                            <a:ext uri="{FF2B5EF4-FFF2-40B4-BE49-F238E27FC236}">
                              <a16:creationId xmlns:a16="http://schemas.microsoft.com/office/drawing/2014/main" xmlns="" id="{87570F19-68BA-42C0-A385-FA8DCE40991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9" y="754"/>
                          <a:ext cx="183" cy="2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1" name="Objeto 120">
            <a:extLst>
              <a:ext uri="{FF2B5EF4-FFF2-40B4-BE49-F238E27FC236}">
                <a16:creationId xmlns:a16="http://schemas.microsoft.com/office/drawing/2014/main" xmlns="" id="{DDC7B504-ECE5-4636-97D2-6672D7AA5F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664765"/>
              </p:ext>
            </p:extLst>
          </p:nvPr>
        </p:nvGraphicFramePr>
        <p:xfrm>
          <a:off x="7281620" y="2979142"/>
          <a:ext cx="1304969" cy="729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05" name="Equation" r:id="rId27" imgW="749160" imgH="419040" progId="Equation.DSMT4">
                  <p:embed/>
                </p:oleObj>
              </mc:Choice>
              <mc:Fallback>
                <p:oleObj name="Equation" r:id="rId27" imgW="749160" imgH="419040" progId="Equation.DSMT4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xmlns="" id="{996C6557-D53C-4402-97EE-8B48A49494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281620" y="2979142"/>
                        <a:ext cx="1304969" cy="729898"/>
                      </a:xfrm>
                      <a:prstGeom prst="rec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54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6" grpId="0"/>
      <p:bldP spid="9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27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996FDE0-C7F0-40AC-BB9A-DB4D8808979D}"/>
              </a:ext>
            </a:extLst>
          </p:cNvPr>
          <p:cNvSpPr txBox="1"/>
          <p:nvPr/>
        </p:nvSpPr>
        <p:spPr>
          <a:xfrm>
            <a:off x="683796" y="2204643"/>
            <a:ext cx="7848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R. </a:t>
            </a:r>
            <a:r>
              <a:rPr lang="en-US" sz="1600" dirty="0" err="1"/>
              <a:t>Betti</a:t>
            </a:r>
            <a:r>
              <a:rPr lang="en-US" sz="1600" dirty="0"/>
              <a:t>, V. N. </a:t>
            </a:r>
            <a:r>
              <a:rPr lang="en-US" sz="1600" dirty="0" err="1"/>
              <a:t>Goncharov</a:t>
            </a:r>
            <a:r>
              <a:rPr lang="en-US" sz="1600" dirty="0"/>
              <a:t>, R. L. McCrory, and C. P. Verdon, “Self-consistent cutoff wave number of the ablative Rayleigh–Taylor instability,” </a:t>
            </a:r>
            <a:r>
              <a:rPr lang="es-ES" sz="1600" dirty="0" err="1"/>
              <a:t>Phys</a:t>
            </a:r>
            <a:r>
              <a:rPr lang="es-ES" sz="1600" dirty="0"/>
              <a:t>. Plasmas 2, 3844 (1995).</a:t>
            </a:r>
          </a:p>
          <a:p>
            <a:r>
              <a:rPr lang="es-ES" sz="1600" dirty="0"/>
              <a:t>……………………………………………………………………………………………..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xmlns="" id="{F7CED75D-D0DF-4C18-B0B6-3F2D41C91693}"/>
              </a:ext>
            </a:extLst>
          </p:cNvPr>
          <p:cNvSpPr txBox="1"/>
          <p:nvPr/>
        </p:nvSpPr>
        <p:spPr>
          <a:xfrm>
            <a:off x="593460" y="3312316"/>
            <a:ext cx="7848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V. N. </a:t>
            </a:r>
            <a:r>
              <a:rPr lang="en-US" sz="1600" dirty="0" err="1"/>
              <a:t>Goncharov</a:t>
            </a:r>
            <a:r>
              <a:rPr lang="en-US" sz="1600" dirty="0"/>
              <a:t>, R. </a:t>
            </a:r>
            <a:r>
              <a:rPr lang="en-US" sz="1600" dirty="0" err="1"/>
              <a:t>Betti</a:t>
            </a:r>
            <a:r>
              <a:rPr lang="en-US" sz="1600" dirty="0"/>
              <a:t>, R. L. McCrory, and C. P. Verdon, “Self-consistent</a:t>
            </a:r>
          </a:p>
          <a:p>
            <a:r>
              <a:rPr lang="en-US" sz="1600" dirty="0"/>
              <a:t>stability analysis of ablation fronts with small Froude numbers,”</a:t>
            </a:r>
          </a:p>
          <a:p>
            <a:r>
              <a:rPr lang="es-ES" sz="1600" dirty="0" err="1"/>
              <a:t>Phys</a:t>
            </a:r>
            <a:r>
              <a:rPr lang="es-ES" sz="1600" dirty="0"/>
              <a:t>. Plasmas 3, 4665 (1996).</a:t>
            </a:r>
          </a:p>
          <a:p>
            <a:r>
              <a:rPr lang="es-ES" sz="1600" dirty="0"/>
              <a:t>………………………………………………………………………………………….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7EDD39C-036E-45CA-AD28-987F60AAECA4}"/>
              </a:ext>
            </a:extLst>
          </p:cNvPr>
          <p:cNvSpPr txBox="1"/>
          <p:nvPr/>
        </p:nvSpPr>
        <p:spPr>
          <a:xfrm>
            <a:off x="683568" y="522920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R. </a:t>
            </a:r>
            <a:r>
              <a:rPr lang="en-US" sz="1600" dirty="0" err="1"/>
              <a:t>Betti</a:t>
            </a:r>
            <a:r>
              <a:rPr lang="en-US" sz="1600" dirty="0"/>
              <a:t>, V. N. </a:t>
            </a:r>
            <a:r>
              <a:rPr lang="en-US" sz="1600" dirty="0" err="1"/>
              <a:t>Goncharov</a:t>
            </a:r>
            <a:r>
              <a:rPr lang="en-US" sz="1600" dirty="0"/>
              <a:t>, R. L. McCrory, and C. P. Verdon, “Growth rates of the ablative Rayleigh–Taylor instability in inertial confinement </a:t>
            </a:r>
            <a:r>
              <a:rPr lang="fr-FR" sz="1600" dirty="0"/>
              <a:t>fusion,” Phys. Plasmas 5, 1446 (1998).</a:t>
            </a:r>
          </a:p>
          <a:p>
            <a:r>
              <a:rPr lang="fr-FR" sz="1600" dirty="0"/>
              <a:t>………………………………………………………………………………………….</a:t>
            </a:r>
            <a:endParaRPr lang="es-ES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719DA89-2CAF-4FDB-87DB-B1BB54A70965}"/>
              </a:ext>
            </a:extLst>
          </p:cNvPr>
          <p:cNvSpPr txBox="1"/>
          <p:nvPr/>
        </p:nvSpPr>
        <p:spPr>
          <a:xfrm>
            <a:off x="539552" y="1198615"/>
            <a:ext cx="784887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El análisis fue extendido ……… Laboratorio de Láseres Energéticos (Rochester, NY), CEA, ILE ……………………………………………………………………………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1130E1AA-A416-436C-AE62-44C98520519E}"/>
              </a:ext>
            </a:extLst>
          </p:cNvPr>
          <p:cNvSpPr txBox="1"/>
          <p:nvPr/>
        </p:nvSpPr>
        <p:spPr>
          <a:xfrm>
            <a:off x="611396" y="4266275"/>
            <a:ext cx="7920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A. R. </a:t>
            </a:r>
            <a:r>
              <a:rPr lang="en-US" sz="1600" dirty="0" err="1"/>
              <a:t>Piriz</a:t>
            </a:r>
            <a:r>
              <a:rPr lang="en-US" sz="1600" dirty="0"/>
              <a:t>, </a:t>
            </a:r>
            <a:r>
              <a:rPr lang="en-US" sz="1600" b="1" dirty="0"/>
              <a:t>J. Sanz, and L. F. </a:t>
            </a:r>
            <a:r>
              <a:rPr lang="en-US" sz="1600" b="1" dirty="0" err="1"/>
              <a:t>Ibañez</a:t>
            </a:r>
            <a:r>
              <a:rPr lang="en-US" sz="1600" dirty="0"/>
              <a:t>, “Sharp boundary model …. ablative Rayleigh–Taylor instability in inertial confinement </a:t>
            </a:r>
            <a:r>
              <a:rPr lang="fr-FR" sz="1600" dirty="0"/>
              <a:t>fusion,” Phys. Plasmas 4, 1117 (1997).</a:t>
            </a:r>
          </a:p>
          <a:p>
            <a:r>
              <a:rPr lang="fr-FR" sz="1600" dirty="0"/>
              <a:t>………………………………………………………………………………………….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30764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28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996FDE0-C7F0-40AC-BB9A-DB4D8808979D}"/>
              </a:ext>
            </a:extLst>
          </p:cNvPr>
          <p:cNvSpPr txBox="1"/>
          <p:nvPr/>
        </p:nvSpPr>
        <p:spPr>
          <a:xfrm>
            <a:off x="693731" y="3374336"/>
            <a:ext cx="7848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J. Sanz</a:t>
            </a:r>
            <a:r>
              <a:rPr lang="en-US" sz="1600" dirty="0"/>
              <a:t>, R. </a:t>
            </a:r>
            <a:r>
              <a:rPr lang="en-US" sz="1600" dirty="0" err="1"/>
              <a:t>Betti</a:t>
            </a:r>
            <a:r>
              <a:rPr lang="en-US" sz="1600" dirty="0"/>
              <a:t>, </a:t>
            </a:r>
            <a:r>
              <a:rPr lang="en-GB" sz="1600" dirty="0"/>
              <a:t>“Analytical model of the ablative Rayleigh-Taylor instability in the deceleration phase</a:t>
            </a:r>
            <a:r>
              <a:rPr lang="en-US" sz="1600" dirty="0"/>
              <a:t>”, Physics of Plasmas, 12, 042704 (2005).</a:t>
            </a:r>
            <a:endParaRPr lang="es-ES" sz="1600" dirty="0"/>
          </a:p>
          <a:p>
            <a:r>
              <a:rPr lang="es-ES" sz="1600" dirty="0"/>
              <a:t>……………………………………………………………………………………………..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xmlns="" id="{F7CED75D-D0DF-4C18-B0B6-3F2D41C91693}"/>
              </a:ext>
            </a:extLst>
          </p:cNvPr>
          <p:cNvSpPr txBox="1"/>
          <p:nvPr/>
        </p:nvSpPr>
        <p:spPr>
          <a:xfrm>
            <a:off x="665239" y="4205333"/>
            <a:ext cx="7848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J. Sanz</a:t>
            </a:r>
            <a:r>
              <a:rPr lang="en-US" sz="1600" dirty="0"/>
              <a:t>, J. </a:t>
            </a:r>
            <a:r>
              <a:rPr lang="en-US" sz="1600" dirty="0" err="1"/>
              <a:t>Garniere</a:t>
            </a:r>
            <a:r>
              <a:rPr lang="en-US" sz="1600" dirty="0"/>
              <a:t>, C. </a:t>
            </a:r>
            <a:r>
              <a:rPr lang="en-US" sz="1600" dirty="0" err="1"/>
              <a:t>Cherfils</a:t>
            </a:r>
            <a:r>
              <a:rPr lang="en-US" sz="1600" dirty="0"/>
              <a:t>, B. </a:t>
            </a:r>
            <a:r>
              <a:rPr lang="en-US" sz="1600" dirty="0" err="1"/>
              <a:t>Canaud</a:t>
            </a:r>
            <a:r>
              <a:rPr lang="en-US" sz="1600" dirty="0"/>
              <a:t>, L. Masse, M. Temporal, </a:t>
            </a:r>
            <a:r>
              <a:rPr lang="en-GB" sz="1600" dirty="0"/>
              <a:t>“</a:t>
            </a:r>
            <a:r>
              <a:rPr lang="en-US" sz="1600" dirty="0"/>
              <a:t>Self-consistent analysis of the hot spot dynamics for inertial confinement fusion capsules”, Physics of Plasmas, 12, 112702 (2005). </a:t>
            </a:r>
            <a:r>
              <a:rPr lang="es-ES" sz="1600" dirty="0"/>
              <a:t>………………………………………………………………………………………….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7EDD39C-036E-45CA-AD28-987F60AAECA4}"/>
              </a:ext>
            </a:extLst>
          </p:cNvPr>
          <p:cNvSpPr txBox="1"/>
          <p:nvPr/>
        </p:nvSpPr>
        <p:spPr>
          <a:xfrm>
            <a:off x="678094" y="533784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R. </a:t>
            </a:r>
            <a:r>
              <a:rPr lang="en-US" sz="1600" dirty="0" err="1"/>
              <a:t>Betti</a:t>
            </a:r>
            <a:r>
              <a:rPr lang="en-US" sz="1600" dirty="0"/>
              <a:t>, A. R. Christopherson, B. K. Spears, R. Nora, A. </a:t>
            </a:r>
            <a:r>
              <a:rPr lang="en-US" sz="1600" dirty="0" err="1"/>
              <a:t>Bose,J</a:t>
            </a:r>
            <a:r>
              <a:rPr lang="en-US" sz="1600" dirty="0"/>
              <a:t>. Howard, K. M. Woo, M. J. Edwards, and </a:t>
            </a:r>
            <a:r>
              <a:rPr lang="en-US" sz="1600" b="1" dirty="0"/>
              <a:t>J. Sanz</a:t>
            </a:r>
            <a:r>
              <a:rPr lang="en-US" sz="1600" dirty="0"/>
              <a:t>. </a:t>
            </a:r>
            <a:r>
              <a:rPr lang="en-GB" sz="1600" i="1" dirty="0"/>
              <a:t>“Alpha Heating and Burning in Inertial Confinement Fusion”.</a:t>
            </a:r>
            <a:r>
              <a:rPr lang="en-GB" sz="1600" dirty="0"/>
              <a:t> </a:t>
            </a:r>
            <a:r>
              <a:rPr lang="en-US" sz="1600" dirty="0"/>
              <a:t>Physical Review Letters, 114, 255003 (2015). .</a:t>
            </a:r>
            <a:r>
              <a:rPr lang="fr-FR" sz="1600" dirty="0"/>
              <a:t>…………………………………………………………………………………</a:t>
            </a:r>
            <a:endParaRPr lang="es-ES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719DA89-2CAF-4FDB-87DB-B1BB54A70965}"/>
              </a:ext>
            </a:extLst>
          </p:cNvPr>
          <p:cNvSpPr txBox="1"/>
          <p:nvPr/>
        </p:nvSpPr>
        <p:spPr>
          <a:xfrm>
            <a:off x="727732" y="1177835"/>
            <a:ext cx="753417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Estabilidad lineal RTA en la fase de deceleración ……………………………………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8C6CAD55-2C04-4C7D-9F1C-2D2DCD7E1FC1}"/>
              </a:ext>
            </a:extLst>
          </p:cNvPr>
          <p:cNvGrpSpPr/>
          <p:nvPr/>
        </p:nvGrpSpPr>
        <p:grpSpPr>
          <a:xfrm>
            <a:off x="3635896" y="1932991"/>
            <a:ext cx="1418170" cy="1342591"/>
            <a:chOff x="5652120" y="1955132"/>
            <a:chExt cx="1418170" cy="1342591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xmlns="" id="{712EAEEC-6527-438C-81F6-35D55F48CD70}"/>
                </a:ext>
              </a:extLst>
            </p:cNvPr>
            <p:cNvGrpSpPr/>
            <p:nvPr/>
          </p:nvGrpSpPr>
          <p:grpSpPr>
            <a:xfrm>
              <a:off x="5652120" y="1955132"/>
              <a:ext cx="1418170" cy="1342591"/>
              <a:chOff x="5674110" y="1900746"/>
              <a:chExt cx="2088232" cy="1976943"/>
            </a:xfrm>
          </p:grpSpPr>
          <p:pic>
            <p:nvPicPr>
              <p:cNvPr id="3" name="Imagen 2">
                <a:extLst>
                  <a:ext uri="{FF2B5EF4-FFF2-40B4-BE49-F238E27FC236}">
                    <a16:creationId xmlns:a16="http://schemas.microsoft.com/office/drawing/2014/main" xmlns="" id="{3353072B-4260-4B62-A73F-283692958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24128" y="1900746"/>
                <a:ext cx="1975840" cy="1976943"/>
              </a:xfrm>
              <a:prstGeom prst="rect">
                <a:avLst/>
              </a:prstGeom>
            </p:spPr>
          </p:pic>
          <p:cxnSp>
            <p:nvCxnSpPr>
              <p:cNvPr id="5" name="Conector recto de flecha 4">
                <a:extLst>
                  <a:ext uri="{FF2B5EF4-FFF2-40B4-BE49-F238E27FC236}">
                    <a16:creationId xmlns:a16="http://schemas.microsoft.com/office/drawing/2014/main" xmlns="" id="{25897B76-7433-41BB-9DCA-C8617666B9A6}"/>
                  </a:ext>
                </a:extLst>
              </p:cNvPr>
              <p:cNvCxnSpPr/>
              <p:nvPr/>
            </p:nvCxnSpPr>
            <p:spPr bwMode="auto">
              <a:xfrm>
                <a:off x="5674110" y="3859155"/>
                <a:ext cx="208823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Conector recto de flecha 12">
                <a:extLst>
                  <a:ext uri="{FF2B5EF4-FFF2-40B4-BE49-F238E27FC236}">
                    <a16:creationId xmlns:a16="http://schemas.microsoft.com/office/drawing/2014/main" xmlns="" id="{D658CD15-0DB0-447D-B16D-D397F9886E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724128" y="1908448"/>
                <a:ext cx="0" cy="1950707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xmlns="" id="{9C698491-7546-42BA-9ED4-B6811E44A86E}"/>
                </a:ext>
              </a:extLst>
            </p:cNvPr>
            <p:cNvSpPr txBox="1"/>
            <p:nvPr/>
          </p:nvSpPr>
          <p:spPr>
            <a:xfrm>
              <a:off x="5796136" y="2665722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Hot spot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4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29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719DA89-2CAF-4FDB-87DB-B1BB54A70965}"/>
              </a:ext>
            </a:extLst>
          </p:cNvPr>
          <p:cNvSpPr txBox="1"/>
          <p:nvPr/>
        </p:nvSpPr>
        <p:spPr>
          <a:xfrm>
            <a:off x="727732" y="1177835"/>
            <a:ext cx="766069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Estabilidad lineal RTA-</a:t>
            </a:r>
            <a:r>
              <a:rPr lang="es-ES" sz="1800" dirty="0" err="1"/>
              <a:t>Darrieus</a:t>
            </a:r>
            <a:r>
              <a:rPr lang="es-ES" sz="1800" dirty="0"/>
              <a:t>-Landau ……………………………………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ECC342A-AD66-4511-954D-E8CEA895996C}"/>
              </a:ext>
            </a:extLst>
          </p:cNvPr>
          <p:cNvSpPr txBox="1"/>
          <p:nvPr/>
        </p:nvSpPr>
        <p:spPr>
          <a:xfrm>
            <a:off x="599370" y="3672416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A. R. </a:t>
            </a:r>
            <a:r>
              <a:rPr lang="en-US" sz="1600" dirty="0" err="1"/>
              <a:t>Piriz</a:t>
            </a:r>
            <a:r>
              <a:rPr lang="en-US" sz="1600" dirty="0"/>
              <a:t> and R. F. </a:t>
            </a:r>
            <a:r>
              <a:rPr lang="en-US" sz="1600" dirty="0" err="1"/>
              <a:t>Portugues</a:t>
            </a:r>
            <a:r>
              <a:rPr lang="en-US" sz="1600" dirty="0"/>
              <a:t>, “Landau–</a:t>
            </a:r>
            <a:r>
              <a:rPr lang="en-US" sz="1600" dirty="0" err="1"/>
              <a:t>Darrieus</a:t>
            </a:r>
            <a:r>
              <a:rPr lang="en-US" sz="1600" dirty="0"/>
              <a:t> instability in an ablation</a:t>
            </a:r>
          </a:p>
          <a:p>
            <a:r>
              <a:rPr lang="fr-FR" sz="1600" dirty="0"/>
              <a:t>front,” Phys. Plasmas 10, 2449 (2003).</a:t>
            </a:r>
            <a:endParaRPr lang="es-ES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1AC8CE3B-B072-4105-B4B6-7B5BB353754F}"/>
              </a:ext>
            </a:extLst>
          </p:cNvPr>
          <p:cNvSpPr txBox="1"/>
          <p:nvPr/>
        </p:nvSpPr>
        <p:spPr>
          <a:xfrm>
            <a:off x="599370" y="4459637"/>
            <a:ext cx="7848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P. </a:t>
            </a:r>
            <a:r>
              <a:rPr lang="en-US" sz="1600" dirty="0" err="1"/>
              <a:t>Clavin</a:t>
            </a:r>
            <a:r>
              <a:rPr lang="en-US" sz="1600" dirty="0"/>
              <a:t> and L. Masse, “Instabilities of ablation fronts in inertial confinement</a:t>
            </a:r>
          </a:p>
          <a:p>
            <a:r>
              <a:rPr lang="es-ES" sz="1600" dirty="0" err="1"/>
              <a:t>fusion</a:t>
            </a:r>
            <a:r>
              <a:rPr lang="es-ES" sz="1600" dirty="0"/>
              <a:t>: A </a:t>
            </a:r>
            <a:r>
              <a:rPr lang="es-ES" sz="1600" dirty="0" err="1"/>
              <a:t>comparison</a:t>
            </a:r>
            <a:r>
              <a:rPr lang="es-ES" sz="1600" dirty="0"/>
              <a:t> </a:t>
            </a:r>
            <a:r>
              <a:rPr lang="es-ES" sz="1600" dirty="0" err="1"/>
              <a:t>with</a:t>
            </a:r>
            <a:r>
              <a:rPr lang="es-ES" sz="1600" dirty="0"/>
              <a:t> </a:t>
            </a:r>
            <a:r>
              <a:rPr lang="es-ES" sz="1600" dirty="0" err="1"/>
              <a:t>flames</a:t>
            </a:r>
            <a:r>
              <a:rPr lang="es-ES" sz="1600" dirty="0"/>
              <a:t>,” </a:t>
            </a:r>
            <a:r>
              <a:rPr lang="es-ES" sz="1600" dirty="0" err="1"/>
              <a:t>Phys</a:t>
            </a:r>
            <a:r>
              <a:rPr lang="es-ES" sz="1600" dirty="0"/>
              <a:t>. Plasmas 11, 690 (2004)..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76EE47BF-C2BC-40D6-A248-E6881A3B056E}"/>
              </a:ext>
            </a:extLst>
          </p:cNvPr>
          <p:cNvSpPr txBox="1"/>
          <p:nvPr/>
        </p:nvSpPr>
        <p:spPr>
          <a:xfrm>
            <a:off x="638225" y="5236685"/>
            <a:ext cx="8069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J. Sanz</a:t>
            </a:r>
            <a:r>
              <a:rPr lang="en-US" sz="1600" dirty="0"/>
              <a:t>, L. Masse, P. </a:t>
            </a:r>
            <a:r>
              <a:rPr lang="en-US" sz="1600" dirty="0" err="1"/>
              <a:t>Clavin</a:t>
            </a:r>
            <a:r>
              <a:rPr lang="en-US" sz="1600" dirty="0"/>
              <a:t> “The linear </a:t>
            </a:r>
            <a:r>
              <a:rPr lang="en-US" sz="1600" dirty="0" err="1"/>
              <a:t>Darrieus</a:t>
            </a:r>
            <a:r>
              <a:rPr lang="en-US" sz="1600" dirty="0"/>
              <a:t>-Landau and Rayleigh-Taylor instabilities in inertial </a:t>
            </a:r>
            <a:r>
              <a:rPr lang="es-ES" sz="1600" dirty="0" err="1"/>
              <a:t>confinement</a:t>
            </a:r>
            <a:r>
              <a:rPr lang="es-ES" sz="1600" dirty="0"/>
              <a:t> </a:t>
            </a:r>
            <a:r>
              <a:rPr lang="es-ES" sz="1600" dirty="0" err="1"/>
              <a:t>fusion</a:t>
            </a:r>
            <a:r>
              <a:rPr lang="es-ES" sz="1600" dirty="0"/>
              <a:t> </a:t>
            </a:r>
            <a:r>
              <a:rPr lang="es-ES" sz="1600" dirty="0" err="1"/>
              <a:t>revisited</a:t>
            </a:r>
            <a:r>
              <a:rPr lang="es-ES" sz="1600" dirty="0"/>
              <a:t>,” </a:t>
            </a:r>
            <a:r>
              <a:rPr lang="es-ES" sz="1600" dirty="0" err="1"/>
              <a:t>Phys</a:t>
            </a:r>
            <a:r>
              <a:rPr lang="es-ES" sz="1600" dirty="0"/>
              <a:t>. Plasmas 13, 102702 (2006).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xmlns="" id="{620987EC-E8AB-40F1-A89D-ED3970F48342}"/>
              </a:ext>
            </a:extLst>
          </p:cNvPr>
          <p:cNvGrpSpPr/>
          <p:nvPr/>
        </p:nvGrpSpPr>
        <p:grpSpPr>
          <a:xfrm>
            <a:off x="2051720" y="1626286"/>
            <a:ext cx="4299386" cy="1762220"/>
            <a:chOff x="2314680" y="1626286"/>
            <a:chExt cx="4299386" cy="1762220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xmlns="" id="{97965093-5F24-43E7-A98C-630C566AE5E6}"/>
                </a:ext>
              </a:extLst>
            </p:cNvPr>
            <p:cNvGrpSpPr/>
            <p:nvPr/>
          </p:nvGrpSpPr>
          <p:grpSpPr>
            <a:xfrm>
              <a:off x="2314680" y="1626286"/>
              <a:ext cx="2617360" cy="1762220"/>
              <a:chOff x="3106768" y="1738791"/>
              <a:chExt cx="2617360" cy="1762220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xmlns="" id="{AD64649D-90D8-4709-874C-945741288D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3534338" y="1311221"/>
                <a:ext cx="1762220" cy="2617360"/>
              </a:xfrm>
              <a:prstGeom prst="rect">
                <a:avLst/>
              </a:prstGeom>
            </p:spPr>
          </p:pic>
          <p:grpSp>
            <p:nvGrpSpPr>
              <p:cNvPr id="5" name="Grupo 4">
                <a:extLst>
                  <a:ext uri="{FF2B5EF4-FFF2-40B4-BE49-F238E27FC236}">
                    <a16:creationId xmlns:a16="http://schemas.microsoft.com/office/drawing/2014/main" xmlns="" id="{7A30DCAF-937D-4F1F-B0C1-FD97108F95FA}"/>
                  </a:ext>
                </a:extLst>
              </p:cNvPr>
              <p:cNvGrpSpPr/>
              <p:nvPr/>
            </p:nvGrpSpPr>
            <p:grpSpPr>
              <a:xfrm>
                <a:off x="3522113" y="1813313"/>
                <a:ext cx="769938" cy="503494"/>
                <a:chOff x="5663195" y="2243439"/>
                <a:chExt cx="769938" cy="503494"/>
              </a:xfrm>
            </p:grpSpPr>
            <p:sp>
              <p:nvSpPr>
                <p:cNvPr id="3" name="Flecha: a la derecha 2">
                  <a:extLst>
                    <a:ext uri="{FF2B5EF4-FFF2-40B4-BE49-F238E27FC236}">
                      <a16:creationId xmlns:a16="http://schemas.microsoft.com/office/drawing/2014/main" xmlns="" id="{C27DAD3D-C7FD-4CCD-BE45-0C22DCB9B841}"/>
                    </a:ext>
                  </a:extLst>
                </p:cNvPr>
                <p:cNvSpPr/>
                <p:nvPr/>
              </p:nvSpPr>
              <p:spPr bwMode="auto">
                <a:xfrm>
                  <a:off x="5868144" y="2243439"/>
                  <a:ext cx="360040" cy="167577"/>
                </a:xfrm>
                <a:prstGeom prst="rightArrow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graphicFrame>
              <p:nvGraphicFramePr>
                <p:cNvPr id="4" name="Objeto 3">
                  <a:extLst>
                    <a:ext uri="{FF2B5EF4-FFF2-40B4-BE49-F238E27FC236}">
                      <a16:creationId xmlns:a16="http://schemas.microsoft.com/office/drawing/2014/main" xmlns="" id="{AEED911A-B151-437C-B351-3D6B730002E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041964290"/>
                    </p:ext>
                  </p:extLst>
                </p:nvPr>
              </p:nvGraphicFramePr>
              <p:xfrm>
                <a:off x="5663195" y="2307196"/>
                <a:ext cx="769938" cy="43973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3472" name="Equation" r:id="rId6" imgW="355320" imgH="203040" progId="Equation.DSMT4">
                        <p:embed/>
                      </p:oleObj>
                    </mc:Choice>
                    <mc:Fallback>
                      <p:oleObj name="Equation" r:id="rId6" imgW="355320" imgH="20304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663195" y="2307196"/>
                              <a:ext cx="769938" cy="439737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4" name="Grupo 13">
                <a:extLst>
                  <a:ext uri="{FF2B5EF4-FFF2-40B4-BE49-F238E27FC236}">
                    <a16:creationId xmlns:a16="http://schemas.microsoft.com/office/drawing/2014/main" xmlns="" id="{1E2DE9F3-9100-4831-AAD1-C7A8B769F875}"/>
                  </a:ext>
                </a:extLst>
              </p:cNvPr>
              <p:cNvGrpSpPr/>
              <p:nvPr/>
            </p:nvGrpSpPr>
            <p:grpSpPr>
              <a:xfrm>
                <a:off x="4906968" y="2015782"/>
                <a:ext cx="781576" cy="727738"/>
                <a:chOff x="5868144" y="2414338"/>
                <a:chExt cx="963613" cy="783356"/>
              </a:xfrm>
            </p:grpSpPr>
            <p:sp>
              <p:nvSpPr>
                <p:cNvPr id="15" name="Flecha: a la derecha 14">
                  <a:extLst>
                    <a:ext uri="{FF2B5EF4-FFF2-40B4-BE49-F238E27FC236}">
                      <a16:creationId xmlns:a16="http://schemas.microsoft.com/office/drawing/2014/main" xmlns="" id="{7D79007C-147E-4EC1-86F1-9D702D3C3F03}"/>
                    </a:ext>
                  </a:extLst>
                </p:cNvPr>
                <p:cNvSpPr/>
                <p:nvPr/>
              </p:nvSpPr>
              <p:spPr bwMode="auto">
                <a:xfrm>
                  <a:off x="6079258" y="2414338"/>
                  <a:ext cx="360041" cy="167577"/>
                </a:xfrm>
                <a:prstGeom prst="rightArrow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graphicFrame>
              <p:nvGraphicFramePr>
                <p:cNvPr id="16" name="Objeto 15">
                  <a:extLst>
                    <a:ext uri="{FF2B5EF4-FFF2-40B4-BE49-F238E27FC236}">
                      <a16:creationId xmlns:a16="http://schemas.microsoft.com/office/drawing/2014/main" xmlns="" id="{A599B28C-5FA6-4019-B4DF-3786E712EDA1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721652506"/>
                    </p:ext>
                  </p:extLst>
                </p:nvPr>
              </p:nvGraphicFramePr>
              <p:xfrm>
                <a:off x="5868144" y="2757956"/>
                <a:ext cx="963613" cy="4397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3473" name="Equation" r:id="rId8" imgW="444240" imgH="203040" progId="Equation.DSMT4">
                        <p:embed/>
                      </p:oleObj>
                    </mc:Choice>
                    <mc:Fallback>
                      <p:oleObj name="Equation" r:id="rId8" imgW="444240" imgH="203040" progId="Equation.DSMT4">
                        <p:embed/>
                        <p:pic>
                          <p:nvPicPr>
                            <p:cNvPr id="4" name="Objeto 3">
                              <a:extLst>
                                <a:ext uri="{FF2B5EF4-FFF2-40B4-BE49-F238E27FC236}">
                                  <a16:creationId xmlns:a16="http://schemas.microsoft.com/office/drawing/2014/main" xmlns="" id="{AEED911A-B151-437C-B351-3D6B730002E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868144" y="2757956"/>
                              <a:ext cx="963613" cy="43973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aphicFrame>
          <p:nvGraphicFramePr>
            <p:cNvPr id="7" name="Objeto 6">
              <a:extLst>
                <a:ext uri="{FF2B5EF4-FFF2-40B4-BE49-F238E27FC236}">
                  <a16:creationId xmlns:a16="http://schemas.microsoft.com/office/drawing/2014/main" xmlns="" id="{36DDBE35-58F7-43E3-84C1-724B693D151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4139210"/>
                </p:ext>
              </p:extLst>
            </p:nvPr>
          </p:nvGraphicFramePr>
          <p:xfrm>
            <a:off x="5095214" y="2058969"/>
            <a:ext cx="1518852" cy="805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74" name="Equation" r:id="rId10" imgW="838080" imgH="444240" progId="Equation.DSMT4">
                    <p:embed/>
                  </p:oleObj>
                </mc:Choice>
                <mc:Fallback>
                  <p:oleObj name="Equation" r:id="rId10" imgW="838080" imgH="444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095214" y="2058969"/>
                          <a:ext cx="1518852" cy="805507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xmlns="" id="{5B47B908-0D32-4A1F-BABE-48E03E429E9F}"/>
                </a:ext>
              </a:extLst>
            </p:cNvPr>
            <p:cNvCxnSpPr/>
            <p:nvPr/>
          </p:nvCxnSpPr>
          <p:spPr bwMode="auto">
            <a:xfrm>
              <a:off x="2730025" y="2276872"/>
              <a:ext cx="85144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xmlns="" id="{3874EBD5-12AB-460E-B0D3-786E22C4CEE8}"/>
                </a:ext>
              </a:extLst>
            </p:cNvPr>
            <p:cNvCxnSpPr/>
            <p:nvPr/>
          </p:nvCxnSpPr>
          <p:spPr bwMode="auto">
            <a:xfrm>
              <a:off x="2730025" y="3068960"/>
              <a:ext cx="85144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aphicFrame>
          <p:nvGraphicFramePr>
            <p:cNvPr id="19" name="Objeto 18">
              <a:extLst>
                <a:ext uri="{FF2B5EF4-FFF2-40B4-BE49-F238E27FC236}">
                  <a16:creationId xmlns:a16="http://schemas.microsoft.com/office/drawing/2014/main" xmlns="" id="{89C0CBF7-EC0A-4D6C-9CB7-355A300D020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8934709"/>
                </p:ext>
              </p:extLst>
            </p:nvPr>
          </p:nvGraphicFramePr>
          <p:xfrm>
            <a:off x="2612699" y="2560783"/>
            <a:ext cx="646731" cy="3345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75" name="Equation" r:id="rId12" imgW="368280" imgH="190440" progId="Equation.DSMT4">
                    <p:embed/>
                  </p:oleObj>
                </mc:Choice>
                <mc:Fallback>
                  <p:oleObj name="Equation" r:id="rId12" imgW="368280" imgH="1904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612699" y="2560783"/>
                          <a:ext cx="646731" cy="33451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xmlns="" id="{85188C0D-79DD-4780-A30F-E17589426B08}"/>
                </a:ext>
              </a:extLst>
            </p:cNvPr>
            <p:cNvCxnSpPr/>
            <p:nvPr/>
          </p:nvCxnSpPr>
          <p:spPr bwMode="auto">
            <a:xfrm>
              <a:off x="3295014" y="2389998"/>
              <a:ext cx="0" cy="6480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xmlns="" id="{74595C1F-7C0B-49C8-B065-8D87720068DE}"/>
              </a:ext>
            </a:extLst>
          </p:cNvPr>
          <p:cNvGrpSpPr/>
          <p:nvPr/>
        </p:nvGrpSpPr>
        <p:grpSpPr>
          <a:xfrm>
            <a:off x="107504" y="3242622"/>
            <a:ext cx="3392819" cy="2049719"/>
            <a:chOff x="99061" y="3261234"/>
            <a:chExt cx="3392819" cy="2049719"/>
          </a:xfrm>
        </p:grpSpPr>
        <p:grpSp>
          <p:nvGrpSpPr>
            <p:cNvPr id="67" name="Grupo 66">
              <a:extLst>
                <a:ext uri="{FF2B5EF4-FFF2-40B4-BE49-F238E27FC236}">
                  <a16:creationId xmlns:a16="http://schemas.microsoft.com/office/drawing/2014/main" xmlns="" id="{43352EF7-CB14-4AEC-AB0E-5078E9C1C73F}"/>
                </a:ext>
              </a:extLst>
            </p:cNvPr>
            <p:cNvGrpSpPr/>
            <p:nvPr/>
          </p:nvGrpSpPr>
          <p:grpSpPr>
            <a:xfrm>
              <a:off x="99061" y="3261234"/>
              <a:ext cx="3273515" cy="2049719"/>
              <a:chOff x="99061" y="3261234"/>
              <a:chExt cx="3273515" cy="2049719"/>
            </a:xfrm>
          </p:grpSpPr>
          <p:grpSp>
            <p:nvGrpSpPr>
              <p:cNvPr id="27" name="Grupo 26">
                <a:extLst>
                  <a:ext uri="{FF2B5EF4-FFF2-40B4-BE49-F238E27FC236}">
                    <a16:creationId xmlns:a16="http://schemas.microsoft.com/office/drawing/2014/main" xmlns="" id="{9BD6C183-40D2-4B40-A6A1-2E02E6B60ED5}"/>
                  </a:ext>
                </a:extLst>
              </p:cNvPr>
              <p:cNvGrpSpPr/>
              <p:nvPr/>
            </p:nvGrpSpPr>
            <p:grpSpPr>
              <a:xfrm>
                <a:off x="99061" y="3261234"/>
                <a:ext cx="3273515" cy="2049719"/>
                <a:chOff x="5083870" y="2494065"/>
                <a:chExt cx="3273515" cy="2049719"/>
              </a:xfrm>
            </p:grpSpPr>
            <p:pic>
              <p:nvPicPr>
                <p:cNvPr id="24" name="Imagen 23">
                  <a:extLst>
                    <a:ext uri="{FF2B5EF4-FFF2-40B4-BE49-F238E27FC236}">
                      <a16:creationId xmlns:a16="http://schemas.microsoft.com/office/drawing/2014/main" xmlns="" id="{C5C06963-352D-4621-9AAD-F5AE63A6B1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12534" y="2494065"/>
                  <a:ext cx="2744851" cy="2049719"/>
                </a:xfrm>
                <a:prstGeom prst="rect">
                  <a:avLst/>
                </a:prstGeom>
              </p:spPr>
            </p:pic>
            <p:graphicFrame>
              <p:nvGraphicFramePr>
                <p:cNvPr id="25" name="Objeto 24">
                  <a:extLst>
                    <a:ext uri="{FF2B5EF4-FFF2-40B4-BE49-F238E27FC236}">
                      <a16:creationId xmlns:a16="http://schemas.microsoft.com/office/drawing/2014/main" xmlns="" id="{59DF0461-513B-4A90-8A36-D436968F23D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14288400"/>
                    </p:ext>
                  </p:extLst>
                </p:nvPr>
              </p:nvGraphicFramePr>
              <p:xfrm>
                <a:off x="5083870" y="2707835"/>
                <a:ext cx="660400" cy="4318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3476" name="Equation" r:id="rId15" imgW="660240" imgH="431640" progId="Equation.DSMT4">
                        <p:embed/>
                      </p:oleObj>
                    </mc:Choice>
                    <mc:Fallback>
                      <p:oleObj name="Equation" r:id="rId15" imgW="660240" imgH="43164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083870" y="2707835"/>
                              <a:ext cx="660400" cy="4318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6" name="Objeto 25">
                  <a:extLst>
                    <a:ext uri="{FF2B5EF4-FFF2-40B4-BE49-F238E27FC236}">
                      <a16:creationId xmlns:a16="http://schemas.microsoft.com/office/drawing/2014/main" xmlns="" id="{FAECDE33-B975-4C60-89B2-C6B9CD1C616F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925070745"/>
                    </p:ext>
                  </p:extLst>
                </p:nvPr>
              </p:nvGraphicFramePr>
              <p:xfrm>
                <a:off x="6990432" y="4005064"/>
                <a:ext cx="325710" cy="30655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3477" name="Equation" r:id="rId17" imgW="215640" imgH="203040" progId="Equation.DSMT4">
                        <p:embed/>
                      </p:oleObj>
                    </mc:Choice>
                    <mc:Fallback>
                      <p:oleObj name="Equation" r:id="rId17" imgW="215640" imgH="20304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990432" y="4005064"/>
                              <a:ext cx="325710" cy="306551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cxnSp>
            <p:nvCxnSpPr>
              <p:cNvPr id="66" name="Conector recto 65">
                <a:extLst>
                  <a:ext uri="{FF2B5EF4-FFF2-40B4-BE49-F238E27FC236}">
                    <a16:creationId xmlns:a16="http://schemas.microsoft.com/office/drawing/2014/main" xmlns="" id="{DE6CC0B4-6876-476D-8971-4101EBA8FAC4}"/>
                  </a:ext>
                </a:extLst>
              </p:cNvPr>
              <p:cNvCxnSpPr/>
              <p:nvPr/>
            </p:nvCxnSpPr>
            <p:spPr bwMode="auto">
              <a:xfrm>
                <a:off x="1522952" y="3356611"/>
                <a:ext cx="0" cy="175908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8" name="Flecha: a la derecha 67">
              <a:extLst>
                <a:ext uri="{FF2B5EF4-FFF2-40B4-BE49-F238E27FC236}">
                  <a16:creationId xmlns:a16="http://schemas.microsoft.com/office/drawing/2014/main" xmlns="" id="{644C4748-B8F2-4CEE-B9A6-8AB85D07AE60}"/>
                </a:ext>
              </a:extLst>
            </p:cNvPr>
            <p:cNvSpPr/>
            <p:nvPr/>
          </p:nvSpPr>
          <p:spPr bwMode="auto">
            <a:xfrm>
              <a:off x="1551308" y="3601135"/>
              <a:ext cx="256610" cy="14490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xmlns="" id="{C9E2469F-379B-4869-A1C5-E2237B7BFB09}"/>
                </a:ext>
              </a:extLst>
            </p:cNvPr>
            <p:cNvSpPr txBox="1"/>
            <p:nvPr/>
          </p:nvSpPr>
          <p:spPr>
            <a:xfrm>
              <a:off x="1763688" y="3512271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err="1"/>
                <a:t>RT+Estabilización</a:t>
              </a:r>
              <a:endParaRPr lang="es-ES" sz="1400" dirty="0"/>
            </a:p>
          </p:txBody>
        </p:sp>
        <p:sp>
          <p:nvSpPr>
            <p:cNvPr id="39" name="Flecha: a la derecha 38">
              <a:extLst>
                <a:ext uri="{FF2B5EF4-FFF2-40B4-BE49-F238E27FC236}">
                  <a16:creationId xmlns:a16="http://schemas.microsoft.com/office/drawing/2014/main" xmlns="" id="{BD5A9B0C-8AF7-4A5B-9517-AF65F7FB2086}"/>
                </a:ext>
              </a:extLst>
            </p:cNvPr>
            <p:cNvSpPr/>
            <p:nvPr/>
          </p:nvSpPr>
          <p:spPr bwMode="auto">
            <a:xfrm rot="10800000">
              <a:off x="1197690" y="4841588"/>
              <a:ext cx="256610" cy="14490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xmlns="" id="{3D49032D-6107-414D-B3D0-6CF1E74F2E18}"/>
                </a:ext>
              </a:extLst>
            </p:cNvPr>
            <p:cNvSpPr txBox="1"/>
            <p:nvPr/>
          </p:nvSpPr>
          <p:spPr>
            <a:xfrm>
              <a:off x="865998" y="4460127"/>
              <a:ext cx="876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RT+DL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74C3DFD-E1FF-4700-B203-D51EF5CA6BCD}"/>
              </a:ext>
            </a:extLst>
          </p:cNvPr>
          <p:cNvSpPr txBox="1"/>
          <p:nvPr/>
        </p:nvSpPr>
        <p:spPr>
          <a:xfrm>
            <a:off x="4023152" y="3904999"/>
            <a:ext cx="4276250" cy="1354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200" b="1" dirty="0"/>
              <a:t>NIF </a:t>
            </a:r>
            <a:r>
              <a:rPr lang="es-ES" sz="2200" b="1" dirty="0" err="1"/>
              <a:t>Proposal</a:t>
            </a:r>
            <a:r>
              <a:rPr lang="es-ES" sz="2200" b="1" dirty="0"/>
              <a:t> (2016):</a:t>
            </a:r>
          </a:p>
          <a:p>
            <a:endParaRPr lang="es-ES" sz="2000" b="1" dirty="0"/>
          </a:p>
          <a:p>
            <a:r>
              <a:rPr lang="es-ES" sz="2000" dirty="0"/>
              <a:t>In </a:t>
            </a:r>
            <a:r>
              <a:rPr lang="es-ES" sz="2000" dirty="0" err="1"/>
              <a:t>search</a:t>
            </a:r>
            <a:r>
              <a:rPr lang="es-ES" sz="2000" dirty="0"/>
              <a:t> </a:t>
            </a:r>
            <a:r>
              <a:rPr lang="es-ES" sz="2000" dirty="0" err="1"/>
              <a:t>of</a:t>
            </a:r>
            <a:r>
              <a:rPr lang="es-ES" sz="2000" dirty="0"/>
              <a:t> Landau-</a:t>
            </a:r>
            <a:r>
              <a:rPr lang="es-ES" sz="2000" dirty="0" err="1"/>
              <a:t>Darrieus</a:t>
            </a:r>
            <a:r>
              <a:rPr lang="es-ES" sz="2000" dirty="0"/>
              <a:t> </a:t>
            </a:r>
            <a:r>
              <a:rPr lang="es-ES" sz="2000" dirty="0" err="1"/>
              <a:t>Instability</a:t>
            </a:r>
            <a:r>
              <a:rPr lang="es-ES" sz="2000" dirty="0"/>
              <a:t> at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ablation</a:t>
            </a:r>
            <a:r>
              <a:rPr lang="es-ES" sz="2000" dirty="0"/>
              <a:t> </a:t>
            </a:r>
            <a:r>
              <a:rPr lang="es-ES" sz="2000" dirty="0" err="1"/>
              <a:t>front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3898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30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xmlns="" id="{6F250A37-4ACE-4556-AFC8-67B1AEB4EDD8}"/>
              </a:ext>
            </a:extLst>
          </p:cNvPr>
          <p:cNvSpPr txBox="1"/>
          <p:nvPr/>
        </p:nvSpPr>
        <p:spPr>
          <a:xfrm>
            <a:off x="323528" y="692696"/>
            <a:ext cx="860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Teoría lineal. Recorrido histórico de la inestabilidad de RTA</a:t>
            </a:r>
            <a:endParaRPr lang="es-ES" sz="20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719DA89-2CAF-4FDB-87DB-B1BB54A70965}"/>
              </a:ext>
            </a:extLst>
          </p:cNvPr>
          <p:cNvSpPr txBox="1"/>
          <p:nvPr/>
        </p:nvSpPr>
        <p:spPr>
          <a:xfrm>
            <a:off x="611559" y="1052736"/>
            <a:ext cx="806444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800" dirty="0"/>
              <a:t>Estabilidad lineal RTA-EN FRENTES DE ABLACIÓN DOBLES (RADIACIÓN)   ……………………………………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1884A06-3BCA-489C-AEEF-14942D2762B3}"/>
              </a:ext>
            </a:extLst>
          </p:cNvPr>
          <p:cNvSpPr txBox="1"/>
          <p:nvPr/>
        </p:nvSpPr>
        <p:spPr>
          <a:xfrm>
            <a:off x="717060" y="3997306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V. </a:t>
            </a:r>
            <a:r>
              <a:rPr lang="en-US" sz="1600" dirty="0" err="1"/>
              <a:t>Drean</a:t>
            </a:r>
            <a:r>
              <a:rPr lang="en-US" sz="1600" dirty="0"/>
              <a:t>, M. </a:t>
            </a:r>
            <a:r>
              <a:rPr lang="en-US" sz="1600" dirty="0" err="1"/>
              <a:t>Olazabal-Loumé</a:t>
            </a:r>
            <a:r>
              <a:rPr lang="en-US" sz="1600" dirty="0"/>
              <a:t>, </a:t>
            </a:r>
            <a:r>
              <a:rPr lang="en-US" sz="1600" b="1" dirty="0"/>
              <a:t>J. Sanz</a:t>
            </a:r>
            <a:r>
              <a:rPr lang="en-US" sz="1600" dirty="0"/>
              <a:t>, V. </a:t>
            </a:r>
            <a:r>
              <a:rPr lang="en-US" sz="1600" dirty="0" err="1"/>
              <a:t>Tikhonchuk</a:t>
            </a:r>
            <a:r>
              <a:rPr lang="en-US" sz="1600" dirty="0"/>
              <a:t>, “</a:t>
            </a:r>
            <a:r>
              <a:rPr lang="en-GB" sz="1600" dirty="0"/>
              <a:t>Dynamics and stability of radiation-driven   double ablation front</a:t>
            </a:r>
            <a:r>
              <a:rPr lang="en-US" sz="1600" dirty="0"/>
              <a:t>”, Physics of Plasmas, 17, 122701 (2010).</a:t>
            </a:r>
            <a:endParaRPr lang="es-ES" sz="16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85F10F3-1CF3-41CF-BF19-B23D2DCB8A30}"/>
              </a:ext>
            </a:extLst>
          </p:cNvPr>
          <p:cNvSpPr txBox="1"/>
          <p:nvPr/>
        </p:nvSpPr>
        <p:spPr>
          <a:xfrm>
            <a:off x="719571" y="4592893"/>
            <a:ext cx="7848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C. </a:t>
            </a:r>
            <a:r>
              <a:rPr lang="es-ES" sz="1600" b="1" dirty="0" err="1"/>
              <a:t>Yañez</a:t>
            </a:r>
            <a:r>
              <a:rPr lang="es-ES" sz="1600" dirty="0"/>
              <a:t>, </a:t>
            </a:r>
            <a:r>
              <a:rPr lang="es-ES" sz="1600" b="1" dirty="0"/>
              <a:t>J. Sanz</a:t>
            </a:r>
            <a:r>
              <a:rPr lang="es-ES" sz="1600" dirty="0"/>
              <a:t>, M. Olazabal-</a:t>
            </a:r>
            <a:r>
              <a:rPr lang="es-ES" sz="1600" dirty="0" err="1"/>
              <a:t>Loumé</a:t>
            </a:r>
            <a:r>
              <a:rPr lang="es-ES" sz="1600" dirty="0"/>
              <a:t>, </a:t>
            </a:r>
            <a:r>
              <a:rPr lang="es-ES" sz="1600" b="1" dirty="0"/>
              <a:t>L. F. </a:t>
            </a:r>
            <a:r>
              <a:rPr lang="es-ES" sz="1600" b="1" dirty="0" err="1"/>
              <a:t>Ibañez</a:t>
            </a:r>
            <a:r>
              <a:rPr lang="es-ES" sz="1600" dirty="0"/>
              <a:t>. </a:t>
            </a:r>
            <a:r>
              <a:rPr lang="en-US" sz="1600" dirty="0"/>
              <a:t>“Linear stability analysis of </a:t>
            </a:r>
            <a:r>
              <a:rPr lang="en-US" sz="1600" dirty="0" err="1"/>
              <a:t>doublé</a:t>
            </a:r>
            <a:r>
              <a:rPr lang="en-US" sz="1600" dirty="0"/>
              <a:t> ablation fronts in direct-drive inertial confinement </a:t>
            </a:r>
            <a:r>
              <a:rPr lang="en-US" sz="1600" dirty="0" err="1"/>
              <a:t>fusión</a:t>
            </a:r>
            <a:r>
              <a:rPr lang="en-US" sz="1600" dirty="0"/>
              <a:t>”, Physics of Plasmas, 18, 05071 (2011).</a:t>
            </a:r>
            <a:endParaRPr lang="es-ES" sz="16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784069B-D582-4EC0-B47A-3554C05B1685}"/>
              </a:ext>
            </a:extLst>
          </p:cNvPr>
          <p:cNvSpPr txBox="1"/>
          <p:nvPr/>
        </p:nvSpPr>
        <p:spPr>
          <a:xfrm>
            <a:off x="750491" y="5426984"/>
            <a:ext cx="8069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C. </a:t>
            </a:r>
            <a:r>
              <a:rPr lang="en-US" sz="1600" b="1" dirty="0" err="1"/>
              <a:t>Yañez</a:t>
            </a:r>
            <a:r>
              <a:rPr lang="en-US" sz="1600" b="1" dirty="0"/>
              <a:t>, J. Sanz</a:t>
            </a:r>
            <a:r>
              <a:rPr lang="en-US" sz="1600" dirty="0"/>
              <a:t>, M. </a:t>
            </a:r>
            <a:r>
              <a:rPr lang="en-US" sz="1600" dirty="0" err="1"/>
              <a:t>Olazabal-Loumé</a:t>
            </a:r>
            <a:r>
              <a:rPr lang="en-US" sz="1600" dirty="0"/>
              <a:t>. </a:t>
            </a:r>
            <a:r>
              <a:rPr lang="en-US" sz="1600" i="1" dirty="0"/>
              <a:t>“</a:t>
            </a:r>
            <a:r>
              <a:rPr lang="en-US" sz="1600" i="1" dirty="0" err="1"/>
              <a:t>Selfconsistent</a:t>
            </a:r>
            <a:r>
              <a:rPr lang="en-US" sz="1600" i="1" dirty="0"/>
              <a:t> numerical dispersion relation of the ablative  Rayleigh-Taylor  stability of double ablation fronts in inertial confinement fusion”,</a:t>
            </a:r>
            <a:r>
              <a:rPr lang="en-US" sz="1600" dirty="0"/>
              <a:t> Physics of Plasmas, 19, 062705 (2012).</a:t>
            </a:r>
            <a:endParaRPr lang="es-ES" sz="1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9769FB9F-67CD-458B-A633-91FE06FD32F6}"/>
              </a:ext>
            </a:extLst>
          </p:cNvPr>
          <p:cNvSpPr txBox="1"/>
          <p:nvPr/>
        </p:nvSpPr>
        <p:spPr>
          <a:xfrm>
            <a:off x="540009" y="1739598"/>
            <a:ext cx="8280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S. </a:t>
            </a:r>
            <a:r>
              <a:rPr lang="en-US" sz="1600" dirty="0" err="1"/>
              <a:t>Fujioca</a:t>
            </a:r>
            <a:r>
              <a:rPr lang="en-US" sz="1600" dirty="0"/>
              <a:t> et. al., “Suppression of Rayleigh–Taylor instability due to radiative ablation</a:t>
            </a:r>
            <a:r>
              <a:rPr lang="es-ES" sz="1600" dirty="0"/>
              <a:t>in </a:t>
            </a:r>
            <a:r>
              <a:rPr lang="es-ES" sz="1600" dirty="0" err="1"/>
              <a:t>brominated</a:t>
            </a:r>
            <a:r>
              <a:rPr lang="es-ES" sz="1600" dirty="0"/>
              <a:t> </a:t>
            </a:r>
            <a:r>
              <a:rPr lang="es-ES" sz="1600" dirty="0" err="1"/>
              <a:t>plastic</a:t>
            </a:r>
            <a:r>
              <a:rPr lang="es-ES" sz="1600" dirty="0"/>
              <a:t> targets</a:t>
            </a:r>
            <a:r>
              <a:rPr lang="fr-FR" sz="1600" dirty="0"/>
              <a:t>,” Phys. Plasmas 5, 1446 (1998).</a:t>
            </a:r>
          </a:p>
          <a:p>
            <a:r>
              <a:rPr lang="fr-FR" sz="1600" dirty="0"/>
              <a:t>………………………………………………………………………………………….</a:t>
            </a:r>
            <a:endParaRPr lang="es-ES" sz="16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36A6CE4-033C-445E-B5E3-E484EE30C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2087715"/>
            <a:ext cx="3384376" cy="19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31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996FDE0-C7F0-40AC-BB9A-DB4D8808979D}"/>
              </a:ext>
            </a:extLst>
          </p:cNvPr>
          <p:cNvSpPr txBox="1"/>
          <p:nvPr/>
        </p:nvSpPr>
        <p:spPr>
          <a:xfrm>
            <a:off x="562128" y="4716433"/>
            <a:ext cx="7848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G. Whitham, J. Fluid Mech. 2, 145 (1957). </a:t>
            </a:r>
          </a:p>
          <a:p>
            <a:r>
              <a:rPr lang="en-US" sz="1600" dirty="0"/>
              <a:t>J. Gardner, D. Book, and I. Bernstein, J. Fluid Mech. 114, 41 (1982). </a:t>
            </a:r>
            <a:endParaRPr lang="es-ES" sz="1600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7513E551-E2BA-40D8-93B7-26D4A6F42983}"/>
              </a:ext>
            </a:extLst>
          </p:cNvPr>
          <p:cNvSpPr txBox="1"/>
          <p:nvPr/>
        </p:nvSpPr>
        <p:spPr>
          <a:xfrm>
            <a:off x="537344" y="5597510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G. Guderley, Luftfahrtforschung 19, 302 (1942).</a:t>
            </a:r>
            <a:endParaRPr lang="es-ES" sz="16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FCA2787-657D-4763-976F-0A292A5F3226}"/>
              </a:ext>
            </a:extLst>
          </p:cNvPr>
          <p:cNvSpPr txBox="1"/>
          <p:nvPr/>
        </p:nvSpPr>
        <p:spPr>
          <a:xfrm>
            <a:off x="559128" y="5940569"/>
            <a:ext cx="8069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M. Murakami, </a:t>
            </a:r>
            <a:r>
              <a:rPr lang="en-US" sz="1600" b="1" dirty="0"/>
              <a:t>J. Sanz</a:t>
            </a:r>
            <a:r>
              <a:rPr lang="en-US" sz="1600" dirty="0"/>
              <a:t>, and I. Iwamoto, “Stability of spherical converging shock wave</a:t>
            </a:r>
            <a:r>
              <a:rPr lang="es-ES" sz="1600" dirty="0"/>
              <a:t>,” </a:t>
            </a:r>
            <a:r>
              <a:rPr lang="es-ES" sz="1600" dirty="0" err="1"/>
              <a:t>Phys</a:t>
            </a:r>
            <a:r>
              <a:rPr lang="es-ES" sz="1600" dirty="0"/>
              <a:t>. Plasmas 22, 072703 (2015).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77C31597-4166-4C62-864B-64C4AD49E55B}"/>
              </a:ext>
            </a:extLst>
          </p:cNvPr>
          <p:cNvSpPr txBox="1"/>
          <p:nvPr/>
        </p:nvSpPr>
        <p:spPr>
          <a:xfrm>
            <a:off x="777695" y="764704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b="1" dirty="0"/>
              <a:t>Estabilidad de la onda de choque convergente</a:t>
            </a:r>
            <a:endParaRPr lang="es-ES" sz="2000" dirty="0"/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xmlns="" id="{F7CED75D-D0DF-4C18-B0B6-3F2D41C91693}"/>
              </a:ext>
            </a:extLst>
          </p:cNvPr>
          <p:cNvSpPr txBox="1"/>
          <p:nvPr/>
        </p:nvSpPr>
        <p:spPr>
          <a:xfrm>
            <a:off x="694873" y="3348563"/>
            <a:ext cx="78484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………………………………………………………………………………</a:t>
            </a:r>
          </a:p>
          <a:p>
            <a:r>
              <a:rPr lang="en-US" sz="1600" dirty="0"/>
              <a:t>K. V. </a:t>
            </a:r>
            <a:r>
              <a:rPr lang="en-US" sz="1600" dirty="0" err="1"/>
              <a:t>Brushlinskii</a:t>
            </a:r>
            <a:r>
              <a:rPr lang="en-US" sz="1600" dirty="0"/>
              <a:t>, USSR </a:t>
            </a:r>
            <a:r>
              <a:rPr lang="en-US" sz="1600" dirty="0" err="1"/>
              <a:t>Comput</a:t>
            </a:r>
            <a:r>
              <a:rPr lang="en-US" sz="1600" dirty="0"/>
              <a:t>. Math. Math. Phys. 22, 193 (1982).</a:t>
            </a:r>
          </a:p>
          <a:p>
            <a:r>
              <a:rPr lang="en-US" sz="1600" dirty="0"/>
              <a:t>L. E. </a:t>
            </a:r>
            <a:r>
              <a:rPr lang="en-US" sz="1600" dirty="0" err="1"/>
              <a:t>Gurevich</a:t>
            </a:r>
            <a:r>
              <a:rPr lang="en-US" sz="1600" dirty="0"/>
              <a:t> and A. A. </a:t>
            </a:r>
            <a:r>
              <a:rPr lang="en-US" sz="1600" dirty="0" err="1"/>
              <a:t>Rumyants</a:t>
            </a:r>
            <a:r>
              <a:rPr lang="en-US" sz="1600" dirty="0"/>
              <a:t>, </a:t>
            </a:r>
            <a:r>
              <a:rPr lang="en-US" sz="1600" dirty="0" err="1"/>
              <a:t>Sov</a:t>
            </a:r>
            <a:r>
              <a:rPr lang="en-US" sz="1600" dirty="0"/>
              <a:t>. Astron. 13, 908 (1970).</a:t>
            </a:r>
          </a:p>
          <a:p>
            <a:r>
              <a:rPr lang="en-US" sz="1600" dirty="0"/>
              <a:t>K. Kitamura and E. </a:t>
            </a:r>
            <a:r>
              <a:rPr lang="en-US" sz="1600" dirty="0" err="1"/>
              <a:t>Shima</a:t>
            </a:r>
            <a:r>
              <a:rPr lang="en-US" sz="1600" dirty="0"/>
              <a:t>, J. </a:t>
            </a:r>
            <a:r>
              <a:rPr lang="en-US" sz="1600" dirty="0" err="1"/>
              <a:t>Comput</a:t>
            </a:r>
            <a:r>
              <a:rPr lang="en-US" sz="1600" dirty="0"/>
              <a:t>. Phys. 245, 62 (2013).</a:t>
            </a:r>
          </a:p>
          <a:p>
            <a:r>
              <a:rPr lang="en-US" sz="1600" dirty="0"/>
              <a:t>………………………………………………………………………..</a:t>
            </a:r>
          </a:p>
          <a:p>
            <a:r>
              <a:rPr lang="en-US" sz="1600" dirty="0"/>
              <a:t>  </a:t>
            </a:r>
            <a:endParaRPr lang="es-ES" sz="160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90960692-96D8-4222-8D61-C75D2D5C9F5A}"/>
              </a:ext>
            </a:extLst>
          </p:cNvPr>
          <p:cNvGrpSpPr/>
          <p:nvPr/>
        </p:nvGrpSpPr>
        <p:grpSpPr>
          <a:xfrm>
            <a:off x="2488257" y="1130593"/>
            <a:ext cx="2423854" cy="1996166"/>
            <a:chOff x="5053917" y="1566193"/>
            <a:chExt cx="2423854" cy="1996166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xmlns="" id="{F149C95D-C569-428A-B167-3D532D3D57D0}"/>
                </a:ext>
              </a:extLst>
            </p:cNvPr>
            <p:cNvGrpSpPr/>
            <p:nvPr/>
          </p:nvGrpSpPr>
          <p:grpSpPr>
            <a:xfrm>
              <a:off x="5053917" y="1566193"/>
              <a:ext cx="2423854" cy="1996166"/>
              <a:chOff x="5044901" y="1950676"/>
              <a:chExt cx="2423854" cy="1996166"/>
            </a:xfrm>
          </p:grpSpPr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xmlns="" id="{BE9F0109-5275-47D4-B36A-FC71B9B7A9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44901" y="1950676"/>
                <a:ext cx="2423854" cy="1996166"/>
              </a:xfrm>
              <a:prstGeom prst="rect">
                <a:avLst/>
              </a:prstGeom>
              <a:gradFill flip="none" rotWithShape="1">
                <a:gsLst>
                  <a:gs pos="31000">
                    <a:srgbClr val="FFFF00"/>
                  </a:gs>
                  <a:gs pos="90000">
                    <a:schemeClr val="accent1">
                      <a:lumMod val="45000"/>
                      <a:lumOff val="55000"/>
                    </a:schemeClr>
                  </a:gs>
                  <a:gs pos="9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grpSp>
            <p:nvGrpSpPr>
              <p:cNvPr id="13" name="Grupo 12">
                <a:extLst>
                  <a:ext uri="{FF2B5EF4-FFF2-40B4-BE49-F238E27FC236}">
                    <a16:creationId xmlns:a16="http://schemas.microsoft.com/office/drawing/2014/main" xmlns="" id="{AD600620-5D66-476C-B230-F4FDD09C4AF1}"/>
                  </a:ext>
                </a:extLst>
              </p:cNvPr>
              <p:cNvGrpSpPr/>
              <p:nvPr/>
            </p:nvGrpSpPr>
            <p:grpSpPr>
              <a:xfrm>
                <a:off x="5339304" y="2029582"/>
                <a:ext cx="1956413" cy="1889879"/>
                <a:chOff x="2017096" y="3987763"/>
                <a:chExt cx="1079994" cy="1079994"/>
              </a:xfrm>
            </p:grpSpPr>
            <p:sp>
              <p:nvSpPr>
                <p:cNvPr id="14" name="Círculo: vacío 13">
                  <a:extLst>
                    <a:ext uri="{FF2B5EF4-FFF2-40B4-BE49-F238E27FC236}">
                      <a16:creationId xmlns:a16="http://schemas.microsoft.com/office/drawing/2014/main" xmlns="" id="{E0F6C406-AF58-4FB3-A47A-1A09CCF3C83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017096" y="3987763"/>
                  <a:ext cx="1079994" cy="1079994"/>
                </a:xfrm>
                <a:prstGeom prst="donut">
                  <a:avLst>
                    <a:gd name="adj" fmla="val 11995"/>
                  </a:avLst>
                </a:prstGeom>
                <a:solidFill>
                  <a:srgbClr val="00206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15" name="Elipse 14">
                  <a:extLst>
                    <a:ext uri="{FF2B5EF4-FFF2-40B4-BE49-F238E27FC236}">
                      <a16:creationId xmlns:a16="http://schemas.microsoft.com/office/drawing/2014/main" xmlns="" id="{B71A9BF2-A952-4B51-A8E5-721238D352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096936" y="4067688"/>
                  <a:ext cx="917258" cy="917258"/>
                </a:xfrm>
                <a:prstGeom prst="ellipse">
                  <a:avLst/>
                </a:prstGeom>
                <a:solidFill>
                  <a:schemeClr val="accent1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s-E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xmlns="" id="{5B5CDF4A-ED73-4435-A66B-84D2EB8ED7BB}"/>
                  </a:ext>
                </a:extLst>
              </p:cNvPr>
              <p:cNvSpPr/>
              <p:nvPr/>
            </p:nvSpPr>
            <p:spPr bwMode="auto">
              <a:xfrm>
                <a:off x="5975928" y="2609611"/>
                <a:ext cx="662777" cy="662777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17" name="Flecha: a la derecha 16">
                <a:extLst>
                  <a:ext uri="{FF2B5EF4-FFF2-40B4-BE49-F238E27FC236}">
                    <a16:creationId xmlns:a16="http://schemas.microsoft.com/office/drawing/2014/main" xmlns="" id="{60EBCBD4-188B-4714-A6CC-E804E5B80198}"/>
                  </a:ext>
                </a:extLst>
              </p:cNvPr>
              <p:cNvSpPr/>
              <p:nvPr/>
            </p:nvSpPr>
            <p:spPr bwMode="auto">
              <a:xfrm>
                <a:off x="6006043" y="2863570"/>
                <a:ext cx="77974" cy="140354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19" name="Flecha: a la derecha 18">
                <a:extLst>
                  <a:ext uri="{FF2B5EF4-FFF2-40B4-BE49-F238E27FC236}">
                    <a16:creationId xmlns:a16="http://schemas.microsoft.com/office/drawing/2014/main" xmlns="" id="{9D277A8C-325B-4DD6-8ECC-13D4359D6F52}"/>
                  </a:ext>
                </a:extLst>
              </p:cNvPr>
              <p:cNvSpPr/>
              <p:nvPr/>
            </p:nvSpPr>
            <p:spPr bwMode="auto">
              <a:xfrm rot="10800000">
                <a:off x="6526083" y="2863570"/>
                <a:ext cx="77974" cy="140354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20" name="Flecha: a la derecha 19">
                <a:extLst>
                  <a:ext uri="{FF2B5EF4-FFF2-40B4-BE49-F238E27FC236}">
                    <a16:creationId xmlns:a16="http://schemas.microsoft.com/office/drawing/2014/main" xmlns="" id="{CD4AAA9A-2BA0-48AD-9B99-0BC9925FA299}"/>
                  </a:ext>
                </a:extLst>
              </p:cNvPr>
              <p:cNvSpPr/>
              <p:nvPr/>
            </p:nvSpPr>
            <p:spPr bwMode="auto">
              <a:xfrm rot="5400000">
                <a:off x="6242781" y="2615343"/>
                <a:ext cx="77972" cy="140351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21" name="Flecha: a la derecha 20">
                <a:extLst>
                  <a:ext uri="{FF2B5EF4-FFF2-40B4-BE49-F238E27FC236}">
                    <a16:creationId xmlns:a16="http://schemas.microsoft.com/office/drawing/2014/main" xmlns="" id="{8C524515-A90F-44DB-9518-84BF0499B35F}"/>
                  </a:ext>
                </a:extLst>
              </p:cNvPr>
              <p:cNvSpPr/>
              <p:nvPr/>
            </p:nvSpPr>
            <p:spPr bwMode="auto">
              <a:xfrm rot="16200000">
                <a:off x="6262581" y="3140611"/>
                <a:ext cx="77974" cy="140354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xmlns="" id="{FD0C5371-6052-4BF6-AE34-6B03169440B1}"/>
                </a:ext>
              </a:extLst>
            </p:cNvPr>
            <p:cNvSpPr txBox="1"/>
            <p:nvPr/>
          </p:nvSpPr>
          <p:spPr>
            <a:xfrm>
              <a:off x="5900195" y="1947491"/>
              <a:ext cx="847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Choque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6B70477-782A-492C-96B5-A6F0FE26B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803" y="2865283"/>
            <a:ext cx="3502259" cy="2971230"/>
          </a:xfrm>
          <a:prstGeom prst="rect">
            <a:avLst/>
          </a:prstGeom>
        </p:spPr>
      </p:pic>
      <p:sp>
        <p:nvSpPr>
          <p:cNvPr id="30" name="Flecha: doblada hacia arriba 29">
            <a:extLst>
              <a:ext uri="{FF2B5EF4-FFF2-40B4-BE49-F238E27FC236}">
                <a16:creationId xmlns:a16="http://schemas.microsoft.com/office/drawing/2014/main" xmlns="" id="{329C73FE-5AFC-4BEB-8B2B-3BDC516C0443}"/>
              </a:ext>
            </a:extLst>
          </p:cNvPr>
          <p:cNvSpPr/>
          <p:nvPr/>
        </p:nvSpPr>
        <p:spPr bwMode="auto">
          <a:xfrm>
            <a:off x="8349235" y="5078834"/>
            <a:ext cx="452187" cy="1158840"/>
          </a:xfrm>
          <a:prstGeom prst="bentUpArrow">
            <a:avLst>
              <a:gd name="adj1" fmla="val 25000"/>
              <a:gd name="adj2" fmla="val 25000"/>
              <a:gd name="adj3" fmla="val 2387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837099EC-8E12-4507-AD95-F03FF68B9988}"/>
              </a:ext>
            </a:extLst>
          </p:cNvPr>
          <p:cNvGrpSpPr/>
          <p:nvPr/>
        </p:nvGrpSpPr>
        <p:grpSpPr>
          <a:xfrm>
            <a:off x="1043608" y="1700808"/>
            <a:ext cx="6696744" cy="4555093"/>
            <a:chOff x="1043608" y="1700808"/>
            <a:chExt cx="6696744" cy="45550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xmlns="" id="{E7946EAE-B164-4236-A854-52CC1295D872}"/>
                </a:ext>
              </a:extLst>
            </p:cNvPr>
            <p:cNvSpPr txBox="1"/>
            <p:nvPr/>
          </p:nvSpPr>
          <p:spPr>
            <a:xfrm>
              <a:off x="1043608" y="1700808"/>
              <a:ext cx="6696744" cy="455509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s-ES" sz="2000" b="1" dirty="0"/>
                <a:t>Compresión hiper esférica de materia …</a:t>
              </a:r>
            </a:p>
            <a:p>
              <a:r>
                <a:rPr lang="es-ES" sz="2000" dirty="0"/>
                <a:t>      - </a:t>
              </a:r>
              <a:r>
                <a:rPr lang="es-ES" sz="1600" dirty="0"/>
                <a:t>Diseño de la configuración en ILE (Osaka) (patentada …)</a:t>
              </a:r>
            </a:p>
            <a:p>
              <a:r>
                <a:rPr lang="es-ES" sz="1600" dirty="0"/>
                <a:t>       - Solución generalizada de </a:t>
              </a:r>
              <a:r>
                <a:rPr lang="es-ES" sz="1600" dirty="0" err="1"/>
                <a:t>Guderley</a:t>
              </a:r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1600" dirty="0"/>
            </a:p>
            <a:p>
              <a:endParaRPr lang="es-ES" sz="2000" dirty="0"/>
            </a:p>
            <a:p>
              <a:endParaRPr lang="es-ES" sz="2000" dirty="0"/>
            </a:p>
            <a:p>
              <a:endParaRPr lang="en-US" sz="1400" dirty="0"/>
            </a:p>
            <a:p>
              <a:r>
                <a:rPr lang="en-US" sz="1400" dirty="0"/>
                <a:t>M. Murakami, </a:t>
              </a:r>
              <a:r>
                <a:rPr lang="en-US" sz="1400" b="1" dirty="0"/>
                <a:t>J. Sanz</a:t>
              </a:r>
              <a:r>
                <a:rPr lang="en-US" sz="1400" dirty="0"/>
                <a:t>, and I. Iwamoto, “Compression of matter by </a:t>
              </a:r>
              <a:r>
                <a:rPr lang="en-US" sz="1400" dirty="0" err="1"/>
                <a:t>hyperspherical</a:t>
              </a:r>
              <a:r>
                <a:rPr lang="en-US" sz="1400" dirty="0"/>
                <a:t> shock waves</a:t>
              </a:r>
              <a:r>
                <a:rPr lang="es-ES" sz="1400" dirty="0"/>
                <a:t>,” EPL 100 (2012).</a:t>
              </a:r>
            </a:p>
            <a:p>
              <a:endParaRPr lang="es-ES" sz="2000" dirty="0"/>
            </a:p>
            <a:p>
              <a:r>
                <a:rPr lang="es-ES" sz="2000" dirty="0"/>
                <a:t> </a:t>
              </a:r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xmlns="" id="{14DAACA9-93B8-44DB-AC25-56C81BD81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9058" y="2651496"/>
              <a:ext cx="4046006" cy="2077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076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6" grpId="0"/>
      <p:bldP spid="11" grpId="0"/>
      <p:bldP spid="8" grpId="0"/>
      <p:bldP spid="86" grpId="0"/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32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996FDE0-C7F0-40AC-BB9A-DB4D8808979D}"/>
              </a:ext>
            </a:extLst>
          </p:cNvPr>
          <p:cNvSpPr txBox="1"/>
          <p:nvPr/>
        </p:nvSpPr>
        <p:spPr>
          <a:xfrm>
            <a:off x="521992" y="2304166"/>
            <a:ext cx="7848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J. Sanz, J. Ramírez, R. Ramis</a:t>
            </a:r>
            <a:r>
              <a:rPr lang="es-ES" sz="1600" dirty="0"/>
              <a:t>, R. Betti, and R. P. Town, “</a:t>
            </a:r>
            <a:r>
              <a:rPr lang="en-US" sz="1600" dirty="0"/>
              <a:t>Nonlinear Theory of the Ablative Rayleigh-Taylor Instability</a:t>
            </a:r>
            <a:r>
              <a:rPr lang="es-ES" sz="1600" dirty="0"/>
              <a:t>”, </a:t>
            </a:r>
            <a:r>
              <a:rPr lang="es-ES" sz="1600" dirty="0" err="1"/>
              <a:t>Phys</a:t>
            </a:r>
            <a:r>
              <a:rPr lang="es-ES" sz="1600" dirty="0"/>
              <a:t>. Rev. </a:t>
            </a:r>
            <a:r>
              <a:rPr lang="es-ES" sz="1600" dirty="0" err="1"/>
              <a:t>Lett</a:t>
            </a:r>
            <a:r>
              <a:rPr lang="es-ES" sz="1600" i="1" dirty="0"/>
              <a:t>. </a:t>
            </a:r>
            <a:r>
              <a:rPr lang="es-ES" sz="1600" dirty="0"/>
              <a:t>89 195002 (2002)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xmlns="" id="{F7CED75D-D0DF-4C18-B0B6-3F2D41C91693}"/>
              </a:ext>
            </a:extLst>
          </p:cNvPr>
          <p:cNvSpPr txBox="1"/>
          <p:nvPr/>
        </p:nvSpPr>
        <p:spPr>
          <a:xfrm>
            <a:off x="521992" y="1081250"/>
            <a:ext cx="7848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………………………………………………………………………………</a:t>
            </a:r>
          </a:p>
          <a:p>
            <a:r>
              <a:rPr lang="es-ES" sz="1600" dirty="0"/>
              <a:t>S.W. </a:t>
            </a:r>
            <a:r>
              <a:rPr lang="es-ES" sz="1600" dirty="0" err="1"/>
              <a:t>Haan</a:t>
            </a:r>
            <a:r>
              <a:rPr lang="es-ES" sz="1600" dirty="0"/>
              <a:t>, </a:t>
            </a:r>
            <a:r>
              <a:rPr lang="es-ES" sz="1600" dirty="0" err="1"/>
              <a:t>Phys</a:t>
            </a:r>
            <a:r>
              <a:rPr lang="es-ES" sz="1600" dirty="0"/>
              <a:t>. </a:t>
            </a:r>
            <a:r>
              <a:rPr lang="es-ES" sz="1600" dirty="0" err="1"/>
              <a:t>Fluids</a:t>
            </a:r>
            <a:r>
              <a:rPr lang="es-ES" sz="1600" dirty="0"/>
              <a:t> B </a:t>
            </a:r>
            <a:r>
              <a:rPr lang="es-ES" sz="1600" b="1" dirty="0"/>
              <a:t>3</a:t>
            </a:r>
            <a:r>
              <a:rPr lang="es-ES" sz="1600" dirty="0"/>
              <a:t>, 2349 (1991);  </a:t>
            </a:r>
            <a:r>
              <a:rPr lang="es-ES" sz="1600" dirty="0" err="1"/>
              <a:t>Susumu</a:t>
            </a:r>
            <a:r>
              <a:rPr lang="es-ES" sz="1600" dirty="0"/>
              <a:t> </a:t>
            </a:r>
            <a:r>
              <a:rPr lang="es-ES" sz="1600" dirty="0" err="1"/>
              <a:t>Hasegawa</a:t>
            </a:r>
            <a:r>
              <a:rPr lang="es-ES" sz="1600" dirty="0"/>
              <a:t> and </a:t>
            </a:r>
            <a:r>
              <a:rPr lang="es-ES" sz="1600" dirty="0" err="1"/>
              <a:t>Katsunobu</a:t>
            </a:r>
            <a:r>
              <a:rPr lang="es-ES" sz="1600" dirty="0"/>
              <a:t> Nishihara, </a:t>
            </a:r>
            <a:r>
              <a:rPr lang="es-ES" sz="1600" dirty="0" err="1"/>
              <a:t>Phys</a:t>
            </a:r>
            <a:r>
              <a:rPr lang="es-ES" sz="1600" dirty="0"/>
              <a:t>. Plasmas </a:t>
            </a:r>
            <a:r>
              <a:rPr lang="es-ES" sz="1600" b="1" dirty="0"/>
              <a:t>2</a:t>
            </a:r>
            <a:r>
              <a:rPr lang="es-ES" sz="1600" dirty="0"/>
              <a:t>, </a:t>
            </a:r>
            <a:r>
              <a:rPr lang="en-US" sz="1600" dirty="0"/>
              <a:t>4606 (1995); D. </a:t>
            </a:r>
            <a:r>
              <a:rPr lang="en-US" sz="1600" dirty="0" err="1"/>
              <a:t>Oron</a:t>
            </a:r>
            <a:r>
              <a:rPr lang="en-US" sz="1600" dirty="0"/>
              <a:t>, U. Alon, and D. Shvarts, </a:t>
            </a:r>
            <a:r>
              <a:rPr lang="en-US" sz="1600" i="1" dirty="0"/>
              <a:t>ibid. </a:t>
            </a:r>
            <a:r>
              <a:rPr lang="en-US" sz="1600" b="1" dirty="0"/>
              <a:t>5</a:t>
            </a:r>
            <a:r>
              <a:rPr lang="en-US" sz="1600" dirty="0"/>
              <a:t>,</a:t>
            </a:r>
          </a:p>
          <a:p>
            <a:r>
              <a:rPr lang="es-ES" sz="1600" dirty="0"/>
              <a:t>1467 (1998); </a:t>
            </a:r>
            <a:r>
              <a:rPr lang="en-US" sz="1600" dirty="0"/>
              <a:t> ……………………………………………………………………..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3C74B1AE-0410-4D0B-A300-3EF9B7E7678B}"/>
              </a:ext>
            </a:extLst>
          </p:cNvPr>
          <p:cNvSpPr txBox="1"/>
          <p:nvPr/>
        </p:nvSpPr>
        <p:spPr>
          <a:xfrm>
            <a:off x="562571" y="733438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b="1" dirty="0"/>
              <a:t>RTA teoría no lineal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2ED2E0E-C9C1-4AEF-9556-A25042BF2B62}"/>
              </a:ext>
            </a:extLst>
          </p:cNvPr>
          <p:cNvSpPr txBox="1"/>
          <p:nvPr/>
        </p:nvSpPr>
        <p:spPr>
          <a:xfrm>
            <a:off x="543877" y="2989294"/>
            <a:ext cx="78484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/>
              <a:t>Realimentación (positiva o negativa) depende del </a:t>
            </a:r>
            <a:r>
              <a:rPr lang="es-ES" sz="1600" dirty="0" err="1"/>
              <a:t>nº</a:t>
            </a:r>
            <a:r>
              <a:rPr lang="es-ES" sz="1600" dirty="0"/>
              <a:t> de onda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/>
              <a:t>Inversión de la asimetría burbuja-</a:t>
            </a:r>
            <a:r>
              <a:rPr lang="es-ES" sz="1600" dirty="0" err="1"/>
              <a:t>spike</a:t>
            </a:r>
            <a:endParaRPr lang="es-E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/>
              <a:t>Eficiencia de generación de modos con longitud de onda grande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/>
              <a:t>Saturación de velocidades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/>
              <a:t>Aceleración del frente de burbujas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D44C7AA-88F7-436A-BFCA-900925E9B490}"/>
              </a:ext>
            </a:extLst>
          </p:cNvPr>
          <p:cNvSpPr txBox="1"/>
          <p:nvPr/>
        </p:nvSpPr>
        <p:spPr>
          <a:xfrm>
            <a:off x="501823" y="4400776"/>
            <a:ext cx="8286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R. Betti and </a:t>
            </a:r>
            <a:r>
              <a:rPr lang="es-ES" sz="1600" b="1" dirty="0"/>
              <a:t>J. Sanz</a:t>
            </a:r>
            <a:r>
              <a:rPr lang="es-ES" sz="1600" dirty="0"/>
              <a:t>,”</a:t>
            </a:r>
            <a:r>
              <a:rPr lang="es-ES" sz="1600" dirty="0" err="1"/>
              <a:t>Bubble</a:t>
            </a:r>
            <a:r>
              <a:rPr lang="es-ES" sz="1600" dirty="0"/>
              <a:t> </a:t>
            </a:r>
            <a:r>
              <a:rPr lang="es-ES" sz="1600" dirty="0" err="1"/>
              <a:t>acceleration</a:t>
            </a:r>
            <a:r>
              <a:rPr lang="es-ES" sz="1600" dirty="0"/>
              <a:t> in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ablative</a:t>
            </a:r>
            <a:r>
              <a:rPr lang="es-ES" sz="1600" dirty="0"/>
              <a:t> RT </a:t>
            </a:r>
            <a:r>
              <a:rPr lang="es-ES" sz="1600" dirty="0" err="1"/>
              <a:t>instability</a:t>
            </a:r>
            <a:r>
              <a:rPr lang="es-ES" sz="1600" dirty="0"/>
              <a:t>”, </a:t>
            </a:r>
            <a:r>
              <a:rPr lang="es-ES" sz="1600" dirty="0" err="1"/>
              <a:t>Phys</a:t>
            </a:r>
            <a:r>
              <a:rPr lang="es-ES" sz="1600" dirty="0"/>
              <a:t>. Rev. </a:t>
            </a:r>
            <a:r>
              <a:rPr lang="es-ES" sz="1600" dirty="0" err="1"/>
              <a:t>Lett</a:t>
            </a:r>
            <a:r>
              <a:rPr lang="es-ES" sz="1600" dirty="0"/>
              <a:t>. 97 (2006).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07119DA-F8E3-4A7E-98FB-CFD1A164C6CE}"/>
              </a:ext>
            </a:extLst>
          </p:cNvPr>
          <p:cNvSpPr txBox="1"/>
          <p:nvPr/>
        </p:nvSpPr>
        <p:spPr>
          <a:xfrm>
            <a:off x="501822" y="4985551"/>
            <a:ext cx="8069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R. Yan, R. </a:t>
            </a:r>
            <a:r>
              <a:rPr lang="en-US" sz="1600" dirty="0" err="1"/>
              <a:t>Betti</a:t>
            </a:r>
            <a:r>
              <a:rPr lang="en-US" sz="1600" dirty="0"/>
              <a:t>, </a:t>
            </a:r>
            <a:r>
              <a:rPr lang="en-US" sz="1600" b="1" dirty="0"/>
              <a:t>J. Sanz</a:t>
            </a:r>
            <a:r>
              <a:rPr lang="en-US" sz="1600" dirty="0"/>
              <a:t>, H. </a:t>
            </a:r>
            <a:r>
              <a:rPr lang="en-US" sz="1600" dirty="0" err="1"/>
              <a:t>Aluie</a:t>
            </a:r>
            <a:r>
              <a:rPr lang="en-US" sz="1600" dirty="0"/>
              <a:t>, and A. Frank. </a:t>
            </a:r>
            <a:r>
              <a:rPr lang="en-US" sz="1600" i="1" dirty="0"/>
              <a:t>“Three-dimensional single-mode nonlinear ablative Rayleigh-Taylor instability”</a:t>
            </a:r>
            <a:r>
              <a:rPr lang="en-US" sz="1600" dirty="0"/>
              <a:t>. </a:t>
            </a:r>
            <a:r>
              <a:rPr lang="en-US" sz="1600" dirty="0" err="1"/>
              <a:t>Pysics</a:t>
            </a:r>
            <a:r>
              <a:rPr lang="en-US" sz="1600" dirty="0"/>
              <a:t> of Plasmas 23, (2016).</a:t>
            </a:r>
            <a:endParaRPr lang="es-E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9067249-8022-4C84-A3E0-5F608F0F73CD}"/>
              </a:ext>
            </a:extLst>
          </p:cNvPr>
          <p:cNvSpPr txBox="1"/>
          <p:nvPr/>
        </p:nvSpPr>
        <p:spPr>
          <a:xfrm>
            <a:off x="678483" y="5597697"/>
            <a:ext cx="806998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A. </a:t>
            </a:r>
            <a:r>
              <a:rPr lang="en-US" sz="1600" dirty="0" err="1"/>
              <a:t>Casner</a:t>
            </a:r>
            <a:r>
              <a:rPr lang="en-US" sz="1600" dirty="0"/>
              <a:t> et al., “Probing the deep nonlinear stage of the ablative Rayleigh-Taylor instability in indirect drive experiments on the National Ignition Facility”, Physics of Plasmas 22, 056302 (2015).</a:t>
            </a:r>
          </a:p>
        </p:txBody>
      </p:sp>
      <p:sp>
        <p:nvSpPr>
          <p:cNvPr id="2" name="Flecha: doblada 1">
            <a:extLst>
              <a:ext uri="{FF2B5EF4-FFF2-40B4-BE49-F238E27FC236}">
                <a16:creationId xmlns:a16="http://schemas.microsoft.com/office/drawing/2014/main" xmlns="" id="{2C3FB6FF-8643-44BF-8488-C89A64F5B9C3}"/>
              </a:ext>
            </a:extLst>
          </p:cNvPr>
          <p:cNvSpPr/>
          <p:nvPr/>
        </p:nvSpPr>
        <p:spPr bwMode="auto">
          <a:xfrm rot="5400000">
            <a:off x="7812360" y="5347273"/>
            <a:ext cx="720080" cy="288032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sp>
        <p:nvSpPr>
          <p:cNvPr id="14" name="Flecha: doblada 13">
            <a:extLst>
              <a:ext uri="{FF2B5EF4-FFF2-40B4-BE49-F238E27FC236}">
                <a16:creationId xmlns:a16="http://schemas.microsoft.com/office/drawing/2014/main" xmlns="" id="{9C7AF73C-DB5D-46D2-B0CA-80E71864DC86}"/>
              </a:ext>
            </a:extLst>
          </p:cNvPr>
          <p:cNvSpPr/>
          <p:nvPr/>
        </p:nvSpPr>
        <p:spPr bwMode="auto">
          <a:xfrm rot="5400000">
            <a:off x="7882464" y="5057337"/>
            <a:ext cx="1299952" cy="288032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18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6" grpId="0"/>
      <p:bldP spid="23" grpId="0"/>
      <p:bldP spid="9" grpId="0"/>
      <p:bldP spid="11" grpId="0"/>
      <p:bldP spid="12" grpId="0"/>
      <p:bldP spid="13" grpId="0" animBg="1"/>
      <p:bldP spid="2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33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3C74B1AE-0410-4D0B-A300-3EF9B7E7678B}"/>
              </a:ext>
            </a:extLst>
          </p:cNvPr>
          <p:cNvSpPr txBox="1"/>
          <p:nvPr/>
        </p:nvSpPr>
        <p:spPr>
          <a:xfrm>
            <a:off x="573348" y="764704"/>
            <a:ext cx="8175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b="1" dirty="0"/>
              <a:t>Primeros instantes de la irradiación laser (la semilla de la inestabilidad de RT)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1A073BD4-F74D-4522-A7FA-B44BA88C757C}"/>
              </a:ext>
            </a:extLst>
          </p:cNvPr>
          <p:cNvGrpSpPr/>
          <p:nvPr/>
        </p:nvGrpSpPr>
        <p:grpSpPr>
          <a:xfrm>
            <a:off x="661158" y="1530242"/>
            <a:ext cx="3126146" cy="2398235"/>
            <a:chOff x="661158" y="1530242"/>
            <a:chExt cx="3126146" cy="2398235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xmlns="" id="{96DDEFA3-C84A-4A03-A879-BB5977B6A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661815" y="1574385"/>
              <a:ext cx="2353435" cy="2354749"/>
            </a:xfrm>
            <a:prstGeom prst="rect">
              <a:avLst/>
            </a:prstGeom>
          </p:spPr>
        </p:pic>
        <p:graphicFrame>
          <p:nvGraphicFramePr>
            <p:cNvPr id="4" name="Objeto 3">
              <a:extLst>
                <a:ext uri="{FF2B5EF4-FFF2-40B4-BE49-F238E27FC236}">
                  <a16:creationId xmlns:a16="http://schemas.microsoft.com/office/drawing/2014/main" xmlns="" id="{00FFE400-C682-4115-BE79-B112B39FDA3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8076092"/>
                </p:ext>
              </p:extLst>
            </p:nvPr>
          </p:nvGraphicFramePr>
          <p:xfrm>
            <a:off x="827088" y="2133600"/>
            <a:ext cx="687387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20" name="Equation" r:id="rId6" imgW="444240" imgH="203040" progId="Equation.DSMT4">
                    <p:embed/>
                  </p:oleObj>
                </mc:Choice>
                <mc:Fallback>
                  <p:oleObj name="Equation" r:id="rId6" imgW="44424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27088" y="2133600"/>
                          <a:ext cx="687387" cy="312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to 6">
              <a:extLst>
                <a:ext uri="{FF2B5EF4-FFF2-40B4-BE49-F238E27FC236}">
                  <a16:creationId xmlns:a16="http://schemas.microsoft.com/office/drawing/2014/main" xmlns="" id="{2714B50D-FAC8-411E-889E-C57F22E3B35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0514940"/>
                </p:ext>
              </p:extLst>
            </p:nvPr>
          </p:nvGraphicFramePr>
          <p:xfrm>
            <a:off x="1966914" y="2204864"/>
            <a:ext cx="274637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21" name="Equation" r:id="rId8" imgW="177480" imgH="203040" progId="Equation.DSMT4">
                    <p:embed/>
                  </p:oleObj>
                </mc:Choice>
                <mc:Fallback>
                  <p:oleObj name="Equation" r:id="rId8" imgW="177480" imgH="203040" progId="Equation.DSMT4">
                    <p:embed/>
                    <p:pic>
                      <p:nvPicPr>
                        <p:cNvPr id="4" name="Objeto 3">
                          <a:extLst>
                            <a:ext uri="{FF2B5EF4-FFF2-40B4-BE49-F238E27FC236}">
                              <a16:creationId xmlns:a16="http://schemas.microsoft.com/office/drawing/2014/main" xmlns="" id="{00FFE400-C682-4115-BE79-B112B39FDA3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966914" y="2204864"/>
                          <a:ext cx="274637" cy="3143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Flecha: a la derecha 10">
              <a:extLst>
                <a:ext uri="{FF2B5EF4-FFF2-40B4-BE49-F238E27FC236}">
                  <a16:creationId xmlns:a16="http://schemas.microsoft.com/office/drawing/2014/main" xmlns="" id="{46ED01EA-7C26-4DE0-ACFC-6F968664B0FC}"/>
                </a:ext>
              </a:extLst>
            </p:cNvPr>
            <p:cNvSpPr/>
            <p:nvPr/>
          </p:nvSpPr>
          <p:spPr bwMode="auto">
            <a:xfrm rot="10800000">
              <a:off x="2123728" y="3131977"/>
              <a:ext cx="288032" cy="142670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A3BA777B-1ABD-4817-A5FF-E1A33EBDB77D}"/>
                </a:ext>
              </a:extLst>
            </p:cNvPr>
            <p:cNvSpPr txBox="1"/>
            <p:nvPr/>
          </p:nvSpPr>
          <p:spPr>
            <a:xfrm>
              <a:off x="866403" y="3364168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Interfaz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7DDE382D-935A-4D38-AF4C-A2DC48E05680}"/>
                </a:ext>
              </a:extLst>
            </p:cNvPr>
            <p:cNvSpPr txBox="1"/>
            <p:nvPr/>
          </p:nvSpPr>
          <p:spPr>
            <a:xfrm>
              <a:off x="2491160" y="1530242"/>
              <a:ext cx="12961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Onda de choque</a:t>
              </a:r>
            </a:p>
          </p:txBody>
        </p:sp>
        <p:cxnSp>
          <p:nvCxnSpPr>
            <p:cNvPr id="12" name="Conector recto de flecha 11">
              <a:extLst>
                <a:ext uri="{FF2B5EF4-FFF2-40B4-BE49-F238E27FC236}">
                  <a16:creationId xmlns:a16="http://schemas.microsoft.com/office/drawing/2014/main" xmlns="" id="{7C0278EC-18F4-472C-B36F-5DE108DBD337}"/>
                </a:ext>
              </a:extLst>
            </p:cNvPr>
            <p:cNvCxnSpPr/>
            <p:nvPr/>
          </p:nvCxnSpPr>
          <p:spPr bwMode="auto">
            <a:xfrm flipH="1">
              <a:off x="2483768" y="2028062"/>
              <a:ext cx="36004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xmlns="" id="{BC7A7F32-30AB-454D-80A4-67DE0B7D651C}"/>
                </a:ext>
              </a:extLst>
            </p:cNvPr>
            <p:cNvCxnSpPr/>
            <p:nvPr/>
          </p:nvCxnSpPr>
          <p:spPr bwMode="auto">
            <a:xfrm flipV="1">
              <a:off x="1187624" y="2924944"/>
              <a:ext cx="650909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131" name="Grupo 5130">
            <a:extLst>
              <a:ext uri="{FF2B5EF4-FFF2-40B4-BE49-F238E27FC236}">
                <a16:creationId xmlns:a16="http://schemas.microsoft.com/office/drawing/2014/main" xmlns="" id="{839C57CE-F27D-4541-89C1-8FCB35B60A78}"/>
              </a:ext>
            </a:extLst>
          </p:cNvPr>
          <p:cNvGrpSpPr/>
          <p:nvPr/>
        </p:nvGrpSpPr>
        <p:grpSpPr>
          <a:xfrm>
            <a:off x="132904" y="4077072"/>
            <a:ext cx="3232524" cy="2261233"/>
            <a:chOff x="132904" y="4077072"/>
            <a:chExt cx="3232524" cy="2261233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xmlns="" id="{27EEF770-65F1-4DAF-8FE6-1320ABEE3733}"/>
                </a:ext>
              </a:extLst>
            </p:cNvPr>
            <p:cNvGrpSpPr/>
            <p:nvPr/>
          </p:nvGrpSpPr>
          <p:grpSpPr>
            <a:xfrm>
              <a:off x="643844" y="4077072"/>
              <a:ext cx="2721584" cy="2261233"/>
              <a:chOff x="628490" y="4055465"/>
              <a:chExt cx="2721584" cy="2261233"/>
            </a:xfrm>
          </p:grpSpPr>
          <p:pic>
            <p:nvPicPr>
              <p:cNvPr id="24" name="Imagen 23">
                <a:extLst>
                  <a:ext uri="{FF2B5EF4-FFF2-40B4-BE49-F238E27FC236}">
                    <a16:creationId xmlns:a16="http://schemas.microsoft.com/office/drawing/2014/main" xmlns="" id="{DF9CCDA6-BD85-4CFA-934B-E0BD75CDC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5400000">
                <a:off x="629121" y="4054834"/>
                <a:ext cx="2261233" cy="2262496"/>
              </a:xfrm>
              <a:prstGeom prst="rect">
                <a:avLst/>
              </a:prstGeom>
            </p:spPr>
          </p:pic>
          <p:sp>
            <p:nvSpPr>
              <p:cNvPr id="5" name="Flecha: a la derecha 4">
                <a:extLst>
                  <a:ext uri="{FF2B5EF4-FFF2-40B4-BE49-F238E27FC236}">
                    <a16:creationId xmlns:a16="http://schemas.microsoft.com/office/drawing/2014/main" xmlns="" id="{7C5EB0C7-BA94-4C00-B191-6348154C284E}"/>
                  </a:ext>
                </a:extLst>
              </p:cNvPr>
              <p:cNvSpPr/>
              <p:nvPr/>
            </p:nvSpPr>
            <p:spPr bwMode="auto">
              <a:xfrm>
                <a:off x="2339752" y="4307107"/>
                <a:ext cx="288032" cy="142670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10" name="Flecha: a la derecha 9">
                <a:extLst>
                  <a:ext uri="{FF2B5EF4-FFF2-40B4-BE49-F238E27FC236}">
                    <a16:creationId xmlns:a16="http://schemas.microsoft.com/office/drawing/2014/main" xmlns="" id="{87F65FEA-D332-4C80-B161-17D766F271F6}"/>
                  </a:ext>
                </a:extLst>
              </p:cNvPr>
              <p:cNvSpPr/>
              <p:nvPr/>
            </p:nvSpPr>
            <p:spPr bwMode="auto">
              <a:xfrm rot="10800000">
                <a:off x="899592" y="4293096"/>
                <a:ext cx="288032" cy="142670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xmlns="" id="{657FC5AE-6FEE-4E77-B776-B22EB0A35DE1}"/>
                  </a:ext>
                </a:extLst>
              </p:cNvPr>
              <p:cNvSpPr txBox="1"/>
              <p:nvPr/>
            </p:nvSpPr>
            <p:spPr>
              <a:xfrm>
                <a:off x="2397944" y="5546974"/>
                <a:ext cx="952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/>
                  <a:t>Choque reflejado</a:t>
                </a:r>
              </a:p>
            </p:txBody>
          </p:sp>
          <p:cxnSp>
            <p:nvCxnSpPr>
              <p:cNvPr id="19" name="Conector recto de flecha 18">
                <a:extLst>
                  <a:ext uri="{FF2B5EF4-FFF2-40B4-BE49-F238E27FC236}">
                    <a16:creationId xmlns:a16="http://schemas.microsoft.com/office/drawing/2014/main" xmlns="" id="{1AF4B87E-3970-471A-9455-FF7C29940F0B}"/>
                  </a:ext>
                </a:extLst>
              </p:cNvPr>
              <p:cNvCxnSpPr/>
              <p:nvPr/>
            </p:nvCxnSpPr>
            <p:spPr bwMode="auto">
              <a:xfrm>
                <a:off x="839019" y="5025207"/>
                <a:ext cx="415205" cy="41520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Conector recto de flecha 25">
                <a:extLst>
                  <a:ext uri="{FF2B5EF4-FFF2-40B4-BE49-F238E27FC236}">
                    <a16:creationId xmlns:a16="http://schemas.microsoft.com/office/drawing/2014/main" xmlns="" id="{D32B6C08-E8D5-481C-BF87-B26CB86E566E}"/>
                  </a:ext>
                </a:extLst>
              </p:cNvPr>
              <p:cNvCxnSpPr/>
              <p:nvPr/>
            </p:nvCxnSpPr>
            <p:spPr bwMode="auto">
              <a:xfrm>
                <a:off x="2339752" y="5085184"/>
                <a:ext cx="360040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DDD92474-E1D4-4745-B668-5B94C2416614}"/>
                </a:ext>
              </a:extLst>
            </p:cNvPr>
            <p:cNvSpPr txBox="1"/>
            <p:nvPr/>
          </p:nvSpPr>
          <p:spPr>
            <a:xfrm>
              <a:off x="132904" y="4509801"/>
              <a:ext cx="10747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Choque transmitido</a:t>
              </a:r>
            </a:p>
          </p:txBody>
        </p:sp>
      </p:grpSp>
      <p:grpSp>
        <p:nvGrpSpPr>
          <p:cNvPr id="5130" name="Grupo 5129">
            <a:extLst>
              <a:ext uri="{FF2B5EF4-FFF2-40B4-BE49-F238E27FC236}">
                <a16:creationId xmlns:a16="http://schemas.microsoft.com/office/drawing/2014/main" xmlns="" id="{6E3BFC03-3B8D-4D42-8A32-76F6CC5C7BBE}"/>
              </a:ext>
            </a:extLst>
          </p:cNvPr>
          <p:cNvGrpSpPr/>
          <p:nvPr/>
        </p:nvGrpSpPr>
        <p:grpSpPr>
          <a:xfrm>
            <a:off x="535999" y="3966155"/>
            <a:ext cx="3168352" cy="1694581"/>
            <a:chOff x="523114" y="3870556"/>
            <a:chExt cx="3168352" cy="1694581"/>
          </a:xfrm>
        </p:grpSpPr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xmlns="" id="{B6695067-AEB3-4A04-8ACF-53175CFCF091}"/>
                </a:ext>
              </a:extLst>
            </p:cNvPr>
            <p:cNvCxnSpPr/>
            <p:nvPr/>
          </p:nvCxnSpPr>
          <p:spPr bwMode="auto">
            <a:xfrm>
              <a:off x="1532128" y="5565133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120" name="Conector: angular 5119">
              <a:extLst>
                <a:ext uri="{FF2B5EF4-FFF2-40B4-BE49-F238E27FC236}">
                  <a16:creationId xmlns:a16="http://schemas.microsoft.com/office/drawing/2014/main" xmlns="" id="{77766531-1DA0-4D56-B924-70D262B2A2FA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H="1" flipV="1">
              <a:off x="1423972" y="5128013"/>
              <a:ext cx="718829" cy="155419"/>
            </a:xfrm>
            <a:prstGeom prst="bentConnector3">
              <a:avLst>
                <a:gd name="adj1" fmla="val 9858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aphicFrame>
          <p:nvGraphicFramePr>
            <p:cNvPr id="37" name="Objeto 36">
              <a:extLst>
                <a:ext uri="{FF2B5EF4-FFF2-40B4-BE49-F238E27FC236}">
                  <a16:creationId xmlns:a16="http://schemas.microsoft.com/office/drawing/2014/main" xmlns="" id="{C4D412CB-A79D-4FC3-AA50-3C3510203A6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5358614"/>
                </p:ext>
              </p:extLst>
            </p:nvPr>
          </p:nvGraphicFramePr>
          <p:xfrm>
            <a:off x="1907704" y="4738688"/>
            <a:ext cx="336550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22" name="Equation" r:id="rId11" imgW="215640" imgH="152280" progId="Equation.DSMT4">
                    <p:embed/>
                  </p:oleObj>
                </mc:Choice>
                <mc:Fallback>
                  <p:oleObj name="Equation" r:id="rId11" imgW="215640" imgH="152280" progId="Equation.DSMT4">
                    <p:embed/>
                    <p:pic>
                      <p:nvPicPr>
                        <p:cNvPr id="4" name="Objeto 3">
                          <a:extLst>
                            <a:ext uri="{FF2B5EF4-FFF2-40B4-BE49-F238E27FC236}">
                              <a16:creationId xmlns:a16="http://schemas.microsoft.com/office/drawing/2014/main" xmlns="" id="{00FFE400-C682-4115-BE79-B112B39FDA3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907704" y="4738688"/>
                          <a:ext cx="336550" cy="2333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9" name="CuadroTexto 5128">
              <a:extLst>
                <a:ext uri="{FF2B5EF4-FFF2-40B4-BE49-F238E27FC236}">
                  <a16:creationId xmlns:a16="http://schemas.microsoft.com/office/drawing/2014/main" xmlns="" id="{76CBA646-8B21-455E-90F1-6F0C4BA88E15}"/>
                </a:ext>
              </a:extLst>
            </p:cNvPr>
            <p:cNvSpPr txBox="1"/>
            <p:nvPr/>
          </p:nvSpPr>
          <p:spPr>
            <a:xfrm>
              <a:off x="523114" y="3870556"/>
              <a:ext cx="3168352" cy="83099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1600" dirty="0"/>
                <a:t>La amplitud de la interfaz crece linealmente con el tiempo:</a:t>
              </a:r>
            </a:p>
            <a:p>
              <a:r>
                <a:rPr lang="es-ES" sz="1600" dirty="0"/>
                <a:t>Inestabilidad de RM</a:t>
              </a:r>
            </a:p>
          </p:txBody>
        </p:sp>
      </p:grpSp>
      <p:sp>
        <p:nvSpPr>
          <p:cNvPr id="43" name="CuadroTexto 42">
            <a:extLst>
              <a:ext uri="{FF2B5EF4-FFF2-40B4-BE49-F238E27FC236}">
                <a16:creationId xmlns:a16="http://schemas.microsoft.com/office/drawing/2014/main" xmlns="" id="{4B83F7D2-C145-47B8-95A0-FD6C211F1B2D}"/>
              </a:ext>
            </a:extLst>
          </p:cNvPr>
          <p:cNvSpPr txBox="1"/>
          <p:nvPr/>
        </p:nvSpPr>
        <p:spPr>
          <a:xfrm>
            <a:off x="-744" y="3046873"/>
            <a:ext cx="4572744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R. D. Richtmyer, Commun. Pure Appl. Math. 13, </a:t>
            </a:r>
            <a:r>
              <a:rPr lang="es-ES" sz="1400" dirty="0"/>
              <a:t>(1960);</a:t>
            </a:r>
          </a:p>
          <a:p>
            <a:r>
              <a:rPr lang="en-US" sz="1400" dirty="0"/>
              <a:t>E. E. </a:t>
            </a:r>
            <a:r>
              <a:rPr lang="en-US" sz="1400" dirty="0" err="1"/>
              <a:t>Meshkov</a:t>
            </a:r>
            <a:r>
              <a:rPr lang="en-US" sz="1400" dirty="0"/>
              <a:t>, “Instability of the  interface of two gases accelerated by a shock wave,” Fluid </a:t>
            </a:r>
            <a:r>
              <a:rPr lang="en-US" sz="1400" dirty="0" err="1"/>
              <a:t>Dyn</a:t>
            </a:r>
            <a:r>
              <a:rPr lang="en-US" sz="1400" dirty="0"/>
              <a:t>. 4(5), (1969).</a:t>
            </a:r>
            <a:endParaRPr lang="es-ES" sz="1400" dirty="0"/>
          </a:p>
          <a:p>
            <a:endParaRPr lang="en-US" sz="1400" dirty="0"/>
          </a:p>
        </p:txBody>
      </p:sp>
      <p:sp>
        <p:nvSpPr>
          <p:cNvPr id="5132" name="CuadroTexto 5131">
            <a:extLst>
              <a:ext uri="{FF2B5EF4-FFF2-40B4-BE49-F238E27FC236}">
                <a16:creationId xmlns:a16="http://schemas.microsoft.com/office/drawing/2014/main" xmlns="" id="{3093D99E-B61D-4EE9-9A96-EB3692605718}"/>
              </a:ext>
            </a:extLst>
          </p:cNvPr>
          <p:cNvSpPr txBox="1"/>
          <p:nvPr/>
        </p:nvSpPr>
        <p:spPr>
          <a:xfrm>
            <a:off x="276919" y="2044981"/>
            <a:ext cx="396044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J. G. </a:t>
            </a:r>
            <a:r>
              <a:rPr lang="en-US" sz="1600" dirty="0" err="1"/>
              <a:t>Wouchuk</a:t>
            </a:r>
            <a:r>
              <a:rPr lang="en-US" sz="1600" dirty="0"/>
              <a:t> and K. Nishihara, Phys. Plasmas 3, (</a:t>
            </a:r>
            <a:r>
              <a:rPr lang="es-ES" sz="1600" dirty="0"/>
              <a:t>1996).</a:t>
            </a:r>
          </a:p>
          <a:p>
            <a:r>
              <a:rPr lang="es-ES" sz="1600" dirty="0"/>
              <a:t>……………………………………….</a:t>
            </a:r>
            <a:endParaRPr lang="en-US" sz="1600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xmlns="" id="{A636B2F1-72A4-4821-8BC8-5C4347E3D67D}"/>
              </a:ext>
            </a:extLst>
          </p:cNvPr>
          <p:cNvSpPr txBox="1"/>
          <p:nvPr/>
        </p:nvSpPr>
        <p:spPr>
          <a:xfrm>
            <a:off x="4845909" y="1268760"/>
            <a:ext cx="4118579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dirty="0"/>
              <a:t>Inestabilidad de RM ablativa</a:t>
            </a:r>
          </a:p>
        </p:txBody>
      </p:sp>
      <p:cxnSp>
        <p:nvCxnSpPr>
          <p:cNvPr id="5134" name="Conector recto 5133">
            <a:extLst>
              <a:ext uri="{FF2B5EF4-FFF2-40B4-BE49-F238E27FC236}">
                <a16:creationId xmlns:a16="http://schemas.microsoft.com/office/drawing/2014/main" xmlns="" id="{C8D4C30F-8204-4CB0-9008-FB38ABCD1D1C}"/>
              </a:ext>
            </a:extLst>
          </p:cNvPr>
          <p:cNvCxnSpPr/>
          <p:nvPr/>
        </p:nvCxnSpPr>
        <p:spPr bwMode="auto">
          <a:xfrm>
            <a:off x="4572000" y="1700808"/>
            <a:ext cx="0" cy="4536504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39" name="Grupo 38">
            <a:extLst>
              <a:ext uri="{FF2B5EF4-FFF2-40B4-BE49-F238E27FC236}">
                <a16:creationId xmlns:a16="http://schemas.microsoft.com/office/drawing/2014/main" xmlns="" id="{43D12214-0661-42C6-9625-1749DB48CA85}"/>
              </a:ext>
            </a:extLst>
          </p:cNvPr>
          <p:cNvGrpSpPr/>
          <p:nvPr/>
        </p:nvGrpSpPr>
        <p:grpSpPr>
          <a:xfrm>
            <a:off x="4845909" y="1700808"/>
            <a:ext cx="4086669" cy="1536433"/>
            <a:chOff x="4845909" y="1700808"/>
            <a:chExt cx="4086669" cy="1536433"/>
          </a:xfrm>
        </p:grpSpPr>
        <p:pic>
          <p:nvPicPr>
            <p:cNvPr id="5135" name="Imagen 5134">
              <a:extLst>
                <a:ext uri="{FF2B5EF4-FFF2-40B4-BE49-F238E27FC236}">
                  <a16:creationId xmlns:a16="http://schemas.microsoft.com/office/drawing/2014/main" xmlns="" id="{53CAC5BB-4440-4DCB-82F1-E3C451722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5400000">
              <a:off x="5985064" y="1700379"/>
              <a:ext cx="1536433" cy="1537291"/>
            </a:xfrm>
            <a:prstGeom prst="rect">
              <a:avLst/>
            </a:prstGeom>
          </p:spPr>
        </p:pic>
        <p:sp>
          <p:nvSpPr>
            <p:cNvPr id="5136" name="Flecha: hacia abajo 5135">
              <a:extLst>
                <a:ext uri="{FF2B5EF4-FFF2-40B4-BE49-F238E27FC236}">
                  <a16:creationId xmlns:a16="http://schemas.microsoft.com/office/drawing/2014/main" xmlns="" id="{901C987D-AA3B-42B3-B727-973F07A6D76D}"/>
                </a:ext>
              </a:extLst>
            </p:cNvPr>
            <p:cNvSpPr/>
            <p:nvPr/>
          </p:nvSpPr>
          <p:spPr bwMode="auto">
            <a:xfrm rot="5400000">
              <a:off x="7164523" y="2209316"/>
              <a:ext cx="504056" cy="305421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5137" name="CuadroTexto 5136">
              <a:extLst>
                <a:ext uri="{FF2B5EF4-FFF2-40B4-BE49-F238E27FC236}">
                  <a16:creationId xmlns:a16="http://schemas.microsoft.com/office/drawing/2014/main" xmlns="" id="{0BD57311-8CD7-4860-89E9-1104F557B77D}"/>
                </a:ext>
              </a:extLst>
            </p:cNvPr>
            <p:cNvSpPr txBox="1"/>
            <p:nvPr/>
          </p:nvSpPr>
          <p:spPr>
            <a:xfrm>
              <a:off x="7174521" y="1863576"/>
              <a:ext cx="6695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/>
                <a:t>Láser</a:t>
              </a: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xmlns="" id="{17760046-CC76-42B0-B8AA-26AE433F6924}"/>
                </a:ext>
              </a:extLst>
            </p:cNvPr>
            <p:cNvSpPr txBox="1"/>
            <p:nvPr/>
          </p:nvSpPr>
          <p:spPr>
            <a:xfrm>
              <a:off x="4845909" y="2636044"/>
              <a:ext cx="10630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/>
                <a:t>Frente de ablación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xmlns="" id="{0B42A365-894C-432A-8CB2-284E97250240}"/>
                </a:ext>
              </a:extLst>
            </p:cNvPr>
            <p:cNvSpPr txBox="1"/>
            <p:nvPr/>
          </p:nvSpPr>
          <p:spPr>
            <a:xfrm>
              <a:off x="5285376" y="1766452"/>
              <a:ext cx="1300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/>
                <a:t>Choque transmitido</a:t>
              </a:r>
            </a:p>
          </p:txBody>
        </p:sp>
        <p:cxnSp>
          <p:nvCxnSpPr>
            <p:cNvPr id="5141" name="Conector recto de flecha 5140">
              <a:extLst>
                <a:ext uri="{FF2B5EF4-FFF2-40B4-BE49-F238E27FC236}">
                  <a16:creationId xmlns:a16="http://schemas.microsoft.com/office/drawing/2014/main" xmlns="" id="{8A621A97-4636-4B82-8D90-139DA2BB8FA1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776336" y="2938934"/>
              <a:ext cx="997978" cy="343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143" name="Conector recto de flecha 5142">
              <a:extLst>
                <a:ext uri="{FF2B5EF4-FFF2-40B4-BE49-F238E27FC236}">
                  <a16:creationId xmlns:a16="http://schemas.microsoft.com/office/drawing/2014/main" xmlns="" id="{E875A91D-BBCB-4D3A-80AF-6976D389BA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4957" y="2222549"/>
              <a:ext cx="404523" cy="1069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xmlns="" id="{6E2E81E7-50A2-4AFD-84A9-0EC4A9E0B782}"/>
                </a:ext>
              </a:extLst>
            </p:cNvPr>
            <p:cNvSpPr txBox="1"/>
            <p:nvPr/>
          </p:nvSpPr>
          <p:spPr>
            <a:xfrm>
              <a:off x="7890836" y="2512065"/>
              <a:ext cx="1041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/>
                <a:t>Superficie crítica</a:t>
              </a:r>
            </a:p>
          </p:txBody>
        </p:sp>
        <p:cxnSp>
          <p:nvCxnSpPr>
            <p:cNvPr id="5145" name="Conector recto de flecha 5144">
              <a:extLst>
                <a:ext uri="{FF2B5EF4-FFF2-40B4-BE49-F238E27FC236}">
                  <a16:creationId xmlns:a16="http://schemas.microsoft.com/office/drawing/2014/main" xmlns="" id="{94AFE304-C763-4F97-B87F-60EBD7C11C2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63620" y="2913847"/>
              <a:ext cx="792756" cy="710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5146" name="Flecha: a la derecha 5145">
              <a:extLst>
                <a:ext uri="{FF2B5EF4-FFF2-40B4-BE49-F238E27FC236}">
                  <a16:creationId xmlns:a16="http://schemas.microsoft.com/office/drawing/2014/main" xmlns="" id="{4DCEC20E-6E39-4E9B-BE5C-941778E88C8A}"/>
                </a:ext>
              </a:extLst>
            </p:cNvPr>
            <p:cNvSpPr/>
            <p:nvPr/>
          </p:nvSpPr>
          <p:spPr bwMode="auto">
            <a:xfrm>
              <a:off x="7159354" y="2833329"/>
              <a:ext cx="154273" cy="136676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65" name="Flecha: a la derecha 64">
              <a:extLst>
                <a:ext uri="{FF2B5EF4-FFF2-40B4-BE49-F238E27FC236}">
                  <a16:creationId xmlns:a16="http://schemas.microsoft.com/office/drawing/2014/main" xmlns="" id="{F8483BEB-6795-49E7-9A8B-8656E85BC110}"/>
                </a:ext>
              </a:extLst>
            </p:cNvPr>
            <p:cNvSpPr/>
            <p:nvPr/>
          </p:nvSpPr>
          <p:spPr bwMode="auto">
            <a:xfrm rot="10800000">
              <a:off x="6212343" y="2361486"/>
              <a:ext cx="154273" cy="136676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graphicFrame>
          <p:nvGraphicFramePr>
            <p:cNvPr id="5147" name="Objeto 5146">
              <a:extLst>
                <a:ext uri="{FF2B5EF4-FFF2-40B4-BE49-F238E27FC236}">
                  <a16:creationId xmlns:a16="http://schemas.microsoft.com/office/drawing/2014/main" xmlns="" id="{CD9AB475-F68A-4E99-B27C-BF9AE5FDA7B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5383487"/>
                </p:ext>
              </p:extLst>
            </p:nvPr>
          </p:nvGraphicFramePr>
          <p:xfrm>
            <a:off x="6763536" y="2060848"/>
            <a:ext cx="300310" cy="369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23" name="Equation" r:id="rId14" imgW="164880" imgH="203040" progId="Equation.DSMT4">
                    <p:embed/>
                  </p:oleObj>
                </mc:Choice>
                <mc:Fallback>
                  <p:oleObj name="Equation" r:id="rId14" imgW="16488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763536" y="2060848"/>
                          <a:ext cx="300310" cy="369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149" name="Conector recto de flecha 5148">
              <a:extLst>
                <a:ext uri="{FF2B5EF4-FFF2-40B4-BE49-F238E27FC236}">
                  <a16:creationId xmlns:a16="http://schemas.microsoft.com/office/drawing/2014/main" xmlns="" id="{73F33C0B-0913-4D40-93F4-31D76B676789}"/>
                </a:ext>
              </a:extLst>
            </p:cNvPr>
            <p:cNvCxnSpPr/>
            <p:nvPr/>
          </p:nvCxnSpPr>
          <p:spPr bwMode="auto">
            <a:xfrm>
              <a:off x="6630298" y="2708920"/>
              <a:ext cx="21839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151" name="Conector recto de flecha 5150">
              <a:extLst>
                <a:ext uri="{FF2B5EF4-FFF2-40B4-BE49-F238E27FC236}">
                  <a16:creationId xmlns:a16="http://schemas.microsoft.com/office/drawing/2014/main" xmlns="" id="{7E1AE7C9-EFED-4207-AE72-A3C3CFB7631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735526" y="2412762"/>
              <a:ext cx="112669" cy="24771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aphicFrame>
          <p:nvGraphicFramePr>
            <p:cNvPr id="73" name="Objeto 72">
              <a:extLst>
                <a:ext uri="{FF2B5EF4-FFF2-40B4-BE49-F238E27FC236}">
                  <a16:creationId xmlns:a16="http://schemas.microsoft.com/office/drawing/2014/main" xmlns="" id="{91A59F57-3130-4E06-B41F-DE0C5C4BF6B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6580319"/>
                </p:ext>
              </p:extLst>
            </p:nvPr>
          </p:nvGraphicFramePr>
          <p:xfrm>
            <a:off x="7303061" y="2646218"/>
            <a:ext cx="271317" cy="3098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224" name="Equation" r:id="rId16" imgW="177480" imgH="203040" progId="Equation.DSMT4">
                    <p:embed/>
                  </p:oleObj>
                </mc:Choice>
                <mc:Fallback>
                  <p:oleObj name="Equation" r:id="rId16" imgW="177480" imgH="203040" progId="Equation.DSMT4">
                    <p:embed/>
                    <p:pic>
                      <p:nvPicPr>
                        <p:cNvPr id="5147" name="Objeto 5146">
                          <a:extLst>
                            <a:ext uri="{FF2B5EF4-FFF2-40B4-BE49-F238E27FC236}">
                              <a16:creationId xmlns:a16="http://schemas.microsoft.com/office/drawing/2014/main" xmlns="" id="{CD9AB475-F68A-4E99-B27C-BF9AE5FDA7B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303061" y="2646218"/>
                          <a:ext cx="271317" cy="30988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4" name="Objeto 73">
            <a:extLst>
              <a:ext uri="{FF2B5EF4-FFF2-40B4-BE49-F238E27FC236}">
                <a16:creationId xmlns:a16="http://schemas.microsoft.com/office/drawing/2014/main" xmlns="" id="{5D4C7B68-4924-443C-8F3E-8ADA6E905E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189890"/>
              </p:ext>
            </p:extLst>
          </p:nvPr>
        </p:nvGraphicFramePr>
        <p:xfrm>
          <a:off x="5564188" y="3429000"/>
          <a:ext cx="206533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25" name="Equation" r:id="rId18" imgW="1485720" imgH="457200" progId="Equation.DSMT4">
                  <p:embed/>
                </p:oleObj>
              </mc:Choice>
              <mc:Fallback>
                <p:oleObj name="Equation" r:id="rId18" imgW="1485720" imgH="457200" progId="Equation.DSMT4">
                  <p:embed/>
                  <p:pic>
                    <p:nvPicPr>
                      <p:cNvPr id="73" name="Objeto 72">
                        <a:extLst>
                          <a:ext uri="{FF2B5EF4-FFF2-40B4-BE49-F238E27FC236}">
                            <a16:creationId xmlns:a16="http://schemas.microsoft.com/office/drawing/2014/main" xmlns="" id="{91A59F57-3130-4E06-B41F-DE0C5C4BF6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564188" y="3429000"/>
                        <a:ext cx="2065337" cy="633413"/>
                      </a:xfrm>
                      <a:prstGeom prst="rect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444CEEC0-5E74-4FB1-BFF4-E2566B324A9F}"/>
              </a:ext>
            </a:extLst>
          </p:cNvPr>
          <p:cNvSpPr txBox="1"/>
          <p:nvPr/>
        </p:nvSpPr>
        <p:spPr>
          <a:xfrm>
            <a:off x="4764371" y="3128268"/>
            <a:ext cx="404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Oscilaciones amortiguadas de amplitud máxima: </a:t>
            </a: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xmlns="" id="{DE059BF7-59F8-4DC0-8CA4-39931B977295}"/>
              </a:ext>
            </a:extLst>
          </p:cNvPr>
          <p:cNvSpPr txBox="1"/>
          <p:nvPr/>
        </p:nvSpPr>
        <p:spPr>
          <a:xfrm>
            <a:off x="4623350" y="4652405"/>
            <a:ext cx="4341138" cy="200054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600" dirty="0"/>
              <a:t>Además, </a:t>
            </a:r>
            <a:r>
              <a:rPr lang="es-ES" sz="1600" b="1" dirty="0"/>
              <a:t>cuando la onda de choque alcanza el borde interior de la cáscara, una onda de rarefacción se inicia, transmitiendo modulaciones del borde interior al exterior </a:t>
            </a:r>
            <a:r>
              <a:rPr lang="es-ES" sz="1600" dirty="0"/>
              <a:t>(superficie de ablación).</a:t>
            </a:r>
          </a:p>
          <a:p>
            <a:r>
              <a:rPr lang="es-ES" sz="1600" dirty="0"/>
              <a:t>………………………………………</a:t>
            </a:r>
          </a:p>
          <a:p>
            <a:r>
              <a:rPr lang="en-US" sz="1400" dirty="0"/>
              <a:t>A. </a:t>
            </a:r>
            <a:r>
              <a:rPr lang="en-US" sz="1400" dirty="0" err="1"/>
              <a:t>Velikovich</a:t>
            </a:r>
            <a:r>
              <a:rPr lang="en-US" sz="1400" dirty="0"/>
              <a:t> and L. Phillips, “Instability of a plane centered rarefaction wave,” Phys. Fluids 8, (1996).</a:t>
            </a:r>
            <a:r>
              <a:rPr lang="es-ES" sz="1400" dirty="0"/>
              <a:t> 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xmlns="" id="{A1679A2B-6D20-4D5A-A6DB-BCC56A759976}"/>
              </a:ext>
            </a:extLst>
          </p:cNvPr>
          <p:cNvSpPr txBox="1"/>
          <p:nvPr/>
        </p:nvSpPr>
        <p:spPr>
          <a:xfrm>
            <a:off x="4609978" y="4057908"/>
            <a:ext cx="4476433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V. N. </a:t>
            </a:r>
            <a:r>
              <a:rPr lang="es-ES" sz="1400" dirty="0" err="1"/>
              <a:t>Goncharov</a:t>
            </a:r>
            <a:r>
              <a:rPr lang="es-ES" sz="1400" dirty="0"/>
              <a:t>, “</a:t>
            </a:r>
            <a:r>
              <a:rPr lang="en-US" sz="1400" dirty="0"/>
              <a:t>Theory of the Ablative </a:t>
            </a:r>
            <a:r>
              <a:rPr lang="en-US" sz="1400" dirty="0" err="1"/>
              <a:t>Richtmyer-Meshkov</a:t>
            </a:r>
            <a:r>
              <a:rPr lang="en-US" sz="1400" dirty="0"/>
              <a:t> Instability</a:t>
            </a:r>
            <a:r>
              <a:rPr lang="es-ES" sz="1400" dirty="0"/>
              <a:t>”,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. 82 (1998)).</a:t>
            </a:r>
          </a:p>
        </p:txBody>
      </p:sp>
    </p:spTree>
    <p:extLst>
      <p:ext uri="{BB962C8B-B14F-4D97-AF65-F5344CB8AC3E}">
        <p14:creationId xmlns:p14="http://schemas.microsoft.com/office/powerpoint/2010/main" val="15219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3" grpId="0" animBg="1"/>
      <p:bldP spid="5132" grpId="0" animBg="1"/>
      <p:bldP spid="47" grpId="0" animBg="1"/>
      <p:bldP spid="36" grpId="0"/>
      <p:bldP spid="79" grpId="0" animBg="1"/>
      <p:bldP spid="8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34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xmlns="" id="{7513E551-E2BA-40D8-93B7-26D4A6F42983}"/>
              </a:ext>
            </a:extLst>
          </p:cNvPr>
          <p:cNvSpPr txBox="1"/>
          <p:nvPr/>
        </p:nvSpPr>
        <p:spPr>
          <a:xfrm>
            <a:off x="828924" y="2914696"/>
            <a:ext cx="7671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Capas o dopantes de alto o medio </a:t>
            </a:r>
            <a:r>
              <a:rPr lang="es-ES" sz="1600" dirty="0" err="1"/>
              <a:t>nº</a:t>
            </a:r>
            <a:r>
              <a:rPr lang="es-ES" sz="1600" dirty="0"/>
              <a:t> atómico.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3C74B1AE-0410-4D0B-A300-3EF9B7E7678B}"/>
              </a:ext>
            </a:extLst>
          </p:cNvPr>
          <p:cNvSpPr txBox="1"/>
          <p:nvPr/>
        </p:nvSpPr>
        <p:spPr>
          <a:xfrm>
            <a:off x="573348" y="764704"/>
            <a:ext cx="738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ES" sz="1800" b="1" dirty="0"/>
              <a:t>Técnicas para mitigar la semilla de la inestabilidad de RT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18F006F-D9BC-4EAC-A469-2B8FA91FCA4E}"/>
              </a:ext>
            </a:extLst>
          </p:cNvPr>
          <p:cNvSpPr txBox="1"/>
          <p:nvPr/>
        </p:nvSpPr>
        <p:spPr>
          <a:xfrm>
            <a:off x="896566" y="5000298"/>
            <a:ext cx="7671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K. Anderson and R. </a:t>
            </a:r>
            <a:r>
              <a:rPr lang="en-US" sz="1600" dirty="0" err="1"/>
              <a:t>Betti</a:t>
            </a:r>
            <a:r>
              <a:rPr lang="en-US" sz="1600" dirty="0"/>
              <a:t>, “Laser-induced adiabat shaping by relaxation in inertial fusion implosions”, Phys. Plasmas 11 (2004).</a:t>
            </a:r>
          </a:p>
          <a:p>
            <a:r>
              <a:rPr lang="en-US" sz="1600" dirty="0"/>
              <a:t>………………………………………………………………………..</a:t>
            </a:r>
            <a:endParaRPr lang="es-ES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8F457744-07ED-452C-ABC2-BA74EBA95F6F}"/>
              </a:ext>
            </a:extLst>
          </p:cNvPr>
          <p:cNvSpPr txBox="1"/>
          <p:nvPr/>
        </p:nvSpPr>
        <p:spPr>
          <a:xfrm>
            <a:off x="828924" y="3718066"/>
            <a:ext cx="7671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Destellos o flases externos de rayos X.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BC0EA39-CE32-4F2E-93F5-8C86CC5A586D}"/>
              </a:ext>
            </a:extLst>
          </p:cNvPr>
          <p:cNvSpPr txBox="1"/>
          <p:nvPr/>
        </p:nvSpPr>
        <p:spPr>
          <a:xfrm>
            <a:off x="717808" y="4362284"/>
            <a:ext cx="7671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b="1" dirty="0"/>
              <a:t>Pulso láser con picos de intensidad (</a:t>
            </a:r>
            <a:r>
              <a:rPr lang="es-ES" sz="1600" b="1" dirty="0" err="1"/>
              <a:t>adiabat</a:t>
            </a:r>
            <a:r>
              <a:rPr lang="es-ES" sz="1600" b="1" dirty="0"/>
              <a:t> </a:t>
            </a:r>
            <a:r>
              <a:rPr lang="es-ES" sz="1600" b="1" dirty="0" err="1"/>
              <a:t>shaping</a:t>
            </a:r>
            <a:r>
              <a:rPr lang="es-ES" sz="1600" b="1" dirty="0"/>
              <a:t>):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9AFF5AC5-E923-4D97-8B07-C4B6828E0932}"/>
              </a:ext>
            </a:extLst>
          </p:cNvPr>
          <p:cNvSpPr txBox="1"/>
          <p:nvPr/>
        </p:nvSpPr>
        <p:spPr>
          <a:xfrm>
            <a:off x="602007" y="1207890"/>
            <a:ext cx="765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En general todas las técnicas tienden a favorecer valores altos de la </a:t>
            </a:r>
            <a:r>
              <a:rPr lang="es-ES" sz="1600" b="1" dirty="0"/>
              <a:t>velocidad de ablación </a:t>
            </a:r>
            <a:r>
              <a:rPr lang="es-ES" sz="1600" dirty="0"/>
              <a:t>mediante la creación de un plasma extenso de baja densidad. 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xmlns="" id="{BD5FE6C5-4E1B-4889-9C4C-1E603F2B7B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302719"/>
              </p:ext>
            </p:extLst>
          </p:nvPr>
        </p:nvGraphicFramePr>
        <p:xfrm>
          <a:off x="881063" y="1989138"/>
          <a:ext cx="13462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6" name="Equation" r:id="rId5" imgW="901440" imgH="419040" progId="Equation.DSMT4">
                  <p:embed/>
                </p:oleObj>
              </mc:Choice>
              <mc:Fallback>
                <p:oleObj name="Equation" r:id="rId5" imgW="9014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1063" y="1989138"/>
                        <a:ext cx="1346200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xmlns="" id="{053DC999-62F6-4131-8A65-8CD121EB00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937890"/>
              </p:ext>
            </p:extLst>
          </p:nvPr>
        </p:nvGraphicFramePr>
        <p:xfrm>
          <a:off x="2455863" y="2009775"/>
          <a:ext cx="13843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7" name="Equation" r:id="rId7" imgW="927000" imgH="419040" progId="Equation.DSMT4">
                  <p:embed/>
                </p:oleObj>
              </mc:Choice>
              <mc:Fallback>
                <p:oleObj name="Equation" r:id="rId7" imgW="927000" imgH="419040" progId="Equation.DSMT4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xmlns="" id="{BD5FE6C5-4E1B-4889-9C4C-1E603F2B7B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55863" y="2009775"/>
                        <a:ext cx="1384300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95D87D8B-B5CD-414E-A8CE-75238EC170BA}"/>
              </a:ext>
            </a:extLst>
          </p:cNvPr>
          <p:cNvSpPr txBox="1"/>
          <p:nvPr/>
        </p:nvSpPr>
        <p:spPr>
          <a:xfrm>
            <a:off x="4427984" y="2060848"/>
            <a:ext cx="453650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dirty="0"/>
              <a:t>Precalentar la capa más externa (aumentar la entropía) para bajar la densidad.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xmlns="" id="{C0619A3E-0F9F-4C1B-8BD8-FC9C82CC00A7}"/>
              </a:ext>
            </a:extLst>
          </p:cNvPr>
          <p:cNvSpPr/>
          <p:nvPr/>
        </p:nvSpPr>
        <p:spPr bwMode="auto">
          <a:xfrm>
            <a:off x="3987125" y="2208445"/>
            <a:ext cx="34093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Geneva" charset="0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A11547A4-7E79-48FA-96F6-FE10E37B2E63}"/>
              </a:ext>
            </a:extLst>
          </p:cNvPr>
          <p:cNvGrpSpPr/>
          <p:nvPr/>
        </p:nvGrpSpPr>
        <p:grpSpPr>
          <a:xfrm>
            <a:off x="6516216" y="3368352"/>
            <a:ext cx="2186946" cy="1511321"/>
            <a:chOff x="2529070" y="1556792"/>
            <a:chExt cx="2186946" cy="1511321"/>
          </a:xfrm>
        </p:grpSpPr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xmlns="" id="{1D1E6E78-3FA1-4AD8-B6B8-3CF5D20431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99792" y="2780928"/>
              <a:ext cx="201622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xmlns="" id="{FB6181D7-0A7E-4CC2-B8C8-2F65895A5F2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852192" y="1556792"/>
              <a:ext cx="0" cy="13765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xmlns="" id="{C6E3286D-BFB0-44EC-9882-E6E19DE302C3}"/>
                </a:ext>
              </a:extLst>
            </p:cNvPr>
            <p:cNvSpPr/>
            <p:nvPr/>
          </p:nvSpPr>
          <p:spPr bwMode="auto">
            <a:xfrm>
              <a:off x="2922373" y="1618735"/>
              <a:ext cx="1729946" cy="1096946"/>
            </a:xfrm>
            <a:custGeom>
              <a:avLst/>
              <a:gdLst>
                <a:gd name="connsiteX0" fmla="*/ 0 w 1729946"/>
                <a:gd name="connsiteY0" fmla="*/ 1068860 h 1096946"/>
                <a:gd name="connsiteX1" fmla="*/ 197708 w 1729946"/>
                <a:gd name="connsiteY1" fmla="*/ 1019433 h 1096946"/>
                <a:gd name="connsiteX2" fmla="*/ 333632 w 1729946"/>
                <a:gd name="connsiteY2" fmla="*/ 735227 h 1096946"/>
                <a:gd name="connsiteX3" fmla="*/ 376881 w 1729946"/>
                <a:gd name="connsiteY3" fmla="*/ 852616 h 1096946"/>
                <a:gd name="connsiteX4" fmla="*/ 420130 w 1729946"/>
                <a:gd name="connsiteY4" fmla="*/ 1019433 h 1096946"/>
                <a:gd name="connsiteX5" fmla="*/ 710513 w 1729946"/>
                <a:gd name="connsiteY5" fmla="*/ 1013254 h 1096946"/>
                <a:gd name="connsiteX6" fmla="*/ 1729946 w 1729946"/>
                <a:gd name="connsiteY6" fmla="*/ 0 h 1096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9946" h="1096946">
                  <a:moveTo>
                    <a:pt x="0" y="1068860"/>
                  </a:moveTo>
                  <a:cubicBezTo>
                    <a:pt x="71051" y="1071949"/>
                    <a:pt x="142103" y="1075038"/>
                    <a:pt x="197708" y="1019433"/>
                  </a:cubicBezTo>
                  <a:cubicBezTo>
                    <a:pt x="253313" y="963828"/>
                    <a:pt x="303770" y="763030"/>
                    <a:pt x="333632" y="735227"/>
                  </a:cubicBezTo>
                  <a:cubicBezTo>
                    <a:pt x="363494" y="707424"/>
                    <a:pt x="362465" y="805248"/>
                    <a:pt x="376881" y="852616"/>
                  </a:cubicBezTo>
                  <a:cubicBezTo>
                    <a:pt x="391297" y="899984"/>
                    <a:pt x="364525" y="992660"/>
                    <a:pt x="420130" y="1019433"/>
                  </a:cubicBezTo>
                  <a:cubicBezTo>
                    <a:pt x="475735" y="1046206"/>
                    <a:pt x="492210" y="1183159"/>
                    <a:pt x="710513" y="1013254"/>
                  </a:cubicBezTo>
                  <a:cubicBezTo>
                    <a:pt x="928816" y="843349"/>
                    <a:pt x="1329381" y="421674"/>
                    <a:pt x="1729946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Geneva" charset="0"/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xmlns="" id="{1F9EB1DF-F7F4-4585-83A7-5580681B1436}"/>
                </a:ext>
              </a:extLst>
            </p:cNvPr>
            <p:cNvSpPr txBox="1"/>
            <p:nvPr/>
          </p:nvSpPr>
          <p:spPr>
            <a:xfrm>
              <a:off x="3795218" y="2760336"/>
              <a:ext cx="2880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i="1" dirty="0"/>
                <a:t>t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xmlns="" id="{DDF3B1B6-A8CC-4C8A-932C-30E2C4BF1543}"/>
                </a:ext>
              </a:extLst>
            </p:cNvPr>
            <p:cNvSpPr txBox="1"/>
            <p:nvPr/>
          </p:nvSpPr>
          <p:spPr>
            <a:xfrm>
              <a:off x="2529070" y="1731875"/>
              <a:ext cx="2880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B36219A3-657A-4C8F-9DAE-D9943922119F}"/>
              </a:ext>
            </a:extLst>
          </p:cNvPr>
          <p:cNvSpPr txBox="1"/>
          <p:nvPr/>
        </p:nvSpPr>
        <p:spPr>
          <a:xfrm>
            <a:off x="828924" y="3278416"/>
            <a:ext cx="7671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600" dirty="0"/>
              <a:t>Materiales muy poco densos (espumas)</a:t>
            </a:r>
          </a:p>
        </p:txBody>
      </p:sp>
    </p:spTree>
    <p:extLst>
      <p:ext uri="{BB962C8B-B14F-4D97-AF65-F5344CB8AC3E}">
        <p14:creationId xmlns:p14="http://schemas.microsoft.com/office/powerpoint/2010/main" val="110847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23" grpId="0"/>
      <p:bldP spid="9" grpId="0"/>
      <p:bldP spid="12" grpId="0"/>
      <p:bldP spid="13" grpId="0"/>
      <p:bldP spid="15" grpId="0"/>
      <p:bldP spid="17" grpId="0" animBg="1"/>
      <p:bldP spid="3" grpId="0" animBg="1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35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FBC3228-597B-4424-867B-49905117F021}"/>
              </a:ext>
            </a:extLst>
          </p:cNvPr>
          <p:cNvSpPr txBox="1"/>
          <p:nvPr/>
        </p:nvSpPr>
        <p:spPr>
          <a:xfrm>
            <a:off x="899592" y="2564904"/>
            <a:ext cx="763284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ES" sz="3200" b="1" dirty="0"/>
              <a:t>Fusión magneto - inercial</a:t>
            </a:r>
          </a:p>
        </p:txBody>
      </p:sp>
    </p:spTree>
    <p:extLst>
      <p:ext uri="{BB962C8B-B14F-4D97-AF65-F5344CB8AC3E}">
        <p14:creationId xmlns:p14="http://schemas.microsoft.com/office/powerpoint/2010/main" val="90368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36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CuadroTexto 11">
            <a:extLst>
              <a:ext uri="{FF2B5EF4-FFF2-40B4-BE49-F238E27FC236}">
                <a16:creationId xmlns:a16="http://schemas.microsoft.com/office/drawing/2014/main" xmlns="" id="{9E92A9BA-F133-427F-9224-D6596833F10B}"/>
              </a:ext>
            </a:extLst>
          </p:cNvPr>
          <p:cNvSpPr txBox="1"/>
          <p:nvPr/>
        </p:nvSpPr>
        <p:spPr>
          <a:xfrm>
            <a:off x="395536" y="764704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dirty="0"/>
              <a:t>Efectos beneficiosos del campo magnético para FCI</a:t>
            </a:r>
          </a:p>
        </p:txBody>
      </p:sp>
      <p:grpSp>
        <p:nvGrpSpPr>
          <p:cNvPr id="15" name="Grupo 3">
            <a:extLst>
              <a:ext uri="{FF2B5EF4-FFF2-40B4-BE49-F238E27FC236}">
                <a16:creationId xmlns:a16="http://schemas.microsoft.com/office/drawing/2014/main" xmlns="" id="{588A043D-CB9B-49CF-BD0C-0A01CBBB3915}"/>
              </a:ext>
            </a:extLst>
          </p:cNvPr>
          <p:cNvGrpSpPr/>
          <p:nvPr/>
        </p:nvGrpSpPr>
        <p:grpSpPr>
          <a:xfrm>
            <a:off x="4709611" y="3698129"/>
            <a:ext cx="4311956" cy="2673639"/>
            <a:chOff x="755576" y="2420887"/>
            <a:chExt cx="7776865" cy="2581565"/>
          </a:xfrm>
        </p:grpSpPr>
        <p:sp>
          <p:nvSpPr>
            <p:cNvPr id="17" name="CuadroTexto 34">
              <a:extLst>
                <a:ext uri="{FF2B5EF4-FFF2-40B4-BE49-F238E27FC236}">
                  <a16:creationId xmlns:a16="http://schemas.microsoft.com/office/drawing/2014/main" xmlns="" id="{564C46F2-BD84-47D1-BE2C-DD9BCAB99134}"/>
                </a:ext>
              </a:extLst>
            </p:cNvPr>
            <p:cNvSpPr txBox="1"/>
            <p:nvPr/>
          </p:nvSpPr>
          <p:spPr>
            <a:xfrm>
              <a:off x="770950" y="2729044"/>
              <a:ext cx="7761491" cy="2273408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P.Y. Chang </a:t>
              </a:r>
              <a:r>
                <a:rPr lang="es-ES" sz="1400" i="1" dirty="0"/>
                <a:t>et al.</a:t>
              </a:r>
              <a:r>
                <a:rPr lang="es-ES" sz="1400" dirty="0"/>
                <a:t>, “</a:t>
              </a:r>
              <a:r>
                <a:rPr lang="es-ES" sz="1400" dirty="0" err="1"/>
                <a:t>Fusion</a:t>
              </a:r>
              <a:r>
                <a:rPr lang="es-ES" sz="1400" dirty="0"/>
                <a:t> </a:t>
              </a:r>
              <a:r>
                <a:rPr lang="es-ES" sz="1400" dirty="0" err="1"/>
                <a:t>yield</a:t>
              </a:r>
              <a:r>
                <a:rPr lang="es-ES" sz="1400" dirty="0"/>
                <a:t> </a:t>
              </a:r>
              <a:r>
                <a:rPr lang="es-ES" sz="1400" dirty="0" err="1"/>
                <a:t>enhancement</a:t>
              </a:r>
              <a:r>
                <a:rPr lang="es-ES" sz="1400" dirty="0"/>
                <a:t> in </a:t>
              </a:r>
              <a:r>
                <a:rPr lang="es-ES" sz="1400" dirty="0" err="1"/>
                <a:t>magnetized</a:t>
              </a:r>
              <a:r>
                <a:rPr lang="es-ES" sz="1400" dirty="0"/>
                <a:t> laser-</a:t>
              </a:r>
              <a:r>
                <a:rPr lang="es-ES" sz="1400" dirty="0" err="1"/>
                <a:t>driven</a:t>
              </a:r>
              <a:r>
                <a:rPr lang="es-ES" sz="1400" dirty="0"/>
                <a:t> </a:t>
              </a:r>
              <a:r>
                <a:rPr lang="es-ES" sz="1400" dirty="0" err="1"/>
                <a:t>implosions</a:t>
              </a:r>
              <a:r>
                <a:rPr lang="es-ES" sz="1400" dirty="0"/>
                <a:t>”. </a:t>
              </a:r>
              <a:r>
                <a:rPr lang="es-ES" sz="1400" dirty="0" err="1"/>
                <a:t>Phys</a:t>
              </a:r>
              <a:r>
                <a:rPr lang="es-ES" sz="1400" dirty="0"/>
                <a:t>. Rev. </a:t>
              </a:r>
              <a:r>
                <a:rPr lang="es-ES" sz="1400" dirty="0" err="1"/>
                <a:t>Lett</a:t>
              </a:r>
              <a:r>
                <a:rPr lang="es-ES" sz="1400" dirty="0"/>
                <a:t>. (2011)</a:t>
              </a: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M. </a:t>
              </a:r>
              <a:r>
                <a:rPr lang="es-ES" sz="1400" dirty="0" err="1"/>
                <a:t>Hohenberger</a:t>
              </a:r>
              <a:r>
                <a:rPr lang="es-ES" sz="1400" dirty="0"/>
                <a:t> </a:t>
              </a:r>
              <a:r>
                <a:rPr lang="es-ES" sz="1400" i="1" dirty="0"/>
                <a:t>et al.</a:t>
              </a:r>
              <a:r>
                <a:rPr lang="es-ES" sz="1400" dirty="0"/>
                <a:t>, “</a:t>
              </a:r>
              <a:r>
                <a:rPr lang="es-ES" sz="1400" dirty="0" err="1"/>
                <a:t>Inertial</a:t>
              </a:r>
              <a:r>
                <a:rPr lang="es-ES" sz="1400" dirty="0"/>
                <a:t> </a:t>
              </a:r>
              <a:r>
                <a:rPr lang="es-ES" sz="1400" dirty="0" err="1"/>
                <a:t>confinement</a:t>
              </a:r>
              <a:r>
                <a:rPr lang="es-ES" sz="1400" dirty="0"/>
                <a:t> fusión </a:t>
              </a:r>
              <a:r>
                <a:rPr lang="es-ES" sz="1400" dirty="0" err="1"/>
                <a:t>implosions</a:t>
              </a:r>
              <a:r>
                <a:rPr lang="es-ES" sz="1400" dirty="0"/>
                <a:t> </a:t>
              </a:r>
              <a:r>
                <a:rPr lang="es-ES" sz="1400" dirty="0" err="1"/>
                <a:t>with</a:t>
              </a:r>
              <a:r>
                <a:rPr lang="es-ES" sz="1400" dirty="0"/>
                <a:t> </a:t>
              </a:r>
              <a:r>
                <a:rPr lang="es-ES" sz="1400" dirty="0" err="1"/>
                <a:t>imposed</a:t>
              </a:r>
              <a:r>
                <a:rPr lang="es-ES" sz="1400" dirty="0"/>
                <a:t> </a:t>
              </a:r>
              <a:r>
                <a:rPr lang="es-ES" sz="1400" dirty="0" err="1"/>
                <a:t>magnetic</a:t>
              </a:r>
              <a:r>
                <a:rPr lang="es-ES" sz="1400" dirty="0"/>
                <a:t> </a:t>
              </a:r>
              <a:r>
                <a:rPr lang="es-ES" sz="1400" dirty="0" err="1"/>
                <a:t>field</a:t>
              </a:r>
              <a:r>
                <a:rPr lang="es-ES" sz="1400" dirty="0"/>
                <a:t> </a:t>
              </a:r>
              <a:r>
                <a:rPr lang="es-ES" sz="1400" dirty="0" err="1"/>
                <a:t>compression</a:t>
              </a:r>
              <a:r>
                <a:rPr lang="es-ES" sz="1400" dirty="0"/>
                <a:t> </a:t>
              </a:r>
              <a:r>
                <a:rPr lang="es-ES" sz="1400" dirty="0" err="1"/>
                <a:t>using</a:t>
              </a:r>
              <a:r>
                <a:rPr lang="es-ES" sz="1400" dirty="0"/>
                <a:t> </a:t>
              </a:r>
              <a:r>
                <a:rPr lang="es-ES" sz="1400" dirty="0" err="1"/>
                <a:t>the</a:t>
              </a:r>
              <a:r>
                <a:rPr lang="es-ES" sz="1400" dirty="0"/>
                <a:t> OMEGA laser”, </a:t>
              </a:r>
              <a:r>
                <a:rPr lang="es-ES" sz="1400" dirty="0" err="1"/>
                <a:t>Phys</a:t>
              </a:r>
              <a:r>
                <a:rPr lang="es-ES" sz="1400" dirty="0"/>
                <a:t>. Plasmas (2012)</a:t>
              </a:r>
            </a:p>
          </p:txBody>
        </p:sp>
        <p:sp>
          <p:nvSpPr>
            <p:cNvPr id="19" name="CuadroTexto 19">
              <a:extLst>
                <a:ext uri="{FF2B5EF4-FFF2-40B4-BE49-F238E27FC236}">
                  <a16:creationId xmlns:a16="http://schemas.microsoft.com/office/drawing/2014/main" xmlns="" id="{616FE740-568E-41C2-A547-1BE2E49BB4CE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Incrementa la producción de neutrones</a:t>
              </a: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6B2E5732-23AE-405B-88C1-49774B96E169}"/>
              </a:ext>
            </a:extLst>
          </p:cNvPr>
          <p:cNvGrpSpPr/>
          <p:nvPr/>
        </p:nvGrpSpPr>
        <p:grpSpPr>
          <a:xfrm>
            <a:off x="323528" y="1313747"/>
            <a:ext cx="4015669" cy="1853339"/>
            <a:chOff x="323528" y="1313747"/>
            <a:chExt cx="4015669" cy="1853339"/>
          </a:xfrm>
        </p:grpSpPr>
        <p:grpSp>
          <p:nvGrpSpPr>
            <p:cNvPr id="20" name="Group 93">
              <a:extLst>
                <a:ext uri="{FF2B5EF4-FFF2-40B4-BE49-F238E27FC236}">
                  <a16:creationId xmlns:a16="http://schemas.microsoft.com/office/drawing/2014/main" xmlns="" id="{AB4E7ABA-6299-450E-9C80-1FFE3D870C48}"/>
                </a:ext>
              </a:extLst>
            </p:cNvPr>
            <p:cNvGrpSpPr/>
            <p:nvPr/>
          </p:nvGrpSpPr>
          <p:grpSpPr>
            <a:xfrm>
              <a:off x="323528" y="1505822"/>
              <a:ext cx="2090936" cy="1661264"/>
              <a:chOff x="5724128" y="1484732"/>
              <a:chExt cx="2090936" cy="1661264"/>
            </a:xfrm>
          </p:grpSpPr>
          <p:grpSp>
            <p:nvGrpSpPr>
              <p:cNvPr id="21" name="Group 94">
                <a:extLst>
                  <a:ext uri="{FF2B5EF4-FFF2-40B4-BE49-F238E27FC236}">
                    <a16:creationId xmlns:a16="http://schemas.microsoft.com/office/drawing/2014/main" xmlns="" id="{B35D34FF-73FF-4275-8142-DC65831A2B46}"/>
                  </a:ext>
                </a:extLst>
              </p:cNvPr>
              <p:cNvGrpSpPr/>
              <p:nvPr/>
            </p:nvGrpSpPr>
            <p:grpSpPr>
              <a:xfrm>
                <a:off x="5724128" y="2123434"/>
                <a:ext cx="360040" cy="369058"/>
                <a:chOff x="5508104" y="2492896"/>
                <a:chExt cx="360040" cy="369058"/>
              </a:xfrm>
            </p:grpSpPr>
            <p:sp>
              <p:nvSpPr>
                <p:cNvPr id="84" name="Oval 156">
                  <a:extLst>
                    <a:ext uri="{FF2B5EF4-FFF2-40B4-BE49-F238E27FC236}">
                      <a16:creationId xmlns:a16="http://schemas.microsoft.com/office/drawing/2014/main" xmlns="" id="{6D14D2B4-6AC8-452E-B3D4-07B9D0903A93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85" name="Oval 157">
                  <a:extLst>
                    <a:ext uri="{FF2B5EF4-FFF2-40B4-BE49-F238E27FC236}">
                      <a16:creationId xmlns:a16="http://schemas.microsoft.com/office/drawing/2014/main" xmlns="" id="{E7E11AAB-33A1-40FA-8634-FCAE75BCE310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86" name="Oval 158">
                  <a:extLst>
                    <a:ext uri="{FF2B5EF4-FFF2-40B4-BE49-F238E27FC236}">
                      <a16:creationId xmlns:a16="http://schemas.microsoft.com/office/drawing/2014/main" xmlns="" id="{9C696BFE-87FD-4040-B0F2-5D0349BED0FB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87" name="Oval 159">
                  <a:extLst>
                    <a:ext uri="{FF2B5EF4-FFF2-40B4-BE49-F238E27FC236}">
                      <a16:creationId xmlns:a16="http://schemas.microsoft.com/office/drawing/2014/main" xmlns="" id="{4B3B4BE8-EDA7-4E2A-AB5C-91645CAE6C4E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2" name="Group 95">
                <a:extLst>
                  <a:ext uri="{FF2B5EF4-FFF2-40B4-BE49-F238E27FC236}">
                    <a16:creationId xmlns:a16="http://schemas.microsoft.com/office/drawing/2014/main" xmlns="" id="{AD3CB777-22E9-432E-9423-532B4A8D59A1}"/>
                  </a:ext>
                </a:extLst>
              </p:cNvPr>
              <p:cNvGrpSpPr/>
              <p:nvPr/>
            </p:nvGrpSpPr>
            <p:grpSpPr>
              <a:xfrm>
                <a:off x="6300192" y="2128132"/>
                <a:ext cx="360040" cy="369058"/>
                <a:chOff x="5508104" y="2492896"/>
                <a:chExt cx="360040" cy="369058"/>
              </a:xfrm>
            </p:grpSpPr>
            <p:sp>
              <p:nvSpPr>
                <p:cNvPr id="80" name="Oval 152">
                  <a:extLst>
                    <a:ext uri="{FF2B5EF4-FFF2-40B4-BE49-F238E27FC236}">
                      <a16:creationId xmlns:a16="http://schemas.microsoft.com/office/drawing/2014/main" xmlns="" id="{E8E915E2-2402-4A9E-828C-03BA3CFDC332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81" name="Oval 153">
                  <a:extLst>
                    <a:ext uri="{FF2B5EF4-FFF2-40B4-BE49-F238E27FC236}">
                      <a16:creationId xmlns:a16="http://schemas.microsoft.com/office/drawing/2014/main" xmlns="" id="{3EB2987B-BD46-4879-AAD0-2E1E1D4F5588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82" name="Oval 154">
                  <a:extLst>
                    <a:ext uri="{FF2B5EF4-FFF2-40B4-BE49-F238E27FC236}">
                      <a16:creationId xmlns:a16="http://schemas.microsoft.com/office/drawing/2014/main" xmlns="" id="{9A829550-CE12-4BC9-A497-72AF2BA2BAC8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83" name="Oval 155">
                  <a:extLst>
                    <a:ext uri="{FF2B5EF4-FFF2-40B4-BE49-F238E27FC236}">
                      <a16:creationId xmlns:a16="http://schemas.microsoft.com/office/drawing/2014/main" xmlns="" id="{97889622-85B6-43EC-BD24-2802A0ADE03B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4" name="Group 96">
                <a:extLst>
                  <a:ext uri="{FF2B5EF4-FFF2-40B4-BE49-F238E27FC236}">
                    <a16:creationId xmlns:a16="http://schemas.microsoft.com/office/drawing/2014/main" xmlns="" id="{28096ECA-307B-47CD-A3B4-79FEFC88C034}"/>
                  </a:ext>
                </a:extLst>
              </p:cNvPr>
              <p:cNvGrpSpPr/>
              <p:nvPr/>
            </p:nvGrpSpPr>
            <p:grpSpPr>
              <a:xfrm>
                <a:off x="6300192" y="1484732"/>
                <a:ext cx="360040" cy="369058"/>
                <a:chOff x="5508104" y="2492896"/>
                <a:chExt cx="360040" cy="369058"/>
              </a:xfrm>
            </p:grpSpPr>
            <p:sp>
              <p:nvSpPr>
                <p:cNvPr id="76" name="Oval 148">
                  <a:extLst>
                    <a:ext uri="{FF2B5EF4-FFF2-40B4-BE49-F238E27FC236}">
                      <a16:creationId xmlns:a16="http://schemas.microsoft.com/office/drawing/2014/main" xmlns="" id="{7F513040-FBE4-4768-B710-86664D157280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7" name="Oval 149">
                  <a:extLst>
                    <a:ext uri="{FF2B5EF4-FFF2-40B4-BE49-F238E27FC236}">
                      <a16:creationId xmlns:a16="http://schemas.microsoft.com/office/drawing/2014/main" xmlns="" id="{EAF72D1D-7D50-4752-970D-C19494FC81E8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8" name="Oval 150">
                  <a:extLst>
                    <a:ext uri="{FF2B5EF4-FFF2-40B4-BE49-F238E27FC236}">
                      <a16:creationId xmlns:a16="http://schemas.microsoft.com/office/drawing/2014/main" xmlns="" id="{7396331D-C28B-4870-924B-089309E47BD8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9" name="Oval 151">
                  <a:extLst>
                    <a:ext uri="{FF2B5EF4-FFF2-40B4-BE49-F238E27FC236}">
                      <a16:creationId xmlns:a16="http://schemas.microsoft.com/office/drawing/2014/main" xmlns="" id="{E43D291C-021C-4CA2-BF0F-5523EA1E1C17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5" name="Group 97">
                <a:extLst>
                  <a:ext uri="{FF2B5EF4-FFF2-40B4-BE49-F238E27FC236}">
                    <a16:creationId xmlns:a16="http://schemas.microsoft.com/office/drawing/2014/main" xmlns="" id="{EC96825A-D00B-4081-9DA4-C9020F8D50D5}"/>
                  </a:ext>
                </a:extLst>
              </p:cNvPr>
              <p:cNvGrpSpPr/>
              <p:nvPr/>
            </p:nvGrpSpPr>
            <p:grpSpPr>
              <a:xfrm>
                <a:off x="5724128" y="1491897"/>
                <a:ext cx="360040" cy="369058"/>
                <a:chOff x="5508104" y="2492896"/>
                <a:chExt cx="360040" cy="369058"/>
              </a:xfrm>
            </p:grpSpPr>
            <p:sp>
              <p:nvSpPr>
                <p:cNvPr id="72" name="Oval 144">
                  <a:extLst>
                    <a:ext uri="{FF2B5EF4-FFF2-40B4-BE49-F238E27FC236}">
                      <a16:creationId xmlns:a16="http://schemas.microsoft.com/office/drawing/2014/main" xmlns="" id="{B596C22E-A256-46EA-B56E-2757959B9F18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3" name="Oval 145">
                  <a:extLst>
                    <a:ext uri="{FF2B5EF4-FFF2-40B4-BE49-F238E27FC236}">
                      <a16:creationId xmlns:a16="http://schemas.microsoft.com/office/drawing/2014/main" xmlns="" id="{68B42E47-FAB7-46C3-88D3-E465EDDFB47C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4" name="Oval 146">
                  <a:extLst>
                    <a:ext uri="{FF2B5EF4-FFF2-40B4-BE49-F238E27FC236}">
                      <a16:creationId xmlns:a16="http://schemas.microsoft.com/office/drawing/2014/main" xmlns="" id="{8A3D3070-3B38-4C0F-AB4F-41C76CEA9775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5" name="Oval 147">
                  <a:extLst>
                    <a:ext uri="{FF2B5EF4-FFF2-40B4-BE49-F238E27FC236}">
                      <a16:creationId xmlns:a16="http://schemas.microsoft.com/office/drawing/2014/main" xmlns="" id="{EDDE0340-564A-4FF7-A65D-C8DA61F81F88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6" name="Group 98">
                <a:extLst>
                  <a:ext uri="{FF2B5EF4-FFF2-40B4-BE49-F238E27FC236}">
                    <a16:creationId xmlns:a16="http://schemas.microsoft.com/office/drawing/2014/main" xmlns="" id="{E5124EBB-6EA9-4FA2-A185-CD7076429D83}"/>
                  </a:ext>
                </a:extLst>
              </p:cNvPr>
              <p:cNvGrpSpPr/>
              <p:nvPr/>
            </p:nvGrpSpPr>
            <p:grpSpPr>
              <a:xfrm>
                <a:off x="6300192" y="2762608"/>
                <a:ext cx="360040" cy="369058"/>
                <a:chOff x="5508104" y="2492896"/>
                <a:chExt cx="360040" cy="369058"/>
              </a:xfrm>
            </p:grpSpPr>
            <p:sp>
              <p:nvSpPr>
                <p:cNvPr id="68" name="Oval 140">
                  <a:extLst>
                    <a:ext uri="{FF2B5EF4-FFF2-40B4-BE49-F238E27FC236}">
                      <a16:creationId xmlns:a16="http://schemas.microsoft.com/office/drawing/2014/main" xmlns="" id="{E2AFDBD9-35DB-48D7-A98E-866C00D78661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9" name="Oval 141">
                  <a:extLst>
                    <a:ext uri="{FF2B5EF4-FFF2-40B4-BE49-F238E27FC236}">
                      <a16:creationId xmlns:a16="http://schemas.microsoft.com/office/drawing/2014/main" xmlns="" id="{D8535F2C-FF32-42B5-AE13-DD4A14937EDA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0" name="Oval 142">
                  <a:extLst>
                    <a:ext uri="{FF2B5EF4-FFF2-40B4-BE49-F238E27FC236}">
                      <a16:creationId xmlns:a16="http://schemas.microsoft.com/office/drawing/2014/main" xmlns="" id="{ABCA6357-0CC5-41F2-A5FE-EDF5CDDF76F2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71" name="Oval 143">
                  <a:extLst>
                    <a:ext uri="{FF2B5EF4-FFF2-40B4-BE49-F238E27FC236}">
                      <a16:creationId xmlns:a16="http://schemas.microsoft.com/office/drawing/2014/main" xmlns="" id="{6A90251E-8103-45AA-A3AF-36BBAB1BF0F8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7" name="Group 99">
                <a:extLst>
                  <a:ext uri="{FF2B5EF4-FFF2-40B4-BE49-F238E27FC236}">
                    <a16:creationId xmlns:a16="http://schemas.microsoft.com/office/drawing/2014/main" xmlns="" id="{9D32B453-7D8E-4DC0-90C4-2FF09243A099}"/>
                  </a:ext>
                </a:extLst>
              </p:cNvPr>
              <p:cNvGrpSpPr/>
              <p:nvPr/>
            </p:nvGrpSpPr>
            <p:grpSpPr>
              <a:xfrm>
                <a:off x="5724128" y="2769773"/>
                <a:ext cx="360040" cy="369058"/>
                <a:chOff x="5508104" y="2492896"/>
                <a:chExt cx="360040" cy="369058"/>
              </a:xfrm>
            </p:grpSpPr>
            <p:sp>
              <p:nvSpPr>
                <p:cNvPr id="64" name="Oval 136">
                  <a:extLst>
                    <a:ext uri="{FF2B5EF4-FFF2-40B4-BE49-F238E27FC236}">
                      <a16:creationId xmlns:a16="http://schemas.microsoft.com/office/drawing/2014/main" xmlns="" id="{B8912683-92C7-48B8-ABEE-B8AE6757548A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5" name="Oval 137">
                  <a:extLst>
                    <a:ext uri="{FF2B5EF4-FFF2-40B4-BE49-F238E27FC236}">
                      <a16:creationId xmlns:a16="http://schemas.microsoft.com/office/drawing/2014/main" xmlns="" id="{8C087B42-AE52-4DEC-8662-C96F4CC34D0B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6" name="Oval 138">
                  <a:extLst>
                    <a:ext uri="{FF2B5EF4-FFF2-40B4-BE49-F238E27FC236}">
                      <a16:creationId xmlns:a16="http://schemas.microsoft.com/office/drawing/2014/main" xmlns="" id="{4A795F75-C23A-4104-8CD7-AF3589CCBEF6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7" name="Oval 139">
                  <a:extLst>
                    <a:ext uri="{FF2B5EF4-FFF2-40B4-BE49-F238E27FC236}">
                      <a16:creationId xmlns:a16="http://schemas.microsoft.com/office/drawing/2014/main" xmlns="" id="{741B3BA5-2C98-4A31-BA97-C8A2A1A38190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8" name="Group 100">
                <a:extLst>
                  <a:ext uri="{FF2B5EF4-FFF2-40B4-BE49-F238E27FC236}">
                    <a16:creationId xmlns:a16="http://schemas.microsoft.com/office/drawing/2014/main" xmlns="" id="{6A78B601-7013-40A8-8BA2-6BB830CAFA44}"/>
                  </a:ext>
                </a:extLst>
              </p:cNvPr>
              <p:cNvGrpSpPr/>
              <p:nvPr/>
            </p:nvGrpSpPr>
            <p:grpSpPr>
              <a:xfrm>
                <a:off x="6878960" y="2130599"/>
                <a:ext cx="360040" cy="369058"/>
                <a:chOff x="5508104" y="2492896"/>
                <a:chExt cx="360040" cy="369058"/>
              </a:xfrm>
            </p:grpSpPr>
            <p:sp>
              <p:nvSpPr>
                <p:cNvPr id="60" name="Oval 132">
                  <a:extLst>
                    <a:ext uri="{FF2B5EF4-FFF2-40B4-BE49-F238E27FC236}">
                      <a16:creationId xmlns:a16="http://schemas.microsoft.com/office/drawing/2014/main" xmlns="" id="{A2DAE956-9EEC-47B0-91E6-0A3226CDD2BB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1" name="Oval 133">
                  <a:extLst>
                    <a:ext uri="{FF2B5EF4-FFF2-40B4-BE49-F238E27FC236}">
                      <a16:creationId xmlns:a16="http://schemas.microsoft.com/office/drawing/2014/main" xmlns="" id="{7B58803C-1E45-4E1C-90C4-D95512882E28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2" name="Oval 134">
                  <a:extLst>
                    <a:ext uri="{FF2B5EF4-FFF2-40B4-BE49-F238E27FC236}">
                      <a16:creationId xmlns:a16="http://schemas.microsoft.com/office/drawing/2014/main" xmlns="" id="{A03203CA-D308-4844-BED3-16A12FDFBAB8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63" name="Oval 135">
                  <a:extLst>
                    <a:ext uri="{FF2B5EF4-FFF2-40B4-BE49-F238E27FC236}">
                      <a16:creationId xmlns:a16="http://schemas.microsoft.com/office/drawing/2014/main" xmlns="" id="{FE7231F7-31FA-4048-B746-63E1079E4BDA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29" name="Group 101">
                <a:extLst>
                  <a:ext uri="{FF2B5EF4-FFF2-40B4-BE49-F238E27FC236}">
                    <a16:creationId xmlns:a16="http://schemas.microsoft.com/office/drawing/2014/main" xmlns="" id="{F0E81FEB-22A6-4738-9B47-87CBE17502B7}"/>
                  </a:ext>
                </a:extLst>
              </p:cNvPr>
              <p:cNvGrpSpPr/>
              <p:nvPr/>
            </p:nvGrpSpPr>
            <p:grpSpPr>
              <a:xfrm>
                <a:off x="7455024" y="2135297"/>
                <a:ext cx="360040" cy="369058"/>
                <a:chOff x="5508104" y="2492896"/>
                <a:chExt cx="360040" cy="369058"/>
              </a:xfrm>
            </p:grpSpPr>
            <p:sp>
              <p:nvSpPr>
                <p:cNvPr id="56" name="Oval 128">
                  <a:extLst>
                    <a:ext uri="{FF2B5EF4-FFF2-40B4-BE49-F238E27FC236}">
                      <a16:creationId xmlns:a16="http://schemas.microsoft.com/office/drawing/2014/main" xmlns="" id="{AC6F57A6-B0FC-40AA-8145-D368BC6CF9D0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7" name="Oval 129">
                  <a:extLst>
                    <a:ext uri="{FF2B5EF4-FFF2-40B4-BE49-F238E27FC236}">
                      <a16:creationId xmlns:a16="http://schemas.microsoft.com/office/drawing/2014/main" xmlns="" id="{4DAC3EE0-6E4A-48C5-95D3-95150316CE62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8" name="Oval 130">
                  <a:extLst>
                    <a:ext uri="{FF2B5EF4-FFF2-40B4-BE49-F238E27FC236}">
                      <a16:creationId xmlns:a16="http://schemas.microsoft.com/office/drawing/2014/main" xmlns="" id="{769591C3-5803-4348-824F-4DB9F2FED4E1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9" name="Oval 131">
                  <a:extLst>
                    <a:ext uri="{FF2B5EF4-FFF2-40B4-BE49-F238E27FC236}">
                      <a16:creationId xmlns:a16="http://schemas.microsoft.com/office/drawing/2014/main" xmlns="" id="{0B61B5C9-B926-4AB9-86B9-F6A42045D68C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30" name="Group 102">
                <a:extLst>
                  <a:ext uri="{FF2B5EF4-FFF2-40B4-BE49-F238E27FC236}">
                    <a16:creationId xmlns:a16="http://schemas.microsoft.com/office/drawing/2014/main" xmlns="" id="{9DDA4832-6881-4387-9959-F1F803AA95C0}"/>
                  </a:ext>
                </a:extLst>
              </p:cNvPr>
              <p:cNvGrpSpPr/>
              <p:nvPr/>
            </p:nvGrpSpPr>
            <p:grpSpPr>
              <a:xfrm>
                <a:off x="7455024" y="1491897"/>
                <a:ext cx="360040" cy="369058"/>
                <a:chOff x="5508104" y="2492896"/>
                <a:chExt cx="360040" cy="369058"/>
              </a:xfrm>
            </p:grpSpPr>
            <p:sp>
              <p:nvSpPr>
                <p:cNvPr id="52" name="Oval 124">
                  <a:extLst>
                    <a:ext uri="{FF2B5EF4-FFF2-40B4-BE49-F238E27FC236}">
                      <a16:creationId xmlns:a16="http://schemas.microsoft.com/office/drawing/2014/main" xmlns="" id="{6B7E9FED-A603-4DFA-AA9F-575C1713ABA7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3" name="Oval 125">
                  <a:extLst>
                    <a:ext uri="{FF2B5EF4-FFF2-40B4-BE49-F238E27FC236}">
                      <a16:creationId xmlns:a16="http://schemas.microsoft.com/office/drawing/2014/main" xmlns="" id="{AB1236FA-A269-4D1D-B467-81DD3D04E15C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4" name="Oval 126">
                  <a:extLst>
                    <a:ext uri="{FF2B5EF4-FFF2-40B4-BE49-F238E27FC236}">
                      <a16:creationId xmlns:a16="http://schemas.microsoft.com/office/drawing/2014/main" xmlns="" id="{0FDD510A-92E3-480D-8635-CE69F3B86E4E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5" name="Oval 127">
                  <a:extLst>
                    <a:ext uri="{FF2B5EF4-FFF2-40B4-BE49-F238E27FC236}">
                      <a16:creationId xmlns:a16="http://schemas.microsoft.com/office/drawing/2014/main" xmlns="" id="{3C7A312F-E55A-48F7-AC30-D96FC2B99C91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31" name="Group 103">
                <a:extLst>
                  <a:ext uri="{FF2B5EF4-FFF2-40B4-BE49-F238E27FC236}">
                    <a16:creationId xmlns:a16="http://schemas.microsoft.com/office/drawing/2014/main" xmlns="" id="{1A7233D7-CA71-42A1-BCF3-F5645EA9361B}"/>
                  </a:ext>
                </a:extLst>
              </p:cNvPr>
              <p:cNvGrpSpPr/>
              <p:nvPr/>
            </p:nvGrpSpPr>
            <p:grpSpPr>
              <a:xfrm>
                <a:off x="6878960" y="1499062"/>
                <a:ext cx="360040" cy="369058"/>
                <a:chOff x="5508104" y="2492896"/>
                <a:chExt cx="360040" cy="369058"/>
              </a:xfrm>
            </p:grpSpPr>
            <p:sp>
              <p:nvSpPr>
                <p:cNvPr id="48" name="Oval 120">
                  <a:extLst>
                    <a:ext uri="{FF2B5EF4-FFF2-40B4-BE49-F238E27FC236}">
                      <a16:creationId xmlns:a16="http://schemas.microsoft.com/office/drawing/2014/main" xmlns="" id="{10732CED-6025-4F8F-B75B-F9D173EB4E32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9" name="Oval 121">
                  <a:extLst>
                    <a:ext uri="{FF2B5EF4-FFF2-40B4-BE49-F238E27FC236}">
                      <a16:creationId xmlns:a16="http://schemas.microsoft.com/office/drawing/2014/main" xmlns="" id="{1F37108B-DEA9-45F0-ADCA-254A0A7AA3D9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0" name="Oval 122">
                  <a:extLst>
                    <a:ext uri="{FF2B5EF4-FFF2-40B4-BE49-F238E27FC236}">
                      <a16:creationId xmlns:a16="http://schemas.microsoft.com/office/drawing/2014/main" xmlns="" id="{0CC3538C-6185-42DE-AB80-05026861D872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51" name="Oval 123">
                  <a:extLst>
                    <a:ext uri="{FF2B5EF4-FFF2-40B4-BE49-F238E27FC236}">
                      <a16:creationId xmlns:a16="http://schemas.microsoft.com/office/drawing/2014/main" xmlns="" id="{61535E0F-09DA-47B2-AD04-C542055EF9F0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32" name="Group 104">
                <a:extLst>
                  <a:ext uri="{FF2B5EF4-FFF2-40B4-BE49-F238E27FC236}">
                    <a16:creationId xmlns:a16="http://schemas.microsoft.com/office/drawing/2014/main" xmlns="" id="{0EA11333-DC41-47F5-B62A-305C9BEF391F}"/>
                  </a:ext>
                </a:extLst>
              </p:cNvPr>
              <p:cNvGrpSpPr/>
              <p:nvPr/>
            </p:nvGrpSpPr>
            <p:grpSpPr>
              <a:xfrm>
                <a:off x="7455024" y="2769773"/>
                <a:ext cx="360040" cy="369058"/>
                <a:chOff x="5508104" y="2492896"/>
                <a:chExt cx="360040" cy="369058"/>
              </a:xfrm>
            </p:grpSpPr>
            <p:sp>
              <p:nvSpPr>
                <p:cNvPr id="44" name="Oval 116">
                  <a:extLst>
                    <a:ext uri="{FF2B5EF4-FFF2-40B4-BE49-F238E27FC236}">
                      <a16:creationId xmlns:a16="http://schemas.microsoft.com/office/drawing/2014/main" xmlns="" id="{CB637450-F49A-4A05-A6F5-3DD5C3CD7C14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5" name="Oval 117">
                  <a:extLst>
                    <a:ext uri="{FF2B5EF4-FFF2-40B4-BE49-F238E27FC236}">
                      <a16:creationId xmlns:a16="http://schemas.microsoft.com/office/drawing/2014/main" xmlns="" id="{332C02CC-E2E8-44BA-9230-E7B95EA0C9CA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6" name="Oval 118">
                  <a:extLst>
                    <a:ext uri="{FF2B5EF4-FFF2-40B4-BE49-F238E27FC236}">
                      <a16:creationId xmlns:a16="http://schemas.microsoft.com/office/drawing/2014/main" xmlns="" id="{47C2A5FA-5DED-42D9-9296-F332195874DF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7" name="Oval 119">
                  <a:extLst>
                    <a:ext uri="{FF2B5EF4-FFF2-40B4-BE49-F238E27FC236}">
                      <a16:creationId xmlns:a16="http://schemas.microsoft.com/office/drawing/2014/main" xmlns="" id="{ACE6D9AF-D401-4F32-BA50-AE29EA87DF83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grpSp>
            <p:nvGrpSpPr>
              <p:cNvPr id="33" name="Group 105">
                <a:extLst>
                  <a:ext uri="{FF2B5EF4-FFF2-40B4-BE49-F238E27FC236}">
                    <a16:creationId xmlns:a16="http://schemas.microsoft.com/office/drawing/2014/main" xmlns="" id="{73940B3A-114C-4D52-94EE-358D85EA6BBE}"/>
                  </a:ext>
                </a:extLst>
              </p:cNvPr>
              <p:cNvGrpSpPr/>
              <p:nvPr/>
            </p:nvGrpSpPr>
            <p:grpSpPr>
              <a:xfrm>
                <a:off x="6878960" y="2776938"/>
                <a:ext cx="360040" cy="369058"/>
                <a:chOff x="5508104" y="2492896"/>
                <a:chExt cx="360040" cy="369058"/>
              </a:xfrm>
            </p:grpSpPr>
            <p:sp>
              <p:nvSpPr>
                <p:cNvPr id="40" name="Oval 112">
                  <a:extLst>
                    <a:ext uri="{FF2B5EF4-FFF2-40B4-BE49-F238E27FC236}">
                      <a16:creationId xmlns:a16="http://schemas.microsoft.com/office/drawing/2014/main" xmlns="" id="{6C281FF5-7C9C-4D23-8448-EEF8CC62A818}"/>
                    </a:ext>
                  </a:extLst>
                </p:cNvPr>
                <p:cNvSpPr/>
                <p:nvPr/>
              </p:nvSpPr>
              <p:spPr bwMode="auto">
                <a:xfrm>
                  <a:off x="5508104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1" name="Oval 113">
                  <a:extLst>
                    <a:ext uri="{FF2B5EF4-FFF2-40B4-BE49-F238E27FC236}">
                      <a16:creationId xmlns:a16="http://schemas.microsoft.com/office/drawing/2014/main" xmlns="" id="{0FAFDAB8-C957-4E80-A0B0-83C0343B0397}"/>
                    </a:ext>
                  </a:extLst>
                </p:cNvPr>
                <p:cNvSpPr/>
                <p:nvPr/>
              </p:nvSpPr>
              <p:spPr bwMode="auto">
                <a:xfrm>
                  <a:off x="5796136" y="2492896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2" name="Oval 114">
                  <a:extLst>
                    <a:ext uri="{FF2B5EF4-FFF2-40B4-BE49-F238E27FC236}">
                      <a16:creationId xmlns:a16="http://schemas.microsoft.com/office/drawing/2014/main" xmlns="" id="{C2103FE5-BC11-4758-A70E-964E7C671DF4}"/>
                    </a:ext>
                  </a:extLst>
                </p:cNvPr>
                <p:cNvSpPr/>
                <p:nvPr/>
              </p:nvSpPr>
              <p:spPr bwMode="auto">
                <a:xfrm>
                  <a:off x="5508104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  <p:sp>
              <p:nvSpPr>
                <p:cNvPr id="43" name="Oval 115">
                  <a:extLst>
                    <a:ext uri="{FF2B5EF4-FFF2-40B4-BE49-F238E27FC236}">
                      <a16:creationId xmlns:a16="http://schemas.microsoft.com/office/drawing/2014/main" xmlns="" id="{EAF6DB51-95F1-402E-B746-E98A2C497538}"/>
                    </a:ext>
                  </a:extLst>
                </p:cNvPr>
                <p:cNvSpPr/>
                <p:nvPr/>
              </p:nvSpPr>
              <p:spPr bwMode="auto">
                <a:xfrm>
                  <a:off x="5796136" y="2780928"/>
                  <a:ext cx="72008" cy="81026"/>
                </a:xfrm>
                <a:prstGeom prst="ellipse">
                  <a:avLst/>
                </a:prstGeom>
                <a:solidFill>
                  <a:srgbClr val="C00000"/>
                </a:solidFill>
                <a:ln w="952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  <a:cs typeface="Geneva" charset="0"/>
                  </a:endParaRPr>
                </a:p>
              </p:txBody>
            </p:sp>
          </p:grpSp>
          <p:cxnSp>
            <p:nvCxnSpPr>
              <p:cNvPr id="34" name="Straight Arrow Connector 106">
                <a:extLst>
                  <a:ext uri="{FF2B5EF4-FFF2-40B4-BE49-F238E27FC236}">
                    <a16:creationId xmlns:a16="http://schemas.microsoft.com/office/drawing/2014/main" xmlns="" id="{FF55EB76-BC6C-4155-927B-26E84DF646DB}"/>
                  </a:ext>
                </a:extLst>
              </p:cNvPr>
              <p:cNvCxnSpPr/>
              <p:nvPr/>
            </p:nvCxnSpPr>
            <p:spPr bwMode="auto">
              <a:xfrm>
                <a:off x="6841604" y="2693286"/>
                <a:ext cx="46940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35" name="Oval 107">
                <a:extLst>
                  <a:ext uri="{FF2B5EF4-FFF2-40B4-BE49-F238E27FC236}">
                    <a16:creationId xmlns:a16="http://schemas.microsoft.com/office/drawing/2014/main" xmlns="" id="{C92CCBA7-4495-4C92-871F-7EA7EE7F3864}"/>
                  </a:ext>
                </a:extLst>
              </p:cNvPr>
              <p:cNvSpPr/>
              <p:nvPr/>
            </p:nvSpPr>
            <p:spPr bwMode="auto">
              <a:xfrm>
                <a:off x="6336196" y="1659522"/>
                <a:ext cx="1010816" cy="1038452"/>
              </a:xfrm>
              <a:prstGeom prst="ellipse">
                <a:avLst/>
              </a:prstGeom>
              <a:noFill/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  <p:cxnSp>
            <p:nvCxnSpPr>
              <p:cNvPr id="36" name="Straight Arrow Connector 108">
                <a:extLst>
                  <a:ext uri="{FF2B5EF4-FFF2-40B4-BE49-F238E27FC236}">
                    <a16:creationId xmlns:a16="http://schemas.microsoft.com/office/drawing/2014/main" xmlns="" id="{50F730B6-87A2-49EB-BFE9-FFFEB3BD5FB5}"/>
                  </a:ext>
                </a:extLst>
              </p:cNvPr>
              <p:cNvCxnSpPr/>
              <p:nvPr/>
            </p:nvCxnSpPr>
            <p:spPr bwMode="auto">
              <a:xfrm flipV="1">
                <a:off x="7347012" y="1659128"/>
                <a:ext cx="0" cy="520506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7" name="Straight Arrow Connector 109">
                <a:extLst>
                  <a:ext uri="{FF2B5EF4-FFF2-40B4-BE49-F238E27FC236}">
                    <a16:creationId xmlns:a16="http://schemas.microsoft.com/office/drawing/2014/main" xmlns="" id="{541F33DE-37AF-438C-9BFA-F283D2D99746}"/>
                  </a:ext>
                </a:extLst>
              </p:cNvPr>
              <p:cNvCxnSpPr/>
              <p:nvPr/>
            </p:nvCxnSpPr>
            <p:spPr bwMode="auto">
              <a:xfrm>
                <a:off x="6327912" y="2175701"/>
                <a:ext cx="2790" cy="510511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110">
                <a:extLst>
                  <a:ext uri="{FF2B5EF4-FFF2-40B4-BE49-F238E27FC236}">
                    <a16:creationId xmlns:a16="http://schemas.microsoft.com/office/drawing/2014/main" xmlns="" id="{C21D8431-254A-4477-83A4-891612E31630}"/>
                  </a:ext>
                </a:extLst>
              </p:cNvPr>
              <p:cNvCxnSpPr/>
              <p:nvPr/>
            </p:nvCxnSpPr>
            <p:spPr bwMode="auto">
              <a:xfrm flipH="1">
                <a:off x="6444208" y="1652091"/>
                <a:ext cx="397396" cy="703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Oval 111">
                <a:extLst>
                  <a:ext uri="{FF2B5EF4-FFF2-40B4-BE49-F238E27FC236}">
                    <a16:creationId xmlns:a16="http://schemas.microsoft.com/office/drawing/2014/main" xmlns="" id="{9185F81D-CB31-4A1C-BA4B-FE4C13231FB6}"/>
                  </a:ext>
                </a:extLst>
              </p:cNvPr>
              <p:cNvSpPr/>
              <p:nvPr/>
            </p:nvSpPr>
            <p:spPr bwMode="auto">
              <a:xfrm>
                <a:off x="6732064" y="2611222"/>
                <a:ext cx="146896" cy="155428"/>
              </a:xfrm>
              <a:prstGeom prst="ellipse">
                <a:avLst/>
              </a:prstGeom>
              <a:solidFill>
                <a:srgbClr val="008000"/>
              </a:solidFill>
              <a:ln w="9525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Geneva" charset="0"/>
                </a:endParaRPr>
              </a:p>
            </p:txBody>
          </p:sp>
        </p:grpSp>
        <p:sp>
          <p:nvSpPr>
            <p:cNvPr id="88" name="TextBox 160">
              <a:extLst>
                <a:ext uri="{FF2B5EF4-FFF2-40B4-BE49-F238E27FC236}">
                  <a16:creationId xmlns:a16="http://schemas.microsoft.com/office/drawing/2014/main" xmlns="" id="{01C8CB4D-DCB7-4163-919B-F01DBA30A686}"/>
                </a:ext>
              </a:extLst>
            </p:cNvPr>
            <p:cNvSpPr txBox="1"/>
            <p:nvPr/>
          </p:nvSpPr>
          <p:spPr>
            <a:xfrm>
              <a:off x="1191504" y="2659677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q</a:t>
              </a:r>
            </a:p>
          </p:txBody>
        </p:sp>
        <p:sp>
          <p:nvSpPr>
            <p:cNvPr id="89" name="TextBox 161">
              <a:extLst>
                <a:ext uri="{FF2B5EF4-FFF2-40B4-BE49-F238E27FC236}">
                  <a16:creationId xmlns:a16="http://schemas.microsoft.com/office/drawing/2014/main" xmlns="" id="{5CC7CCF1-EC4D-49C2-96E7-C8148D048325}"/>
                </a:ext>
              </a:extLst>
            </p:cNvPr>
            <p:cNvSpPr txBox="1"/>
            <p:nvPr/>
          </p:nvSpPr>
          <p:spPr>
            <a:xfrm>
              <a:off x="2452688" y="1313747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B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162">
                  <a:extLst>
                    <a:ext uri="{FF2B5EF4-FFF2-40B4-BE49-F238E27FC236}">
                      <a16:creationId xmlns:a16="http://schemas.microsoft.com/office/drawing/2014/main" xmlns="" id="{A4329978-9ECA-4B0F-B7EC-411A76919308}"/>
                    </a:ext>
                  </a:extLst>
                </p:cNvPr>
                <p:cNvSpPr txBox="1"/>
                <p:nvPr/>
              </p:nvSpPr>
              <p:spPr>
                <a:xfrm>
                  <a:off x="2495423" y="1857538"/>
                  <a:ext cx="1843774" cy="10772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r>
                    <a:rPr lang="en-US" sz="1600" dirty="0"/>
                    <a:t> frecuencia</a:t>
                  </a:r>
                </a:p>
                <a:p>
                  <a:r>
                    <a:rPr lang="en-US" sz="1600" dirty="0"/>
                    <a:t>           ciclotrónica</a:t>
                  </a:r>
                  <a:endParaRPr lang="en-US" sz="1600" i="1" dirty="0">
                    <a:latin typeface="Cambria Math" panose="02040503050406030204" pitchFamily="18" charset="0"/>
                  </a:endParaRPr>
                </a:p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s-ES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a14:m>
                  <a:r>
                    <a:rPr lang="en-US" sz="1600" dirty="0"/>
                    <a:t>: radio de </a:t>
                  </a:r>
                </a:p>
                <a:p>
                  <a:r>
                    <a:rPr lang="en-US" sz="1600" dirty="0"/>
                    <a:t>           Larmor</a:t>
                  </a:r>
                </a:p>
              </p:txBody>
            </p:sp>
          </mc:Choice>
          <mc:Fallback xmlns="">
            <p:sp>
              <p:nvSpPr>
                <p:cNvPr id="90" name="TextBox 162">
                  <a:extLst>
                    <a:ext uri="{FF2B5EF4-FFF2-40B4-BE49-F238E27FC236}">
                      <a16:creationId xmlns:a16="http://schemas.microsoft.com/office/drawing/2014/main" id="{A4329978-9ECA-4B0F-B7EC-411A769193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5423" y="1857538"/>
                  <a:ext cx="1843774" cy="1077218"/>
                </a:xfrm>
                <a:prstGeom prst="rect">
                  <a:avLst/>
                </a:prstGeom>
                <a:blipFill>
                  <a:blip r:embed="rId5"/>
                  <a:stretch>
                    <a:fillRect l="-1320" t="-1705" b="-6818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Group 165">
            <a:extLst>
              <a:ext uri="{FF2B5EF4-FFF2-40B4-BE49-F238E27FC236}">
                <a16:creationId xmlns:a16="http://schemas.microsoft.com/office/drawing/2014/main" xmlns="" id="{31917FD2-0A6E-4F2D-99B3-72204D695AB3}"/>
              </a:ext>
            </a:extLst>
          </p:cNvPr>
          <p:cNvGrpSpPr/>
          <p:nvPr/>
        </p:nvGrpSpPr>
        <p:grpSpPr>
          <a:xfrm>
            <a:off x="4283968" y="1211896"/>
            <a:ext cx="4752527" cy="2371092"/>
            <a:chOff x="4283968" y="1211896"/>
            <a:chExt cx="4752527" cy="2371092"/>
          </a:xfrm>
        </p:grpSpPr>
        <p:grpSp>
          <p:nvGrpSpPr>
            <p:cNvPr id="92" name="Grupo 3">
              <a:extLst>
                <a:ext uri="{FF2B5EF4-FFF2-40B4-BE49-F238E27FC236}">
                  <a16:creationId xmlns:a16="http://schemas.microsoft.com/office/drawing/2014/main" xmlns="" id="{B89961F3-98A4-4B5D-BB8A-47C7E83312DF}"/>
                </a:ext>
              </a:extLst>
            </p:cNvPr>
            <p:cNvGrpSpPr/>
            <p:nvPr/>
          </p:nvGrpSpPr>
          <p:grpSpPr>
            <a:xfrm>
              <a:off x="4724539" y="1211896"/>
              <a:ext cx="4311956" cy="2027307"/>
              <a:chOff x="755576" y="2420888"/>
              <a:chExt cx="7776865" cy="1957490"/>
            </a:xfrm>
          </p:grpSpPr>
          <p:sp>
            <p:nvSpPr>
              <p:cNvPr id="95" name="CuadroTexto 34">
                <a:extLst>
                  <a:ext uri="{FF2B5EF4-FFF2-40B4-BE49-F238E27FC236}">
                    <a16:creationId xmlns:a16="http://schemas.microsoft.com/office/drawing/2014/main" xmlns="" id="{7129F3B4-20D6-479C-B7FA-BA2D4BA4836D}"/>
                  </a:ext>
                </a:extLst>
              </p:cNvPr>
              <p:cNvSpPr txBox="1"/>
              <p:nvPr/>
            </p:nvSpPr>
            <p:spPr>
              <a:xfrm>
                <a:off x="770950" y="2729044"/>
                <a:ext cx="7761491" cy="164933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s-ES" sz="1400" dirty="0"/>
                  <a:t>R. </a:t>
                </a:r>
                <a:r>
                  <a:rPr lang="es-ES" sz="1400" dirty="0" err="1"/>
                  <a:t>Landshoff</a:t>
                </a:r>
                <a:r>
                  <a:rPr lang="es-ES" sz="1400" dirty="0"/>
                  <a:t>, “</a:t>
                </a:r>
                <a:r>
                  <a:rPr lang="es-ES" sz="1400" dirty="0" err="1"/>
                  <a:t>Transport</a:t>
                </a:r>
                <a:r>
                  <a:rPr lang="es-ES" sz="1400" dirty="0"/>
                  <a:t> </a:t>
                </a:r>
                <a:r>
                  <a:rPr lang="es-ES" sz="1400" dirty="0" err="1"/>
                  <a:t>phenomena</a:t>
                </a:r>
                <a:r>
                  <a:rPr lang="es-ES" sz="1400" dirty="0"/>
                  <a:t> in a </a:t>
                </a:r>
                <a:r>
                  <a:rPr lang="es-ES" sz="1400" dirty="0" err="1"/>
                  <a:t>completely</a:t>
                </a:r>
                <a:r>
                  <a:rPr lang="es-ES" sz="1400" dirty="0"/>
                  <a:t> </a:t>
                </a:r>
                <a:r>
                  <a:rPr lang="es-ES" sz="1400" dirty="0" err="1"/>
                  <a:t>ionized</a:t>
                </a:r>
                <a:r>
                  <a:rPr lang="es-ES" sz="1400" dirty="0"/>
                  <a:t> gas in </a:t>
                </a:r>
                <a:r>
                  <a:rPr lang="es-ES" sz="1400" dirty="0" err="1"/>
                  <a:t>presence</a:t>
                </a:r>
                <a:r>
                  <a:rPr lang="es-ES" sz="1400" dirty="0"/>
                  <a:t> of a </a:t>
                </a:r>
                <a:r>
                  <a:rPr lang="es-ES" sz="1400" dirty="0" err="1"/>
                  <a:t>magnetic</a:t>
                </a:r>
                <a:r>
                  <a:rPr lang="es-ES" sz="1400" dirty="0"/>
                  <a:t> </a:t>
                </a:r>
                <a:r>
                  <a:rPr lang="es-ES" sz="1400" dirty="0" err="1"/>
                  <a:t>field</a:t>
                </a:r>
                <a:r>
                  <a:rPr lang="es-ES" sz="1400" dirty="0"/>
                  <a:t>”, </a:t>
                </a:r>
                <a:r>
                  <a:rPr lang="es-ES" sz="1400" dirty="0" err="1"/>
                  <a:t>Phys</a:t>
                </a:r>
                <a:r>
                  <a:rPr lang="es-ES" sz="1400" dirty="0"/>
                  <a:t>. Rev. (1949).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s-ES" sz="1400" dirty="0"/>
                  <a:t>S.I. </a:t>
                </a:r>
                <a:r>
                  <a:rPr lang="es-ES" sz="1400" dirty="0" err="1"/>
                  <a:t>Braginskii</a:t>
                </a:r>
                <a:r>
                  <a:rPr lang="es-ES" sz="1400" dirty="0"/>
                  <a:t>, “</a:t>
                </a:r>
                <a:r>
                  <a:rPr lang="es-ES" sz="1400" dirty="0" err="1"/>
                  <a:t>Transport</a:t>
                </a:r>
                <a:r>
                  <a:rPr lang="es-ES" sz="1400" dirty="0"/>
                  <a:t> </a:t>
                </a:r>
                <a:r>
                  <a:rPr lang="es-ES" sz="1400" dirty="0" err="1"/>
                  <a:t>processes</a:t>
                </a:r>
                <a:r>
                  <a:rPr lang="es-ES" sz="1400" dirty="0"/>
                  <a:t> in a plasma”, Rev. Plasma </a:t>
                </a:r>
                <a:r>
                  <a:rPr lang="es-ES" sz="1400" dirty="0" err="1"/>
                  <a:t>Phys</a:t>
                </a:r>
                <a:r>
                  <a:rPr lang="es-ES" sz="1400" dirty="0"/>
                  <a:t>. (1965)</a:t>
                </a:r>
              </a:p>
            </p:txBody>
          </p:sp>
          <p:sp>
            <p:nvSpPr>
              <p:cNvPr id="96" name="CuadroTexto 19">
                <a:extLst>
                  <a:ext uri="{FF2B5EF4-FFF2-40B4-BE49-F238E27FC236}">
                    <a16:creationId xmlns:a16="http://schemas.microsoft.com/office/drawing/2014/main" xmlns="" id="{71E6D6A2-458F-4F8C-B696-D363AF1C93AB}"/>
                  </a:ext>
                </a:extLst>
              </p:cNvPr>
              <p:cNvSpPr txBox="1"/>
              <p:nvPr/>
            </p:nvSpPr>
            <p:spPr>
              <a:xfrm>
                <a:off x="755576" y="2420888"/>
                <a:ext cx="7776864" cy="3077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s-ES" sz="1400" dirty="0"/>
                  <a:t>Reducción conducción térmica</a:t>
                </a:r>
              </a:p>
            </p:txBody>
          </p:sp>
        </p:grpSp>
        <p:graphicFrame>
          <p:nvGraphicFramePr>
            <p:cNvPr id="93" name="Objeto 74">
              <a:extLst>
                <a:ext uri="{FF2B5EF4-FFF2-40B4-BE49-F238E27FC236}">
                  <a16:creationId xmlns:a16="http://schemas.microsoft.com/office/drawing/2014/main" xmlns="" id="{8CC4BC74-60C3-4998-ACAA-A95F35D6C65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5403976"/>
                </p:ext>
              </p:extLst>
            </p:nvPr>
          </p:nvGraphicFramePr>
          <p:xfrm>
            <a:off x="7812360" y="3246438"/>
            <a:ext cx="1212850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2" name="Equation" r:id="rId6" imgW="736560" imgH="203040" progId="Equation.DSMT4">
                    <p:embed/>
                  </p:oleObj>
                </mc:Choice>
                <mc:Fallback>
                  <p:oleObj name="Equation" r:id="rId6" imgW="736560" imgH="203040" progId="Equation.DSMT4">
                    <p:embed/>
                    <p:pic>
                      <p:nvPicPr>
                        <p:cNvPr id="164" name="Objeto 74">
                          <a:extLst>
                            <a:ext uri="{FF2B5EF4-FFF2-40B4-BE49-F238E27FC236}">
                              <a16:creationId xmlns:a16="http://schemas.microsoft.com/office/drawing/2014/main" xmlns="" id="{7BDB089F-FE4B-4FA6-B006-8C595EE289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812360" y="3246438"/>
                          <a:ext cx="1212850" cy="336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" name="TextBox 164">
              <a:extLst>
                <a:ext uri="{FF2B5EF4-FFF2-40B4-BE49-F238E27FC236}">
                  <a16:creationId xmlns:a16="http://schemas.microsoft.com/office/drawing/2014/main" xmlns="" id="{2A9D51B1-B6E2-43DE-ABE0-872882564E2A}"/>
                </a:ext>
              </a:extLst>
            </p:cNvPr>
            <p:cNvSpPr txBox="1"/>
            <p:nvPr/>
          </p:nvSpPr>
          <p:spPr>
            <a:xfrm>
              <a:off x="4283968" y="3259972"/>
              <a:ext cx="35670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Para </a:t>
              </a:r>
              <a:r>
                <a:rPr lang="en-US" sz="1400" dirty="0" err="1"/>
                <a:t>reducción</a:t>
              </a:r>
              <a:r>
                <a:rPr lang="en-US" sz="1400" dirty="0"/>
                <a:t> de </a:t>
              </a:r>
              <a:r>
                <a:rPr lang="en-US" sz="1400" dirty="0" err="1"/>
                <a:t>conducción</a:t>
              </a:r>
              <a:r>
                <a:rPr lang="en-US" sz="1400" dirty="0"/>
                <a:t> </a:t>
              </a:r>
              <a:r>
                <a:rPr lang="en-US" sz="1400" dirty="0" err="1"/>
                <a:t>térmica</a:t>
              </a:r>
              <a:r>
                <a:rPr lang="en-US" sz="1400" dirty="0"/>
                <a:t>:</a:t>
              </a:r>
            </a:p>
          </p:txBody>
        </p:sp>
      </p:grpSp>
      <p:grpSp>
        <p:nvGrpSpPr>
          <p:cNvPr id="97" name="Group 168">
            <a:extLst>
              <a:ext uri="{FF2B5EF4-FFF2-40B4-BE49-F238E27FC236}">
                <a16:creationId xmlns:a16="http://schemas.microsoft.com/office/drawing/2014/main" xmlns="" id="{B6457008-D3E7-4CE0-B738-4C8ADC6057B7}"/>
              </a:ext>
            </a:extLst>
          </p:cNvPr>
          <p:cNvGrpSpPr/>
          <p:nvPr/>
        </p:nvGrpSpPr>
        <p:grpSpPr>
          <a:xfrm>
            <a:off x="35496" y="3698129"/>
            <a:ext cx="4468242" cy="2755059"/>
            <a:chOff x="35496" y="3698129"/>
            <a:chExt cx="4468242" cy="2755059"/>
          </a:xfrm>
        </p:grpSpPr>
        <p:grpSp>
          <p:nvGrpSpPr>
            <p:cNvPr id="98" name="Grupo 3">
              <a:extLst>
                <a:ext uri="{FF2B5EF4-FFF2-40B4-BE49-F238E27FC236}">
                  <a16:creationId xmlns:a16="http://schemas.microsoft.com/office/drawing/2014/main" xmlns="" id="{DAF760E4-BC15-484C-BD55-BC18971594DE}"/>
                </a:ext>
              </a:extLst>
            </p:cNvPr>
            <p:cNvGrpSpPr/>
            <p:nvPr/>
          </p:nvGrpSpPr>
          <p:grpSpPr>
            <a:xfrm>
              <a:off x="186478" y="3698129"/>
              <a:ext cx="4311956" cy="2350473"/>
              <a:chOff x="755576" y="2420887"/>
              <a:chExt cx="7776865" cy="2269528"/>
            </a:xfrm>
          </p:grpSpPr>
          <p:sp>
            <p:nvSpPr>
              <p:cNvPr id="101" name="CuadroTexto 34">
                <a:extLst>
                  <a:ext uri="{FF2B5EF4-FFF2-40B4-BE49-F238E27FC236}">
                    <a16:creationId xmlns:a16="http://schemas.microsoft.com/office/drawing/2014/main" xmlns="" id="{0CEE3BC1-52C1-4C50-BDE4-69DEF3703D14}"/>
                  </a:ext>
                </a:extLst>
              </p:cNvPr>
              <p:cNvSpPr txBox="1"/>
              <p:nvPr/>
            </p:nvSpPr>
            <p:spPr>
              <a:xfrm>
                <a:off x="770950" y="2729044"/>
                <a:ext cx="7761491" cy="196137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s-ES" sz="1400" dirty="0"/>
                  <a:t>O.N. </a:t>
                </a:r>
                <a:r>
                  <a:rPr lang="es-ES" sz="1400" dirty="0" err="1"/>
                  <a:t>Krokhin</a:t>
                </a:r>
                <a:r>
                  <a:rPr lang="es-ES" sz="1400" dirty="0"/>
                  <a:t>, V.B. </a:t>
                </a:r>
                <a:r>
                  <a:rPr lang="es-ES" sz="1400" dirty="0" err="1"/>
                  <a:t>Rozanov</a:t>
                </a:r>
                <a:r>
                  <a:rPr lang="es-ES" sz="1400" dirty="0"/>
                  <a:t>, “Escape of </a:t>
                </a:r>
                <a:r>
                  <a:rPr lang="es-ES" sz="1400" dirty="0" err="1"/>
                  <a:t>alpha</a:t>
                </a:r>
                <a:r>
                  <a:rPr lang="es-ES" sz="1400" dirty="0"/>
                  <a:t> </a:t>
                </a:r>
                <a:r>
                  <a:rPr lang="es-ES" sz="1400" dirty="0" err="1"/>
                  <a:t>particles</a:t>
                </a:r>
                <a:r>
                  <a:rPr lang="es-ES" sz="1400" dirty="0"/>
                  <a:t> </a:t>
                </a:r>
                <a:r>
                  <a:rPr lang="es-ES" sz="1400" dirty="0" err="1"/>
                  <a:t>from</a:t>
                </a:r>
                <a:r>
                  <a:rPr lang="es-ES" sz="1400" dirty="0"/>
                  <a:t> a laser-pulse-</a:t>
                </a:r>
                <a:r>
                  <a:rPr lang="es-ES" sz="1400" dirty="0" err="1"/>
                  <a:t>initiated</a:t>
                </a:r>
                <a:r>
                  <a:rPr lang="es-ES" sz="1400" dirty="0"/>
                  <a:t> termonuclear </a:t>
                </a:r>
                <a:r>
                  <a:rPr lang="es-ES" sz="1400" dirty="0" err="1"/>
                  <a:t>reaction</a:t>
                </a:r>
                <a:r>
                  <a:rPr lang="es-ES" sz="1400" dirty="0"/>
                  <a:t>”, </a:t>
                </a:r>
                <a:r>
                  <a:rPr lang="es-ES" sz="1400" dirty="0" err="1"/>
                  <a:t>Sov</a:t>
                </a:r>
                <a:r>
                  <a:rPr lang="es-ES" sz="1400" dirty="0"/>
                  <a:t>. J. </a:t>
                </a:r>
                <a:r>
                  <a:rPr lang="es-ES" sz="1400" dirty="0" err="1"/>
                  <a:t>Qu</a:t>
                </a:r>
                <a:r>
                  <a:rPr lang="es-ES" sz="1400" dirty="0"/>
                  <a:t>. </a:t>
                </a:r>
                <a:r>
                  <a:rPr lang="es-ES" sz="1400" dirty="0" err="1"/>
                  <a:t>Elec</a:t>
                </a:r>
                <a:r>
                  <a:rPr lang="es-ES" sz="1400" dirty="0"/>
                  <a:t>. (1973)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s-ES" sz="1400" dirty="0"/>
                  <a:t>M. M. </a:t>
                </a:r>
                <a:r>
                  <a:rPr lang="es-ES" sz="1400" dirty="0" err="1"/>
                  <a:t>Basko</a:t>
                </a:r>
                <a:r>
                  <a:rPr lang="es-ES" sz="1400" dirty="0"/>
                  <a:t>, A. J. </a:t>
                </a:r>
                <a:r>
                  <a:rPr lang="es-ES" sz="1400" dirty="0" err="1"/>
                  <a:t>Kemp</a:t>
                </a:r>
                <a:r>
                  <a:rPr lang="es-ES" sz="1400" dirty="0"/>
                  <a:t>, J. Meyer-ter-</a:t>
                </a:r>
                <a:r>
                  <a:rPr lang="es-ES" sz="1400" dirty="0" err="1"/>
                  <a:t>Vehn</a:t>
                </a:r>
                <a:r>
                  <a:rPr lang="es-ES" sz="1400" dirty="0"/>
                  <a:t>, “</a:t>
                </a:r>
                <a:r>
                  <a:rPr lang="es-ES" sz="1400" dirty="0" err="1"/>
                  <a:t>Ignition</a:t>
                </a:r>
                <a:r>
                  <a:rPr lang="es-ES" sz="1400" dirty="0"/>
                  <a:t> </a:t>
                </a:r>
                <a:r>
                  <a:rPr lang="es-ES" sz="1400" dirty="0" err="1"/>
                  <a:t>conditions</a:t>
                </a:r>
                <a:r>
                  <a:rPr lang="es-ES" sz="1400" dirty="0"/>
                  <a:t> </a:t>
                </a:r>
                <a:r>
                  <a:rPr lang="es-ES" sz="1400" dirty="0" err="1"/>
                  <a:t>for</a:t>
                </a:r>
                <a:r>
                  <a:rPr lang="es-ES" sz="1400" dirty="0"/>
                  <a:t> </a:t>
                </a:r>
                <a:r>
                  <a:rPr lang="es-ES" sz="1400" dirty="0" err="1"/>
                  <a:t>magnetized</a:t>
                </a:r>
                <a:r>
                  <a:rPr lang="es-ES" sz="1400" dirty="0"/>
                  <a:t> target fusión in </a:t>
                </a:r>
                <a:r>
                  <a:rPr lang="es-ES" sz="1400" dirty="0" err="1"/>
                  <a:t>cylindrical</a:t>
                </a:r>
                <a:r>
                  <a:rPr lang="es-ES" sz="1400" dirty="0"/>
                  <a:t> </a:t>
                </a:r>
                <a:r>
                  <a:rPr lang="es-ES" sz="1400" dirty="0" err="1"/>
                  <a:t>geometry</a:t>
                </a:r>
                <a:r>
                  <a:rPr lang="es-ES" sz="1400" dirty="0"/>
                  <a:t>”. </a:t>
                </a:r>
                <a:r>
                  <a:rPr lang="es-ES" sz="1400" dirty="0" err="1"/>
                  <a:t>Nucl</a:t>
                </a:r>
                <a:r>
                  <a:rPr lang="es-ES" sz="1400" dirty="0"/>
                  <a:t>. </a:t>
                </a:r>
                <a:r>
                  <a:rPr lang="es-ES" sz="1400" dirty="0" err="1"/>
                  <a:t>Fusion</a:t>
                </a:r>
                <a:r>
                  <a:rPr lang="es-ES" sz="1400" dirty="0"/>
                  <a:t> (2000)</a:t>
                </a:r>
              </a:p>
            </p:txBody>
          </p:sp>
          <p:sp>
            <p:nvSpPr>
              <p:cNvPr id="102" name="CuadroTexto 19">
                <a:extLst>
                  <a:ext uri="{FF2B5EF4-FFF2-40B4-BE49-F238E27FC236}">
                    <a16:creationId xmlns:a16="http://schemas.microsoft.com/office/drawing/2014/main" xmlns="" id="{3054E525-2652-4C8B-81B2-6CA13EC919B1}"/>
                  </a:ext>
                </a:extLst>
              </p:cNvPr>
              <p:cNvSpPr txBox="1"/>
              <p:nvPr/>
            </p:nvSpPr>
            <p:spPr>
              <a:xfrm>
                <a:off x="755576" y="2420887"/>
                <a:ext cx="7776863" cy="3077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es-ES" sz="1400" dirty="0"/>
                  <a:t>Favorece deposición partículas </a:t>
                </a:r>
                <a:r>
                  <a:rPr lang="es-ES" sz="1400" dirty="0" err="1"/>
                  <a:t>alpha</a:t>
                </a:r>
                <a:endParaRPr lang="es-ES" sz="1400" dirty="0"/>
              </a:p>
            </p:txBody>
          </p:sp>
        </p:grpSp>
        <p:graphicFrame>
          <p:nvGraphicFramePr>
            <p:cNvPr id="99" name="Objeto 74">
              <a:extLst>
                <a:ext uri="{FF2B5EF4-FFF2-40B4-BE49-F238E27FC236}">
                  <a16:creationId xmlns:a16="http://schemas.microsoft.com/office/drawing/2014/main" xmlns="" id="{B3A4B251-D30B-4BA9-BA41-ADA3139FEA2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797175"/>
                </p:ext>
              </p:extLst>
            </p:nvPr>
          </p:nvGraphicFramePr>
          <p:xfrm>
            <a:off x="3835400" y="6116638"/>
            <a:ext cx="668338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3" name="Equation" r:id="rId8" imgW="406080" imgH="203040" progId="Equation.DSMT4">
                    <p:embed/>
                  </p:oleObj>
                </mc:Choice>
                <mc:Fallback>
                  <p:oleObj name="Equation" r:id="rId8" imgW="406080" imgH="203040" progId="Equation.DSMT4">
                    <p:embed/>
                    <p:pic>
                      <p:nvPicPr>
                        <p:cNvPr id="167" name="Objeto 74">
                          <a:extLst>
                            <a:ext uri="{FF2B5EF4-FFF2-40B4-BE49-F238E27FC236}">
                              <a16:creationId xmlns:a16="http://schemas.microsoft.com/office/drawing/2014/main" xmlns="" id="{7BDB089F-FE4B-4FA6-B006-8C595EE289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835400" y="6116638"/>
                          <a:ext cx="668338" cy="336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0" name="TextBox 167">
              <a:extLst>
                <a:ext uri="{FF2B5EF4-FFF2-40B4-BE49-F238E27FC236}">
                  <a16:creationId xmlns:a16="http://schemas.microsoft.com/office/drawing/2014/main" xmlns="" id="{E381BA6A-A50D-4EE0-8380-243531DFEEA2}"/>
                </a:ext>
              </a:extLst>
            </p:cNvPr>
            <p:cNvSpPr txBox="1"/>
            <p:nvPr/>
          </p:nvSpPr>
          <p:spPr>
            <a:xfrm>
              <a:off x="35496" y="6145411"/>
              <a:ext cx="40046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/>
                <a:t>Para mayor </a:t>
              </a:r>
              <a:r>
                <a:rPr lang="en-US" sz="1400" dirty="0" err="1"/>
                <a:t>deposición</a:t>
              </a:r>
              <a:r>
                <a:rPr lang="en-US" sz="1400" dirty="0"/>
                <a:t> de </a:t>
              </a:r>
              <a:r>
                <a:rPr lang="en-US" sz="1400" dirty="0" err="1"/>
                <a:t>partículas</a:t>
              </a:r>
              <a:r>
                <a:rPr lang="en-US" sz="1400" dirty="0"/>
                <a:t> alpha: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080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37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Slide Number Placeholder 3">
            <a:extLst>
              <a:ext uri="{FF2B5EF4-FFF2-40B4-BE49-F238E27FC236}">
                <a16:creationId xmlns:a16="http://schemas.microsoft.com/office/drawing/2014/main" xmlns="" id="{B811DF59-D248-44CA-BCF0-27FFCFFDE874}"/>
              </a:ext>
            </a:extLst>
          </p:cNvPr>
          <p:cNvSpPr txBox="1">
            <a:spLocks/>
          </p:cNvSpPr>
          <p:nvPr/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 Narrow" panose="020B0606020202030204" pitchFamily="34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ED75C898-8AAB-4E22-80B1-F188FB7DCA4B}" type="slidenum">
              <a:rPr lang="es-ES_tradnl" altLang="es-ES" smtClean="0"/>
              <a:pPr>
                <a:defRPr/>
              </a:pPr>
              <a:t>37</a:t>
            </a:fld>
            <a:endParaRPr lang="es-ES_tradnl" altLang="es-ES"/>
          </a:p>
        </p:txBody>
      </p:sp>
      <p:sp>
        <p:nvSpPr>
          <p:cNvPr id="104" name="CuadroTexto 11">
            <a:extLst>
              <a:ext uri="{FF2B5EF4-FFF2-40B4-BE49-F238E27FC236}">
                <a16:creationId xmlns:a16="http://schemas.microsoft.com/office/drawing/2014/main" xmlns="" id="{5C9A1235-35BA-4E3F-8D50-0F87596AECC8}"/>
              </a:ext>
            </a:extLst>
          </p:cNvPr>
          <p:cNvSpPr txBox="1"/>
          <p:nvPr/>
        </p:nvSpPr>
        <p:spPr>
          <a:xfrm>
            <a:off x="395536" y="764704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dirty="0" err="1"/>
              <a:t>MagLIF</a:t>
            </a:r>
            <a:r>
              <a:rPr lang="es-ES" sz="2000" b="1" dirty="0"/>
              <a:t>: </a:t>
            </a:r>
            <a:r>
              <a:rPr lang="es-ES" sz="2000" b="1" dirty="0" err="1"/>
              <a:t>Magnetized</a:t>
            </a:r>
            <a:r>
              <a:rPr lang="es-ES" sz="2000" b="1" dirty="0"/>
              <a:t> </a:t>
            </a:r>
            <a:r>
              <a:rPr lang="es-ES" sz="2000" b="1" dirty="0" err="1"/>
              <a:t>Liner</a:t>
            </a:r>
            <a:r>
              <a:rPr lang="es-ES" sz="2000" b="1" dirty="0"/>
              <a:t> </a:t>
            </a:r>
            <a:r>
              <a:rPr lang="es-ES" sz="2000" b="1" dirty="0" err="1"/>
              <a:t>Intertial</a:t>
            </a:r>
            <a:r>
              <a:rPr lang="es-ES" sz="2000" b="1" dirty="0"/>
              <a:t> </a:t>
            </a:r>
            <a:r>
              <a:rPr lang="es-ES" sz="2000" b="1" dirty="0" err="1"/>
              <a:t>Fusion</a:t>
            </a:r>
            <a:endParaRPr lang="es-ES" sz="2000" b="1" dirty="0"/>
          </a:p>
        </p:txBody>
      </p:sp>
      <p:grpSp>
        <p:nvGrpSpPr>
          <p:cNvPr id="105" name="Grupo 3">
            <a:extLst>
              <a:ext uri="{FF2B5EF4-FFF2-40B4-BE49-F238E27FC236}">
                <a16:creationId xmlns:a16="http://schemas.microsoft.com/office/drawing/2014/main" xmlns="" id="{46F08480-A1FE-4EC7-95D8-96E66F40D4A7}"/>
              </a:ext>
            </a:extLst>
          </p:cNvPr>
          <p:cNvGrpSpPr/>
          <p:nvPr/>
        </p:nvGrpSpPr>
        <p:grpSpPr>
          <a:xfrm>
            <a:off x="4716016" y="1397082"/>
            <a:ext cx="4311956" cy="1704143"/>
            <a:chOff x="755576" y="2420887"/>
            <a:chExt cx="7776865" cy="1645456"/>
          </a:xfrm>
        </p:grpSpPr>
        <p:sp>
          <p:nvSpPr>
            <p:cNvPr id="106" name="CuadroTexto 34">
              <a:extLst>
                <a:ext uri="{FF2B5EF4-FFF2-40B4-BE49-F238E27FC236}">
                  <a16:creationId xmlns:a16="http://schemas.microsoft.com/office/drawing/2014/main" xmlns="" id="{74E5936B-96B4-4B66-86FC-6E1BC9B15AC8}"/>
                </a:ext>
              </a:extLst>
            </p:cNvPr>
            <p:cNvSpPr txBox="1"/>
            <p:nvPr/>
          </p:nvSpPr>
          <p:spPr>
            <a:xfrm>
              <a:off x="770950" y="2729044"/>
              <a:ext cx="7761491" cy="13372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S.A. </a:t>
              </a:r>
              <a:r>
                <a:rPr lang="es-ES" sz="1400" dirty="0" err="1"/>
                <a:t>Slutz</a:t>
              </a:r>
              <a:r>
                <a:rPr lang="es-ES" sz="1400" dirty="0"/>
                <a:t> </a:t>
              </a:r>
              <a:r>
                <a:rPr lang="es-ES" sz="1400" i="1" dirty="0"/>
                <a:t>et al.</a:t>
              </a:r>
              <a:r>
                <a:rPr lang="es-ES" sz="1400" dirty="0"/>
                <a:t>, “</a:t>
              </a:r>
              <a:r>
                <a:rPr lang="es-ES" sz="1400" dirty="0" err="1"/>
                <a:t>Pulsed-power-driven</a:t>
              </a:r>
              <a:r>
                <a:rPr lang="es-ES" sz="1400" dirty="0"/>
                <a:t> </a:t>
              </a:r>
              <a:r>
                <a:rPr lang="es-ES" sz="1400" dirty="0" err="1"/>
                <a:t>cylindrical</a:t>
              </a:r>
              <a:r>
                <a:rPr lang="es-ES" sz="1400" dirty="0"/>
                <a:t> </a:t>
              </a:r>
              <a:r>
                <a:rPr lang="es-ES" sz="1400" dirty="0" err="1"/>
                <a:t>liner</a:t>
              </a:r>
              <a:r>
                <a:rPr lang="es-ES" sz="1400" dirty="0"/>
                <a:t> </a:t>
              </a:r>
              <a:r>
                <a:rPr lang="es-ES" sz="1400" dirty="0" err="1"/>
                <a:t>implosions</a:t>
              </a:r>
              <a:r>
                <a:rPr lang="es-ES" sz="1400" dirty="0"/>
                <a:t> of laser </a:t>
              </a:r>
              <a:r>
                <a:rPr lang="es-ES" sz="1400" dirty="0" err="1"/>
                <a:t>preheated</a:t>
              </a:r>
              <a:r>
                <a:rPr lang="es-ES" sz="1400" dirty="0"/>
                <a:t> fuel </a:t>
              </a:r>
              <a:r>
                <a:rPr lang="es-ES" sz="1400" dirty="0" err="1"/>
                <a:t>magnetized</a:t>
              </a:r>
              <a:r>
                <a:rPr lang="es-ES" sz="1400" dirty="0"/>
                <a:t> </a:t>
              </a:r>
              <a:r>
                <a:rPr lang="es-ES" sz="1400" dirty="0" err="1"/>
                <a:t>with</a:t>
              </a:r>
              <a:r>
                <a:rPr lang="es-ES" sz="1400" dirty="0"/>
                <a:t> </a:t>
              </a:r>
              <a:r>
                <a:rPr lang="es-ES" sz="1400" dirty="0" err="1"/>
                <a:t>an</a:t>
              </a:r>
              <a:r>
                <a:rPr lang="es-ES" sz="1400" dirty="0"/>
                <a:t> axial </a:t>
              </a:r>
              <a:r>
                <a:rPr lang="es-ES" sz="1400" dirty="0" err="1"/>
                <a:t>field</a:t>
              </a:r>
              <a:r>
                <a:rPr lang="es-ES" sz="1400" dirty="0"/>
                <a:t>”, </a:t>
              </a:r>
              <a:r>
                <a:rPr lang="es-ES" sz="1400" dirty="0" err="1"/>
                <a:t>Phys</a:t>
              </a:r>
              <a:r>
                <a:rPr lang="es-ES" sz="1400" dirty="0"/>
                <a:t>. Plasmas (2010)</a:t>
              </a:r>
            </a:p>
          </p:txBody>
        </p:sp>
        <p:sp>
          <p:nvSpPr>
            <p:cNvPr id="107" name="CuadroTexto 19">
              <a:extLst>
                <a:ext uri="{FF2B5EF4-FFF2-40B4-BE49-F238E27FC236}">
                  <a16:creationId xmlns:a16="http://schemas.microsoft.com/office/drawing/2014/main" xmlns="" id="{CDA1D69A-34EE-4245-913C-0DB92517745E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Artículo semilla</a:t>
              </a:r>
            </a:p>
          </p:txBody>
        </p:sp>
      </p:grpSp>
      <p:grpSp>
        <p:nvGrpSpPr>
          <p:cNvPr id="108" name="Group 8">
            <a:extLst>
              <a:ext uri="{FF2B5EF4-FFF2-40B4-BE49-F238E27FC236}">
                <a16:creationId xmlns:a16="http://schemas.microsoft.com/office/drawing/2014/main" xmlns="" id="{E4D4CB2E-6627-4D24-85BF-FB777694BBE7}"/>
              </a:ext>
            </a:extLst>
          </p:cNvPr>
          <p:cNvGrpSpPr/>
          <p:nvPr/>
        </p:nvGrpSpPr>
        <p:grpSpPr>
          <a:xfrm>
            <a:off x="567197" y="3131165"/>
            <a:ext cx="3572755" cy="3356984"/>
            <a:chOff x="2641362" y="1065305"/>
            <a:chExt cx="2392138" cy="3303725"/>
          </a:xfrm>
        </p:grpSpPr>
        <p:sp>
          <p:nvSpPr>
            <p:cNvPr id="109" name="Rectangle 51">
              <a:extLst>
                <a:ext uri="{FF2B5EF4-FFF2-40B4-BE49-F238E27FC236}">
                  <a16:creationId xmlns:a16="http://schemas.microsoft.com/office/drawing/2014/main" xmlns="" id="{E480DA67-ADF2-4EA5-82C6-3F845B80AAC5}"/>
                </a:ext>
              </a:extLst>
            </p:cNvPr>
            <p:cNvSpPr/>
            <p:nvPr/>
          </p:nvSpPr>
          <p:spPr>
            <a:xfrm>
              <a:off x="3917537" y="2594818"/>
              <a:ext cx="484993" cy="224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chemeClr val="accent6">
                      <a:lumMod val="75000"/>
                    </a:schemeClr>
                  </a:solidFill>
                </a:rPr>
                <a:t>Vi</a:t>
              </a:r>
              <a:endParaRPr lang="en-US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0" name="Oval 25">
              <a:extLst>
                <a:ext uri="{FF2B5EF4-FFF2-40B4-BE49-F238E27FC236}">
                  <a16:creationId xmlns:a16="http://schemas.microsoft.com/office/drawing/2014/main" xmlns="" id="{CA296842-CA89-4A14-A684-48BEA039C776}"/>
                </a:ext>
              </a:extLst>
            </p:cNvPr>
            <p:cNvSpPr/>
            <p:nvPr/>
          </p:nvSpPr>
          <p:spPr>
            <a:xfrm>
              <a:off x="2643591" y="3479639"/>
              <a:ext cx="1782968" cy="729338"/>
            </a:xfrm>
            <a:prstGeom prst="ellips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11" name="Rectangle 26">
              <a:extLst>
                <a:ext uri="{FF2B5EF4-FFF2-40B4-BE49-F238E27FC236}">
                  <a16:creationId xmlns:a16="http://schemas.microsoft.com/office/drawing/2014/main" xmlns="" id="{2479CBD8-A9AC-41B5-A96D-0CBA4171A78D}"/>
                </a:ext>
              </a:extLst>
            </p:cNvPr>
            <p:cNvSpPr/>
            <p:nvPr/>
          </p:nvSpPr>
          <p:spPr>
            <a:xfrm>
              <a:off x="2673687" y="2961441"/>
              <a:ext cx="1731104" cy="8875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49">
              <a:extLst>
                <a:ext uri="{FF2B5EF4-FFF2-40B4-BE49-F238E27FC236}">
                  <a16:creationId xmlns:a16="http://schemas.microsoft.com/office/drawing/2014/main" xmlns="" id="{86CAAB39-EF53-4DEC-83A8-F6405D839C74}"/>
                </a:ext>
              </a:extLst>
            </p:cNvPr>
            <p:cNvSpPr/>
            <p:nvPr/>
          </p:nvSpPr>
          <p:spPr>
            <a:xfrm>
              <a:off x="4254528" y="1689433"/>
              <a:ext cx="179967" cy="21179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41">
              <a:extLst>
                <a:ext uri="{FF2B5EF4-FFF2-40B4-BE49-F238E27FC236}">
                  <a16:creationId xmlns:a16="http://schemas.microsoft.com/office/drawing/2014/main" xmlns="" id="{2F8694AF-07AC-4707-B27E-A3C01984D2AE}"/>
                </a:ext>
              </a:extLst>
            </p:cNvPr>
            <p:cNvSpPr/>
            <p:nvPr/>
          </p:nvSpPr>
          <p:spPr>
            <a:xfrm>
              <a:off x="2665942" y="2584819"/>
              <a:ext cx="484993" cy="224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chemeClr val="accent6">
                      <a:lumMod val="75000"/>
                    </a:schemeClr>
                  </a:solidFill>
                </a:rPr>
                <a:t>Vi</a:t>
              </a:r>
              <a:endParaRPr lang="en-US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4" name="Rectangle 7">
              <a:extLst>
                <a:ext uri="{FF2B5EF4-FFF2-40B4-BE49-F238E27FC236}">
                  <a16:creationId xmlns:a16="http://schemas.microsoft.com/office/drawing/2014/main" xmlns="" id="{EFA4C7D0-E3C4-461F-9718-538F11404D1B}"/>
                </a:ext>
              </a:extLst>
            </p:cNvPr>
            <p:cNvSpPr/>
            <p:nvPr/>
          </p:nvSpPr>
          <p:spPr>
            <a:xfrm>
              <a:off x="2641362" y="1717025"/>
              <a:ext cx="165616" cy="21199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20">
              <a:extLst>
                <a:ext uri="{FF2B5EF4-FFF2-40B4-BE49-F238E27FC236}">
                  <a16:creationId xmlns:a16="http://schemas.microsoft.com/office/drawing/2014/main" xmlns="" id="{33F451E2-2C15-4185-AC19-9DEA25A102A2}"/>
                </a:ext>
              </a:extLst>
            </p:cNvPr>
            <p:cNvSpPr/>
            <p:nvPr/>
          </p:nvSpPr>
          <p:spPr>
            <a:xfrm>
              <a:off x="2643591" y="1348649"/>
              <a:ext cx="1782968" cy="729338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16" name="Oval 21">
              <a:extLst>
                <a:ext uri="{FF2B5EF4-FFF2-40B4-BE49-F238E27FC236}">
                  <a16:creationId xmlns:a16="http://schemas.microsoft.com/office/drawing/2014/main" xmlns="" id="{4ACA7F43-E262-4743-BFE2-93393E0CB9FB}"/>
                </a:ext>
              </a:extLst>
            </p:cNvPr>
            <p:cNvSpPr/>
            <p:nvPr/>
          </p:nvSpPr>
          <p:spPr>
            <a:xfrm>
              <a:off x="2806178" y="1468009"/>
              <a:ext cx="1451988" cy="490619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17" name="Straight Connector 22">
              <a:extLst>
                <a:ext uri="{FF2B5EF4-FFF2-40B4-BE49-F238E27FC236}">
                  <a16:creationId xmlns:a16="http://schemas.microsoft.com/office/drawing/2014/main" xmlns="" id="{0F346013-0CA0-4B03-8D36-647B0564638B}"/>
                </a:ext>
              </a:extLst>
            </p:cNvPr>
            <p:cNvCxnSpPr/>
            <p:nvPr/>
          </p:nvCxnSpPr>
          <p:spPr>
            <a:xfrm>
              <a:off x="2643591" y="1733741"/>
              <a:ext cx="0" cy="213842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23">
              <a:extLst>
                <a:ext uri="{FF2B5EF4-FFF2-40B4-BE49-F238E27FC236}">
                  <a16:creationId xmlns:a16="http://schemas.microsoft.com/office/drawing/2014/main" xmlns="" id="{791DCE05-F2F9-4B48-A1C9-E08EAC763FF6}"/>
                </a:ext>
              </a:extLst>
            </p:cNvPr>
            <p:cNvCxnSpPr/>
            <p:nvPr/>
          </p:nvCxnSpPr>
          <p:spPr>
            <a:xfrm flipH="1">
              <a:off x="4426559" y="1693458"/>
              <a:ext cx="5200" cy="2145878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27">
              <a:extLst>
                <a:ext uri="{FF2B5EF4-FFF2-40B4-BE49-F238E27FC236}">
                  <a16:creationId xmlns:a16="http://schemas.microsoft.com/office/drawing/2014/main" xmlns="" id="{19C91C32-2370-4F4D-A608-5FD848067245}"/>
                </a:ext>
              </a:extLst>
            </p:cNvPr>
            <p:cNvSpPr/>
            <p:nvPr/>
          </p:nvSpPr>
          <p:spPr>
            <a:xfrm>
              <a:off x="2818877" y="3591686"/>
              <a:ext cx="1428484" cy="490619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20" name="Oval 28">
              <a:extLst>
                <a:ext uri="{FF2B5EF4-FFF2-40B4-BE49-F238E27FC236}">
                  <a16:creationId xmlns:a16="http://schemas.microsoft.com/office/drawing/2014/main" xmlns="" id="{2CFA2210-1C85-4F7D-B11E-B8023724281B}"/>
                </a:ext>
              </a:extLst>
            </p:cNvPr>
            <p:cNvSpPr/>
            <p:nvPr/>
          </p:nvSpPr>
          <p:spPr>
            <a:xfrm>
              <a:off x="2643984" y="3478268"/>
              <a:ext cx="1782968" cy="729338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1" name="Straight Connector 29">
              <a:extLst>
                <a:ext uri="{FF2B5EF4-FFF2-40B4-BE49-F238E27FC236}">
                  <a16:creationId xmlns:a16="http://schemas.microsoft.com/office/drawing/2014/main" xmlns="" id="{01E6FD56-4DD2-457E-B298-DAC32BAFF47D}"/>
                </a:ext>
              </a:extLst>
            </p:cNvPr>
            <p:cNvCxnSpPr>
              <a:endCxn id="119" idx="2"/>
            </p:cNvCxnSpPr>
            <p:nvPr/>
          </p:nvCxnSpPr>
          <p:spPr>
            <a:xfrm>
              <a:off x="2807371" y="1734137"/>
              <a:ext cx="11506" cy="2102859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30">
              <a:extLst>
                <a:ext uri="{FF2B5EF4-FFF2-40B4-BE49-F238E27FC236}">
                  <a16:creationId xmlns:a16="http://schemas.microsoft.com/office/drawing/2014/main" xmlns="" id="{82631CA9-AE17-49FC-890B-70E85B19F064}"/>
                </a:ext>
              </a:extLst>
            </p:cNvPr>
            <p:cNvCxnSpPr>
              <a:stCxn id="116" idx="6"/>
              <a:endCxn id="119" idx="6"/>
            </p:cNvCxnSpPr>
            <p:nvPr/>
          </p:nvCxnSpPr>
          <p:spPr>
            <a:xfrm flipH="1">
              <a:off x="4247362" y="1713319"/>
              <a:ext cx="10805" cy="2123677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31">
              <a:extLst>
                <a:ext uri="{FF2B5EF4-FFF2-40B4-BE49-F238E27FC236}">
                  <a16:creationId xmlns:a16="http://schemas.microsoft.com/office/drawing/2014/main" xmlns="" id="{CC91E4C4-C41B-4DB3-BBC4-C4DA68A823E1}"/>
                </a:ext>
              </a:extLst>
            </p:cNvPr>
            <p:cNvCxnSpPr/>
            <p:nvPr/>
          </p:nvCxnSpPr>
          <p:spPr>
            <a:xfrm>
              <a:off x="3029008" y="1162365"/>
              <a:ext cx="6867" cy="3124051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32">
              <a:extLst>
                <a:ext uri="{FF2B5EF4-FFF2-40B4-BE49-F238E27FC236}">
                  <a16:creationId xmlns:a16="http://schemas.microsoft.com/office/drawing/2014/main" xmlns="" id="{CE7F4FDC-F680-4CDD-A57D-BFDEA1A46B0B}"/>
                </a:ext>
              </a:extLst>
            </p:cNvPr>
            <p:cNvCxnSpPr/>
            <p:nvPr/>
          </p:nvCxnSpPr>
          <p:spPr>
            <a:xfrm>
              <a:off x="3309481" y="1162365"/>
              <a:ext cx="2958" cy="3124051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3">
              <a:extLst>
                <a:ext uri="{FF2B5EF4-FFF2-40B4-BE49-F238E27FC236}">
                  <a16:creationId xmlns:a16="http://schemas.microsoft.com/office/drawing/2014/main" xmlns="" id="{EBCE6957-47CB-488D-9264-0FCFAAC67E87}"/>
                </a:ext>
              </a:extLst>
            </p:cNvPr>
            <p:cNvCxnSpPr/>
            <p:nvPr/>
          </p:nvCxnSpPr>
          <p:spPr>
            <a:xfrm>
              <a:off x="3535468" y="1119253"/>
              <a:ext cx="21082" cy="3249777"/>
            </a:xfrm>
            <a:prstGeom prst="line">
              <a:avLst/>
            </a:prstGeom>
            <a:ln w="19050">
              <a:solidFill>
                <a:schemeClr val="bg2">
                  <a:lumMod val="25000"/>
                </a:schemeClr>
              </a:solidFill>
              <a:prstDash val="dash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">
              <a:extLst>
                <a:ext uri="{FF2B5EF4-FFF2-40B4-BE49-F238E27FC236}">
                  <a16:creationId xmlns:a16="http://schemas.microsoft.com/office/drawing/2014/main" xmlns="" id="{FA362E7F-2557-4E2F-B87E-2FC30FDF9FE1}"/>
                </a:ext>
              </a:extLst>
            </p:cNvPr>
            <p:cNvCxnSpPr/>
            <p:nvPr/>
          </p:nvCxnSpPr>
          <p:spPr>
            <a:xfrm>
              <a:off x="3787789" y="1162364"/>
              <a:ext cx="7343" cy="3124051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5">
              <a:extLst>
                <a:ext uri="{FF2B5EF4-FFF2-40B4-BE49-F238E27FC236}">
                  <a16:creationId xmlns:a16="http://schemas.microsoft.com/office/drawing/2014/main" xmlns="" id="{0D01A73D-2DBA-4051-9692-B40110D30382}"/>
                </a:ext>
              </a:extLst>
            </p:cNvPr>
            <p:cNvCxnSpPr/>
            <p:nvPr/>
          </p:nvCxnSpPr>
          <p:spPr>
            <a:xfrm>
              <a:off x="4066529" y="1154743"/>
              <a:ext cx="15717" cy="3124052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36">
              <a:extLst>
                <a:ext uri="{FF2B5EF4-FFF2-40B4-BE49-F238E27FC236}">
                  <a16:creationId xmlns:a16="http://schemas.microsoft.com/office/drawing/2014/main" xmlns="" id="{A21E492C-BD5F-45BC-A7F0-31BBB6569ED4}"/>
                </a:ext>
              </a:extLst>
            </p:cNvPr>
            <p:cNvSpPr txBox="1"/>
            <p:nvPr/>
          </p:nvSpPr>
          <p:spPr>
            <a:xfrm>
              <a:off x="2657617" y="1065305"/>
              <a:ext cx="3289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 dirty="0">
                  <a:solidFill>
                    <a:srgbClr val="C00000"/>
                  </a:solidFill>
                </a:rPr>
                <a:t>B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29" name="TextBox 37">
              <a:extLst>
                <a:ext uri="{FF2B5EF4-FFF2-40B4-BE49-F238E27FC236}">
                  <a16:creationId xmlns:a16="http://schemas.microsoft.com/office/drawing/2014/main" xmlns="" id="{9B31FFBF-698D-4BA1-B710-B3577CE85484}"/>
                </a:ext>
              </a:extLst>
            </p:cNvPr>
            <p:cNvSpPr txBox="1"/>
            <p:nvPr/>
          </p:nvSpPr>
          <p:spPr>
            <a:xfrm>
              <a:off x="4376226" y="1119253"/>
              <a:ext cx="657274" cy="489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 dirty="0" err="1">
                  <a:solidFill>
                    <a:schemeClr val="accent5">
                      <a:lumMod val="50000"/>
                    </a:schemeClr>
                  </a:solidFill>
                </a:rPr>
                <a:t>Liner</a:t>
              </a:r>
              <a:r>
                <a:rPr lang="es-ES" sz="20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endParaRPr lang="en-US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130" name="Straight Arrow Connector 38">
              <a:extLst>
                <a:ext uri="{FF2B5EF4-FFF2-40B4-BE49-F238E27FC236}">
                  <a16:creationId xmlns:a16="http://schemas.microsoft.com/office/drawing/2014/main" xmlns="" id="{7AA681C9-77EA-442F-BBB7-CA2F7AB49540}"/>
                </a:ext>
              </a:extLst>
            </p:cNvPr>
            <p:cNvCxnSpPr>
              <a:stCxn id="129" idx="2"/>
            </p:cNvCxnSpPr>
            <p:nvPr/>
          </p:nvCxnSpPr>
          <p:spPr>
            <a:xfrm flipH="1">
              <a:off x="4494965" y="1608801"/>
              <a:ext cx="209898" cy="655301"/>
            </a:xfrm>
            <a:prstGeom prst="straightConnector1">
              <a:avLst/>
            </a:prstGeom>
            <a:ln w="1905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Rectangle 39">
              <a:extLst>
                <a:ext uri="{FF2B5EF4-FFF2-40B4-BE49-F238E27FC236}">
                  <a16:creationId xmlns:a16="http://schemas.microsoft.com/office/drawing/2014/main" xmlns="" id="{7931F9CD-4497-4F5E-B2CA-35A99435231F}"/>
                </a:ext>
              </a:extLst>
            </p:cNvPr>
            <p:cNvSpPr/>
            <p:nvPr/>
          </p:nvSpPr>
          <p:spPr>
            <a:xfrm>
              <a:off x="3091091" y="2679371"/>
              <a:ext cx="972702" cy="553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b="1" dirty="0">
                  <a:solidFill>
                    <a:srgbClr val="C00000"/>
                  </a:solidFill>
                </a:rPr>
                <a:t>D-T Plasma</a:t>
              </a:r>
              <a:endParaRPr lang="en-US" sz="16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32" name="Straight Arrow Connector 40">
              <a:extLst>
                <a:ext uri="{FF2B5EF4-FFF2-40B4-BE49-F238E27FC236}">
                  <a16:creationId xmlns:a16="http://schemas.microsoft.com/office/drawing/2014/main" xmlns="" id="{13435943-BD37-4DC2-8B82-6F231323DBEA}"/>
                </a:ext>
              </a:extLst>
            </p:cNvPr>
            <p:cNvCxnSpPr/>
            <p:nvPr/>
          </p:nvCxnSpPr>
          <p:spPr>
            <a:xfrm flipV="1">
              <a:off x="2801671" y="2826166"/>
              <a:ext cx="200356" cy="3174"/>
            </a:xfrm>
            <a:prstGeom prst="straightConnector1">
              <a:avLst/>
            </a:prstGeom>
            <a:ln w="127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43">
              <a:extLst>
                <a:ext uri="{FF2B5EF4-FFF2-40B4-BE49-F238E27FC236}">
                  <a16:creationId xmlns:a16="http://schemas.microsoft.com/office/drawing/2014/main" xmlns="" id="{A4A4972A-B856-4CA7-8F55-339AE3851559}"/>
                </a:ext>
              </a:extLst>
            </p:cNvPr>
            <p:cNvCxnSpPr/>
            <p:nvPr/>
          </p:nvCxnSpPr>
          <p:spPr>
            <a:xfrm flipH="1" flipV="1">
              <a:off x="4035724" y="2830239"/>
              <a:ext cx="190985" cy="2814"/>
            </a:xfrm>
            <a:prstGeom prst="straightConnector1">
              <a:avLst/>
            </a:prstGeom>
            <a:ln w="127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95">
            <a:extLst>
              <a:ext uri="{FF2B5EF4-FFF2-40B4-BE49-F238E27FC236}">
                <a16:creationId xmlns:a16="http://schemas.microsoft.com/office/drawing/2014/main" xmlns="" id="{3C7283BA-86B0-4F17-8E38-1FA508BCEDA8}"/>
              </a:ext>
            </a:extLst>
          </p:cNvPr>
          <p:cNvSpPr txBox="1"/>
          <p:nvPr/>
        </p:nvSpPr>
        <p:spPr>
          <a:xfrm>
            <a:off x="195239" y="1397082"/>
            <a:ext cx="43767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/>
              <a:t>Esquema</a:t>
            </a:r>
            <a:r>
              <a:rPr lang="en-US" sz="1400" dirty="0"/>
              <a:t> </a:t>
            </a:r>
            <a:r>
              <a:rPr lang="en-US" sz="1400" dirty="0" err="1"/>
              <a:t>propuesto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b="1" dirty="0"/>
              <a:t>Sandia National Laboratories</a:t>
            </a:r>
            <a:r>
              <a:rPr lang="en-US" sz="1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/>
              <a:t>Geometría</a:t>
            </a:r>
            <a:r>
              <a:rPr lang="en-US" sz="1400" dirty="0"/>
              <a:t> </a:t>
            </a:r>
            <a:r>
              <a:rPr lang="en-US" sz="1400" dirty="0" err="1"/>
              <a:t>cilíndrica</a:t>
            </a:r>
            <a:r>
              <a:rPr lang="en-US" sz="1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err="1"/>
              <a:t>Implosión</a:t>
            </a:r>
            <a:r>
              <a:rPr lang="en-US" sz="1400" dirty="0"/>
              <a:t> </a:t>
            </a:r>
            <a:r>
              <a:rPr lang="en-US" sz="1400" dirty="0" err="1"/>
              <a:t>provocada</a:t>
            </a:r>
            <a:r>
              <a:rPr lang="en-US" sz="1400" dirty="0"/>
              <a:t> </a:t>
            </a:r>
            <a:r>
              <a:rPr lang="en-US" sz="1400" dirty="0" err="1"/>
              <a:t>por</a:t>
            </a:r>
            <a:r>
              <a:rPr lang="en-US" sz="1400" dirty="0"/>
              <a:t> la </a:t>
            </a:r>
            <a:r>
              <a:rPr lang="en-US" sz="1400" dirty="0" err="1"/>
              <a:t>Instalación</a:t>
            </a:r>
            <a:r>
              <a:rPr lang="en-US" sz="1400" dirty="0"/>
              <a:t> de </a:t>
            </a:r>
            <a:r>
              <a:rPr lang="en-US" sz="1400" dirty="0" err="1"/>
              <a:t>Potencia</a:t>
            </a:r>
            <a:r>
              <a:rPr lang="en-US" sz="1400" dirty="0"/>
              <a:t> </a:t>
            </a:r>
            <a:r>
              <a:rPr lang="en-US" sz="1400" dirty="0" err="1"/>
              <a:t>Pulsada</a:t>
            </a:r>
            <a:r>
              <a:rPr lang="en-US" sz="1400" dirty="0"/>
              <a:t> Z. </a:t>
            </a:r>
          </a:p>
        </p:txBody>
      </p:sp>
      <p:grpSp>
        <p:nvGrpSpPr>
          <p:cNvPr id="135" name="Grupo 3">
            <a:extLst>
              <a:ext uri="{FF2B5EF4-FFF2-40B4-BE49-F238E27FC236}">
                <a16:creationId xmlns:a16="http://schemas.microsoft.com/office/drawing/2014/main" xmlns="" id="{5EB6AB5D-CCFF-4CBF-879C-5526A2704B9F}"/>
              </a:ext>
            </a:extLst>
          </p:cNvPr>
          <p:cNvGrpSpPr/>
          <p:nvPr/>
        </p:nvGrpSpPr>
        <p:grpSpPr>
          <a:xfrm>
            <a:off x="4709659" y="3487449"/>
            <a:ext cx="4311956" cy="1057812"/>
            <a:chOff x="755576" y="2420887"/>
            <a:chExt cx="7776865" cy="1021383"/>
          </a:xfrm>
        </p:grpSpPr>
        <p:sp>
          <p:nvSpPr>
            <p:cNvPr id="136" name="CuadroTexto 34">
              <a:extLst>
                <a:ext uri="{FF2B5EF4-FFF2-40B4-BE49-F238E27FC236}">
                  <a16:creationId xmlns:a16="http://schemas.microsoft.com/office/drawing/2014/main" xmlns="" id="{6E488C72-B7F8-42A7-B0D0-FE9DC90F7B9A}"/>
                </a:ext>
              </a:extLst>
            </p:cNvPr>
            <p:cNvSpPr txBox="1"/>
            <p:nvPr/>
          </p:nvSpPr>
          <p:spPr>
            <a:xfrm>
              <a:off x="770950" y="2729044"/>
              <a:ext cx="7761491" cy="71322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S.A. </a:t>
              </a:r>
              <a:r>
                <a:rPr lang="es-ES" sz="1400" dirty="0" err="1"/>
                <a:t>Slutz</a:t>
              </a:r>
              <a:r>
                <a:rPr lang="es-ES" sz="1400" dirty="0"/>
                <a:t>, R.A. </a:t>
              </a:r>
              <a:r>
                <a:rPr lang="es-ES" sz="1400" dirty="0" err="1"/>
                <a:t>Vesey</a:t>
              </a:r>
              <a:r>
                <a:rPr lang="es-ES" sz="1400" dirty="0"/>
                <a:t>, “High-</a:t>
              </a:r>
              <a:r>
                <a:rPr lang="es-ES" sz="1400" dirty="0" err="1"/>
                <a:t>gain</a:t>
              </a:r>
              <a:r>
                <a:rPr lang="es-ES" sz="1400" dirty="0"/>
                <a:t> </a:t>
              </a:r>
              <a:r>
                <a:rPr lang="es-ES" sz="1400" dirty="0" err="1"/>
                <a:t>Magnetized</a:t>
              </a:r>
              <a:r>
                <a:rPr lang="es-ES" sz="1400" dirty="0"/>
                <a:t> </a:t>
              </a:r>
              <a:r>
                <a:rPr lang="es-ES" sz="1400" dirty="0" err="1"/>
                <a:t>Intertial</a:t>
              </a:r>
              <a:r>
                <a:rPr lang="es-ES" sz="1400" dirty="0"/>
                <a:t> </a:t>
              </a:r>
              <a:r>
                <a:rPr lang="es-ES" sz="1400" dirty="0" err="1"/>
                <a:t>Fusion</a:t>
              </a:r>
              <a:r>
                <a:rPr lang="es-ES" sz="1400" dirty="0"/>
                <a:t>”, </a:t>
              </a:r>
              <a:r>
                <a:rPr lang="es-ES" sz="1400" dirty="0" err="1"/>
                <a:t>Phys</a:t>
              </a:r>
              <a:r>
                <a:rPr lang="es-ES" sz="1400" dirty="0"/>
                <a:t>. Rev. </a:t>
              </a:r>
              <a:r>
                <a:rPr lang="es-ES" sz="1400" dirty="0" err="1"/>
                <a:t>Lett</a:t>
              </a:r>
              <a:r>
                <a:rPr lang="es-ES" sz="1400" dirty="0"/>
                <a:t>. (2012)</a:t>
              </a:r>
            </a:p>
          </p:txBody>
        </p:sp>
        <p:sp>
          <p:nvSpPr>
            <p:cNvPr id="137" name="CuadroTexto 19">
              <a:extLst>
                <a:ext uri="{FF2B5EF4-FFF2-40B4-BE49-F238E27FC236}">
                  <a16:creationId xmlns:a16="http://schemas.microsoft.com/office/drawing/2014/main" xmlns="" id="{A53BFE64-1437-461A-B1E8-0E0E7D54A36A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Posibilidad de alta ganancia</a:t>
              </a:r>
            </a:p>
          </p:txBody>
        </p:sp>
      </p:grpSp>
      <p:grpSp>
        <p:nvGrpSpPr>
          <p:cNvPr id="138" name="Grupo 3">
            <a:extLst>
              <a:ext uri="{FF2B5EF4-FFF2-40B4-BE49-F238E27FC236}">
                <a16:creationId xmlns:a16="http://schemas.microsoft.com/office/drawing/2014/main" xmlns="" id="{E95F93AC-6691-4CA5-AA11-F636C99DD6E7}"/>
              </a:ext>
            </a:extLst>
          </p:cNvPr>
          <p:cNvGrpSpPr/>
          <p:nvPr/>
        </p:nvGrpSpPr>
        <p:grpSpPr>
          <a:xfrm>
            <a:off x="4716013" y="4809252"/>
            <a:ext cx="4311956" cy="1380977"/>
            <a:chOff x="755576" y="2420887"/>
            <a:chExt cx="7776865" cy="1333419"/>
          </a:xfrm>
        </p:grpSpPr>
        <p:sp>
          <p:nvSpPr>
            <p:cNvPr id="139" name="CuadroTexto 34">
              <a:extLst>
                <a:ext uri="{FF2B5EF4-FFF2-40B4-BE49-F238E27FC236}">
                  <a16:creationId xmlns:a16="http://schemas.microsoft.com/office/drawing/2014/main" xmlns="" id="{7038F415-AA03-4481-93EA-6E5FA8768934}"/>
                </a:ext>
              </a:extLst>
            </p:cNvPr>
            <p:cNvSpPr txBox="1"/>
            <p:nvPr/>
          </p:nvSpPr>
          <p:spPr>
            <a:xfrm>
              <a:off x="770950" y="2729044"/>
              <a:ext cx="7761491" cy="102526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M.R. </a:t>
              </a:r>
              <a:r>
                <a:rPr lang="es-ES" sz="1400" dirty="0" err="1"/>
                <a:t>Gomez</a:t>
              </a:r>
              <a:r>
                <a:rPr lang="es-ES" sz="1400" dirty="0"/>
                <a:t> </a:t>
              </a:r>
              <a:r>
                <a:rPr lang="es-ES" sz="1400" i="1" dirty="0"/>
                <a:t>et al.</a:t>
              </a:r>
              <a:r>
                <a:rPr lang="es-ES" sz="1400" dirty="0"/>
                <a:t> “Experimental </a:t>
              </a:r>
              <a:r>
                <a:rPr lang="es-ES" sz="1400" dirty="0" err="1"/>
                <a:t>demonstration</a:t>
              </a:r>
              <a:r>
                <a:rPr lang="es-ES" sz="1400" dirty="0"/>
                <a:t> of </a:t>
              </a:r>
              <a:r>
                <a:rPr lang="es-ES" sz="1400" dirty="0" err="1"/>
                <a:t>Fusion-Relevant</a:t>
              </a:r>
              <a:r>
                <a:rPr lang="es-ES" sz="1400" dirty="0"/>
                <a:t> </a:t>
              </a:r>
              <a:r>
                <a:rPr lang="es-ES" sz="1400" dirty="0" err="1"/>
                <a:t>Conditions</a:t>
              </a:r>
              <a:r>
                <a:rPr lang="es-ES" sz="1400" dirty="0"/>
                <a:t> in </a:t>
              </a:r>
              <a:r>
                <a:rPr lang="es-ES" sz="1400" dirty="0" err="1"/>
                <a:t>magnetized</a:t>
              </a:r>
              <a:r>
                <a:rPr lang="es-ES" sz="1400" dirty="0"/>
                <a:t> </a:t>
              </a:r>
              <a:r>
                <a:rPr lang="es-ES" sz="1400" dirty="0" err="1"/>
                <a:t>Liner</a:t>
              </a:r>
              <a:r>
                <a:rPr lang="es-ES" sz="1400" dirty="0"/>
                <a:t> </a:t>
              </a:r>
              <a:r>
                <a:rPr lang="es-ES" sz="1400" dirty="0" err="1"/>
                <a:t>Intertial</a:t>
              </a:r>
              <a:r>
                <a:rPr lang="es-ES" sz="1400" dirty="0"/>
                <a:t> </a:t>
              </a:r>
              <a:r>
                <a:rPr lang="es-ES" sz="1400" dirty="0" err="1"/>
                <a:t>Fusion</a:t>
              </a:r>
              <a:r>
                <a:rPr lang="es-ES" sz="1400" dirty="0"/>
                <a:t>”, </a:t>
              </a:r>
              <a:r>
                <a:rPr lang="es-ES" sz="1400" dirty="0" err="1"/>
                <a:t>Phys</a:t>
              </a:r>
              <a:r>
                <a:rPr lang="es-ES" sz="1400" dirty="0"/>
                <a:t>. Rev. </a:t>
              </a:r>
              <a:r>
                <a:rPr lang="es-ES" sz="1400" dirty="0" err="1"/>
                <a:t>Lett</a:t>
              </a:r>
              <a:r>
                <a:rPr lang="es-ES" sz="1400" dirty="0"/>
                <a:t>. (2014)</a:t>
              </a:r>
            </a:p>
          </p:txBody>
        </p:sp>
        <p:sp>
          <p:nvSpPr>
            <p:cNvPr id="140" name="CuadroTexto 19">
              <a:extLst>
                <a:ext uri="{FF2B5EF4-FFF2-40B4-BE49-F238E27FC236}">
                  <a16:creationId xmlns:a16="http://schemas.microsoft.com/office/drawing/2014/main" xmlns="" id="{5A4AFB62-EB7B-4FF2-B6CB-D4BD242DBC4D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Viabilidad demostrada experimentalmente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8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38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Slide Number Placeholder 3">
            <a:extLst>
              <a:ext uri="{FF2B5EF4-FFF2-40B4-BE49-F238E27FC236}">
                <a16:creationId xmlns:a16="http://schemas.microsoft.com/office/drawing/2014/main" xmlns="" id="{B811DF59-D248-44CA-BCF0-27FFCFFDE874}"/>
              </a:ext>
            </a:extLst>
          </p:cNvPr>
          <p:cNvSpPr txBox="1">
            <a:spLocks/>
          </p:cNvSpPr>
          <p:nvPr/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 Narrow" panose="020B0606020202030204" pitchFamily="34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ED75C898-8AAB-4E22-80B1-F188FB7DCA4B}" type="slidenum">
              <a:rPr lang="es-ES_tradnl" altLang="es-ES" smtClean="0"/>
              <a:pPr>
                <a:defRPr/>
              </a:pPr>
              <a:t>38</a:t>
            </a:fld>
            <a:endParaRPr lang="es-ES_tradnl" altLang="es-ES"/>
          </a:p>
        </p:txBody>
      </p:sp>
      <p:sp>
        <p:nvSpPr>
          <p:cNvPr id="41" name="CuadroTexto 11">
            <a:extLst>
              <a:ext uri="{FF2B5EF4-FFF2-40B4-BE49-F238E27FC236}">
                <a16:creationId xmlns:a16="http://schemas.microsoft.com/office/drawing/2014/main" xmlns="" id="{13AFABAC-3615-4AB0-9489-21B0CB087B0B}"/>
              </a:ext>
            </a:extLst>
          </p:cNvPr>
          <p:cNvSpPr txBox="1"/>
          <p:nvPr/>
        </p:nvSpPr>
        <p:spPr>
          <a:xfrm>
            <a:off x="395536" y="764704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dirty="0" err="1"/>
              <a:t>MagLIF</a:t>
            </a:r>
            <a:r>
              <a:rPr lang="es-ES" sz="2000" b="1" dirty="0"/>
              <a:t>: </a:t>
            </a:r>
            <a:r>
              <a:rPr lang="es-ES" sz="2000" b="1" dirty="0" err="1"/>
              <a:t>Magnetized</a:t>
            </a:r>
            <a:r>
              <a:rPr lang="es-ES" sz="2000" b="1" dirty="0"/>
              <a:t> </a:t>
            </a:r>
            <a:r>
              <a:rPr lang="es-ES" sz="2000" b="1" dirty="0" err="1"/>
              <a:t>Liner</a:t>
            </a:r>
            <a:r>
              <a:rPr lang="es-ES" sz="2000" b="1" dirty="0"/>
              <a:t> </a:t>
            </a:r>
            <a:r>
              <a:rPr lang="es-ES" sz="2000" b="1" dirty="0" err="1"/>
              <a:t>Intertial</a:t>
            </a:r>
            <a:r>
              <a:rPr lang="es-ES" sz="2000" b="1" dirty="0"/>
              <a:t> </a:t>
            </a:r>
            <a:r>
              <a:rPr lang="es-ES" sz="2000" b="1" dirty="0" err="1"/>
              <a:t>Fusion</a:t>
            </a:r>
            <a:endParaRPr lang="es-ES" sz="2000" b="1" dirty="0"/>
          </a:p>
        </p:txBody>
      </p:sp>
      <p:sp>
        <p:nvSpPr>
          <p:cNvPr id="43" name="CuadroTexto 34">
            <a:extLst>
              <a:ext uri="{FF2B5EF4-FFF2-40B4-BE49-F238E27FC236}">
                <a16:creationId xmlns:a16="http://schemas.microsoft.com/office/drawing/2014/main" xmlns="" id="{256016C6-BB08-4396-88AE-65081650D1A8}"/>
              </a:ext>
            </a:extLst>
          </p:cNvPr>
          <p:cNvSpPr txBox="1"/>
          <p:nvPr/>
        </p:nvSpPr>
        <p:spPr>
          <a:xfrm>
            <a:off x="619270" y="3284984"/>
            <a:ext cx="2088232" cy="37555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400" b="1" dirty="0"/>
              <a:t>Inicio de la implosión</a:t>
            </a:r>
          </a:p>
        </p:txBody>
      </p:sp>
      <p:sp>
        <p:nvSpPr>
          <p:cNvPr id="44" name="CuadroTexto 34">
            <a:extLst>
              <a:ext uri="{FF2B5EF4-FFF2-40B4-BE49-F238E27FC236}">
                <a16:creationId xmlns:a16="http://schemas.microsoft.com/office/drawing/2014/main" xmlns="" id="{57BB9F3C-E556-49A2-B618-986B5D98EC62}"/>
              </a:ext>
            </a:extLst>
          </p:cNvPr>
          <p:cNvSpPr txBox="1"/>
          <p:nvPr/>
        </p:nvSpPr>
        <p:spPr>
          <a:xfrm>
            <a:off x="3347864" y="3356992"/>
            <a:ext cx="2088232" cy="37555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400" b="1" dirty="0"/>
              <a:t>Final de la implosión</a:t>
            </a:r>
          </a:p>
        </p:txBody>
      </p:sp>
      <p:graphicFrame>
        <p:nvGraphicFramePr>
          <p:cNvPr id="45" name="Objeto 74">
            <a:extLst>
              <a:ext uri="{FF2B5EF4-FFF2-40B4-BE49-F238E27FC236}">
                <a16:creationId xmlns:a16="http://schemas.microsoft.com/office/drawing/2014/main" xmlns="" id="{8593D00D-5C3C-4721-9280-F95E3F298D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587401"/>
              </p:ext>
            </p:extLst>
          </p:nvPr>
        </p:nvGraphicFramePr>
        <p:xfrm>
          <a:off x="896268" y="3827581"/>
          <a:ext cx="15875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8" name="Equation" r:id="rId5" imgW="965160" imgH="164880" progId="Equation.DSMT4">
                  <p:embed/>
                </p:oleObj>
              </mc:Choice>
              <mc:Fallback>
                <p:oleObj name="Equation" r:id="rId5" imgW="965160" imgH="164880" progId="Equation.DSMT4">
                  <p:embed/>
                  <p:pic>
                    <p:nvPicPr>
                      <p:cNvPr id="13" name="Objeto 74">
                        <a:extLst>
                          <a:ext uri="{FF2B5EF4-FFF2-40B4-BE49-F238E27FC236}">
                            <a16:creationId xmlns:a16="http://schemas.microsoft.com/office/drawing/2014/main" xmlns="" id="{7BDB089F-FE4B-4FA6-B006-8C595EE2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6268" y="3827581"/>
                        <a:ext cx="1587500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to 74">
            <a:extLst>
              <a:ext uri="{FF2B5EF4-FFF2-40B4-BE49-F238E27FC236}">
                <a16:creationId xmlns:a16="http://schemas.microsoft.com/office/drawing/2014/main" xmlns="" id="{5ED9C891-6F84-46A7-9599-56CAECE77F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802438"/>
              </p:ext>
            </p:extLst>
          </p:nvPr>
        </p:nvGraphicFramePr>
        <p:xfrm>
          <a:off x="1063749" y="4181948"/>
          <a:ext cx="1252537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9" name="Equation" r:id="rId7" imgW="761760" imgH="164880" progId="Equation.DSMT4">
                  <p:embed/>
                </p:oleObj>
              </mc:Choice>
              <mc:Fallback>
                <p:oleObj name="Equation" r:id="rId7" imgW="761760" imgH="164880" progId="Equation.DSMT4">
                  <p:embed/>
                  <p:pic>
                    <p:nvPicPr>
                      <p:cNvPr id="14" name="Objeto 74">
                        <a:extLst>
                          <a:ext uri="{FF2B5EF4-FFF2-40B4-BE49-F238E27FC236}">
                            <a16:creationId xmlns:a16="http://schemas.microsoft.com/office/drawing/2014/main" xmlns="" id="{7BDB089F-FE4B-4FA6-B006-8C595EE2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3749" y="4181948"/>
                        <a:ext cx="1252537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to 74">
            <a:extLst>
              <a:ext uri="{FF2B5EF4-FFF2-40B4-BE49-F238E27FC236}">
                <a16:creationId xmlns:a16="http://schemas.microsoft.com/office/drawing/2014/main" xmlns="" id="{7831B739-9CA1-4302-B6E9-E6B61B4BBC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080793"/>
              </p:ext>
            </p:extLst>
          </p:nvPr>
        </p:nvGraphicFramePr>
        <p:xfrm>
          <a:off x="855663" y="4541566"/>
          <a:ext cx="1649412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0" name="Equation" r:id="rId9" imgW="1002960" imgH="203040" progId="Equation.DSMT4">
                  <p:embed/>
                </p:oleObj>
              </mc:Choice>
              <mc:Fallback>
                <p:oleObj name="Equation" r:id="rId9" imgW="1002960" imgH="203040" progId="Equation.DSMT4">
                  <p:embed/>
                  <p:pic>
                    <p:nvPicPr>
                      <p:cNvPr id="15" name="Objeto 74">
                        <a:extLst>
                          <a:ext uri="{FF2B5EF4-FFF2-40B4-BE49-F238E27FC236}">
                            <a16:creationId xmlns:a16="http://schemas.microsoft.com/office/drawing/2014/main" xmlns="" id="{7BDB089F-FE4B-4FA6-B006-8C595EE2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5663" y="4541566"/>
                        <a:ext cx="1649412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to 74">
            <a:extLst>
              <a:ext uri="{FF2B5EF4-FFF2-40B4-BE49-F238E27FC236}">
                <a16:creationId xmlns:a16="http://schemas.microsoft.com/office/drawing/2014/main" xmlns="" id="{1548D873-C3AD-4F06-B8EF-0FDA5EE8E1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942423"/>
              </p:ext>
            </p:extLst>
          </p:nvPr>
        </p:nvGraphicFramePr>
        <p:xfrm>
          <a:off x="3862623" y="3843112"/>
          <a:ext cx="1044575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1" name="Equation" r:id="rId11" imgW="634680" imgH="164880" progId="Equation.DSMT4">
                  <p:embed/>
                </p:oleObj>
              </mc:Choice>
              <mc:Fallback>
                <p:oleObj name="Equation" r:id="rId11" imgW="634680" imgH="164880" progId="Equation.DSMT4">
                  <p:embed/>
                  <p:pic>
                    <p:nvPicPr>
                      <p:cNvPr id="16" name="Objeto 74">
                        <a:extLst>
                          <a:ext uri="{FF2B5EF4-FFF2-40B4-BE49-F238E27FC236}">
                            <a16:creationId xmlns:a16="http://schemas.microsoft.com/office/drawing/2014/main" xmlns="" id="{7BDB089F-FE4B-4FA6-B006-8C595EE2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62623" y="3843112"/>
                        <a:ext cx="1044575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to 74">
            <a:extLst>
              <a:ext uri="{FF2B5EF4-FFF2-40B4-BE49-F238E27FC236}">
                <a16:creationId xmlns:a16="http://schemas.microsoft.com/office/drawing/2014/main" xmlns="" id="{DAE12A58-881C-42C1-87D2-53CC700985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073337"/>
              </p:ext>
            </p:extLst>
          </p:nvPr>
        </p:nvGraphicFramePr>
        <p:xfrm>
          <a:off x="3491880" y="4171987"/>
          <a:ext cx="18383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2" name="Equation" r:id="rId13" imgW="1117440" imgH="190440" progId="Equation.DSMT4">
                  <p:embed/>
                </p:oleObj>
              </mc:Choice>
              <mc:Fallback>
                <p:oleObj name="Equation" r:id="rId13" imgW="1117440" imgH="190440" progId="Equation.DSMT4">
                  <p:embed/>
                  <p:pic>
                    <p:nvPicPr>
                      <p:cNvPr id="17" name="Objeto 74">
                        <a:extLst>
                          <a:ext uri="{FF2B5EF4-FFF2-40B4-BE49-F238E27FC236}">
                            <a16:creationId xmlns:a16="http://schemas.microsoft.com/office/drawing/2014/main" xmlns="" id="{7BDB089F-FE4B-4FA6-B006-8C595EE2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91880" y="4171987"/>
                        <a:ext cx="183832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to 74">
            <a:extLst>
              <a:ext uri="{FF2B5EF4-FFF2-40B4-BE49-F238E27FC236}">
                <a16:creationId xmlns:a16="http://schemas.microsoft.com/office/drawing/2014/main" xmlns="" id="{4354675C-F00F-42A9-AAC8-A996650EF3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489855"/>
              </p:ext>
            </p:extLst>
          </p:nvPr>
        </p:nvGraphicFramePr>
        <p:xfrm>
          <a:off x="3600450" y="4543724"/>
          <a:ext cx="1422400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3" name="Equation" r:id="rId15" imgW="863280" imgH="203040" progId="Equation.DSMT4">
                  <p:embed/>
                </p:oleObj>
              </mc:Choice>
              <mc:Fallback>
                <p:oleObj name="Equation" r:id="rId15" imgW="863280" imgH="203040" progId="Equation.DSMT4">
                  <p:embed/>
                  <p:pic>
                    <p:nvPicPr>
                      <p:cNvPr id="18" name="Objeto 74">
                        <a:extLst>
                          <a:ext uri="{FF2B5EF4-FFF2-40B4-BE49-F238E27FC236}">
                            <a16:creationId xmlns:a16="http://schemas.microsoft.com/office/drawing/2014/main" xmlns="" id="{7BDB089F-FE4B-4FA6-B006-8C595EE2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00450" y="4543724"/>
                        <a:ext cx="1422400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Table 2">
            <a:extLst>
              <a:ext uri="{FF2B5EF4-FFF2-40B4-BE49-F238E27FC236}">
                <a16:creationId xmlns:a16="http://schemas.microsoft.com/office/drawing/2014/main" xmlns="" id="{0552DFB1-F66B-427B-A17F-531F553C4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931397"/>
              </p:ext>
            </p:extLst>
          </p:nvPr>
        </p:nvGraphicFramePr>
        <p:xfrm>
          <a:off x="5868144" y="3356992"/>
          <a:ext cx="2874391" cy="1310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9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17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17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0785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ICF</a:t>
                      </a: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MagLIF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672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 g/cm</a:t>
                      </a:r>
                      <a:r>
                        <a:rPr lang="en-US" sz="1400" baseline="30000" dirty="0"/>
                        <a:t>2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0.07 g/cm</a:t>
                      </a:r>
                      <a:r>
                        <a:rPr kumimoji="0" lang="en-US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2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672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300 km/s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 km/s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84CC06E8-9A62-4D68-8B82-F93475B8AB90}"/>
              </a:ext>
            </a:extLst>
          </p:cNvPr>
          <p:cNvGrpSpPr/>
          <p:nvPr/>
        </p:nvGrpSpPr>
        <p:grpSpPr>
          <a:xfrm>
            <a:off x="752258" y="1244543"/>
            <a:ext cx="7636166" cy="3248606"/>
            <a:chOff x="752258" y="1244543"/>
            <a:chExt cx="7636166" cy="3248606"/>
          </a:xfrm>
        </p:grpSpPr>
        <p:sp>
          <p:nvSpPr>
            <p:cNvPr id="51" name="TextBox 18">
              <a:extLst>
                <a:ext uri="{FF2B5EF4-FFF2-40B4-BE49-F238E27FC236}">
                  <a16:creationId xmlns:a16="http://schemas.microsoft.com/office/drawing/2014/main" xmlns="" id="{6B55663F-CEB4-4139-8117-A42E6A0DE0C7}"/>
                </a:ext>
              </a:extLst>
            </p:cNvPr>
            <p:cNvSpPr txBox="1"/>
            <p:nvPr/>
          </p:nvSpPr>
          <p:spPr>
            <a:xfrm>
              <a:off x="752258" y="1244543"/>
              <a:ext cx="763616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/>
                <a:t>El campo </a:t>
              </a:r>
              <a:r>
                <a:rPr lang="en-US" sz="1400" dirty="0" err="1"/>
                <a:t>magnético</a:t>
              </a:r>
              <a:r>
                <a:rPr lang="en-US" sz="1400" dirty="0"/>
                <a:t> axial </a:t>
              </a:r>
              <a:r>
                <a:rPr lang="en-US" sz="1400" dirty="0" err="1"/>
                <a:t>aumenta</a:t>
              </a:r>
              <a:r>
                <a:rPr lang="en-US" sz="1400" dirty="0"/>
                <a:t> </a:t>
              </a:r>
              <a:r>
                <a:rPr lang="en-US" sz="1400" dirty="0" err="1"/>
                <a:t>por</a:t>
              </a:r>
              <a:r>
                <a:rPr lang="en-US" sz="1400" dirty="0"/>
                <a:t> la Ley de Faraday-Lenz.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4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/>
                <a:t>Se </a:t>
              </a:r>
              <a:r>
                <a:rPr lang="en-US" sz="1400" dirty="0" err="1"/>
                <a:t>alcanzan</a:t>
              </a:r>
              <a:r>
                <a:rPr lang="en-US" sz="1400" dirty="0"/>
                <a:t> </a:t>
              </a:r>
              <a:r>
                <a:rPr lang="en-US" sz="1400" dirty="0" err="1"/>
                <a:t>grandes</a:t>
              </a:r>
              <a:r>
                <a:rPr lang="en-US" sz="1400" dirty="0"/>
                <a:t> </a:t>
              </a:r>
              <a:r>
                <a:rPr lang="en-US" sz="1400" dirty="0" err="1"/>
                <a:t>niveles</a:t>
              </a:r>
              <a:r>
                <a:rPr lang="en-US" sz="1400" dirty="0"/>
                <a:t> de </a:t>
              </a:r>
              <a:r>
                <a:rPr lang="en-US" sz="1400" dirty="0" err="1"/>
                <a:t>magnetización</a:t>
              </a:r>
              <a:r>
                <a:rPr lang="en-US" sz="1400" dirty="0"/>
                <a:t>.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4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dirty="0"/>
                <a:t>Se </a:t>
              </a:r>
              <a:r>
                <a:rPr lang="en-US" sz="1400" dirty="0" err="1"/>
                <a:t>crea</a:t>
              </a:r>
              <a:r>
                <a:rPr lang="en-US" sz="1400" dirty="0"/>
                <a:t> un Hot Spot </a:t>
              </a:r>
              <a:r>
                <a:rPr lang="en-US" sz="1400" b="1" dirty="0" err="1"/>
                <a:t>aislado</a:t>
              </a:r>
              <a:r>
                <a:rPr lang="en-US" sz="1400" b="1" dirty="0"/>
                <a:t> </a:t>
              </a:r>
              <a:r>
                <a:rPr lang="en-US" sz="1400" b="1" dirty="0" err="1"/>
                <a:t>térmicamente</a:t>
              </a:r>
              <a:r>
                <a:rPr lang="en-US" sz="1400" b="1" dirty="0"/>
                <a:t> </a:t>
              </a:r>
              <a:r>
                <a:rPr lang="en-US" sz="1400" b="1" dirty="0" err="1"/>
                <a:t>por</a:t>
              </a:r>
              <a:r>
                <a:rPr lang="en-US" sz="1400" b="1" dirty="0"/>
                <a:t> el campo </a:t>
              </a:r>
              <a:r>
                <a:rPr lang="en-US" sz="1400" b="1" dirty="0" err="1"/>
                <a:t>magnético</a:t>
              </a:r>
              <a:r>
                <a:rPr lang="en-US" sz="1400" dirty="0"/>
                <a:t>.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4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400" b="1" dirty="0"/>
                <a:t>Se </a:t>
              </a:r>
              <a:r>
                <a:rPr lang="en-US" sz="1400" b="1" dirty="0" err="1"/>
                <a:t>relajan</a:t>
              </a:r>
              <a:r>
                <a:rPr lang="en-US" sz="1400" b="1" dirty="0"/>
                <a:t> </a:t>
              </a:r>
              <a:r>
                <a:rPr lang="en-US" sz="1400" b="1" dirty="0" err="1"/>
                <a:t>los</a:t>
              </a:r>
              <a:r>
                <a:rPr lang="en-US" sz="1400" b="1" dirty="0"/>
                <a:t> </a:t>
              </a:r>
              <a:r>
                <a:rPr lang="en-US" sz="1400" b="1" dirty="0" err="1"/>
                <a:t>requerimientos</a:t>
              </a:r>
              <a:r>
                <a:rPr lang="en-US" sz="1400" b="1" dirty="0"/>
                <a:t> de  </a:t>
              </a:r>
              <a:r>
                <a:rPr lang="en-US" sz="1400" b="1" dirty="0" err="1"/>
                <a:t>velocidad</a:t>
              </a:r>
              <a:r>
                <a:rPr lang="en-US" sz="1400" b="1" dirty="0"/>
                <a:t> de implosion y areal density  (         ).   </a:t>
              </a:r>
            </a:p>
          </p:txBody>
        </p:sp>
        <p:graphicFrame>
          <p:nvGraphicFramePr>
            <p:cNvPr id="53" name="Objeto 74">
              <a:extLst>
                <a:ext uri="{FF2B5EF4-FFF2-40B4-BE49-F238E27FC236}">
                  <a16:creationId xmlns:a16="http://schemas.microsoft.com/office/drawing/2014/main" xmlns="" id="{D959B4BD-BB67-4ABE-A28D-E02316A12E4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8394996"/>
                </p:ext>
              </p:extLst>
            </p:nvPr>
          </p:nvGraphicFramePr>
          <p:xfrm>
            <a:off x="6018088" y="3694557"/>
            <a:ext cx="376238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4" name="Equation" r:id="rId17" imgW="228600" imgH="190440" progId="Equation.DSMT4">
                    <p:embed/>
                  </p:oleObj>
                </mc:Choice>
                <mc:Fallback>
                  <p:oleObj name="Equation" r:id="rId17" imgW="228600" imgH="190440" progId="Equation.DSMT4">
                    <p:embed/>
                    <p:pic>
                      <p:nvPicPr>
                        <p:cNvPr id="20" name="Objeto 74">
                          <a:extLst>
                            <a:ext uri="{FF2B5EF4-FFF2-40B4-BE49-F238E27FC236}">
                              <a16:creationId xmlns:a16="http://schemas.microsoft.com/office/drawing/2014/main" xmlns="" id="{7BDB089F-FE4B-4FA6-B006-8C595EE289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6018088" y="3694557"/>
                          <a:ext cx="376238" cy="317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to 74">
              <a:extLst>
                <a:ext uri="{FF2B5EF4-FFF2-40B4-BE49-F238E27FC236}">
                  <a16:creationId xmlns:a16="http://schemas.microsoft.com/office/drawing/2014/main" xmlns="" id="{EBB973E8-50DC-4800-9C2C-579226EEAAD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0005703"/>
                </p:ext>
              </p:extLst>
            </p:nvPr>
          </p:nvGraphicFramePr>
          <p:xfrm>
            <a:off x="6074224" y="4155012"/>
            <a:ext cx="230188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5" name="Equation" r:id="rId19" imgW="139680" imgH="203040" progId="Equation.DSMT4">
                    <p:embed/>
                  </p:oleObj>
                </mc:Choice>
                <mc:Fallback>
                  <p:oleObj name="Equation" r:id="rId19" imgW="139680" imgH="203040" progId="Equation.DSMT4">
                    <p:embed/>
                    <p:pic>
                      <p:nvPicPr>
                        <p:cNvPr id="21" name="Objeto 74">
                          <a:extLst>
                            <a:ext uri="{FF2B5EF4-FFF2-40B4-BE49-F238E27FC236}">
                              <a16:creationId xmlns:a16="http://schemas.microsoft.com/office/drawing/2014/main" xmlns="" id="{7BDB089F-FE4B-4FA6-B006-8C595EE289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074224" y="4155012"/>
                          <a:ext cx="230188" cy="3381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to 74">
              <a:extLst>
                <a:ext uri="{FF2B5EF4-FFF2-40B4-BE49-F238E27FC236}">
                  <a16:creationId xmlns:a16="http://schemas.microsoft.com/office/drawing/2014/main" xmlns="" id="{35F4BF7A-0758-42FC-91D9-BF59F1B6075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2670693"/>
                </p:ext>
              </p:extLst>
            </p:nvPr>
          </p:nvGraphicFramePr>
          <p:xfrm>
            <a:off x="7379478" y="2509080"/>
            <a:ext cx="376238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6" name="Equation" r:id="rId21" imgW="228600" imgH="190440" progId="Equation.DSMT4">
                    <p:embed/>
                  </p:oleObj>
                </mc:Choice>
                <mc:Fallback>
                  <p:oleObj name="Equation" r:id="rId21" imgW="228600" imgH="190440" progId="Equation.DSMT4">
                    <p:embed/>
                    <p:pic>
                      <p:nvPicPr>
                        <p:cNvPr id="53" name="Objeto 74">
                          <a:extLst>
                            <a:ext uri="{FF2B5EF4-FFF2-40B4-BE49-F238E27FC236}">
                              <a16:creationId xmlns:a16="http://schemas.microsoft.com/office/drawing/2014/main" xmlns="" id="{D959B4BD-BB67-4ABE-A28D-E02316A12E4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379478" y="2509080"/>
                          <a:ext cx="376238" cy="317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6136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 animBg="1"/>
      <p:bldP spid="4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39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Slide Number Placeholder 3">
            <a:extLst>
              <a:ext uri="{FF2B5EF4-FFF2-40B4-BE49-F238E27FC236}">
                <a16:creationId xmlns:a16="http://schemas.microsoft.com/office/drawing/2014/main" xmlns="" id="{B811DF59-D248-44CA-BCF0-27FFCFFDE874}"/>
              </a:ext>
            </a:extLst>
          </p:cNvPr>
          <p:cNvSpPr txBox="1">
            <a:spLocks/>
          </p:cNvSpPr>
          <p:nvPr/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 Narrow" panose="020B0606020202030204" pitchFamily="34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ED75C898-8AAB-4E22-80B1-F188FB7DCA4B}" type="slidenum">
              <a:rPr lang="es-ES_tradnl" altLang="es-ES" smtClean="0"/>
              <a:pPr>
                <a:defRPr/>
              </a:pPr>
              <a:t>39</a:t>
            </a:fld>
            <a:endParaRPr lang="es-ES_tradnl" altLang="es-E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xmlns="" id="{D1FCF46B-18E7-40C2-8316-7F3C4F3E03F2}"/>
              </a:ext>
            </a:extLst>
          </p:cNvPr>
          <p:cNvGrpSpPr/>
          <p:nvPr/>
        </p:nvGrpSpPr>
        <p:grpSpPr>
          <a:xfrm>
            <a:off x="6369584" y="764704"/>
            <a:ext cx="2594904" cy="2736304"/>
            <a:chOff x="2641362" y="705609"/>
            <a:chExt cx="1967856" cy="3663421"/>
          </a:xfrm>
        </p:grpSpPr>
        <p:sp>
          <p:nvSpPr>
            <p:cNvPr id="6" name="Rectangle 51">
              <a:extLst>
                <a:ext uri="{FF2B5EF4-FFF2-40B4-BE49-F238E27FC236}">
                  <a16:creationId xmlns:a16="http://schemas.microsoft.com/office/drawing/2014/main" xmlns="" id="{8F999753-DB55-48AF-A991-36C58499B65A}"/>
                </a:ext>
              </a:extLst>
            </p:cNvPr>
            <p:cNvSpPr/>
            <p:nvPr/>
          </p:nvSpPr>
          <p:spPr>
            <a:xfrm>
              <a:off x="3917537" y="2594818"/>
              <a:ext cx="484993" cy="224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chemeClr val="accent6">
                      <a:lumMod val="75000"/>
                    </a:schemeClr>
                  </a:solidFill>
                </a:rPr>
                <a:t>Vi</a:t>
              </a:r>
              <a:endParaRPr lang="en-US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" name="Oval 25">
              <a:extLst>
                <a:ext uri="{FF2B5EF4-FFF2-40B4-BE49-F238E27FC236}">
                  <a16:creationId xmlns:a16="http://schemas.microsoft.com/office/drawing/2014/main" xmlns="" id="{3FC2104A-FDC3-433F-B440-6CFD6DB5F959}"/>
                </a:ext>
              </a:extLst>
            </p:cNvPr>
            <p:cNvSpPr/>
            <p:nvPr/>
          </p:nvSpPr>
          <p:spPr>
            <a:xfrm>
              <a:off x="2643591" y="3479639"/>
              <a:ext cx="1782968" cy="729338"/>
            </a:xfrm>
            <a:prstGeom prst="ellips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8" name="Rectangle 26">
              <a:extLst>
                <a:ext uri="{FF2B5EF4-FFF2-40B4-BE49-F238E27FC236}">
                  <a16:creationId xmlns:a16="http://schemas.microsoft.com/office/drawing/2014/main" xmlns="" id="{26E57703-E9C6-495A-8A3B-BA0D0FF3F081}"/>
                </a:ext>
              </a:extLst>
            </p:cNvPr>
            <p:cNvSpPr/>
            <p:nvPr/>
          </p:nvSpPr>
          <p:spPr>
            <a:xfrm>
              <a:off x="2673687" y="2961441"/>
              <a:ext cx="1731104" cy="8875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49">
              <a:extLst>
                <a:ext uri="{FF2B5EF4-FFF2-40B4-BE49-F238E27FC236}">
                  <a16:creationId xmlns:a16="http://schemas.microsoft.com/office/drawing/2014/main" xmlns="" id="{C1F6616E-7D65-4427-9D2B-A0EEF4539511}"/>
                </a:ext>
              </a:extLst>
            </p:cNvPr>
            <p:cNvSpPr/>
            <p:nvPr/>
          </p:nvSpPr>
          <p:spPr>
            <a:xfrm>
              <a:off x="4254528" y="1689433"/>
              <a:ext cx="179967" cy="21179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41">
              <a:extLst>
                <a:ext uri="{FF2B5EF4-FFF2-40B4-BE49-F238E27FC236}">
                  <a16:creationId xmlns:a16="http://schemas.microsoft.com/office/drawing/2014/main" xmlns="" id="{FFF5B9B0-F52B-497D-9283-F1DCAC38392C}"/>
                </a:ext>
              </a:extLst>
            </p:cNvPr>
            <p:cNvSpPr/>
            <p:nvPr/>
          </p:nvSpPr>
          <p:spPr>
            <a:xfrm>
              <a:off x="2665942" y="2539211"/>
              <a:ext cx="484993" cy="224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chemeClr val="accent6">
                      <a:lumMod val="75000"/>
                    </a:schemeClr>
                  </a:solidFill>
                </a:rPr>
                <a:t>Vi</a:t>
              </a:r>
              <a:endParaRPr lang="en-US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xmlns="" id="{7B2E5BE2-56ED-431A-A2A4-701A95A1C4C5}"/>
                </a:ext>
              </a:extLst>
            </p:cNvPr>
            <p:cNvSpPr/>
            <p:nvPr/>
          </p:nvSpPr>
          <p:spPr>
            <a:xfrm>
              <a:off x="2641362" y="1717025"/>
              <a:ext cx="165616" cy="21199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20">
              <a:extLst>
                <a:ext uri="{FF2B5EF4-FFF2-40B4-BE49-F238E27FC236}">
                  <a16:creationId xmlns:a16="http://schemas.microsoft.com/office/drawing/2014/main" xmlns="" id="{32B08656-454A-4E6D-88AA-E233CDC36377}"/>
                </a:ext>
              </a:extLst>
            </p:cNvPr>
            <p:cNvSpPr/>
            <p:nvPr/>
          </p:nvSpPr>
          <p:spPr>
            <a:xfrm>
              <a:off x="2643591" y="1348649"/>
              <a:ext cx="1782968" cy="729338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3" name="Oval 21">
              <a:extLst>
                <a:ext uri="{FF2B5EF4-FFF2-40B4-BE49-F238E27FC236}">
                  <a16:creationId xmlns:a16="http://schemas.microsoft.com/office/drawing/2014/main" xmlns="" id="{63FE1E4A-B132-4DD5-BE7F-5ECBE3AD90C9}"/>
                </a:ext>
              </a:extLst>
            </p:cNvPr>
            <p:cNvSpPr/>
            <p:nvPr/>
          </p:nvSpPr>
          <p:spPr>
            <a:xfrm>
              <a:off x="2806178" y="1468009"/>
              <a:ext cx="1451988" cy="490619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Straight Connector 22">
              <a:extLst>
                <a:ext uri="{FF2B5EF4-FFF2-40B4-BE49-F238E27FC236}">
                  <a16:creationId xmlns:a16="http://schemas.microsoft.com/office/drawing/2014/main" xmlns="" id="{83724B59-6C90-482F-A1C8-3C0334B44332}"/>
                </a:ext>
              </a:extLst>
            </p:cNvPr>
            <p:cNvCxnSpPr/>
            <p:nvPr/>
          </p:nvCxnSpPr>
          <p:spPr>
            <a:xfrm>
              <a:off x="2643591" y="1733741"/>
              <a:ext cx="0" cy="213842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3">
              <a:extLst>
                <a:ext uri="{FF2B5EF4-FFF2-40B4-BE49-F238E27FC236}">
                  <a16:creationId xmlns:a16="http://schemas.microsoft.com/office/drawing/2014/main" xmlns="" id="{62763F2E-80DA-4003-A529-4F4576F1CDD3}"/>
                </a:ext>
              </a:extLst>
            </p:cNvPr>
            <p:cNvCxnSpPr/>
            <p:nvPr/>
          </p:nvCxnSpPr>
          <p:spPr>
            <a:xfrm flipH="1">
              <a:off x="4426559" y="1693458"/>
              <a:ext cx="5200" cy="2145878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27">
              <a:extLst>
                <a:ext uri="{FF2B5EF4-FFF2-40B4-BE49-F238E27FC236}">
                  <a16:creationId xmlns:a16="http://schemas.microsoft.com/office/drawing/2014/main" xmlns="" id="{1A9FF1FB-B3B1-4962-92CE-270462754D60}"/>
                </a:ext>
              </a:extLst>
            </p:cNvPr>
            <p:cNvSpPr/>
            <p:nvPr/>
          </p:nvSpPr>
          <p:spPr>
            <a:xfrm>
              <a:off x="2818877" y="3591686"/>
              <a:ext cx="1428484" cy="490619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7" name="Oval 28">
              <a:extLst>
                <a:ext uri="{FF2B5EF4-FFF2-40B4-BE49-F238E27FC236}">
                  <a16:creationId xmlns:a16="http://schemas.microsoft.com/office/drawing/2014/main" xmlns="" id="{C226763D-D3D1-4115-859F-B32F0A6CE08A}"/>
                </a:ext>
              </a:extLst>
            </p:cNvPr>
            <p:cNvSpPr/>
            <p:nvPr/>
          </p:nvSpPr>
          <p:spPr>
            <a:xfrm>
              <a:off x="2643984" y="3478268"/>
              <a:ext cx="1782968" cy="729338"/>
            </a:xfrm>
            <a:prstGeom prst="ellips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29">
              <a:extLst>
                <a:ext uri="{FF2B5EF4-FFF2-40B4-BE49-F238E27FC236}">
                  <a16:creationId xmlns:a16="http://schemas.microsoft.com/office/drawing/2014/main" xmlns="" id="{8C2D5459-084A-4C45-A867-B0CFD18798A6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2807371" y="1734137"/>
              <a:ext cx="11506" cy="2102859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30">
              <a:extLst>
                <a:ext uri="{FF2B5EF4-FFF2-40B4-BE49-F238E27FC236}">
                  <a16:creationId xmlns:a16="http://schemas.microsoft.com/office/drawing/2014/main" xmlns="" id="{D911B6F6-40C7-4828-B7A0-4BB7EB8B342D}"/>
                </a:ext>
              </a:extLst>
            </p:cNvPr>
            <p:cNvCxnSpPr>
              <a:stCxn id="13" idx="6"/>
              <a:endCxn id="16" idx="6"/>
            </p:cNvCxnSpPr>
            <p:nvPr/>
          </p:nvCxnSpPr>
          <p:spPr>
            <a:xfrm flipH="1">
              <a:off x="4247362" y="1713319"/>
              <a:ext cx="10805" cy="2123677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31">
              <a:extLst>
                <a:ext uri="{FF2B5EF4-FFF2-40B4-BE49-F238E27FC236}">
                  <a16:creationId xmlns:a16="http://schemas.microsoft.com/office/drawing/2014/main" xmlns="" id="{A11CB589-50DB-4444-BA91-A95599203D0B}"/>
                </a:ext>
              </a:extLst>
            </p:cNvPr>
            <p:cNvCxnSpPr/>
            <p:nvPr/>
          </p:nvCxnSpPr>
          <p:spPr>
            <a:xfrm>
              <a:off x="3029008" y="1162365"/>
              <a:ext cx="6867" cy="3124051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2">
              <a:extLst>
                <a:ext uri="{FF2B5EF4-FFF2-40B4-BE49-F238E27FC236}">
                  <a16:creationId xmlns:a16="http://schemas.microsoft.com/office/drawing/2014/main" xmlns="" id="{66D3DA4A-14AB-4DA7-9CD6-76AF45AB2B25}"/>
                </a:ext>
              </a:extLst>
            </p:cNvPr>
            <p:cNvCxnSpPr/>
            <p:nvPr/>
          </p:nvCxnSpPr>
          <p:spPr>
            <a:xfrm>
              <a:off x="3309481" y="1162365"/>
              <a:ext cx="2958" cy="3124051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33">
              <a:extLst>
                <a:ext uri="{FF2B5EF4-FFF2-40B4-BE49-F238E27FC236}">
                  <a16:creationId xmlns:a16="http://schemas.microsoft.com/office/drawing/2014/main" xmlns="" id="{53C2C602-8AE0-4ED4-915B-F59426F23F96}"/>
                </a:ext>
              </a:extLst>
            </p:cNvPr>
            <p:cNvCxnSpPr/>
            <p:nvPr/>
          </p:nvCxnSpPr>
          <p:spPr>
            <a:xfrm>
              <a:off x="3535468" y="1119253"/>
              <a:ext cx="21082" cy="3249777"/>
            </a:xfrm>
            <a:prstGeom prst="line">
              <a:avLst/>
            </a:prstGeom>
            <a:ln w="19050">
              <a:solidFill>
                <a:schemeClr val="bg2">
                  <a:lumMod val="25000"/>
                </a:schemeClr>
              </a:solidFill>
              <a:prstDash val="dash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34">
              <a:extLst>
                <a:ext uri="{FF2B5EF4-FFF2-40B4-BE49-F238E27FC236}">
                  <a16:creationId xmlns:a16="http://schemas.microsoft.com/office/drawing/2014/main" xmlns="" id="{852637A9-F6A1-4CCC-AA24-2CAADEA05026}"/>
                </a:ext>
              </a:extLst>
            </p:cNvPr>
            <p:cNvCxnSpPr/>
            <p:nvPr/>
          </p:nvCxnSpPr>
          <p:spPr>
            <a:xfrm>
              <a:off x="3787789" y="1162364"/>
              <a:ext cx="7343" cy="3124051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35">
              <a:extLst>
                <a:ext uri="{FF2B5EF4-FFF2-40B4-BE49-F238E27FC236}">
                  <a16:creationId xmlns:a16="http://schemas.microsoft.com/office/drawing/2014/main" xmlns="" id="{5C3E3033-2089-45E9-A976-E30F5C7BB6E9}"/>
                </a:ext>
              </a:extLst>
            </p:cNvPr>
            <p:cNvCxnSpPr/>
            <p:nvPr/>
          </p:nvCxnSpPr>
          <p:spPr>
            <a:xfrm>
              <a:off x="4066529" y="1154743"/>
              <a:ext cx="15717" cy="3124052"/>
            </a:xfrm>
            <a:prstGeom prst="line">
              <a:avLst/>
            </a:prstGeom>
            <a:ln w="1905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xmlns="" id="{4A25C504-90CB-49BF-BA15-91100F54B870}"/>
                </a:ext>
              </a:extLst>
            </p:cNvPr>
            <p:cNvSpPr txBox="1"/>
            <p:nvPr/>
          </p:nvSpPr>
          <p:spPr>
            <a:xfrm>
              <a:off x="2657617" y="1065305"/>
              <a:ext cx="3289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 dirty="0">
                  <a:solidFill>
                    <a:srgbClr val="C00000"/>
                  </a:solidFill>
                </a:rPr>
                <a:t>B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xmlns="" id="{554FA93A-28EF-44EC-9358-3806C0888C16}"/>
                </a:ext>
              </a:extLst>
            </p:cNvPr>
            <p:cNvSpPr txBox="1"/>
            <p:nvPr/>
          </p:nvSpPr>
          <p:spPr>
            <a:xfrm>
              <a:off x="3951944" y="705609"/>
              <a:ext cx="657274" cy="489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 dirty="0" err="1">
                  <a:solidFill>
                    <a:schemeClr val="accent5">
                      <a:lumMod val="50000"/>
                    </a:schemeClr>
                  </a:solidFill>
                </a:rPr>
                <a:t>Liner</a:t>
              </a:r>
              <a:r>
                <a:rPr lang="es-ES" sz="20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endParaRPr lang="en-US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27" name="Straight Arrow Connector 38">
              <a:extLst>
                <a:ext uri="{FF2B5EF4-FFF2-40B4-BE49-F238E27FC236}">
                  <a16:creationId xmlns:a16="http://schemas.microsoft.com/office/drawing/2014/main" xmlns="" id="{201F172D-6195-4D00-8013-608EC0183543}"/>
                </a:ext>
              </a:extLst>
            </p:cNvPr>
            <p:cNvCxnSpPr>
              <a:cxnSpLocks/>
            </p:cNvCxnSpPr>
            <p:nvPr/>
          </p:nvCxnSpPr>
          <p:spPr>
            <a:xfrm>
              <a:off x="4280581" y="1374761"/>
              <a:ext cx="73061" cy="860133"/>
            </a:xfrm>
            <a:prstGeom prst="straightConnector1">
              <a:avLst/>
            </a:prstGeom>
            <a:ln w="1905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39">
              <a:extLst>
                <a:ext uri="{FF2B5EF4-FFF2-40B4-BE49-F238E27FC236}">
                  <a16:creationId xmlns:a16="http://schemas.microsoft.com/office/drawing/2014/main" xmlns="" id="{B67849C0-2E58-4564-9D5D-2C056D0ADFCC}"/>
                </a:ext>
              </a:extLst>
            </p:cNvPr>
            <p:cNvSpPr/>
            <p:nvPr/>
          </p:nvSpPr>
          <p:spPr>
            <a:xfrm>
              <a:off x="3091091" y="2679371"/>
              <a:ext cx="972702" cy="553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rgbClr val="C00000"/>
                  </a:solidFill>
                </a:rPr>
                <a:t>D-T</a:t>
              </a:r>
              <a:r>
                <a:rPr lang="es-ES" sz="2000" b="1" dirty="0">
                  <a:solidFill>
                    <a:srgbClr val="C00000"/>
                  </a:solidFill>
                </a:rPr>
                <a:t> </a:t>
              </a:r>
              <a:r>
                <a:rPr lang="es-ES" sz="1400" b="1" dirty="0">
                  <a:solidFill>
                    <a:srgbClr val="C00000"/>
                  </a:solidFill>
                </a:rPr>
                <a:t>Plasma</a:t>
              </a:r>
              <a:endParaRPr lang="en-US" sz="1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9" name="Straight Arrow Connector 40">
              <a:extLst>
                <a:ext uri="{FF2B5EF4-FFF2-40B4-BE49-F238E27FC236}">
                  <a16:creationId xmlns:a16="http://schemas.microsoft.com/office/drawing/2014/main" xmlns="" id="{F96A780F-AA01-42DA-8F8A-2D38DE03FD15}"/>
                </a:ext>
              </a:extLst>
            </p:cNvPr>
            <p:cNvCxnSpPr/>
            <p:nvPr/>
          </p:nvCxnSpPr>
          <p:spPr>
            <a:xfrm flipV="1">
              <a:off x="2801671" y="2826166"/>
              <a:ext cx="200356" cy="3174"/>
            </a:xfrm>
            <a:prstGeom prst="straightConnector1">
              <a:avLst/>
            </a:prstGeom>
            <a:ln w="127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43">
              <a:extLst>
                <a:ext uri="{FF2B5EF4-FFF2-40B4-BE49-F238E27FC236}">
                  <a16:creationId xmlns:a16="http://schemas.microsoft.com/office/drawing/2014/main" xmlns="" id="{4D2A0C31-EF11-4836-B4A0-FB5845F306C5}"/>
                </a:ext>
              </a:extLst>
            </p:cNvPr>
            <p:cNvCxnSpPr/>
            <p:nvPr/>
          </p:nvCxnSpPr>
          <p:spPr>
            <a:xfrm flipH="1" flipV="1">
              <a:off x="4035724" y="2830239"/>
              <a:ext cx="190985" cy="2814"/>
            </a:xfrm>
            <a:prstGeom prst="straightConnector1">
              <a:avLst/>
            </a:prstGeom>
            <a:ln w="127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o 3">
            <a:extLst>
              <a:ext uri="{FF2B5EF4-FFF2-40B4-BE49-F238E27FC236}">
                <a16:creationId xmlns:a16="http://schemas.microsoft.com/office/drawing/2014/main" xmlns="" id="{81BB5C78-A96A-42C1-AC25-E78621D630D4}"/>
              </a:ext>
            </a:extLst>
          </p:cNvPr>
          <p:cNvGrpSpPr/>
          <p:nvPr/>
        </p:nvGrpSpPr>
        <p:grpSpPr>
          <a:xfrm>
            <a:off x="71881" y="712325"/>
            <a:ext cx="6084295" cy="2987823"/>
            <a:chOff x="755576" y="2420887"/>
            <a:chExt cx="7776865" cy="2968463"/>
          </a:xfrm>
        </p:grpSpPr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xmlns="" id="{38FB6C6F-45DB-4646-9141-9966AFADD3B1}"/>
                </a:ext>
              </a:extLst>
            </p:cNvPr>
            <p:cNvSpPr txBox="1"/>
            <p:nvPr/>
          </p:nvSpPr>
          <p:spPr>
            <a:xfrm>
              <a:off x="770949" y="2729044"/>
              <a:ext cx="7761492" cy="266030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b="1" dirty="0"/>
                <a:t>El efecto </a:t>
              </a:r>
              <a:r>
                <a:rPr lang="es-ES" sz="1400" b="1" dirty="0" err="1"/>
                <a:t>Nernst</a:t>
              </a:r>
              <a:r>
                <a:rPr lang="es-ES" sz="1400" b="1" dirty="0"/>
                <a:t> resulta en una convección del campo magnético </a:t>
              </a:r>
              <a:r>
                <a:rPr lang="es-ES" sz="1400" dirty="0"/>
                <a:t>por el flujo de calor: El campo magnético es transportado fuera del </a:t>
              </a:r>
              <a:r>
                <a:rPr lang="es-ES" sz="1400" dirty="0" err="1"/>
                <a:t>hot</a:t>
              </a:r>
              <a:r>
                <a:rPr lang="es-ES" sz="1400" dirty="0"/>
                <a:t> spot.</a:t>
              </a: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b="1" dirty="0"/>
                <a:t>El campo magnético se acumula cerca del </a:t>
              </a:r>
              <a:r>
                <a:rPr lang="es-ES" sz="1400" b="1" dirty="0" err="1"/>
                <a:t>liner</a:t>
              </a:r>
              <a:r>
                <a:rPr lang="es-ES" sz="1400" b="1" dirty="0"/>
                <a:t> y se disipa. </a:t>
              </a:r>
              <a:r>
                <a:rPr lang="es-ES" sz="1400" dirty="0"/>
                <a:t>Perdiendo una parte importante del flujo magnético durante la implosión.</a:t>
              </a: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b="1" dirty="0"/>
                <a:t>Magnetizar suficientemente los electrones.</a:t>
              </a: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b="1" dirty="0"/>
                <a:t>Difusión del material del </a:t>
              </a:r>
              <a:r>
                <a:rPr lang="es-ES" sz="1400" b="1" dirty="0" err="1"/>
                <a:t>liner</a:t>
              </a:r>
              <a:r>
                <a:rPr lang="es-ES" sz="1400" b="1" dirty="0"/>
                <a:t> en el plasma</a:t>
              </a:r>
              <a:r>
                <a:rPr lang="es-ES" sz="1400" dirty="0"/>
                <a:t>.</a:t>
              </a:r>
            </a:p>
          </p:txBody>
        </p:sp>
        <p:sp>
          <p:nvSpPr>
            <p:cNvPr id="36" name="CuadroTexto 19">
              <a:extLst>
                <a:ext uri="{FF2B5EF4-FFF2-40B4-BE49-F238E27FC236}">
                  <a16:creationId xmlns:a16="http://schemas.microsoft.com/office/drawing/2014/main" xmlns="" id="{8DDF89C7-DD46-4BE3-90DB-1285AA75B349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Dificultad de </a:t>
              </a:r>
              <a:r>
                <a:rPr lang="es-ES" sz="1400" dirty="0" err="1"/>
                <a:t>MagLIF</a:t>
              </a:r>
              <a:endParaRPr lang="es-ES" sz="1400" dirty="0"/>
            </a:p>
          </p:txBody>
        </p:sp>
      </p:grpSp>
      <p:sp>
        <p:nvSpPr>
          <p:cNvPr id="37" name="CuadroTexto 34">
            <a:extLst>
              <a:ext uri="{FF2B5EF4-FFF2-40B4-BE49-F238E27FC236}">
                <a16:creationId xmlns:a16="http://schemas.microsoft.com/office/drawing/2014/main" xmlns="" id="{F3F03697-7A87-482C-A94E-A3F4E506749A}"/>
              </a:ext>
            </a:extLst>
          </p:cNvPr>
          <p:cNvSpPr txBox="1"/>
          <p:nvPr/>
        </p:nvSpPr>
        <p:spPr>
          <a:xfrm>
            <a:off x="247829" y="4061971"/>
            <a:ext cx="7997438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- O. V. </a:t>
            </a:r>
            <a:r>
              <a:rPr lang="es-ES" sz="1400" dirty="0" err="1"/>
              <a:t>Gotchev</a:t>
            </a:r>
            <a:r>
              <a:rPr lang="es-ES" sz="1400" dirty="0"/>
              <a:t>, </a:t>
            </a:r>
            <a:r>
              <a:rPr lang="nb-NO" sz="1400" dirty="0"/>
              <a:t>et al</a:t>
            </a:r>
            <a:r>
              <a:rPr lang="nb-NO" sz="1400" i="1" dirty="0"/>
              <a:t>.</a:t>
            </a:r>
            <a:r>
              <a:rPr lang="nb-NO" sz="1400" dirty="0"/>
              <a:t>, Phys. Rev. Lett. 103, 215004 (2009).</a:t>
            </a:r>
            <a:endParaRPr lang="de-DE" sz="1400" dirty="0"/>
          </a:p>
          <a:p>
            <a:r>
              <a:rPr lang="de-DE" sz="1400" dirty="0"/>
              <a:t>- J. P. Knauer, </a:t>
            </a:r>
            <a:r>
              <a:rPr lang="nb-NO" sz="1400" dirty="0"/>
              <a:t>et al</a:t>
            </a:r>
            <a:r>
              <a:rPr lang="nb-NO" sz="1400" i="1" dirty="0"/>
              <a:t>.</a:t>
            </a:r>
            <a:r>
              <a:rPr lang="nb-NO" sz="1400" dirty="0"/>
              <a:t>, </a:t>
            </a:r>
            <a:r>
              <a:rPr lang="es-ES" sz="1400" dirty="0" err="1"/>
              <a:t>Phys</a:t>
            </a:r>
            <a:r>
              <a:rPr lang="es-ES" sz="1400" dirty="0"/>
              <a:t>. Plasmas. 17, 056318 (2010).</a:t>
            </a:r>
            <a:endParaRPr lang="en-US" sz="1400" dirty="0"/>
          </a:p>
          <a:p>
            <a:r>
              <a:rPr lang="en-US" sz="1400" dirty="0"/>
              <a:t>- A. L. </a:t>
            </a:r>
            <a:r>
              <a:rPr lang="en-US" sz="1400" dirty="0" err="1"/>
              <a:t>Velikovich</a:t>
            </a:r>
            <a:r>
              <a:rPr lang="en-US" sz="1400" dirty="0"/>
              <a:t>, J. L. Giuliani, and S. T. </a:t>
            </a:r>
            <a:r>
              <a:rPr lang="en-US" sz="1400" dirty="0" err="1"/>
              <a:t>Zalesak</a:t>
            </a:r>
            <a:r>
              <a:rPr lang="en-US" sz="1400" dirty="0"/>
              <a:t>, Phys. Plasmas </a:t>
            </a:r>
            <a:r>
              <a:rPr lang="es-ES" sz="1400" dirty="0"/>
              <a:t>22, 042702 (2015).</a:t>
            </a:r>
            <a:endParaRPr lang="en-US" sz="1400" b="1" dirty="0"/>
          </a:p>
          <a:p>
            <a:r>
              <a:rPr lang="en-US" sz="1400" b="1" dirty="0"/>
              <a:t>- F. García-Rubio</a:t>
            </a:r>
            <a:r>
              <a:rPr lang="en-US" sz="1400" dirty="0"/>
              <a:t>, A. </a:t>
            </a:r>
            <a:r>
              <a:rPr lang="en-US" sz="1400" dirty="0" err="1"/>
              <a:t>Ruocco</a:t>
            </a:r>
            <a:r>
              <a:rPr lang="en-US" sz="1400" dirty="0"/>
              <a:t>, and </a:t>
            </a:r>
            <a:r>
              <a:rPr lang="en-US" sz="1400" b="1" dirty="0"/>
              <a:t>J. Sanz</a:t>
            </a:r>
            <a:r>
              <a:rPr lang="en-US" sz="1400" dirty="0"/>
              <a:t>. “Plasma expansion into vacuum with arbitrarily oriented external magnetic field”. Physics of Plasmas 23, 012103 (2016).</a:t>
            </a:r>
            <a:endParaRPr lang="es-ES" sz="1400" b="1" dirty="0"/>
          </a:p>
          <a:p>
            <a:r>
              <a:rPr lang="es-ES" sz="1400" b="1" dirty="0"/>
              <a:t>- F. García-Rubio, J. Sanz</a:t>
            </a:r>
            <a:r>
              <a:rPr lang="es-ES" sz="1400" dirty="0"/>
              <a:t>. “</a:t>
            </a:r>
            <a:r>
              <a:rPr lang="es-ES" sz="1400" dirty="0" err="1"/>
              <a:t>Mass</a:t>
            </a:r>
            <a:r>
              <a:rPr lang="es-ES" sz="1400" dirty="0"/>
              <a:t> </a:t>
            </a:r>
            <a:r>
              <a:rPr lang="es-ES" sz="1400" dirty="0" err="1"/>
              <a:t>ablation</a:t>
            </a:r>
            <a:r>
              <a:rPr lang="es-ES" sz="1400" dirty="0"/>
              <a:t> and </a:t>
            </a:r>
            <a:r>
              <a:rPr lang="es-ES" sz="1400" dirty="0" err="1"/>
              <a:t>magnetic</a:t>
            </a:r>
            <a:r>
              <a:rPr lang="es-ES" sz="1400" dirty="0"/>
              <a:t> flux </a:t>
            </a:r>
            <a:r>
              <a:rPr lang="es-ES" sz="1400" dirty="0" err="1"/>
              <a:t>losses</a:t>
            </a:r>
            <a:r>
              <a:rPr lang="es-ES" sz="1400" dirty="0"/>
              <a:t> </a:t>
            </a:r>
            <a:r>
              <a:rPr lang="es-ES" sz="1400" dirty="0" err="1"/>
              <a:t>through</a:t>
            </a:r>
            <a:r>
              <a:rPr lang="es-ES" sz="1400" dirty="0"/>
              <a:t> a </a:t>
            </a:r>
            <a:r>
              <a:rPr lang="es-ES" sz="1400" dirty="0" err="1"/>
              <a:t>magnetized</a:t>
            </a:r>
            <a:r>
              <a:rPr lang="es-ES" sz="1400" dirty="0"/>
              <a:t> plasma-</a:t>
            </a:r>
            <a:r>
              <a:rPr lang="es-ES" sz="1400" dirty="0" err="1"/>
              <a:t>liner</a:t>
            </a:r>
            <a:r>
              <a:rPr lang="es-ES" sz="1400" dirty="0"/>
              <a:t> </a:t>
            </a:r>
            <a:r>
              <a:rPr lang="es-ES" sz="1400" dirty="0" err="1"/>
              <a:t>Wal</a:t>
            </a:r>
            <a:r>
              <a:rPr lang="es-ES" sz="1400" dirty="0"/>
              <a:t> interface”. </a:t>
            </a:r>
            <a:r>
              <a:rPr lang="es-ES" sz="1400" dirty="0" err="1"/>
              <a:t>Phys</a:t>
            </a:r>
            <a:r>
              <a:rPr lang="es-ES" sz="1400" dirty="0"/>
              <a:t>. Plasmas (2017).</a:t>
            </a:r>
          </a:p>
          <a:p>
            <a:r>
              <a:rPr lang="es-ES" sz="1400" b="1" dirty="0"/>
              <a:t>- F. García-Rubio, J. Sanz</a:t>
            </a:r>
            <a:r>
              <a:rPr lang="es-ES" sz="1400" dirty="0"/>
              <a:t>, R. </a:t>
            </a:r>
            <a:r>
              <a:rPr lang="es-ES" sz="1400" dirty="0" err="1"/>
              <a:t>Betti</a:t>
            </a:r>
            <a:r>
              <a:rPr lang="es-ES" sz="1400" dirty="0"/>
              <a:t>. “</a:t>
            </a:r>
            <a:r>
              <a:rPr lang="es-ES" sz="1400" dirty="0" err="1"/>
              <a:t>Magnetic</a:t>
            </a:r>
            <a:r>
              <a:rPr lang="es-ES" sz="1400" dirty="0"/>
              <a:t> flux </a:t>
            </a:r>
            <a:r>
              <a:rPr lang="es-ES" sz="1400" dirty="0" err="1"/>
              <a:t>conservation</a:t>
            </a:r>
            <a:r>
              <a:rPr lang="es-ES" sz="1400" dirty="0"/>
              <a:t> in </a:t>
            </a:r>
            <a:r>
              <a:rPr lang="es-ES" sz="1400" dirty="0" err="1"/>
              <a:t>an</a:t>
            </a:r>
            <a:r>
              <a:rPr lang="es-ES" sz="1400" dirty="0"/>
              <a:t> </a:t>
            </a:r>
            <a:r>
              <a:rPr lang="es-ES" sz="1400" dirty="0" err="1"/>
              <a:t>Imploding</a:t>
            </a:r>
            <a:r>
              <a:rPr lang="es-ES" sz="1400" dirty="0"/>
              <a:t> Plasma”. </a:t>
            </a:r>
            <a:r>
              <a:rPr lang="es-ES" sz="1400" dirty="0" err="1"/>
              <a:t>Phys</a:t>
            </a:r>
            <a:r>
              <a:rPr lang="es-ES" sz="1400" dirty="0"/>
              <a:t>. Rev. </a:t>
            </a:r>
            <a:r>
              <a:rPr lang="es-ES" sz="1400" dirty="0" err="1"/>
              <a:t>Lett</a:t>
            </a:r>
            <a:r>
              <a:rPr lang="es-ES" sz="1400" dirty="0"/>
              <a:t> (2017).  (en revisión)</a:t>
            </a:r>
          </a:p>
        </p:txBody>
      </p:sp>
    </p:spTree>
    <p:extLst>
      <p:ext uri="{BB962C8B-B14F-4D97-AF65-F5344CB8AC3E}">
        <p14:creationId xmlns:p14="http://schemas.microsoft.com/office/powerpoint/2010/main" val="81544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40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Slide Number Placeholder 3">
            <a:extLst>
              <a:ext uri="{FF2B5EF4-FFF2-40B4-BE49-F238E27FC236}">
                <a16:creationId xmlns:a16="http://schemas.microsoft.com/office/drawing/2014/main" xmlns="" id="{B811DF59-D248-44CA-BCF0-27FFCFFDE874}"/>
              </a:ext>
            </a:extLst>
          </p:cNvPr>
          <p:cNvSpPr txBox="1">
            <a:spLocks/>
          </p:cNvSpPr>
          <p:nvPr/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 Narrow" panose="020B0606020202030204" pitchFamily="34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ED75C898-8AAB-4E22-80B1-F188FB7DCA4B}" type="slidenum">
              <a:rPr lang="es-ES_tradnl" altLang="es-ES" smtClean="0"/>
              <a:pPr>
                <a:defRPr/>
              </a:pPr>
              <a:t>40</a:t>
            </a:fld>
            <a:endParaRPr lang="es-ES_tradnl" altLang="es-ES"/>
          </a:p>
        </p:txBody>
      </p:sp>
      <p:sp>
        <p:nvSpPr>
          <p:cNvPr id="4" name="CuadroTexto 11">
            <a:extLst>
              <a:ext uri="{FF2B5EF4-FFF2-40B4-BE49-F238E27FC236}">
                <a16:creationId xmlns:a16="http://schemas.microsoft.com/office/drawing/2014/main" xmlns="" id="{8303E656-A173-4964-B165-D20C46823766}"/>
              </a:ext>
            </a:extLst>
          </p:cNvPr>
          <p:cNvSpPr txBox="1"/>
          <p:nvPr/>
        </p:nvSpPr>
        <p:spPr>
          <a:xfrm>
            <a:off x="395536" y="764704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dirty="0"/>
              <a:t>Otros esquemas y futuras perspectivas.</a:t>
            </a:r>
          </a:p>
        </p:txBody>
      </p:sp>
      <p:grpSp>
        <p:nvGrpSpPr>
          <p:cNvPr id="5" name="Grupo 3">
            <a:extLst>
              <a:ext uri="{FF2B5EF4-FFF2-40B4-BE49-F238E27FC236}">
                <a16:creationId xmlns:a16="http://schemas.microsoft.com/office/drawing/2014/main" xmlns="" id="{2B469C46-DF2D-477B-BD53-A347E3B75A38}"/>
              </a:ext>
            </a:extLst>
          </p:cNvPr>
          <p:cNvGrpSpPr/>
          <p:nvPr/>
        </p:nvGrpSpPr>
        <p:grpSpPr>
          <a:xfrm>
            <a:off x="280203" y="3545738"/>
            <a:ext cx="4181156" cy="2307513"/>
            <a:chOff x="-3395760" y="3717963"/>
            <a:chExt cx="7785602" cy="2292561"/>
          </a:xfrm>
        </p:grpSpPr>
        <p:sp>
          <p:nvSpPr>
            <p:cNvPr id="6" name="CuadroTexto 34">
              <a:extLst>
                <a:ext uri="{FF2B5EF4-FFF2-40B4-BE49-F238E27FC236}">
                  <a16:creationId xmlns:a16="http://schemas.microsoft.com/office/drawing/2014/main" xmlns="" id="{ADFEDA23-54B1-4C5C-870B-CBCDE4981241}"/>
                </a:ext>
              </a:extLst>
            </p:cNvPr>
            <p:cNvSpPr txBox="1"/>
            <p:nvPr/>
          </p:nvSpPr>
          <p:spPr>
            <a:xfrm>
              <a:off x="-3371650" y="4032048"/>
              <a:ext cx="7761492" cy="197847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J.R. Davies </a:t>
              </a:r>
              <a:r>
                <a:rPr lang="es-ES" sz="1400" i="1" dirty="0"/>
                <a:t>et al.</a:t>
              </a:r>
              <a:r>
                <a:rPr lang="es-ES" sz="1400" dirty="0"/>
                <a:t>, “Laser-</a:t>
              </a:r>
              <a:r>
                <a:rPr lang="es-ES" sz="1400" dirty="0" err="1"/>
                <a:t>driven</a:t>
              </a:r>
              <a:r>
                <a:rPr lang="es-ES" sz="1400" dirty="0"/>
                <a:t> </a:t>
              </a:r>
              <a:r>
                <a:rPr lang="es-ES" sz="1400" dirty="0" err="1"/>
                <a:t>magnetized</a:t>
              </a:r>
              <a:r>
                <a:rPr lang="es-ES" sz="1400" dirty="0"/>
                <a:t> </a:t>
              </a:r>
              <a:r>
                <a:rPr lang="es-ES" sz="1400" dirty="0" err="1"/>
                <a:t>liner</a:t>
              </a:r>
              <a:r>
                <a:rPr lang="es-ES" sz="1400" dirty="0"/>
                <a:t> </a:t>
              </a:r>
              <a:r>
                <a:rPr lang="es-ES" sz="1400" dirty="0" err="1"/>
                <a:t>intertial</a:t>
              </a:r>
              <a:r>
                <a:rPr lang="es-ES" sz="1400" dirty="0"/>
                <a:t> </a:t>
              </a:r>
              <a:r>
                <a:rPr lang="es-ES" sz="1400" dirty="0" err="1"/>
                <a:t>fusion</a:t>
              </a:r>
              <a:r>
                <a:rPr lang="es-ES" sz="1400" dirty="0"/>
                <a:t>”. </a:t>
              </a:r>
              <a:r>
                <a:rPr lang="es-ES" sz="1400" dirty="0" err="1"/>
                <a:t>Phys</a:t>
              </a:r>
              <a:r>
                <a:rPr lang="es-ES" sz="1400" dirty="0"/>
                <a:t>. Plasmas (2017).</a:t>
              </a: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endParaRPr lang="es-ES" sz="1400" dirty="0"/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D.H. </a:t>
              </a:r>
              <a:r>
                <a:rPr lang="es-ES" sz="1400" dirty="0" err="1"/>
                <a:t>Barnak</a:t>
              </a:r>
              <a:r>
                <a:rPr lang="es-ES" sz="1400" dirty="0"/>
                <a:t> </a:t>
              </a:r>
              <a:r>
                <a:rPr lang="es-ES" sz="1400" i="1" dirty="0"/>
                <a:t>et al.</a:t>
              </a:r>
              <a:r>
                <a:rPr lang="es-ES" sz="1400" dirty="0"/>
                <a:t> “Laser-</a:t>
              </a:r>
              <a:r>
                <a:rPr lang="es-ES" sz="1400" dirty="0" err="1"/>
                <a:t>driven</a:t>
              </a:r>
              <a:r>
                <a:rPr lang="es-ES" sz="1400" dirty="0"/>
                <a:t> </a:t>
              </a:r>
              <a:r>
                <a:rPr lang="es-ES" sz="1400" dirty="0" err="1"/>
                <a:t>magnetized</a:t>
              </a:r>
              <a:r>
                <a:rPr lang="es-ES" sz="1400" dirty="0"/>
                <a:t> </a:t>
              </a:r>
              <a:r>
                <a:rPr lang="es-ES" sz="1400" dirty="0" err="1"/>
                <a:t>liner</a:t>
              </a:r>
              <a:r>
                <a:rPr lang="es-ES" sz="1400" dirty="0"/>
                <a:t> </a:t>
              </a:r>
              <a:r>
                <a:rPr lang="es-ES" sz="1400" dirty="0" err="1"/>
                <a:t>inertial</a:t>
              </a:r>
              <a:r>
                <a:rPr lang="es-ES" sz="1400" dirty="0"/>
                <a:t> fusión </a:t>
              </a:r>
              <a:r>
                <a:rPr lang="es-ES" sz="1400" dirty="0" err="1"/>
                <a:t>on</a:t>
              </a:r>
              <a:r>
                <a:rPr lang="es-ES" sz="1400" dirty="0"/>
                <a:t> OMEGA”. </a:t>
              </a:r>
              <a:r>
                <a:rPr lang="es-ES" sz="1400" dirty="0" err="1"/>
                <a:t>Phys</a:t>
              </a:r>
              <a:r>
                <a:rPr lang="es-ES" sz="1400" dirty="0"/>
                <a:t>. Plasmas (2017).</a:t>
              </a:r>
            </a:p>
          </p:txBody>
        </p:sp>
        <p:sp>
          <p:nvSpPr>
            <p:cNvPr id="7" name="CuadroTexto 19">
              <a:extLst>
                <a:ext uri="{FF2B5EF4-FFF2-40B4-BE49-F238E27FC236}">
                  <a16:creationId xmlns:a16="http://schemas.microsoft.com/office/drawing/2014/main" xmlns="" id="{22BA40BA-D695-4F37-B0DE-DC844E18D966}"/>
                </a:ext>
              </a:extLst>
            </p:cNvPr>
            <p:cNvSpPr txBox="1"/>
            <p:nvPr/>
          </p:nvSpPr>
          <p:spPr>
            <a:xfrm>
              <a:off x="-3395760" y="3717963"/>
              <a:ext cx="7785602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 err="1"/>
                <a:t>MagLIF</a:t>
              </a:r>
              <a:r>
                <a:rPr lang="es-ES" sz="1400" dirty="0"/>
                <a:t> con laser – OMEGA.</a:t>
              </a:r>
            </a:p>
          </p:txBody>
        </p: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5D32FC43-F978-4EC5-9DA8-202039AEF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58657"/>
            <a:ext cx="3543300" cy="2838450"/>
          </a:xfrm>
          <a:prstGeom prst="rect">
            <a:avLst/>
          </a:prstGeom>
        </p:spPr>
      </p:pic>
      <p:grpSp>
        <p:nvGrpSpPr>
          <p:cNvPr id="9" name="Grupo 3">
            <a:extLst>
              <a:ext uri="{FF2B5EF4-FFF2-40B4-BE49-F238E27FC236}">
                <a16:creationId xmlns:a16="http://schemas.microsoft.com/office/drawing/2014/main" xmlns="" id="{D0B735F4-DAF2-42D7-9A38-3D12406A5202}"/>
              </a:ext>
            </a:extLst>
          </p:cNvPr>
          <p:cNvGrpSpPr/>
          <p:nvPr/>
        </p:nvGrpSpPr>
        <p:grpSpPr>
          <a:xfrm>
            <a:off x="323528" y="1268760"/>
            <a:ext cx="4176464" cy="1655215"/>
            <a:chOff x="755576" y="2420887"/>
            <a:chExt cx="7776865" cy="1644490"/>
          </a:xfrm>
        </p:grpSpPr>
        <p:sp>
          <p:nvSpPr>
            <p:cNvPr id="10" name="CuadroTexto 34">
              <a:extLst>
                <a:ext uri="{FF2B5EF4-FFF2-40B4-BE49-F238E27FC236}">
                  <a16:creationId xmlns:a16="http://schemas.microsoft.com/office/drawing/2014/main" xmlns="" id="{49F8C186-A751-4B18-AF60-A98E2E489AA4}"/>
                </a:ext>
              </a:extLst>
            </p:cNvPr>
            <p:cNvSpPr txBox="1"/>
            <p:nvPr/>
          </p:nvSpPr>
          <p:spPr>
            <a:xfrm>
              <a:off x="770949" y="2729044"/>
              <a:ext cx="7761492" cy="1336333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M. </a:t>
              </a:r>
              <a:r>
                <a:rPr lang="es-ES" sz="1400" dirty="0" err="1"/>
                <a:t>Hohenberger</a:t>
              </a:r>
              <a:r>
                <a:rPr lang="es-ES" sz="1400" dirty="0"/>
                <a:t> </a:t>
              </a:r>
              <a:r>
                <a:rPr lang="es-ES" sz="1400" i="1" dirty="0"/>
                <a:t>et al.</a:t>
              </a:r>
              <a:r>
                <a:rPr lang="es-ES" sz="1400" dirty="0"/>
                <a:t>, “</a:t>
              </a:r>
              <a:r>
                <a:rPr lang="es-ES" sz="1400" dirty="0" err="1"/>
                <a:t>Inertial</a:t>
              </a:r>
              <a:r>
                <a:rPr lang="es-ES" sz="1400" dirty="0"/>
                <a:t> </a:t>
              </a:r>
              <a:r>
                <a:rPr lang="es-ES" sz="1400" dirty="0" err="1"/>
                <a:t>confinement</a:t>
              </a:r>
              <a:r>
                <a:rPr lang="es-ES" sz="1400" dirty="0"/>
                <a:t> fusión </a:t>
              </a:r>
              <a:r>
                <a:rPr lang="es-ES" sz="1400" dirty="0" err="1"/>
                <a:t>implosions</a:t>
              </a:r>
              <a:r>
                <a:rPr lang="es-ES" sz="1400" dirty="0"/>
                <a:t> </a:t>
              </a:r>
              <a:r>
                <a:rPr lang="es-ES" sz="1400" dirty="0" err="1"/>
                <a:t>with</a:t>
              </a:r>
              <a:r>
                <a:rPr lang="es-ES" sz="1400" dirty="0"/>
                <a:t> </a:t>
              </a:r>
              <a:r>
                <a:rPr lang="es-ES" sz="1400" dirty="0" err="1"/>
                <a:t>imposed</a:t>
              </a:r>
              <a:r>
                <a:rPr lang="es-ES" sz="1400" dirty="0"/>
                <a:t> </a:t>
              </a:r>
              <a:r>
                <a:rPr lang="es-ES" sz="1400" dirty="0" err="1"/>
                <a:t>magnetic</a:t>
              </a:r>
              <a:r>
                <a:rPr lang="es-ES" sz="1400" dirty="0"/>
                <a:t> </a:t>
              </a:r>
              <a:r>
                <a:rPr lang="es-ES" sz="1400" dirty="0" err="1"/>
                <a:t>field</a:t>
              </a:r>
              <a:r>
                <a:rPr lang="es-ES" sz="1400" dirty="0"/>
                <a:t> </a:t>
              </a:r>
              <a:r>
                <a:rPr lang="es-ES" sz="1400" dirty="0" err="1"/>
                <a:t>compression</a:t>
              </a:r>
              <a:r>
                <a:rPr lang="es-ES" sz="1400" dirty="0"/>
                <a:t> </a:t>
              </a:r>
              <a:r>
                <a:rPr lang="es-ES" sz="1400" dirty="0" err="1"/>
                <a:t>using</a:t>
              </a:r>
              <a:r>
                <a:rPr lang="es-ES" sz="1400" dirty="0"/>
                <a:t> </a:t>
              </a:r>
              <a:r>
                <a:rPr lang="es-ES" sz="1400" dirty="0" err="1"/>
                <a:t>the</a:t>
              </a:r>
              <a:r>
                <a:rPr lang="es-ES" sz="1400" dirty="0"/>
                <a:t> OMEGA laser”, </a:t>
              </a:r>
              <a:r>
                <a:rPr lang="es-ES" sz="1400" dirty="0" err="1"/>
                <a:t>Phys</a:t>
              </a:r>
              <a:r>
                <a:rPr lang="es-ES" sz="1400" dirty="0"/>
                <a:t>. Plasmas (2012).</a:t>
              </a:r>
            </a:p>
          </p:txBody>
        </p:sp>
        <p:sp>
          <p:nvSpPr>
            <p:cNvPr id="11" name="CuadroTexto 19">
              <a:extLst>
                <a:ext uri="{FF2B5EF4-FFF2-40B4-BE49-F238E27FC236}">
                  <a16:creationId xmlns:a16="http://schemas.microsoft.com/office/drawing/2014/main" xmlns="" id="{A2CBB556-913F-458E-84EE-D431AC9188E1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Implosiones esféricas magnetizadas.</a:t>
              </a:r>
            </a:p>
          </p:txBody>
        </p:sp>
      </p:grpSp>
      <p:grpSp>
        <p:nvGrpSpPr>
          <p:cNvPr id="12" name="Grupo 3">
            <a:extLst>
              <a:ext uri="{FF2B5EF4-FFF2-40B4-BE49-F238E27FC236}">
                <a16:creationId xmlns:a16="http://schemas.microsoft.com/office/drawing/2014/main" xmlns="" id="{5B8B162F-D303-446C-B89D-F29EEF77B514}"/>
              </a:ext>
            </a:extLst>
          </p:cNvPr>
          <p:cNvGrpSpPr/>
          <p:nvPr/>
        </p:nvGrpSpPr>
        <p:grpSpPr>
          <a:xfrm>
            <a:off x="4759474" y="4231964"/>
            <a:ext cx="4176464" cy="2018327"/>
            <a:chOff x="755576" y="2420887"/>
            <a:chExt cx="7776865" cy="2005249"/>
          </a:xfrm>
        </p:grpSpPr>
        <p:sp>
          <p:nvSpPr>
            <p:cNvPr id="13" name="CuadroTexto 34">
              <a:extLst>
                <a:ext uri="{FF2B5EF4-FFF2-40B4-BE49-F238E27FC236}">
                  <a16:creationId xmlns:a16="http://schemas.microsoft.com/office/drawing/2014/main" xmlns="" id="{3B088F35-9B64-4487-AA15-3A5108E05806}"/>
                </a:ext>
              </a:extLst>
            </p:cNvPr>
            <p:cNvSpPr txBox="1"/>
            <p:nvPr/>
          </p:nvSpPr>
          <p:spPr>
            <a:xfrm>
              <a:off x="770949" y="2729044"/>
              <a:ext cx="7761492" cy="169709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s-ES" sz="1400" dirty="0"/>
                <a:t>L.J. </a:t>
              </a:r>
              <a:r>
                <a:rPr lang="es-ES" sz="1400" dirty="0" err="1"/>
                <a:t>Perkins</a:t>
              </a:r>
              <a:r>
                <a:rPr lang="es-ES" sz="1400" dirty="0"/>
                <a:t>, B.G. Logan G.B. </a:t>
              </a:r>
              <a:r>
                <a:rPr lang="es-ES" sz="1400" dirty="0" err="1"/>
                <a:t>Zimmerman</a:t>
              </a:r>
              <a:r>
                <a:rPr lang="es-ES" sz="1400" dirty="0"/>
                <a:t>, C.J. Werner, “</a:t>
              </a:r>
              <a:r>
                <a:rPr lang="es-ES" sz="1400" dirty="0" err="1"/>
                <a:t>Two</a:t>
              </a:r>
              <a:r>
                <a:rPr lang="es-ES" sz="1400" dirty="0"/>
                <a:t>-dimensional </a:t>
              </a:r>
              <a:r>
                <a:rPr lang="es-ES" sz="1400" dirty="0" err="1"/>
                <a:t>simulations</a:t>
              </a:r>
              <a:r>
                <a:rPr lang="es-ES" sz="1400" dirty="0"/>
                <a:t> of </a:t>
              </a:r>
              <a:r>
                <a:rPr lang="es-ES" sz="1400" dirty="0" err="1"/>
                <a:t>thermonuclear</a:t>
              </a:r>
              <a:r>
                <a:rPr lang="es-ES" sz="1400" dirty="0"/>
                <a:t> </a:t>
              </a:r>
              <a:r>
                <a:rPr lang="es-ES" sz="1400" dirty="0" err="1"/>
                <a:t>burn</a:t>
              </a:r>
              <a:r>
                <a:rPr lang="es-ES" sz="1400" dirty="0"/>
                <a:t> in </a:t>
              </a:r>
              <a:r>
                <a:rPr lang="es-ES" sz="1400" dirty="0" err="1"/>
                <a:t>ignition-scale</a:t>
              </a:r>
              <a:r>
                <a:rPr lang="es-ES" sz="1400" dirty="0"/>
                <a:t> </a:t>
              </a:r>
              <a:r>
                <a:rPr lang="es-ES" sz="1400" dirty="0" err="1"/>
                <a:t>inertial</a:t>
              </a:r>
              <a:r>
                <a:rPr lang="es-ES" sz="1400" dirty="0"/>
                <a:t> </a:t>
              </a:r>
              <a:r>
                <a:rPr lang="es-ES" sz="1400" dirty="0" err="1"/>
                <a:t>confinement</a:t>
              </a:r>
              <a:r>
                <a:rPr lang="es-ES" sz="1400" dirty="0"/>
                <a:t> fusión targets </a:t>
              </a:r>
              <a:r>
                <a:rPr lang="es-ES" sz="1400" dirty="0" err="1"/>
                <a:t>under</a:t>
              </a:r>
              <a:r>
                <a:rPr lang="es-ES" sz="1400" dirty="0"/>
                <a:t> </a:t>
              </a:r>
              <a:r>
                <a:rPr lang="es-ES" sz="1400" dirty="0" err="1"/>
                <a:t>compressed</a:t>
              </a:r>
              <a:r>
                <a:rPr lang="es-ES" sz="1400" dirty="0"/>
                <a:t> axial </a:t>
              </a:r>
              <a:r>
                <a:rPr lang="es-ES" sz="1400" dirty="0" err="1"/>
                <a:t>magnetic</a:t>
              </a:r>
              <a:r>
                <a:rPr lang="es-ES" sz="1400" dirty="0"/>
                <a:t> </a:t>
              </a:r>
              <a:r>
                <a:rPr lang="es-ES" sz="1400" dirty="0" err="1"/>
                <a:t>fields</a:t>
              </a:r>
              <a:r>
                <a:rPr lang="es-ES" sz="1400" dirty="0"/>
                <a:t>”, </a:t>
              </a:r>
              <a:r>
                <a:rPr lang="es-ES" sz="1400" dirty="0" err="1"/>
                <a:t>Phys</a:t>
              </a:r>
              <a:r>
                <a:rPr lang="es-ES" sz="1400" dirty="0"/>
                <a:t>. Plasmas (2013).</a:t>
              </a:r>
            </a:p>
          </p:txBody>
        </p:sp>
        <p:sp>
          <p:nvSpPr>
            <p:cNvPr id="14" name="CuadroTexto 19">
              <a:extLst>
                <a:ext uri="{FF2B5EF4-FFF2-40B4-BE49-F238E27FC236}">
                  <a16:creationId xmlns:a16="http://schemas.microsoft.com/office/drawing/2014/main" xmlns="" id="{3D3C0C55-C5E7-4728-913E-757DE8B9496B}"/>
                </a:ext>
              </a:extLst>
            </p:cNvPr>
            <p:cNvSpPr txBox="1"/>
            <p:nvPr/>
          </p:nvSpPr>
          <p:spPr>
            <a:xfrm>
              <a:off x="755576" y="2420887"/>
              <a:ext cx="7776863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s-ES" sz="1400" dirty="0"/>
                <a:t>Fusión magneto-inercial en la NIF.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394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número de diapositiva 3">
            <a:extLst>
              <a:ext uri="{FF2B5EF4-FFF2-40B4-BE49-F238E27FC236}">
                <a16:creationId xmlns:a16="http://schemas.microsoft.com/office/drawing/2014/main" xmlns="" id="{F9B5AFA6-0D57-4C26-A8B4-6CF6EFA3BF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altLang="es-E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DIAPOSITIVA</a:t>
            </a:r>
            <a:r>
              <a:rPr lang="es-ES_tradnl" altLang="es-ES" sz="800" dirty="0">
                <a:solidFill>
                  <a:srgbClr val="FFFFFF"/>
                </a:solidFill>
              </a:rPr>
              <a:t> </a:t>
            </a:r>
            <a:fld id="{F12909D3-0420-4BB3-A1B6-09A1D14DF824}" type="slidenum">
              <a:rPr lang="es-ES_tradnl" altLang="es-ES" sz="1000">
                <a:solidFill>
                  <a:srgbClr val="FFFFFF"/>
                </a:solidFill>
                <a:latin typeface="Arial Narrow" panose="020B0606020202030204" pitchFamily="34" charset="0"/>
              </a:rPr>
              <a:pPr/>
              <a:t>41</a:t>
            </a:fld>
            <a:endParaRPr lang="es-ES_tradnl" altLang="es-ES" sz="10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Slide Number Placeholder 3">
            <a:extLst>
              <a:ext uri="{FF2B5EF4-FFF2-40B4-BE49-F238E27FC236}">
                <a16:creationId xmlns:a16="http://schemas.microsoft.com/office/drawing/2014/main" xmlns="" id="{B811DF59-D248-44CA-BCF0-27FFCFFDE874}"/>
              </a:ext>
            </a:extLst>
          </p:cNvPr>
          <p:cNvSpPr txBox="1">
            <a:spLocks/>
          </p:cNvSpPr>
          <p:nvPr/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_tradnl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 Narrow" panose="020B0606020202030204" pitchFamily="34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_tradnl" altLang="es-ES"/>
              <a:t>DIAPOSITIVA</a:t>
            </a:r>
            <a:r>
              <a:rPr lang="es-ES_tradnl" altLang="es-ES" sz="800">
                <a:latin typeface="Arial" panose="020B0604020202020204" pitchFamily="34" charset="0"/>
              </a:rPr>
              <a:t> </a:t>
            </a:r>
            <a:fld id="{ED75C898-8AAB-4E22-80B1-F188FB7DCA4B}" type="slidenum">
              <a:rPr lang="es-ES_tradnl" altLang="es-ES" smtClean="0"/>
              <a:pPr>
                <a:defRPr/>
              </a:pPr>
              <a:t>41</a:t>
            </a:fld>
            <a:endParaRPr lang="es-ES_tradnl" altLang="es-ES"/>
          </a:p>
        </p:txBody>
      </p:sp>
      <p:sp>
        <p:nvSpPr>
          <p:cNvPr id="4" name="CuadroTexto 11">
            <a:extLst>
              <a:ext uri="{FF2B5EF4-FFF2-40B4-BE49-F238E27FC236}">
                <a16:creationId xmlns:a16="http://schemas.microsoft.com/office/drawing/2014/main" xmlns="" id="{8303E656-A173-4964-B165-D20C46823766}"/>
              </a:ext>
            </a:extLst>
          </p:cNvPr>
          <p:cNvSpPr txBox="1"/>
          <p:nvPr/>
        </p:nvSpPr>
        <p:spPr>
          <a:xfrm>
            <a:off x="1619672" y="2852936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26847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Presentación en blanco">
  <a:themeElements>
    <a:clrScheme name="Presentación en bl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ción en blanco">
      <a:majorFont>
        <a:latin typeface="Arial"/>
        <a:ea typeface="ＭＳ Ｐゴシック"/>
        <a:cs typeface="Geneva"/>
      </a:majorFont>
      <a:minorFont>
        <a:latin typeface="Arial"/>
        <a:ea typeface="ＭＳ Ｐゴシック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Genev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Geneva" charset="0"/>
          </a:defRPr>
        </a:defPPr>
      </a:lstStyle>
    </a:ln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7090</TotalTime>
  <Words>6655</Words>
  <Application>Microsoft Office PowerPoint</Application>
  <PresentationFormat>Presentación en pantalla (4:3)</PresentationFormat>
  <Paragraphs>566</Paragraphs>
  <Slides>42</Slides>
  <Notes>42</Notes>
  <HiddenSlides>0</HiddenSlides>
  <MMClips>6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42</vt:i4>
      </vt:variant>
    </vt:vector>
  </HeadingPairs>
  <TitlesOfParts>
    <vt:vector size="45" baseType="lpstr">
      <vt:lpstr>Presentación en blanco</vt:lpstr>
      <vt:lpstr>Equation</vt:lpstr>
      <vt:lpstr>MathType 6.0 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ernesto arroyo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ernesto arroyo</dc:creator>
  <cp:lastModifiedBy>Javier</cp:lastModifiedBy>
  <cp:revision>383</cp:revision>
  <dcterms:created xsi:type="dcterms:W3CDTF">2010-11-15T10:46:39Z</dcterms:created>
  <dcterms:modified xsi:type="dcterms:W3CDTF">2017-10-09T15:42:48Z</dcterms:modified>
</cp:coreProperties>
</file>